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7" r:id="rId2"/>
    <p:sldId id="265" r:id="rId3"/>
    <p:sldId id="266" r:id="rId4"/>
    <p:sldId id="272" r:id="rId5"/>
    <p:sldId id="273" r:id="rId6"/>
    <p:sldId id="268" r:id="rId7"/>
    <p:sldId id="264" r:id="rId8"/>
    <p:sldId id="277" r:id="rId9"/>
    <p:sldId id="276" r:id="rId10"/>
    <p:sldId id="267" r:id="rId11"/>
    <p:sldId id="278" r:id="rId12"/>
    <p:sldId id="274" r:id="rId13"/>
    <p:sldId id="275" r:id="rId14"/>
    <p:sldId id="270" r:id="rId15"/>
    <p:sldId id="271"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p:cViewPr varScale="1">
        <p:scale>
          <a:sx n="86" d="100"/>
          <a:sy n="86" d="100"/>
        </p:scale>
        <p:origin x="120" y="618"/>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436-4FEF-9D1A-746EB9A75A6D}"/>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436-4FEF-9D1A-746EB9A75A6D}"/>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436-4FEF-9D1A-746EB9A75A6D}"/>
            </c:ext>
          </c:extLst>
        </c:ser>
        <c:dLbls>
          <c:showLegendKey val="0"/>
          <c:showVal val="1"/>
          <c:showCatName val="0"/>
          <c:showSerName val="0"/>
          <c:showPercent val="0"/>
          <c:showBubbleSize val="0"/>
        </c:dLbls>
        <c:gapWidth val="150"/>
        <c:overlap val="-25"/>
        <c:axId val="391884040"/>
        <c:axId val="391883648"/>
      </c:barChart>
      <c:catAx>
        <c:axId val="391884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1883648"/>
        <c:crosses val="autoZero"/>
        <c:auto val="1"/>
        <c:lblAlgn val="ctr"/>
        <c:lblOffset val="100"/>
        <c:noMultiLvlLbl val="0"/>
      </c:catAx>
      <c:valAx>
        <c:axId val="391883648"/>
        <c:scaling>
          <c:orientation val="minMax"/>
        </c:scaling>
        <c:delete val="1"/>
        <c:axPos val="l"/>
        <c:numFmt formatCode="General" sourceLinked="1"/>
        <c:majorTickMark val="none"/>
        <c:minorTickMark val="none"/>
        <c:tickLblPos val="nextTo"/>
        <c:crossAx val="3918840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2/9/2021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2/9/2021</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2/9/2021</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2/9/2021</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2/9/2021</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2/9/2021</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2/9/2021</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2/9/2021</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2/9/2021</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2/9/2021</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basketball-referenc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4.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Basketball and Machine Learning</a:t>
            </a:r>
          </a:p>
        </p:txBody>
      </p:sp>
      <p:sp>
        <p:nvSpPr>
          <p:cNvPr id="3" name="Subtitle 2"/>
          <p:cNvSpPr>
            <a:spLocks noGrp="1"/>
          </p:cNvSpPr>
          <p:nvPr>
            <p:ph type="subTitle" idx="1"/>
          </p:nvPr>
        </p:nvSpPr>
        <p:spPr/>
        <p:txBody>
          <a:bodyPr/>
          <a:lstStyle/>
          <a:p>
            <a:r>
              <a:rPr lang="en-US" dirty="0"/>
              <a:t>A project presented by the </a:t>
            </a:r>
            <a:r>
              <a:rPr lang="en-US" dirty="0" err="1"/>
              <a:t>Monstars</a:t>
            </a:r>
            <a:endParaRPr lang="en-US" dirty="0"/>
          </a:p>
          <a:p>
            <a:endParaRPr lang="en-US" dirty="0"/>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Fan Sentiment vs Team Conference Standings</a:t>
            </a:r>
          </a:p>
        </p:txBody>
      </p:sp>
      <p:sp>
        <p:nvSpPr>
          <p:cNvPr id="3" name="Content Placeholder 2"/>
          <p:cNvSpPr>
            <a:spLocks noGrp="1"/>
          </p:cNvSpPr>
          <p:nvPr>
            <p:ph sz="half" idx="1"/>
          </p:nvPr>
        </p:nvSpPr>
        <p:spPr>
          <a:xfrm>
            <a:off x="228600" y="1676400"/>
            <a:ext cx="4267200" cy="4343400"/>
          </a:xfrm>
        </p:spPr>
        <p:txBody>
          <a:bodyPr>
            <a:normAutofit/>
          </a:bodyPr>
          <a:lstStyle/>
          <a:p>
            <a:r>
              <a:rPr lang="en-US" sz="1800" dirty="0"/>
              <a:t>Twitters API was used with </a:t>
            </a:r>
            <a:r>
              <a:rPr lang="en-US" sz="1800" dirty="0" err="1"/>
              <a:t>TweePy</a:t>
            </a:r>
            <a:r>
              <a:rPr lang="en-US" sz="1800" dirty="0"/>
              <a:t> and </a:t>
            </a:r>
            <a:r>
              <a:rPr lang="en-US" sz="1800" dirty="0" err="1"/>
              <a:t>Textblob</a:t>
            </a:r>
            <a:r>
              <a:rPr lang="en-US" sz="1800" dirty="0"/>
              <a:t> to evaluate each teams' hashtags, team account, and unique emoji to pull and analyze the current sentiment. </a:t>
            </a:r>
          </a:p>
          <a:p>
            <a:r>
              <a:rPr lang="en-US" sz="1800" dirty="0"/>
              <a:t>The highest and lowest sentiment values include the two worst teams in the league. </a:t>
            </a:r>
          </a:p>
          <a:p>
            <a:r>
              <a:rPr lang="en-US" sz="1800" dirty="0"/>
              <a:t>Along with being used predictively, this type of analysis could also be used by the team for other types of analysis. These could include how sentiment drives ticket and merchandise sales, or how effective marketing campaigns have been.</a:t>
            </a:r>
          </a:p>
        </p:txBody>
      </p:sp>
      <p:pic>
        <p:nvPicPr>
          <p:cNvPr id="8" name="Content Placeholder 7" descr="Chart, bar chart&#10;&#10;Description automatically generated">
            <a:extLst>
              <a:ext uri="{FF2B5EF4-FFF2-40B4-BE49-F238E27FC236}">
                <a16:creationId xmlns:a16="http://schemas.microsoft.com/office/drawing/2014/main" id="{5031A65D-BA9D-42FD-ADF2-60DCE0E2528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24400" y="1524000"/>
            <a:ext cx="7130520" cy="4876799"/>
          </a:xfrm>
        </p:spPr>
      </p:pic>
    </p:spTree>
    <p:extLst>
      <p:ext uri="{BB962C8B-B14F-4D97-AF65-F5344CB8AC3E}">
        <p14:creationId xmlns:p14="http://schemas.microsoft.com/office/powerpoint/2010/main" val="259839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representation of findings and data}</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nvPr>
        </p:nvGraphicFramePr>
        <p:xfrm>
          <a:off x="6278563" y="1676400"/>
          <a:ext cx="4846638" cy="2209800"/>
        </p:xfrm>
        <a:graphic>
          <a:graphicData uri="http://schemas.openxmlformats.org/drawingml/2006/table">
            <a:tbl>
              <a:tblPr firstRow="1" bandRow="1">
                <a:tableStyleId>{0E3FDE45-AF77-4B5C-9715-49D594BDF05E}</a:tableStyleId>
              </a:tblPr>
              <a:tblGrid>
                <a:gridCol w="1615546">
                  <a:extLst>
                    <a:ext uri="{9D8B030D-6E8A-4147-A177-3AD203B41FA5}">
                      <a16:colId xmlns:a16="http://schemas.microsoft.com/office/drawing/2014/main" val="20000"/>
                    </a:ext>
                  </a:extLst>
                </a:gridCol>
                <a:gridCol w="1615546">
                  <a:extLst>
                    <a:ext uri="{9D8B030D-6E8A-4147-A177-3AD203B41FA5}">
                      <a16:colId xmlns:a16="http://schemas.microsoft.com/office/drawing/2014/main" val="20001"/>
                    </a:ext>
                  </a:extLst>
                </a:gridCol>
                <a:gridCol w="1615546">
                  <a:extLst>
                    <a:ext uri="{9D8B030D-6E8A-4147-A177-3AD203B41FA5}">
                      <a16:colId xmlns:a16="http://schemas.microsoft.com/office/drawing/2014/main" val="20002"/>
                    </a:ext>
                  </a:extLst>
                </a:gridCol>
              </a:tblGrid>
              <a:tr h="552450">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52450">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52450">
                <a:tc>
                  <a:txBody>
                    <a:bodyPr/>
                    <a:lstStyle/>
                    <a:p>
                      <a:pPr algn="ctr"/>
                      <a:r>
                        <a:rPr lang="en-US" dirty="0"/>
                        <a:t>Class</a:t>
                      </a:r>
                      <a:r>
                        <a:rPr lang="en-US" baseline="0" dirty="0"/>
                        <a:t> 2</a:t>
                      </a:r>
                      <a:endParaRPr lang="en-US" dirty="0"/>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52450">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576875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Project name}</a:t>
            </a:r>
          </a:p>
        </p:txBody>
      </p:sp>
      <p:graphicFrame>
        <p:nvGraphicFramePr>
          <p:cNvPr id="10" name="Content Placeholder 9" descr="Clustered column chart showing the values of 3 series for 4 categories"/>
          <p:cNvGraphicFramePr>
            <a:graphicFrameLocks noGrp="1"/>
          </p:cNvGraphicFramePr>
          <p:nvPr>
            <p:ph idx="1"/>
          </p:nvPr>
        </p:nvGraphicFramePr>
        <p:xfrm>
          <a:off x="609600" y="838200"/>
          <a:ext cx="61722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p:cNvSpPr>
            <a:spLocks noGrp="1"/>
          </p:cNvSpPr>
          <p:nvPr>
            <p:ph type="body" sz="half" idx="2"/>
          </p:nvPr>
        </p:nvSpPr>
        <p:spPr/>
        <p:txBody>
          <a:bodyPr/>
          <a:lstStyle/>
          <a:p>
            <a:r>
              <a:rPr lang="en-US" dirty="0"/>
              <a:t>First project thesis and findings </a:t>
            </a:r>
          </a:p>
          <a:p>
            <a:r>
              <a:rPr lang="en-US" dirty="0">
                <a:sym typeface="Wingdings" panose="05000000000000000000" pitchFamily="2" charset="2"/>
              </a:rPr>
              <a:t>{Insert pic of graphs or findings}</a:t>
            </a:r>
            <a:endParaRPr lang="en-US" dirty="0"/>
          </a:p>
        </p:txBody>
      </p:sp>
    </p:spTree>
    <p:extLst>
      <p:ext uri="{BB962C8B-B14F-4D97-AF65-F5344CB8AC3E}">
        <p14:creationId xmlns:p14="http://schemas.microsoft.com/office/powerpoint/2010/main" val="575490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representation of findings and data}</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nvPr>
        </p:nvGraphicFramePr>
        <p:xfrm>
          <a:off x="6278563" y="1676400"/>
          <a:ext cx="4846638" cy="2209800"/>
        </p:xfrm>
        <a:graphic>
          <a:graphicData uri="http://schemas.openxmlformats.org/drawingml/2006/table">
            <a:tbl>
              <a:tblPr firstRow="1" bandRow="1">
                <a:tableStyleId>{0E3FDE45-AF77-4B5C-9715-49D594BDF05E}</a:tableStyleId>
              </a:tblPr>
              <a:tblGrid>
                <a:gridCol w="1615546">
                  <a:extLst>
                    <a:ext uri="{9D8B030D-6E8A-4147-A177-3AD203B41FA5}">
                      <a16:colId xmlns:a16="http://schemas.microsoft.com/office/drawing/2014/main" val="20000"/>
                    </a:ext>
                  </a:extLst>
                </a:gridCol>
                <a:gridCol w="1615546">
                  <a:extLst>
                    <a:ext uri="{9D8B030D-6E8A-4147-A177-3AD203B41FA5}">
                      <a16:colId xmlns:a16="http://schemas.microsoft.com/office/drawing/2014/main" val="20001"/>
                    </a:ext>
                  </a:extLst>
                </a:gridCol>
                <a:gridCol w="1615546">
                  <a:extLst>
                    <a:ext uri="{9D8B030D-6E8A-4147-A177-3AD203B41FA5}">
                      <a16:colId xmlns:a16="http://schemas.microsoft.com/office/drawing/2014/main" val="20002"/>
                    </a:ext>
                  </a:extLst>
                </a:gridCol>
              </a:tblGrid>
              <a:tr h="552450">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52450">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52450">
                <a:tc>
                  <a:txBody>
                    <a:bodyPr/>
                    <a:lstStyle/>
                    <a:p>
                      <a:pPr algn="ctr"/>
                      <a:r>
                        <a:rPr lang="en-US" dirty="0"/>
                        <a:t>Class</a:t>
                      </a:r>
                      <a:r>
                        <a:rPr lang="en-US" baseline="0" dirty="0"/>
                        <a:t> 2</a:t>
                      </a:r>
                      <a:endParaRPr lang="en-US" dirty="0"/>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52450">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176004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0" y="1143000"/>
            <a:ext cx="3657600" cy="990600"/>
          </a:xfrm>
        </p:spPr>
        <p:txBody>
          <a:bodyPr vert="horz" lIns="91440" tIns="45720" rIns="91440" bIns="45720" rtlCol="0" anchor="b">
            <a:normAutofit/>
          </a:bodyPr>
          <a:lstStyle/>
          <a:p>
            <a:r>
              <a:rPr lang="en-US" sz="2800" kern="1200" dirty="0">
                <a:latin typeface="+mj-lt"/>
                <a:ea typeface="+mj-ea"/>
                <a:cs typeface="+mj-cs"/>
              </a:rPr>
              <a:t>Continuing the Mission and Going Open Source</a:t>
            </a:r>
          </a:p>
        </p:txBody>
      </p:sp>
      <p:sp>
        <p:nvSpPr>
          <p:cNvPr id="3" name="TextBox 2">
            <a:extLst>
              <a:ext uri="{FF2B5EF4-FFF2-40B4-BE49-F238E27FC236}">
                <a16:creationId xmlns:a16="http://schemas.microsoft.com/office/drawing/2014/main" id="{08DB5A06-FC8C-4304-949B-34768734B4FE}"/>
              </a:ext>
            </a:extLst>
          </p:cNvPr>
          <p:cNvSpPr txBox="1"/>
          <p:nvPr/>
        </p:nvSpPr>
        <p:spPr>
          <a:xfrm>
            <a:off x="7922941" y="2362200"/>
            <a:ext cx="3657600" cy="2895600"/>
          </a:xfrm>
          <a:prstGeom prst="rect">
            <a:avLst/>
          </a:prstGeom>
        </p:spPr>
        <p:txBody>
          <a:bodyPr vert="horz" lIns="91440" tIns="45720" rIns="91440" bIns="45720" rtlCol="0">
            <a:noAutofit/>
          </a:bodyPr>
          <a:lstStyle/>
          <a:p>
            <a:pPr marL="171450" indent="-171450">
              <a:lnSpc>
                <a:spcPct val="90000"/>
              </a:lnSpc>
              <a:spcBef>
                <a:spcPts val="1200"/>
              </a:spcBef>
              <a:buFont typeface="Arial" panose="020B0604020202020204" pitchFamily="34" charset="0"/>
              <a:buChar char="•"/>
            </a:pPr>
            <a:r>
              <a:rPr lang="en-US" sz="1400" kern="1200" dirty="0">
                <a:latin typeface="+mn-lt"/>
                <a:ea typeface="+mn-ea"/>
                <a:cs typeface="+mn-cs"/>
              </a:rPr>
              <a:t>We have decided as a group that there are many more things we would like to explore using what we have already created, and expand on things that were cut due to time restraints.</a:t>
            </a:r>
          </a:p>
          <a:p>
            <a:pPr marL="171450" indent="-171450">
              <a:lnSpc>
                <a:spcPct val="90000"/>
              </a:lnSpc>
              <a:spcBef>
                <a:spcPts val="1200"/>
              </a:spcBef>
              <a:buFont typeface="Arial" panose="020B0604020202020204" pitchFamily="34" charset="0"/>
              <a:buChar char="•"/>
            </a:pPr>
            <a:endParaRPr lang="en-US" sz="1400" kern="1200" dirty="0">
              <a:latin typeface="+mn-lt"/>
              <a:ea typeface="+mn-ea"/>
              <a:cs typeface="+mn-cs"/>
            </a:endParaRPr>
          </a:p>
          <a:p>
            <a:pPr marL="171450" indent="-171450">
              <a:lnSpc>
                <a:spcPct val="90000"/>
              </a:lnSpc>
              <a:spcBef>
                <a:spcPts val="1200"/>
              </a:spcBef>
              <a:buFont typeface="Arial" panose="020B0604020202020204" pitchFamily="34" charset="0"/>
              <a:buChar char="•"/>
            </a:pPr>
            <a:r>
              <a:rPr lang="en-US" sz="1400" kern="1200" dirty="0">
                <a:latin typeface="+mn-lt"/>
                <a:ea typeface="+mn-ea"/>
                <a:cs typeface="+mn-cs"/>
              </a:rPr>
              <a:t>Open </a:t>
            </a:r>
            <a:r>
              <a:rPr lang="en-US" sz="1400" dirty="0"/>
              <a:t>source</a:t>
            </a:r>
            <a:r>
              <a:rPr lang="en-US" sz="1400" kern="1200" dirty="0">
                <a:latin typeface="+mn-lt"/>
                <a:ea typeface="+mn-ea"/>
                <a:cs typeface="+mn-cs"/>
              </a:rPr>
              <a:t> projects are an important when developing a portfolio and will contribute to furthering our skills beyond this course. </a:t>
            </a:r>
          </a:p>
          <a:p>
            <a:pPr>
              <a:lnSpc>
                <a:spcPct val="90000"/>
              </a:lnSpc>
              <a:spcBef>
                <a:spcPts val="1200"/>
              </a:spcBef>
            </a:pPr>
            <a:endParaRPr lang="en-US" sz="1400" kern="1200" dirty="0">
              <a:latin typeface="+mn-lt"/>
              <a:ea typeface="+mn-ea"/>
              <a:cs typeface="+mn-cs"/>
            </a:endParaRPr>
          </a:p>
          <a:p>
            <a:pPr marL="171450" indent="-171450">
              <a:lnSpc>
                <a:spcPct val="90000"/>
              </a:lnSpc>
              <a:spcBef>
                <a:spcPts val="1200"/>
              </a:spcBef>
              <a:buFont typeface="Arial" panose="020B0604020202020204" pitchFamily="34" charset="0"/>
              <a:buChar char="•"/>
            </a:pPr>
            <a:r>
              <a:rPr lang="en-US" sz="1400" kern="1200" dirty="0">
                <a:latin typeface="+mn-lt"/>
                <a:ea typeface="+mn-ea"/>
                <a:cs typeface="+mn-cs"/>
              </a:rPr>
              <a:t>We are also open to having other members of the course become contributors, or if they know anyone interested in data analytics and basketball, to let them know we are open to welcoming them as well. </a:t>
            </a:r>
          </a:p>
        </p:txBody>
      </p:sp>
      <p:pic>
        <p:nvPicPr>
          <p:cNvPr id="7" name="Picture 6" descr="A group of people in a room&#10;&#10;Description automatically generated with low confidence">
            <a:extLst>
              <a:ext uri="{FF2B5EF4-FFF2-40B4-BE49-F238E27FC236}">
                <a16:creationId xmlns:a16="http://schemas.microsoft.com/office/drawing/2014/main" id="{3EC6DC55-9042-4C7D-87F0-99E69E817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165302"/>
            <a:ext cx="6908800" cy="4244898"/>
          </a:xfrm>
          <a:prstGeom prst="rect">
            <a:avLst/>
          </a:prstGeom>
        </p:spPr>
      </p:pic>
    </p:spTree>
    <p:extLst>
      <p:ext uri="{BB962C8B-B14F-4D97-AF65-F5344CB8AC3E}">
        <p14:creationId xmlns:p14="http://schemas.microsoft.com/office/powerpoint/2010/main" val="186455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ecorated&#10;&#10;Description automatically generated">
            <a:extLst>
              <a:ext uri="{FF2B5EF4-FFF2-40B4-BE49-F238E27FC236}">
                <a16:creationId xmlns:a16="http://schemas.microsoft.com/office/drawing/2014/main" id="{F2B71826-D692-4897-AFD8-452FC17785A2}"/>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1371600" y="1219200"/>
            <a:ext cx="8839200" cy="4975614"/>
          </a:xfrm>
          <a:prstGeom prst="rect">
            <a:avLst/>
          </a:prstGeom>
        </p:spPr>
      </p:pic>
      <p:sp>
        <p:nvSpPr>
          <p:cNvPr id="4" name="TextBox 3">
            <a:extLst>
              <a:ext uri="{FF2B5EF4-FFF2-40B4-BE49-F238E27FC236}">
                <a16:creationId xmlns:a16="http://schemas.microsoft.com/office/drawing/2014/main" id="{8022A1AF-BB9B-4718-8366-3512C5E98CAD}"/>
              </a:ext>
            </a:extLst>
          </p:cNvPr>
          <p:cNvSpPr txBox="1"/>
          <p:nvPr/>
        </p:nvSpPr>
        <p:spPr>
          <a:xfrm>
            <a:off x="1295400" y="381000"/>
            <a:ext cx="8915400" cy="523220"/>
          </a:xfrm>
          <a:prstGeom prst="rect">
            <a:avLst/>
          </a:prstGeom>
          <a:noFill/>
        </p:spPr>
        <p:txBody>
          <a:bodyPr wrap="square" rtlCol="0">
            <a:spAutoFit/>
          </a:bodyPr>
          <a:lstStyle/>
          <a:p>
            <a:pPr algn="ctr"/>
            <a:r>
              <a:rPr lang="en-US" sz="2800" dirty="0"/>
              <a:t>Thanks for Coming. Now, Take Us to Your Leader!</a:t>
            </a:r>
          </a:p>
        </p:txBody>
      </p:sp>
    </p:spTree>
    <p:extLst>
      <p:ext uri="{BB962C8B-B14F-4D97-AF65-F5344CB8AC3E}">
        <p14:creationId xmlns:p14="http://schemas.microsoft.com/office/powerpoint/2010/main" val="24286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407879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8706" y="1371600"/>
            <a:ext cx="3657600" cy="609600"/>
          </a:xfrm>
        </p:spPr>
        <p:txBody>
          <a:bodyPr anchor="b">
            <a:normAutofit/>
          </a:bodyPr>
          <a:lstStyle/>
          <a:p>
            <a:r>
              <a:rPr lang="en-US" dirty="0"/>
              <a:t>Project Mission</a:t>
            </a:r>
          </a:p>
        </p:txBody>
      </p:sp>
      <p:pic>
        <p:nvPicPr>
          <p:cNvPr id="9" name="Picture Placeholder 8" descr="A picture containing person, sport, person, athletic game&#10;&#10;Description automatically generated">
            <a:extLst>
              <a:ext uri="{FF2B5EF4-FFF2-40B4-BE49-F238E27FC236}">
                <a16:creationId xmlns:a16="http://schemas.microsoft.com/office/drawing/2014/main" id="{A117EF09-2103-43F9-90F8-A3B5BBABD86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366" r="8124" b="1"/>
          <a:stretch/>
        </p:blipFill>
        <p:spPr>
          <a:xfrm>
            <a:off x="381000" y="520699"/>
            <a:ext cx="6928597" cy="5816601"/>
          </a:xfrm>
          <a:noFill/>
        </p:spPr>
      </p:pic>
      <p:sp>
        <p:nvSpPr>
          <p:cNvPr id="3" name="Text Placeholder 2"/>
          <p:cNvSpPr>
            <a:spLocks noGrp="1"/>
          </p:cNvSpPr>
          <p:nvPr>
            <p:ph type="body" sz="half" idx="2"/>
          </p:nvPr>
        </p:nvSpPr>
        <p:spPr>
          <a:xfrm>
            <a:off x="7918706" y="2286000"/>
            <a:ext cx="3657600" cy="2057400"/>
          </a:xfrm>
        </p:spPr>
        <p:txBody>
          <a:bodyPr>
            <a:normAutofit lnSpcReduction="10000"/>
          </a:bodyPr>
          <a:lstStyle/>
          <a:p>
            <a:r>
              <a:rPr lang="en-US" dirty="0"/>
              <a:t>The </a:t>
            </a:r>
            <a:r>
              <a:rPr lang="en-US" dirty="0" err="1"/>
              <a:t>Monstars</a:t>
            </a:r>
            <a:r>
              <a:rPr lang="en-US" dirty="0"/>
              <a:t> hope to use various basketball datasets and machine learning models to make meaningful insights and predictions.  </a:t>
            </a:r>
          </a:p>
        </p:txBody>
      </p:sp>
      <p:sp>
        <p:nvSpPr>
          <p:cNvPr id="6" name="Rounded Rectangle 5" hidden="1"/>
          <p:cNvSpPr/>
          <p:nvPr/>
        </p:nvSpPr>
        <p:spPr>
          <a:xfrm>
            <a:off x="12344400" y="152400"/>
            <a:ext cx="1295400" cy="65532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600"/>
              </a:spcAft>
            </a:pPr>
            <a:r>
              <a:rPr lang="en-US" sz="1200" b="1" i="1">
                <a:latin typeface="Arial" pitchFamily="34" charset="0"/>
                <a:cs typeface="Arial" pitchFamily="34" charset="0"/>
              </a:rPr>
              <a:t>NOTE:</a:t>
            </a:r>
          </a:p>
          <a:p>
            <a:pPr>
              <a:spcAft>
                <a:spcPts val="600"/>
              </a:spcAft>
            </a:pPr>
            <a:r>
              <a:rPr lang="en-US" sz="1200" i="1">
                <a:latin typeface="Arial" pitchFamily="34" charset="0"/>
                <a:cs typeface="Arial" pitchFamily="34" charset="0"/>
              </a:rPr>
              <a:t>To change images on this slide, select a picture and delete it. Then click the Insert Picture icon</a:t>
            </a:r>
          </a:p>
          <a:p>
            <a:pPr>
              <a:spcAft>
                <a:spcPts val="600"/>
              </a:spcAft>
            </a:pPr>
            <a:r>
              <a:rPr lang="en-US" sz="1200" i="1">
                <a:latin typeface="Arial" pitchFamily="34" charset="0"/>
                <a:cs typeface="Arial" pitchFamily="34" charset="0"/>
              </a:rPr>
              <a:t>in the placeholder to insert your own image.</a:t>
            </a:r>
          </a:p>
        </p:txBody>
      </p:sp>
      <p:sp>
        <p:nvSpPr>
          <p:cNvPr id="10" name="TextBox 9">
            <a:extLst>
              <a:ext uri="{FF2B5EF4-FFF2-40B4-BE49-F238E27FC236}">
                <a16:creationId xmlns:a16="http://schemas.microsoft.com/office/drawing/2014/main" id="{478D58E2-1D02-4A04-83AB-8FDC1B3EB573}"/>
              </a:ext>
            </a:extLst>
          </p:cNvPr>
          <p:cNvSpPr txBox="1"/>
          <p:nvPr/>
        </p:nvSpPr>
        <p:spPr>
          <a:xfrm>
            <a:off x="7921754" y="4191000"/>
            <a:ext cx="3508246" cy="1754326"/>
          </a:xfrm>
          <a:prstGeom prst="rect">
            <a:avLst/>
          </a:prstGeom>
          <a:noFill/>
        </p:spPr>
        <p:txBody>
          <a:bodyPr wrap="square" rtlCol="0">
            <a:spAutoFit/>
          </a:bodyPr>
          <a:lstStyle/>
          <a:p>
            <a:r>
              <a:rPr lang="en-US" b="1" i="1" dirty="0"/>
              <a:t>“Once he had that little [bit], he wanted more, If the greatest player of his generation is looking for an edge, I think other people would be wise to follow.” – Shane Battier </a:t>
            </a:r>
          </a:p>
        </p:txBody>
      </p:sp>
    </p:spTree>
    <p:extLst>
      <p:ext uri="{BB962C8B-B14F-4D97-AF65-F5344CB8AC3E}">
        <p14:creationId xmlns:p14="http://schemas.microsoft.com/office/powerpoint/2010/main" val="305338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Plan and Sources</a:t>
            </a:r>
          </a:p>
        </p:txBody>
      </p:sp>
      <p:sp>
        <p:nvSpPr>
          <p:cNvPr id="3" name="Content Placeholder 2"/>
          <p:cNvSpPr>
            <a:spLocks noGrp="1"/>
          </p:cNvSpPr>
          <p:nvPr>
            <p:ph idx="1"/>
          </p:nvPr>
        </p:nvSpPr>
        <p:spPr>
          <a:xfrm>
            <a:off x="1066800" y="1676400"/>
            <a:ext cx="5029200" cy="4648200"/>
          </a:xfrm>
        </p:spPr>
        <p:txBody>
          <a:bodyPr>
            <a:normAutofit/>
          </a:bodyPr>
          <a:lstStyle/>
          <a:p>
            <a:r>
              <a:rPr lang="en-US" sz="1800" dirty="0"/>
              <a:t>We each developed our own hypothesis of how to apply machine learning to basketball statistics and developed models to test those hypotheses. </a:t>
            </a:r>
          </a:p>
          <a:p>
            <a:r>
              <a:rPr lang="en-US" sz="1800" dirty="0"/>
              <a:t>We investigated if we could use a single player to determine the outcome, predicting winning factors based on play, predicting home team game result based on previous games, and fan sentiment vs team performance. </a:t>
            </a:r>
          </a:p>
          <a:p>
            <a:r>
              <a:rPr lang="en-US" sz="1800" dirty="0"/>
              <a:t>We also started a web app to display our findings.</a:t>
            </a:r>
          </a:p>
          <a:p>
            <a:r>
              <a:rPr lang="en-US" sz="1200" dirty="0"/>
              <a:t>Sources:</a:t>
            </a:r>
          </a:p>
          <a:p>
            <a:pPr lvl="1"/>
            <a:r>
              <a:rPr lang="en-US" sz="1200" dirty="0">
                <a:hlinkClick r:id="rId2">
                  <a:extLst>
                    <a:ext uri="{A12FA001-AC4F-418D-AE19-62706E023703}">
                      <ahyp:hlinkClr xmlns:ahyp="http://schemas.microsoft.com/office/drawing/2018/hyperlinkcolor" val="tx"/>
                    </a:ext>
                  </a:extLst>
                </a:hlinkClick>
              </a:rPr>
              <a:t>https://www.basketball-reference.com/</a:t>
            </a:r>
            <a:endParaRPr lang="en-US" sz="1200" dirty="0"/>
          </a:p>
          <a:p>
            <a:pPr lvl="1"/>
            <a:r>
              <a:rPr lang="en-US" sz="1200" dirty="0"/>
              <a:t>https://github.com/vishaalagartha/basketball_reference_scraper</a:t>
            </a:r>
          </a:p>
          <a:p>
            <a:pPr lvl="1"/>
            <a:r>
              <a:rPr lang="en-US" sz="1200" dirty="0"/>
              <a:t>{INSERT OTHER SOURCES}</a:t>
            </a:r>
          </a:p>
        </p:txBody>
      </p:sp>
      <p:sp>
        <p:nvSpPr>
          <p:cNvPr id="6" name="Rectangle 5">
            <a:extLst>
              <a:ext uri="{FF2B5EF4-FFF2-40B4-BE49-F238E27FC236}">
                <a16:creationId xmlns:a16="http://schemas.microsoft.com/office/drawing/2014/main" id="{A19F4663-C957-4BFF-8DAD-5DEA773F80F7}"/>
              </a:ext>
            </a:extLst>
          </p:cNvPr>
          <p:cNvSpPr/>
          <p:nvPr/>
        </p:nvSpPr>
        <p:spPr>
          <a:xfrm>
            <a:off x="6096000" y="76200"/>
            <a:ext cx="6096000" cy="6781800"/>
          </a:xfrm>
          <a:prstGeom prst="rect">
            <a:avLst/>
          </a:prstGeom>
          <a:solidFill>
            <a:schemeClr val="dk1">
              <a:alpha val="48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picture containing person, sport, player&#10;&#10;Description automatically generated">
            <a:extLst>
              <a:ext uri="{FF2B5EF4-FFF2-40B4-BE49-F238E27FC236}">
                <a16:creationId xmlns:a16="http://schemas.microsoft.com/office/drawing/2014/main" id="{BA2A0E96-2FFD-4F21-AD9C-E9BF82F5D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518" y="619928"/>
            <a:ext cx="5618143" cy="5618143"/>
          </a:xfrm>
          <a:prstGeom prst="rect">
            <a:avLst/>
          </a:prstGeom>
        </p:spPr>
      </p:pic>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p>
            <a:r>
              <a:rPr lang="en-US" dirty="0"/>
              <a:t>A Look Into </a:t>
            </a:r>
            <a:br>
              <a:rPr lang="en-US" dirty="0"/>
            </a:br>
            <a:r>
              <a:rPr lang="en-US" dirty="0"/>
              <a:t>James Harden</a:t>
            </a:r>
          </a:p>
        </p:txBody>
      </p:sp>
      <p:pic>
        <p:nvPicPr>
          <p:cNvPr id="7" name="Content Placeholder 6" descr="Chart, histogram&#10;&#10;Description automatically generated">
            <a:extLst>
              <a:ext uri="{FF2B5EF4-FFF2-40B4-BE49-F238E27FC236}">
                <a16:creationId xmlns:a16="http://schemas.microsoft.com/office/drawing/2014/main" id="{BA18BF00-9FA1-4800-8E50-6522F64BEDE2}"/>
              </a:ext>
            </a:extLst>
          </p:cNvPr>
          <p:cNvPicPr>
            <a:picLocks noGrp="1" noChangeAspect="1"/>
          </p:cNvPicPr>
          <p:nvPr>
            <p:ph idx="1"/>
          </p:nvPr>
        </p:nvPicPr>
        <p:blipFill>
          <a:blip r:embed="rId2">
            <a:alphaModFix amt="85000"/>
            <a:extLst>
              <a:ext uri="{28A0092B-C50C-407E-A947-70E740481C1C}">
                <a14:useLocalDpi xmlns:a14="http://schemas.microsoft.com/office/drawing/2010/main" val="0"/>
              </a:ext>
            </a:extLst>
          </a:blip>
          <a:stretch>
            <a:fillRect/>
          </a:stretch>
        </p:blipFill>
        <p:spPr>
          <a:xfrm>
            <a:off x="999744" y="3286774"/>
            <a:ext cx="4901184" cy="3328124"/>
          </a:xfrm>
          <a:noFill/>
        </p:spPr>
      </p:pic>
      <p:sp>
        <p:nvSpPr>
          <p:cNvPr id="4" name="Text Placeholder 3"/>
          <p:cNvSpPr>
            <a:spLocks noGrp="1"/>
          </p:cNvSpPr>
          <p:nvPr>
            <p:ph type="body" sz="half" idx="2"/>
          </p:nvPr>
        </p:nvSpPr>
        <p:spPr>
          <a:xfrm>
            <a:off x="7924802" y="3124200"/>
            <a:ext cx="3657600" cy="2895600"/>
          </a:xfrm>
        </p:spPr>
        <p:txBody>
          <a:bodyPr>
            <a:normAutofit/>
          </a:bodyPr>
          <a:lstStyle/>
          <a:p>
            <a:r>
              <a:rPr lang="en-US" dirty="0"/>
              <a:t>Can we predict a team win by looking at a single player?</a:t>
            </a:r>
          </a:p>
          <a:p>
            <a:r>
              <a:rPr lang="en-US" dirty="0"/>
              <a:t>Here is a visualization of Hardens first six years as a player. </a:t>
            </a:r>
          </a:p>
        </p:txBody>
      </p:sp>
      <p:pic>
        <p:nvPicPr>
          <p:cNvPr id="9" name="Picture 8" descr="A picture containing person, sport, athletic game, player&#10;&#10;Description automatically generated">
            <a:extLst>
              <a:ext uri="{FF2B5EF4-FFF2-40B4-BE49-F238E27FC236}">
                <a16:creationId xmlns:a16="http://schemas.microsoft.com/office/drawing/2014/main" id="{E0AE87E4-B701-402B-B167-7D5703CA9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44" y="367284"/>
            <a:ext cx="4901184" cy="2756916"/>
          </a:xfrm>
          <a:prstGeom prst="rect">
            <a:avLst/>
          </a:prstGeom>
        </p:spPr>
      </p:pic>
    </p:spTree>
    <p:extLst>
      <p:ext uri="{BB962C8B-B14F-4D97-AF65-F5344CB8AC3E}">
        <p14:creationId xmlns:p14="http://schemas.microsoft.com/office/powerpoint/2010/main" val="633900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Hardens Stats to Predict Wins or Loses</a:t>
            </a:r>
          </a:p>
        </p:txBody>
      </p:sp>
      <p:sp>
        <p:nvSpPr>
          <p:cNvPr id="3" name="Content Placeholder 2"/>
          <p:cNvSpPr>
            <a:spLocks noGrp="1"/>
          </p:cNvSpPr>
          <p:nvPr>
            <p:ph sz="half" idx="1"/>
          </p:nvPr>
        </p:nvSpPr>
        <p:spPr/>
        <p:txBody>
          <a:bodyPr>
            <a:normAutofit fontScale="92500" lnSpcReduction="10000"/>
          </a:bodyPr>
          <a:lstStyle/>
          <a:p>
            <a:r>
              <a:rPr lang="en-US" dirty="0"/>
              <a:t>Using a spot check algorithm, we concluded that a Linear Discrimination Analysis (“LDA”) would be the best model give accurate findings. </a:t>
            </a:r>
          </a:p>
          <a:p>
            <a:r>
              <a:rPr lang="en-US" dirty="0"/>
              <a:t>After running the LDA, we received a 73% accuracy of Wins and Loses based on Hardens Minutes, Points, and Game Score.</a:t>
            </a:r>
          </a:p>
          <a:p>
            <a:r>
              <a:rPr lang="en-US" dirty="0"/>
              <a:t>These model predictions could be expanded on and used on future games to help determine the outcome of the game depending on how Harden is performing. </a:t>
            </a:r>
          </a:p>
        </p:txBody>
      </p:sp>
      <p:pic>
        <p:nvPicPr>
          <p:cNvPr id="8" name="Content Placeholder 7" descr="Text&#10;&#10;Description automatically generated">
            <a:extLst>
              <a:ext uri="{FF2B5EF4-FFF2-40B4-BE49-F238E27FC236}">
                <a16:creationId xmlns:a16="http://schemas.microsoft.com/office/drawing/2014/main" id="{E87716FD-4C41-4CC5-ACE3-45C1A0965083}"/>
              </a:ext>
            </a:extLst>
          </p:cNvPr>
          <p:cNvPicPr>
            <a:picLocks noGrp="1" noChangeAspect="1"/>
          </p:cNvPicPr>
          <p:nvPr>
            <p:ph sz="half" idx="2"/>
          </p:nvPr>
        </p:nvPicPr>
        <p:blipFill>
          <a:blip r:embed="rId2">
            <a:alphaModFix amt="85000"/>
            <a:extLst>
              <a:ext uri="{28A0092B-C50C-407E-A947-70E740481C1C}">
                <a14:useLocalDpi xmlns:a14="http://schemas.microsoft.com/office/drawing/2010/main" val="0"/>
              </a:ext>
            </a:extLst>
          </a:blip>
          <a:stretch>
            <a:fillRect/>
          </a:stretch>
        </p:blipFill>
        <p:spPr>
          <a:xfrm>
            <a:off x="7391400" y="1676401"/>
            <a:ext cx="2895600" cy="1525487"/>
          </a:xfrm>
        </p:spPr>
      </p:pic>
      <p:pic>
        <p:nvPicPr>
          <p:cNvPr id="10" name="Picture 9" descr="Table&#10;&#10;Description automatically generated">
            <a:extLst>
              <a:ext uri="{FF2B5EF4-FFF2-40B4-BE49-F238E27FC236}">
                <a16:creationId xmlns:a16="http://schemas.microsoft.com/office/drawing/2014/main" id="{FC326419-5334-4FAC-ACAE-FC602C842AED}"/>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6752934" y="3625633"/>
            <a:ext cx="4172532" cy="1895740"/>
          </a:xfrm>
          <a:prstGeom prst="rect">
            <a:avLst/>
          </a:prstGeom>
        </p:spPr>
      </p:pic>
    </p:spTree>
    <p:extLst>
      <p:ext uri="{BB962C8B-B14F-4D97-AF65-F5344CB8AC3E}">
        <p14:creationId xmlns:p14="http://schemas.microsoft.com/office/powerpoint/2010/main" val="340932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10058400" cy="1371600"/>
          </a:xfrm>
        </p:spPr>
        <p:txBody>
          <a:bodyPr>
            <a:normAutofit fontScale="90000"/>
          </a:bodyPr>
          <a:lstStyle/>
          <a:p>
            <a:r>
              <a:rPr lang="en-US" dirty="0"/>
              <a:t>A Quick Comparison of Players Using 					Tableau</a:t>
            </a:r>
          </a:p>
        </p:txBody>
      </p:sp>
      <p:sp>
        <p:nvSpPr>
          <p:cNvPr id="3" name="Text Placeholder 2"/>
          <p:cNvSpPr>
            <a:spLocks noGrp="1"/>
          </p:cNvSpPr>
          <p:nvPr>
            <p:ph type="body" idx="1"/>
          </p:nvPr>
        </p:nvSpPr>
        <p:spPr>
          <a:xfrm>
            <a:off x="6096000" y="2214350"/>
            <a:ext cx="4876800" cy="3429000"/>
          </a:xfrm>
        </p:spPr>
        <p:txBody>
          <a:bodyPr/>
          <a:lstStyle/>
          <a:p>
            <a:pPr marL="342900" indent="-342900">
              <a:buFont typeface="Arial" panose="020B0604020202020204" pitchFamily="34" charset="0"/>
              <a:buChar char="•"/>
            </a:pPr>
            <a:r>
              <a:rPr lang="en-US" dirty="0"/>
              <a:t>A quick glance at James Harden compared to Thabo Sefolosha, the player that started over him.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As we can see, Harden was a better player and was getting better, while Sefolosha stayed relatively the same. </a:t>
            </a:r>
          </a:p>
        </p:txBody>
      </p:sp>
      <p:pic>
        <p:nvPicPr>
          <p:cNvPr id="5" name="Picture 4" descr="Chart, bar chart&#10;&#10;Description automatically generated">
            <a:extLst>
              <a:ext uri="{FF2B5EF4-FFF2-40B4-BE49-F238E27FC236}">
                <a16:creationId xmlns:a16="http://schemas.microsoft.com/office/drawing/2014/main" id="{27F6944D-AF0F-4A52-9148-7E74279526A1}"/>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228600" y="2214350"/>
            <a:ext cx="5551828" cy="4186450"/>
          </a:xfrm>
          <a:prstGeom prst="rect">
            <a:avLst/>
          </a:prstGeom>
        </p:spPr>
      </p:pic>
    </p:spTree>
    <p:extLst>
      <p:ext uri="{BB962C8B-B14F-4D97-AF65-F5344CB8AC3E}">
        <p14:creationId xmlns:p14="http://schemas.microsoft.com/office/powerpoint/2010/main" val="299311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a Teams Play to Predict Winning Factors </a:t>
            </a:r>
          </a:p>
        </p:txBody>
      </p:sp>
      <p:sp>
        <p:nvSpPr>
          <p:cNvPr id="4" name="Text Placeholder 3"/>
          <p:cNvSpPr>
            <a:spLocks noGrp="1"/>
          </p:cNvSpPr>
          <p:nvPr>
            <p:ph type="body" sz="half" idx="2"/>
          </p:nvPr>
        </p:nvSpPr>
        <p:spPr/>
        <p:txBody>
          <a:bodyPr/>
          <a:lstStyle/>
          <a:p>
            <a:r>
              <a:rPr lang="en-US" dirty="0"/>
              <a:t>What are some common factors that lead to a winning team? Can we use these characteristics to predict the result of a game?</a:t>
            </a:r>
          </a:p>
        </p:txBody>
      </p:sp>
      <p:pic>
        <p:nvPicPr>
          <p:cNvPr id="7" name="Content Placeholder 6" descr="A picture containing text, person, sport&#10;&#10;Description automatically generated">
            <a:extLst>
              <a:ext uri="{FF2B5EF4-FFF2-40B4-BE49-F238E27FC236}">
                <a16:creationId xmlns:a16="http://schemas.microsoft.com/office/drawing/2014/main" id="{5F2B259A-6D34-420F-A822-163E35CCDE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685800"/>
            <a:ext cx="6324600" cy="2895601"/>
          </a:xfrm>
        </p:spPr>
      </p:pic>
    </p:spTree>
    <p:extLst>
      <p:ext uri="{BB962C8B-B14F-4D97-AF65-F5344CB8AC3E}">
        <p14:creationId xmlns:p14="http://schemas.microsoft.com/office/powerpoint/2010/main" val="194957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representation of findings and data}</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nvPr>
        </p:nvGraphicFramePr>
        <p:xfrm>
          <a:off x="6278563" y="1676400"/>
          <a:ext cx="4846638" cy="2209800"/>
        </p:xfrm>
        <a:graphic>
          <a:graphicData uri="http://schemas.openxmlformats.org/drawingml/2006/table">
            <a:tbl>
              <a:tblPr firstRow="1" bandRow="1">
                <a:tableStyleId>{0E3FDE45-AF77-4B5C-9715-49D594BDF05E}</a:tableStyleId>
              </a:tblPr>
              <a:tblGrid>
                <a:gridCol w="1615546">
                  <a:extLst>
                    <a:ext uri="{9D8B030D-6E8A-4147-A177-3AD203B41FA5}">
                      <a16:colId xmlns:a16="http://schemas.microsoft.com/office/drawing/2014/main" val="20000"/>
                    </a:ext>
                  </a:extLst>
                </a:gridCol>
                <a:gridCol w="1615546">
                  <a:extLst>
                    <a:ext uri="{9D8B030D-6E8A-4147-A177-3AD203B41FA5}">
                      <a16:colId xmlns:a16="http://schemas.microsoft.com/office/drawing/2014/main" val="20001"/>
                    </a:ext>
                  </a:extLst>
                </a:gridCol>
                <a:gridCol w="1615546">
                  <a:extLst>
                    <a:ext uri="{9D8B030D-6E8A-4147-A177-3AD203B41FA5}">
                      <a16:colId xmlns:a16="http://schemas.microsoft.com/office/drawing/2014/main" val="20002"/>
                    </a:ext>
                  </a:extLst>
                </a:gridCol>
              </a:tblGrid>
              <a:tr h="552450">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52450">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52450">
                <a:tc>
                  <a:txBody>
                    <a:bodyPr/>
                    <a:lstStyle/>
                    <a:p>
                      <a:pPr algn="ctr"/>
                      <a:r>
                        <a:rPr lang="en-US" dirty="0"/>
                        <a:t>Class</a:t>
                      </a:r>
                      <a:r>
                        <a:rPr lang="en-US" baseline="0" dirty="0"/>
                        <a:t> 2</a:t>
                      </a:r>
                      <a:endParaRPr lang="en-US" dirty="0"/>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52450">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894885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0" y="1066800"/>
            <a:ext cx="3657600" cy="1676400"/>
          </a:xfrm>
        </p:spPr>
        <p:txBody>
          <a:bodyPr/>
          <a:lstStyle/>
          <a:p>
            <a:r>
              <a:rPr lang="en-US" dirty="0"/>
              <a:t>Sentiment Analysis and Team Performance</a:t>
            </a:r>
          </a:p>
        </p:txBody>
      </p:sp>
      <p:sp>
        <p:nvSpPr>
          <p:cNvPr id="4" name="Text Placeholder 3"/>
          <p:cNvSpPr>
            <a:spLocks noGrp="1"/>
          </p:cNvSpPr>
          <p:nvPr>
            <p:ph type="body" sz="half" idx="2"/>
          </p:nvPr>
        </p:nvSpPr>
        <p:spPr>
          <a:xfrm>
            <a:off x="7924800" y="3200400"/>
            <a:ext cx="3657600" cy="2895600"/>
          </a:xfrm>
        </p:spPr>
        <p:txBody>
          <a:bodyPr/>
          <a:lstStyle/>
          <a:p>
            <a:r>
              <a:rPr lang="en-US" dirty="0"/>
              <a:t>Can fan sentiment be used to determine a team’s performance?</a:t>
            </a:r>
          </a:p>
        </p:txBody>
      </p:sp>
      <p:pic>
        <p:nvPicPr>
          <p:cNvPr id="20" name="Picture 19" descr="Chart, histogram&#10;&#10;Description automatically generated">
            <a:extLst>
              <a:ext uri="{FF2B5EF4-FFF2-40B4-BE49-F238E27FC236}">
                <a16:creationId xmlns:a16="http://schemas.microsoft.com/office/drawing/2014/main" id="{FB5D4763-40A1-4D66-B767-AC7A791014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 y="3429000"/>
            <a:ext cx="3168805" cy="2376604"/>
          </a:xfrm>
          <a:prstGeom prst="rect">
            <a:avLst/>
          </a:prstGeom>
        </p:spPr>
      </p:pic>
      <p:pic>
        <p:nvPicPr>
          <p:cNvPr id="22" name="Picture 21" descr="Chart, histogram&#10;&#10;Description automatically generated">
            <a:extLst>
              <a:ext uri="{FF2B5EF4-FFF2-40B4-BE49-F238E27FC236}">
                <a16:creationId xmlns:a16="http://schemas.microsoft.com/office/drawing/2014/main" id="{FB1F975E-DC2A-4ED7-B913-256911D0C8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429000"/>
            <a:ext cx="3168805" cy="2376604"/>
          </a:xfrm>
          <a:prstGeom prst="rect">
            <a:avLst/>
          </a:prstGeom>
        </p:spPr>
      </p:pic>
      <p:pic>
        <p:nvPicPr>
          <p:cNvPr id="24" name="Picture 23" descr="Chart, histogram&#10;&#10;Description automatically generated">
            <a:extLst>
              <a:ext uri="{FF2B5EF4-FFF2-40B4-BE49-F238E27FC236}">
                <a16:creationId xmlns:a16="http://schemas.microsoft.com/office/drawing/2014/main" id="{E3012A14-200A-4AE8-BAF8-267BA172BC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838200"/>
            <a:ext cx="3149600" cy="2362200"/>
          </a:xfrm>
          <a:prstGeom prst="rect">
            <a:avLst/>
          </a:prstGeom>
        </p:spPr>
      </p:pic>
      <p:pic>
        <p:nvPicPr>
          <p:cNvPr id="26" name="Picture 25" descr="A picture containing person, sport, crowd, player&#10;&#10;Description automatically generated">
            <a:extLst>
              <a:ext uri="{FF2B5EF4-FFF2-40B4-BE49-F238E27FC236}">
                <a16:creationId xmlns:a16="http://schemas.microsoft.com/office/drawing/2014/main" id="{36D90589-556A-4120-8762-5759497CEB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1400" y="838200"/>
            <a:ext cx="3168805" cy="2362200"/>
          </a:xfrm>
          <a:prstGeom prst="rect">
            <a:avLst/>
          </a:prstGeom>
        </p:spPr>
      </p:pic>
    </p:spTree>
    <p:extLst>
      <p:ext uri="{BB962C8B-B14F-4D97-AF65-F5344CB8AC3E}">
        <p14:creationId xmlns:p14="http://schemas.microsoft.com/office/powerpoint/2010/main" val="2612327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CC5AF3F1-F1AD-46F5-B229-4E1329F06412}" vid="{B7E1BF64-2168-4738-AA42-CF7C9F7F9E9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Basketball presentation (widescreen)</Template>
  <TotalTime>1620</TotalTime>
  <Words>767</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Franklin Gothic Medium</vt:lpstr>
      <vt:lpstr>Impact</vt:lpstr>
      <vt:lpstr>Basketball 16x9</vt:lpstr>
      <vt:lpstr>Basketball and Machine Learning</vt:lpstr>
      <vt:lpstr>Project Mission</vt:lpstr>
      <vt:lpstr>Our Plan and Sources</vt:lpstr>
      <vt:lpstr>A Look Into  James Harden</vt:lpstr>
      <vt:lpstr>Using Hardens Stats to Predict Wins or Loses</vt:lpstr>
      <vt:lpstr>A Quick Comparison of Players Using      Tableau</vt:lpstr>
      <vt:lpstr>Analyzing a Teams Play to Predict Winning Factors </vt:lpstr>
      <vt:lpstr>{Other representation of findings and data}</vt:lpstr>
      <vt:lpstr>Sentiment Analysis and Team Performance</vt:lpstr>
      <vt:lpstr>Fan Sentiment vs Team Conference Standings</vt:lpstr>
      <vt:lpstr>{Other representation of findings and data}</vt:lpstr>
      <vt:lpstr>{First Project name}</vt:lpstr>
      <vt:lpstr>{Other representation of findings and data}</vt:lpstr>
      <vt:lpstr>Continuing the Mission and Going Open Source</vt:lpstr>
      <vt:lpstr>PowerPoint Presentation</vt:lpstr>
      <vt:lpstr>Add a Slide Title - 2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Basketball and Machine Learning</dc:title>
  <dc:creator>Cody Miracle</dc:creator>
  <cp:lastModifiedBy>Cody Miracle</cp:lastModifiedBy>
  <cp:revision>25</cp:revision>
  <dcterms:created xsi:type="dcterms:W3CDTF">2021-02-09T20:43:28Z</dcterms:created>
  <dcterms:modified xsi:type="dcterms:W3CDTF">2021-02-10T23:44:26Z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