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Impact" panose="020B0806030902050204" pitchFamily="34" charset="0"/>
      <p:regular r:id="rId18"/>
    </p:embeddedFont>
    <p:embeddedFont>
      <p:font typeface="Libre Franklin Thin"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ndAhLzuW7PLm8e6A04tHo6WxX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L="914400" marR="0" lvl="1"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2pPr>
            <a:lvl3pPr marL="1371600" marR="0" lvl="2"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3pPr>
            <a:lvl4pPr marL="1828800" marR="0" lvl="3"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4pPr>
            <a:lvl5pPr marL="2286000" marR="0" lvl="4"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5pPr>
            <a:lvl6pPr marL="2743200" marR="0" lvl="5"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6pPr>
            <a:lvl7pPr marL="3200400" marR="0" lvl="6"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7pPr>
            <a:lvl8pPr marL="3657600" marR="0" lvl="7"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8pPr>
            <a:lvl9pPr marL="4114800" marR="0" lvl="8"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Thin"/>
                <a:ea typeface="Libre Franklin Thin"/>
                <a:cs typeface="Libre Franklin Thin"/>
                <a:sym typeface="Libre Franklin Thin"/>
              </a:rPr>
              <a:t>‹#›</a:t>
            </a:fld>
            <a:endParaRPr sz="1200" b="0" i="0" u="none" strike="noStrike" cap="none">
              <a:solidFill>
                <a:schemeClr val="dk1"/>
              </a:solidFill>
              <a:latin typeface="Libre Franklin Thin"/>
              <a:ea typeface="Libre Franklin Thin"/>
              <a:cs typeface="Libre Franklin Thin"/>
              <a:sym typeface="Libre Franklin Thi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c5d90b85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bc5d90b85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5638800" y="304801"/>
            <a:ext cx="5486400" cy="25145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5638800" y="2895600"/>
            <a:ext cx="54864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Clr>
                <a:srgbClr val="F5C09F"/>
              </a:buClr>
              <a:buSzPts val="2400"/>
              <a:buNone/>
              <a:defRPr sz="2400">
                <a:solidFill>
                  <a:srgbClr val="F5C09F"/>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600"/>
              </a:spcBef>
              <a:spcAft>
                <a:spcPts val="0"/>
              </a:spcAft>
              <a:buClr>
                <a:schemeClr val="lt1"/>
              </a:buClr>
              <a:buSzPts val="1800"/>
              <a:buNone/>
              <a:defRPr sz="1800"/>
            </a:lvl3pPr>
            <a:lvl4pPr lvl="3" algn="ctr">
              <a:lnSpc>
                <a:spcPct val="90000"/>
              </a:lnSpc>
              <a:spcBef>
                <a:spcPts val="600"/>
              </a:spcBef>
              <a:spcAft>
                <a:spcPts val="0"/>
              </a:spcAft>
              <a:buClr>
                <a:schemeClr val="lt1"/>
              </a:buClr>
              <a:buSzPts val="1600"/>
              <a:buNone/>
              <a:defRPr sz="1600"/>
            </a:lvl4pPr>
            <a:lvl5pPr lvl="4" algn="ctr">
              <a:lnSpc>
                <a:spcPct val="90000"/>
              </a:lnSpc>
              <a:spcBef>
                <a:spcPts val="600"/>
              </a:spcBef>
              <a:spcAft>
                <a:spcPts val="0"/>
              </a:spcAft>
              <a:buClr>
                <a:schemeClr val="lt1"/>
              </a:buClr>
              <a:buSzPts val="1600"/>
              <a:buNone/>
              <a:defRPr sz="1600"/>
            </a:lvl5pPr>
            <a:lvl6pPr lvl="5" algn="ctr">
              <a:lnSpc>
                <a:spcPct val="90000"/>
              </a:lnSpc>
              <a:spcBef>
                <a:spcPts val="600"/>
              </a:spcBef>
              <a:spcAft>
                <a:spcPts val="0"/>
              </a:spcAft>
              <a:buClr>
                <a:schemeClr val="lt1"/>
              </a:buClr>
              <a:buSzPts val="1600"/>
              <a:buNone/>
              <a:defRPr sz="1600"/>
            </a:lvl6pPr>
            <a:lvl7pPr lvl="6" algn="ctr">
              <a:lnSpc>
                <a:spcPct val="90000"/>
              </a:lnSpc>
              <a:spcBef>
                <a:spcPts val="600"/>
              </a:spcBef>
              <a:spcAft>
                <a:spcPts val="0"/>
              </a:spcAft>
              <a:buClr>
                <a:schemeClr val="lt1"/>
              </a:buClr>
              <a:buSzPts val="1600"/>
              <a:buNone/>
              <a:defRPr sz="1600"/>
            </a:lvl7pPr>
            <a:lvl8pPr lvl="7" algn="ctr">
              <a:lnSpc>
                <a:spcPct val="90000"/>
              </a:lnSpc>
              <a:spcBef>
                <a:spcPts val="600"/>
              </a:spcBef>
              <a:spcAft>
                <a:spcPts val="0"/>
              </a:spcAft>
              <a:buClr>
                <a:schemeClr val="lt1"/>
              </a:buClr>
              <a:buSzPts val="1600"/>
              <a:buNone/>
              <a:defRPr sz="1600"/>
            </a:lvl8pPr>
            <a:lvl9pPr lvl="8" algn="ctr">
              <a:lnSpc>
                <a:spcPct val="90000"/>
              </a:lnSpc>
              <a:spcBef>
                <a:spcPts val="600"/>
              </a:spcBef>
              <a:spcAft>
                <a:spcPts val="0"/>
              </a:spcAft>
              <a:buClr>
                <a:schemeClr val="lt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txBox="1">
            <a:spLocks noGrp="1"/>
          </p:cNvSpPr>
          <p:nvPr>
            <p:ph type="body" idx="1"/>
          </p:nvPr>
        </p:nvSpPr>
        <p:spPr>
          <a:xfrm rot="5400000">
            <a:off x="3924300" y="-1181100"/>
            <a:ext cx="434340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68" name="Google Shape;68;p27"/>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28"/>
          <p:cNvSpPr txBox="1">
            <a:spLocks noGrp="1"/>
          </p:cNvSpPr>
          <p:nvPr>
            <p:ph type="title"/>
          </p:nvPr>
        </p:nvSpPr>
        <p:spPr>
          <a:xfrm rot="5400000">
            <a:off x="7383463" y="2278062"/>
            <a:ext cx="5654675" cy="1828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8"/>
          <p:cNvSpPr txBox="1">
            <a:spLocks noGrp="1"/>
          </p:cNvSpPr>
          <p:nvPr>
            <p:ph type="body" idx="1"/>
          </p:nvPr>
        </p:nvSpPr>
        <p:spPr>
          <a:xfrm rot="5400000">
            <a:off x="2239962" y="-808038"/>
            <a:ext cx="5654675" cy="8001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74" name="Google Shape;74;p28"/>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
        <p:cNvGrpSpPr/>
        <p:nvPr/>
      </p:nvGrpSpPr>
      <p:grpSpPr>
        <a:xfrm>
          <a:off x="0" y="0"/>
          <a:ext cx="0" cy="0"/>
          <a:chOff x="0" y="0"/>
          <a:chExt cx="0" cy="0"/>
        </a:xfrm>
      </p:grpSpPr>
      <p:sp>
        <p:nvSpPr>
          <p:cNvPr id="19" name="Google Shape;19;p19"/>
          <p:cNvSpPr/>
          <p:nvPr/>
        </p:nvSpPr>
        <p:spPr>
          <a:xfrm>
            <a:off x="0" y="0"/>
            <a:ext cx="7467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20" name="Google Shape;20;p19"/>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609600" y="838200"/>
            <a:ext cx="6172200" cy="518160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chemeClr val="lt1"/>
              </a:buClr>
              <a:buSzPts val="2400"/>
              <a:buChar char="•"/>
              <a:defRPr sz="2400"/>
            </a:lvl1pPr>
            <a:lvl2pPr marL="914400" lvl="1" indent="-355600" algn="l">
              <a:lnSpc>
                <a:spcPct val="90000"/>
              </a:lnSpc>
              <a:spcBef>
                <a:spcPts val="12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55600" algn="l">
              <a:lnSpc>
                <a:spcPct val="90000"/>
              </a:lnSpc>
              <a:spcBef>
                <a:spcPts val="600"/>
              </a:spcBef>
              <a:spcAft>
                <a:spcPts val="0"/>
              </a:spcAft>
              <a:buClr>
                <a:schemeClr val="lt1"/>
              </a:buClr>
              <a:buSzPts val="2000"/>
              <a:buChar char="•"/>
              <a:defRPr sz="2000"/>
            </a:lvl6pPr>
            <a:lvl7pPr marL="3200400" lvl="6" indent="-355600" algn="l">
              <a:lnSpc>
                <a:spcPct val="90000"/>
              </a:lnSpc>
              <a:spcBef>
                <a:spcPts val="600"/>
              </a:spcBef>
              <a:spcAft>
                <a:spcPts val="0"/>
              </a:spcAft>
              <a:buClr>
                <a:schemeClr val="lt1"/>
              </a:buClr>
              <a:buSzPts val="2000"/>
              <a:buChar char="•"/>
              <a:defRPr sz="2000"/>
            </a:lvl7pPr>
            <a:lvl8pPr marL="3657600" lvl="7" indent="-355600" algn="l">
              <a:lnSpc>
                <a:spcPct val="90000"/>
              </a:lnSpc>
              <a:spcBef>
                <a:spcPts val="600"/>
              </a:spcBef>
              <a:spcAft>
                <a:spcPts val="0"/>
              </a:spcAft>
              <a:buClr>
                <a:schemeClr val="lt1"/>
              </a:buClr>
              <a:buSzPts val="2000"/>
              <a:buChar char="•"/>
              <a:defRPr sz="2000"/>
            </a:lvl8pPr>
            <a:lvl9pPr marL="4114800" lvl="8" indent="-355600" algn="l">
              <a:lnSpc>
                <a:spcPct val="90000"/>
              </a:lnSpc>
              <a:spcBef>
                <a:spcPts val="600"/>
              </a:spcBef>
              <a:spcAft>
                <a:spcPts val="0"/>
              </a:spcAft>
              <a:buClr>
                <a:schemeClr val="lt1"/>
              </a:buClr>
              <a:buSzPts val="2000"/>
              <a:buChar char="•"/>
              <a:defRPr sz="2000"/>
            </a:lvl9pPr>
          </a:lstStyle>
          <a:p>
            <a:endParaRPr/>
          </a:p>
        </p:txBody>
      </p:sp>
      <p:sp>
        <p:nvSpPr>
          <p:cNvPr id="22" name="Google Shape;22;p19"/>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6" name="Google Shape;26;p20"/>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106680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2" name="Google Shape;32;p21"/>
          <p:cNvSpPr txBox="1">
            <a:spLocks noGrp="1"/>
          </p:cNvSpPr>
          <p:nvPr>
            <p:ph type="body" idx="2"/>
          </p:nvPr>
        </p:nvSpPr>
        <p:spPr>
          <a:xfrm>
            <a:off x="627888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3" name="Google Shape;33;p2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1060450" y="1676401"/>
            <a:ext cx="10058400" cy="1752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1060450" y="358140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600"/>
              </a:spcBef>
              <a:spcAft>
                <a:spcPts val="0"/>
              </a:spcAft>
              <a:buClr>
                <a:schemeClr val="lt1"/>
              </a:buClr>
              <a:buSzPts val="1800"/>
              <a:buNone/>
              <a:defRPr sz="1800">
                <a:solidFill>
                  <a:schemeClr val="lt1"/>
                </a:solidFill>
              </a:defRPr>
            </a:lvl3pPr>
            <a:lvl4pPr marL="1828800" lvl="3" indent="-228600" algn="l">
              <a:lnSpc>
                <a:spcPct val="90000"/>
              </a:lnSpc>
              <a:spcBef>
                <a:spcPts val="600"/>
              </a:spcBef>
              <a:spcAft>
                <a:spcPts val="0"/>
              </a:spcAft>
              <a:buClr>
                <a:schemeClr val="lt1"/>
              </a:buClr>
              <a:buSzPts val="1600"/>
              <a:buNone/>
              <a:defRPr sz="1600">
                <a:solidFill>
                  <a:schemeClr val="lt1"/>
                </a:solidFill>
              </a:defRPr>
            </a:lvl4pPr>
            <a:lvl5pPr marL="2286000" lvl="4" indent="-228600" algn="l">
              <a:lnSpc>
                <a:spcPct val="90000"/>
              </a:lnSpc>
              <a:spcBef>
                <a:spcPts val="600"/>
              </a:spcBef>
              <a:spcAft>
                <a:spcPts val="0"/>
              </a:spcAft>
              <a:buClr>
                <a:schemeClr val="lt1"/>
              </a:buClr>
              <a:buSzPts val="1600"/>
              <a:buNone/>
              <a:defRPr sz="1600">
                <a:solidFill>
                  <a:schemeClr val="lt1"/>
                </a:solidFill>
              </a:defRPr>
            </a:lvl5pPr>
            <a:lvl6pPr marL="2743200" lvl="5" indent="-228600" algn="l">
              <a:lnSpc>
                <a:spcPct val="90000"/>
              </a:lnSpc>
              <a:spcBef>
                <a:spcPts val="600"/>
              </a:spcBef>
              <a:spcAft>
                <a:spcPts val="0"/>
              </a:spcAft>
              <a:buClr>
                <a:schemeClr val="lt1"/>
              </a:buClr>
              <a:buSzPts val="1600"/>
              <a:buNone/>
              <a:defRPr sz="1600">
                <a:solidFill>
                  <a:schemeClr val="lt1"/>
                </a:solidFill>
              </a:defRPr>
            </a:lvl6pPr>
            <a:lvl7pPr marL="3200400" lvl="6" indent="-228600" algn="l">
              <a:lnSpc>
                <a:spcPct val="90000"/>
              </a:lnSpc>
              <a:spcBef>
                <a:spcPts val="600"/>
              </a:spcBef>
              <a:spcAft>
                <a:spcPts val="0"/>
              </a:spcAft>
              <a:buClr>
                <a:schemeClr val="lt1"/>
              </a:buClr>
              <a:buSzPts val="1600"/>
              <a:buNone/>
              <a:defRPr sz="1600">
                <a:solidFill>
                  <a:schemeClr val="lt1"/>
                </a:solidFill>
              </a:defRPr>
            </a:lvl7pPr>
            <a:lvl8pPr marL="3657600" lvl="7" indent="-228600" algn="l">
              <a:lnSpc>
                <a:spcPct val="90000"/>
              </a:lnSpc>
              <a:spcBef>
                <a:spcPts val="600"/>
              </a:spcBef>
              <a:spcAft>
                <a:spcPts val="0"/>
              </a:spcAft>
              <a:buClr>
                <a:schemeClr val="lt1"/>
              </a:buClr>
              <a:buSzPts val="1600"/>
              <a:buNone/>
              <a:defRPr sz="1600">
                <a:solidFill>
                  <a:schemeClr val="lt1"/>
                </a:solidFill>
              </a:defRPr>
            </a:lvl8pPr>
            <a:lvl9pPr marL="4114800" lvl="8" indent="-228600" algn="l">
              <a:lnSpc>
                <a:spcPct val="90000"/>
              </a:lnSpc>
              <a:spcBef>
                <a:spcPts val="600"/>
              </a:spcBef>
              <a:spcAft>
                <a:spcPts val="0"/>
              </a:spcAft>
              <a:buClr>
                <a:schemeClr val="lt1"/>
              </a:buClr>
              <a:buSzPts val="1600"/>
              <a:buNone/>
              <a:defRPr sz="1600">
                <a:solidFill>
                  <a:schemeClr val="lt1"/>
                </a:solidFill>
              </a:defRPr>
            </a:lvl9pPr>
          </a:lstStyle>
          <a:p>
            <a:endParaRPr/>
          </a:p>
        </p:txBody>
      </p:sp>
      <p:sp>
        <p:nvSpPr>
          <p:cNvPr id="39" name="Google Shape;39;p22"/>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3"/>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4"/>
          <p:cNvSpPr txBox="1">
            <a:spLocks noGrp="1"/>
          </p:cNvSpPr>
          <p:nvPr>
            <p:ph type="body" idx="1"/>
          </p:nvPr>
        </p:nvSpPr>
        <p:spPr>
          <a:xfrm>
            <a:off x="106680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49" name="Google Shape;49;p24"/>
          <p:cNvSpPr txBox="1">
            <a:spLocks noGrp="1"/>
          </p:cNvSpPr>
          <p:nvPr>
            <p:ph type="body" idx="2"/>
          </p:nvPr>
        </p:nvSpPr>
        <p:spPr>
          <a:xfrm>
            <a:off x="106680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50" name="Google Shape;50;p24"/>
          <p:cNvSpPr txBox="1">
            <a:spLocks noGrp="1"/>
          </p:cNvSpPr>
          <p:nvPr>
            <p:ph type="body" idx="3"/>
          </p:nvPr>
        </p:nvSpPr>
        <p:spPr>
          <a:xfrm>
            <a:off x="627888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51" name="Google Shape;51;p24"/>
          <p:cNvSpPr txBox="1">
            <a:spLocks noGrp="1"/>
          </p:cNvSpPr>
          <p:nvPr>
            <p:ph type="body" idx="4"/>
          </p:nvPr>
        </p:nvSpPr>
        <p:spPr>
          <a:xfrm>
            <a:off x="627888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52" name="Google Shape;52;p24"/>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6" descr="An empty placeholder to add an image. Click on the placeholder and select the image that you wish to add"/>
          <p:cNvSpPr>
            <a:spLocks noGrp="1"/>
          </p:cNvSpPr>
          <p:nvPr>
            <p:ph type="pic" idx="2"/>
          </p:nvPr>
        </p:nvSpPr>
        <p:spPr>
          <a:xfrm>
            <a:off x="0" y="0"/>
            <a:ext cx="7239000" cy="6858000"/>
          </a:xfrm>
          <a:prstGeom prst="rect">
            <a:avLst/>
          </a:prstGeom>
          <a:solidFill>
            <a:schemeClr val="dk1"/>
          </a:solidFill>
          <a:ln>
            <a:noFill/>
          </a:ln>
        </p:spPr>
        <p:txBody>
          <a:bodyPr spcFirstLastPara="1" wrap="square" lIns="91425" tIns="365750" rIns="91425" bIns="45700" anchor="t" anchorCtr="0">
            <a:normAutofit/>
          </a:bodyPr>
          <a:lstStyle>
            <a:lvl1pPr marR="0" lvl="0" algn="ctr" rtl="0">
              <a:lnSpc>
                <a:spcPct val="90000"/>
              </a:lnSpc>
              <a:spcBef>
                <a:spcPts val="1800"/>
              </a:spcBef>
              <a:spcAft>
                <a:spcPts val="0"/>
              </a:spcAft>
              <a:buClr>
                <a:schemeClr val="lt1"/>
              </a:buClr>
              <a:buSzPts val="2400"/>
              <a:buFont typeface="Arial"/>
              <a:buNone/>
              <a:defRPr sz="2400" b="0" i="0" u="none" strike="noStrike" cap="none">
                <a:solidFill>
                  <a:schemeClr val="lt1"/>
                </a:solidFill>
                <a:latin typeface="Libre Franklin Thin"/>
                <a:ea typeface="Libre Franklin Thin"/>
                <a:cs typeface="Libre Franklin Thin"/>
                <a:sym typeface="Libre Franklin Thin"/>
              </a:defRPr>
            </a:lvl1pPr>
            <a:lvl2pPr marR="0" lvl="1" algn="l" rtl="0">
              <a:lnSpc>
                <a:spcPct val="90000"/>
              </a:lnSpc>
              <a:spcBef>
                <a:spcPts val="1200"/>
              </a:spcBef>
              <a:spcAft>
                <a:spcPts val="0"/>
              </a:spcAft>
              <a:buClr>
                <a:schemeClr val="lt1"/>
              </a:buClr>
              <a:buSzPts val="2800"/>
              <a:buFont typeface="Arial"/>
              <a:buNone/>
              <a:defRPr sz="2800" b="0" i="0" u="none" strike="noStrike" cap="none">
                <a:solidFill>
                  <a:schemeClr val="lt1"/>
                </a:solidFill>
                <a:latin typeface="Libre Franklin Thin"/>
                <a:ea typeface="Libre Franklin Thin"/>
                <a:cs typeface="Libre Franklin Thin"/>
                <a:sym typeface="Libre Franklin Thin"/>
              </a:defRPr>
            </a:lvl2pPr>
            <a:lvl3pPr marR="0" lvl="2" algn="l" rtl="0">
              <a:lnSpc>
                <a:spcPct val="90000"/>
              </a:lnSpc>
              <a:spcBef>
                <a:spcPts val="600"/>
              </a:spcBef>
              <a:spcAft>
                <a:spcPts val="0"/>
              </a:spcAft>
              <a:buClr>
                <a:schemeClr val="lt1"/>
              </a:buClr>
              <a:buSzPts val="2400"/>
              <a:buFont typeface="Arial"/>
              <a:buNone/>
              <a:defRPr sz="2400" b="0" i="0" u="none" strike="noStrike" cap="none">
                <a:solidFill>
                  <a:schemeClr val="lt1"/>
                </a:solidFill>
                <a:latin typeface="Libre Franklin Thin"/>
                <a:ea typeface="Libre Franklin Thin"/>
                <a:cs typeface="Libre Franklin Thin"/>
                <a:sym typeface="Libre Franklin Thin"/>
              </a:defRPr>
            </a:lvl3pPr>
            <a:lvl4pPr marR="0" lvl="3"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4pPr>
            <a:lvl5pPr marR="0" lvl="4"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5pPr>
            <a:lvl6pPr marR="0" lvl="5"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6pPr>
            <a:lvl7pPr marR="0" lvl="6"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7pPr>
            <a:lvl8pPr marR="0" lvl="7"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8pPr>
            <a:lvl9pPr marR="0" lvl="8"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Thin"/>
                <a:ea typeface="Libre Franklin Thin"/>
                <a:cs typeface="Libre Franklin Thin"/>
                <a:sym typeface="Libre Franklin Thin"/>
              </a:defRPr>
            </a:lvl9pPr>
          </a:lstStyle>
          <a:p>
            <a:endParaRPr/>
          </a:p>
        </p:txBody>
      </p:sp>
      <p:sp>
        <p:nvSpPr>
          <p:cNvPr id="63" name="Google Shape;63;p26"/>
          <p:cNvSpPr txBox="1">
            <a:spLocks noGrp="1"/>
          </p:cNvSpPr>
          <p:nvPr>
            <p:ph type="body" idx="1"/>
          </p:nvPr>
        </p:nvSpPr>
        <p:spPr>
          <a:xfrm>
            <a:off x="7924801"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
        <p:nvSpPr>
          <p:cNvPr id="64" name="Google Shape;64;p26"/>
          <p:cNvSpPr/>
          <p:nvPr/>
        </p:nvSpPr>
        <p:spPr>
          <a:xfrm>
            <a:off x="7239000" y="0"/>
            <a:ext cx="228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Thin"/>
              <a:ea typeface="Libre Franklin Thin"/>
              <a:cs typeface="Libre Franklin Thin"/>
              <a:sym typeface="Libre Franklin Thi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600"/>
              <a:buFont typeface="Impact"/>
              <a:buNone/>
              <a:defRPr sz="3600" b="0" i="0" u="none" strike="noStrike" cap="none">
                <a:solidFill>
                  <a:schemeClr val="l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chemeClr val="lt1"/>
              </a:buClr>
              <a:buSzPts val="2400"/>
              <a:buFont typeface="Arial"/>
              <a:buChar char="•"/>
              <a:defRPr sz="2400" b="0" i="0" u="none" strike="noStrike" cap="none">
                <a:solidFill>
                  <a:schemeClr val="lt1"/>
                </a:solidFill>
                <a:latin typeface="Libre Franklin Thin"/>
                <a:ea typeface="Libre Franklin Thin"/>
                <a:cs typeface="Libre Franklin Thin"/>
                <a:sym typeface="Libre Franklin Thin"/>
              </a:defRPr>
            </a:lvl1pPr>
            <a:lvl2pPr marL="914400" marR="0" lvl="1"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Libre Franklin Thin"/>
                <a:ea typeface="Libre Franklin Thin"/>
                <a:cs typeface="Libre Franklin Thin"/>
                <a:sym typeface="Libre Franklin Thin"/>
              </a:defRPr>
            </a:lvl2pPr>
            <a:lvl3pPr marL="1371600" marR="0" lvl="2" indent="-342900" algn="l" rtl="0">
              <a:lnSpc>
                <a:spcPct val="90000"/>
              </a:lnSpc>
              <a:spcBef>
                <a:spcPts val="600"/>
              </a:spcBef>
              <a:spcAft>
                <a:spcPts val="0"/>
              </a:spcAft>
              <a:buClr>
                <a:schemeClr val="lt1"/>
              </a:buClr>
              <a:buSzPts val="1800"/>
              <a:buFont typeface="Arial"/>
              <a:buChar char="•"/>
              <a:defRPr sz="1800" b="0" i="0" u="none" strike="noStrike" cap="none">
                <a:solidFill>
                  <a:schemeClr val="lt1"/>
                </a:solidFill>
                <a:latin typeface="Libre Franklin Thin"/>
                <a:ea typeface="Libre Franklin Thin"/>
                <a:cs typeface="Libre Franklin Thin"/>
                <a:sym typeface="Libre Franklin Thin"/>
              </a:defRPr>
            </a:lvl3pPr>
            <a:lvl4pPr marL="1828800" marR="0" lvl="3"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4pPr>
            <a:lvl5pPr marL="2286000" marR="0" lvl="4"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5pPr>
            <a:lvl6pPr marL="2743200" marR="0" lvl="5"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6pPr>
            <a:lvl7pPr marL="3200400" marR="0" lvl="6"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7pPr>
            <a:lvl8pPr marL="3657600" marR="0" lvl="7"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8pPr>
            <a:lvl9pPr marL="4114800" marR="0" lvl="8"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Thin"/>
                <a:ea typeface="Libre Franklin Thin"/>
                <a:cs typeface="Libre Franklin Thin"/>
                <a:sym typeface="Libre Franklin Thin"/>
              </a:defRPr>
            </a:lvl9pPr>
          </a:lstStyle>
          <a:p>
            <a:endParaRPr/>
          </a:p>
        </p:txBody>
      </p:sp>
      <p:sp>
        <p:nvSpPr>
          <p:cNvPr id="12" name="Google Shape;12;p17"/>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9pPr>
          </a:lstStyle>
          <a:p>
            <a:endParaRPr/>
          </a:p>
        </p:txBody>
      </p:sp>
      <p:sp>
        <p:nvSpPr>
          <p:cNvPr id="13" name="Google Shape;13;p17"/>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lt1"/>
                </a:solidFill>
                <a:latin typeface="Libre Franklin Thin"/>
                <a:ea typeface="Libre Franklin Thin"/>
                <a:cs typeface="Libre Franklin Thin"/>
                <a:sym typeface="Libre Franklin Thin"/>
              </a:defRPr>
            </a:lvl9pPr>
          </a:lstStyle>
          <a:p>
            <a:endParaRPr/>
          </a:p>
        </p:txBody>
      </p:sp>
      <p:sp>
        <p:nvSpPr>
          <p:cNvPr id="14" name="Google Shape;14;p17"/>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1pPr>
            <a:lvl2pPr marL="0" marR="0" lvl="1"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2pPr>
            <a:lvl3pPr marL="0" marR="0" lvl="2"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3pPr>
            <a:lvl4pPr marL="0" marR="0" lvl="3"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4pPr>
            <a:lvl5pPr marL="0" marR="0" lvl="4"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5pPr>
            <a:lvl6pPr marL="0" marR="0" lvl="5"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6pPr>
            <a:lvl7pPr marL="0" marR="0" lvl="6"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7pPr>
            <a:lvl8pPr marL="0" marR="0" lvl="7"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8pPr>
            <a:lvl9pPr marL="0" marR="0" lvl="8" indent="0" algn="r" rtl="0">
              <a:spcBef>
                <a:spcPts val="0"/>
              </a:spcBef>
              <a:buNone/>
              <a:defRPr sz="1100" b="0" i="0" u="none" strike="noStrike" cap="none">
                <a:solidFill>
                  <a:schemeClr val="lt1"/>
                </a:solidFill>
                <a:latin typeface="Libre Franklin Thin"/>
                <a:ea typeface="Libre Franklin Thin"/>
                <a:cs typeface="Libre Franklin Thin"/>
                <a:sym typeface="Libre Franklin Th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hyperlink" Target="https://pet-app-99.herokuapp.com/" TargetMode="Externa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xfrm>
            <a:off x="5638800" y="304801"/>
            <a:ext cx="5486400" cy="251459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Impact"/>
              <a:buNone/>
            </a:pPr>
            <a:r>
              <a:rPr lang="en-US"/>
              <a:t>Basketball and Machine Learning</a:t>
            </a:r>
            <a:endParaRPr/>
          </a:p>
        </p:txBody>
      </p:sp>
      <p:sp>
        <p:nvSpPr>
          <p:cNvPr id="82" name="Google Shape;82;p1"/>
          <p:cNvSpPr txBox="1">
            <a:spLocks noGrp="1"/>
          </p:cNvSpPr>
          <p:nvPr>
            <p:ph type="subTitle" idx="1"/>
          </p:nvPr>
        </p:nvSpPr>
        <p:spPr>
          <a:xfrm>
            <a:off x="5648036" y="2895600"/>
            <a:ext cx="5486400" cy="91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5C09F"/>
              </a:buClr>
              <a:buSzPts val="2400"/>
              <a:buNone/>
            </a:pPr>
            <a:r>
              <a:rPr lang="en-US"/>
              <a:t>A project presented by the Monstars</a:t>
            </a:r>
            <a:endParaRPr/>
          </a:p>
          <a:p>
            <a:pPr marL="0" lvl="0" indent="0" algn="l" rtl="0">
              <a:lnSpc>
                <a:spcPct val="90000"/>
              </a:lnSpc>
              <a:spcBef>
                <a:spcPts val="1200"/>
              </a:spcBef>
              <a:spcAft>
                <a:spcPts val="0"/>
              </a:spcAft>
              <a:buClr>
                <a:srgbClr val="F5C09F"/>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7924800" y="1066800"/>
            <a:ext cx="3657600" cy="1676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3600"/>
              <a:buFont typeface="Impact"/>
              <a:buNone/>
            </a:pPr>
            <a:r>
              <a:rPr lang="en-US"/>
              <a:t>Sentiment Analysis and Team Performance</a:t>
            </a:r>
            <a:endParaRPr/>
          </a:p>
        </p:txBody>
      </p:sp>
      <p:sp>
        <p:nvSpPr>
          <p:cNvPr id="150" name="Google Shape;150;p9"/>
          <p:cNvSpPr txBox="1">
            <a:spLocks noGrp="1"/>
          </p:cNvSpPr>
          <p:nvPr>
            <p:ph type="body" idx="2"/>
          </p:nvPr>
        </p:nvSpPr>
        <p:spPr>
          <a:xfrm>
            <a:off x="7924800" y="3200400"/>
            <a:ext cx="3657600" cy="2895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dirty="0"/>
              <a:t>Can fan sentiment be used to determine a team’s performance?</a:t>
            </a:r>
            <a:endParaRPr dirty="0"/>
          </a:p>
        </p:txBody>
      </p:sp>
      <p:pic>
        <p:nvPicPr>
          <p:cNvPr id="151" name="Google Shape;151;p9" descr="Chart, histogram&#10;&#10;Description automatically generated"/>
          <p:cNvPicPr preferRelativeResize="0"/>
          <p:nvPr/>
        </p:nvPicPr>
        <p:blipFill rotWithShape="1">
          <a:blip r:embed="rId3">
            <a:alphaModFix/>
          </a:blip>
          <a:srcRect/>
          <a:stretch/>
        </p:blipFill>
        <p:spPr>
          <a:xfrm>
            <a:off x="76199" y="3429000"/>
            <a:ext cx="3168805" cy="2376604"/>
          </a:xfrm>
          <a:prstGeom prst="rect">
            <a:avLst/>
          </a:prstGeom>
          <a:noFill/>
          <a:ln>
            <a:noFill/>
          </a:ln>
        </p:spPr>
      </p:pic>
      <p:pic>
        <p:nvPicPr>
          <p:cNvPr id="152" name="Google Shape;152;p9" descr="Chart, histogram&#10;&#10;Description automatically generated"/>
          <p:cNvPicPr preferRelativeResize="0"/>
          <p:nvPr/>
        </p:nvPicPr>
        <p:blipFill rotWithShape="1">
          <a:blip r:embed="rId4">
            <a:alphaModFix/>
          </a:blip>
          <a:srcRect/>
          <a:stretch/>
        </p:blipFill>
        <p:spPr>
          <a:xfrm>
            <a:off x="3581400" y="3429000"/>
            <a:ext cx="3168805" cy="2376604"/>
          </a:xfrm>
          <a:prstGeom prst="rect">
            <a:avLst/>
          </a:prstGeom>
          <a:noFill/>
          <a:ln>
            <a:noFill/>
          </a:ln>
        </p:spPr>
      </p:pic>
      <p:pic>
        <p:nvPicPr>
          <p:cNvPr id="153" name="Google Shape;153;p9" descr="Chart, histogram&#10;&#10;Description automatically generated"/>
          <p:cNvPicPr preferRelativeResize="0"/>
          <p:nvPr/>
        </p:nvPicPr>
        <p:blipFill rotWithShape="1">
          <a:blip r:embed="rId5">
            <a:alphaModFix/>
          </a:blip>
          <a:srcRect/>
          <a:stretch/>
        </p:blipFill>
        <p:spPr>
          <a:xfrm>
            <a:off x="76200" y="838200"/>
            <a:ext cx="3149600" cy="2362200"/>
          </a:xfrm>
          <a:prstGeom prst="rect">
            <a:avLst/>
          </a:prstGeom>
          <a:noFill/>
          <a:ln>
            <a:noFill/>
          </a:ln>
        </p:spPr>
      </p:pic>
      <p:pic>
        <p:nvPicPr>
          <p:cNvPr id="154" name="Google Shape;154;p9" descr="A picture containing person, sport, crowd, player&#10;&#10;Description automatically generated"/>
          <p:cNvPicPr preferRelativeResize="0"/>
          <p:nvPr/>
        </p:nvPicPr>
        <p:blipFill rotWithShape="1">
          <a:blip r:embed="rId6">
            <a:alphaModFix/>
          </a:blip>
          <a:srcRect/>
          <a:stretch/>
        </p:blipFill>
        <p:spPr>
          <a:xfrm>
            <a:off x="3581400" y="838200"/>
            <a:ext cx="3168805" cy="2362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Fan Sentiment vs Team Conference Standings</a:t>
            </a:r>
            <a:endParaRPr/>
          </a:p>
        </p:txBody>
      </p:sp>
      <p:sp>
        <p:nvSpPr>
          <p:cNvPr id="160" name="Google Shape;160;p10"/>
          <p:cNvSpPr txBox="1">
            <a:spLocks noGrp="1"/>
          </p:cNvSpPr>
          <p:nvPr>
            <p:ph type="body" idx="1"/>
          </p:nvPr>
        </p:nvSpPr>
        <p:spPr>
          <a:xfrm>
            <a:off x="228600" y="1676400"/>
            <a:ext cx="4267200" cy="43434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1800"/>
              <a:buChar char="•"/>
            </a:pPr>
            <a:r>
              <a:rPr lang="en-US" sz="1800"/>
              <a:t>Twitters API was used with TweePy and Textblob to evaluate each teams' hashtags, team account, and unique emoji to pull and analyze the current sentiment. </a:t>
            </a:r>
            <a:endParaRPr/>
          </a:p>
          <a:p>
            <a:pPr marL="228600" lvl="0" indent="-228600" algn="l" rtl="0">
              <a:lnSpc>
                <a:spcPct val="90000"/>
              </a:lnSpc>
              <a:spcBef>
                <a:spcPts val="1800"/>
              </a:spcBef>
              <a:spcAft>
                <a:spcPts val="0"/>
              </a:spcAft>
              <a:buClr>
                <a:schemeClr val="lt1"/>
              </a:buClr>
              <a:buSzPts val="1800"/>
              <a:buChar char="•"/>
            </a:pPr>
            <a:r>
              <a:rPr lang="en-US" sz="1800"/>
              <a:t>The highest and lowest sentiment values include the two worst teams in the league. </a:t>
            </a:r>
            <a:endParaRPr/>
          </a:p>
          <a:p>
            <a:pPr marL="228600" lvl="0" indent="-228600" algn="l" rtl="0">
              <a:lnSpc>
                <a:spcPct val="90000"/>
              </a:lnSpc>
              <a:spcBef>
                <a:spcPts val="1800"/>
              </a:spcBef>
              <a:spcAft>
                <a:spcPts val="0"/>
              </a:spcAft>
              <a:buClr>
                <a:schemeClr val="lt1"/>
              </a:buClr>
              <a:buSzPts val="1800"/>
              <a:buChar char="•"/>
            </a:pPr>
            <a:r>
              <a:rPr lang="en-US" sz="1800"/>
              <a:t>Along with being used predictively, this type of analysis could also be used by the team for other types of analysis. These could include how sentiment drives ticket and merchandise sales, or how effective marketing campaigns have been.</a:t>
            </a:r>
            <a:endParaRPr/>
          </a:p>
        </p:txBody>
      </p:sp>
      <p:pic>
        <p:nvPicPr>
          <p:cNvPr id="161" name="Google Shape;161;p10" descr="Chart, bar chart&#10;&#10;Description automatically generated"/>
          <p:cNvPicPr preferRelativeResize="0">
            <a:picLocks noGrp="1"/>
          </p:cNvPicPr>
          <p:nvPr>
            <p:ph type="body" idx="2"/>
          </p:nvPr>
        </p:nvPicPr>
        <p:blipFill rotWithShape="1">
          <a:blip r:embed="rId3">
            <a:alphaModFix/>
          </a:blip>
          <a:srcRect/>
          <a:stretch/>
        </p:blipFill>
        <p:spPr>
          <a:xfrm>
            <a:off x="4724400" y="1524000"/>
            <a:ext cx="7130520" cy="48767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Predicting the Result Based on Previous Games</a:t>
            </a:r>
            <a:endParaRPr/>
          </a:p>
        </p:txBody>
      </p:sp>
      <p:sp>
        <p:nvSpPr>
          <p:cNvPr id="167" name="Google Shape;167;p12"/>
          <p:cNvSpPr txBox="1">
            <a:spLocks noGrp="1"/>
          </p:cNvSpPr>
          <p:nvPr>
            <p:ph type="body" idx="2"/>
          </p:nvPr>
        </p:nvSpPr>
        <p:spPr>
          <a:xfrm>
            <a:off x="7924802" y="3626000"/>
            <a:ext cx="3657600" cy="2895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200"/>
              </a:spcBef>
              <a:spcAft>
                <a:spcPts val="0"/>
              </a:spcAft>
              <a:buClr>
                <a:schemeClr val="lt1"/>
              </a:buClr>
              <a:buSzPts val="2400"/>
              <a:buNone/>
            </a:pPr>
            <a:r>
              <a:rPr lang="en-US" dirty="0"/>
              <a:t>Can we correctly predict the outcome of a game based on the team's previous games? </a:t>
            </a:r>
            <a:endParaRPr dirty="0"/>
          </a:p>
          <a:p>
            <a:pPr marL="0" lvl="0" indent="0" algn="l" rtl="0">
              <a:lnSpc>
                <a:spcPct val="90000"/>
              </a:lnSpc>
              <a:spcBef>
                <a:spcPts val="1200"/>
              </a:spcBef>
              <a:spcAft>
                <a:spcPts val="0"/>
              </a:spcAft>
              <a:buClr>
                <a:schemeClr val="lt1"/>
              </a:buClr>
              <a:buSzPts val="2400"/>
              <a:buNone/>
            </a:pPr>
            <a:endParaRPr dirty="0"/>
          </a:p>
        </p:txBody>
      </p:sp>
      <p:pic>
        <p:nvPicPr>
          <p:cNvPr id="169" name="Google Shape;169;p12"/>
          <p:cNvPicPr preferRelativeResize="0"/>
          <p:nvPr/>
        </p:nvPicPr>
        <p:blipFill>
          <a:blip r:embed="rId3">
            <a:alphaModFix/>
          </a:blip>
          <a:stretch>
            <a:fillRect/>
          </a:stretch>
        </p:blipFill>
        <p:spPr>
          <a:xfrm>
            <a:off x="1052525" y="3207625"/>
            <a:ext cx="5183975" cy="3607925"/>
          </a:xfrm>
          <a:prstGeom prst="rect">
            <a:avLst/>
          </a:prstGeom>
          <a:noFill/>
          <a:ln>
            <a:noFill/>
          </a:ln>
        </p:spPr>
      </p:pic>
      <p:pic>
        <p:nvPicPr>
          <p:cNvPr id="3" name="Picture 2" descr="Graphical user interface&#10;&#10;Description automatically generated with medium confidence">
            <a:extLst>
              <a:ext uri="{FF2B5EF4-FFF2-40B4-BE49-F238E27FC236}">
                <a16:creationId xmlns:a16="http://schemas.microsoft.com/office/drawing/2014/main" id="{6577DF6A-C9EB-4EAA-BB7A-0CC8752A3439}"/>
              </a:ext>
            </a:extLst>
          </p:cNvPr>
          <p:cNvPicPr>
            <a:picLocks noChangeAspect="1"/>
          </p:cNvPicPr>
          <p:nvPr/>
        </p:nvPicPr>
        <p:blipFill>
          <a:blip r:embed="rId4"/>
          <a:stretch>
            <a:fillRect/>
          </a:stretch>
        </p:blipFill>
        <p:spPr>
          <a:xfrm>
            <a:off x="1052525" y="308691"/>
            <a:ext cx="5183975" cy="27361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Predicting the Results of Tonight's Games</a:t>
            </a:r>
            <a:endParaRPr/>
          </a:p>
        </p:txBody>
      </p:sp>
      <p:sp>
        <p:nvSpPr>
          <p:cNvPr id="175" name="Google Shape;175;p13"/>
          <p:cNvSpPr txBox="1">
            <a:spLocks noGrp="1"/>
          </p:cNvSpPr>
          <p:nvPr>
            <p:ph type="body" idx="1"/>
          </p:nvPr>
        </p:nvSpPr>
        <p:spPr>
          <a:xfrm>
            <a:off x="1066800" y="1676401"/>
            <a:ext cx="8811900" cy="1969800"/>
          </a:xfrm>
          <a:prstGeom prst="rect">
            <a:avLst/>
          </a:prstGeom>
          <a:noFill/>
          <a:ln>
            <a:noFill/>
          </a:ln>
        </p:spPr>
        <p:txBody>
          <a:bodyPr spcFirstLastPara="1" wrap="square" lIns="91425" tIns="45700" rIns="91425" bIns="45700" anchor="t" anchorCtr="0">
            <a:normAutofit fontScale="92500" lnSpcReduction="20000"/>
          </a:bodyPr>
          <a:lstStyle/>
          <a:p>
            <a:pPr marL="228600" lvl="0" indent="-217170" algn="l" rtl="0">
              <a:lnSpc>
                <a:spcPct val="90000"/>
              </a:lnSpc>
              <a:spcBef>
                <a:spcPts val="0"/>
              </a:spcBef>
              <a:spcAft>
                <a:spcPts val="0"/>
              </a:spcAft>
              <a:buClr>
                <a:schemeClr val="lt1"/>
              </a:buClr>
              <a:buSzPct val="100000"/>
              <a:buChar char="•"/>
            </a:pPr>
            <a:r>
              <a:rPr lang="en-US" dirty="0"/>
              <a:t>Scraped Basketball Reference season data and ran it through a machine learning algorithm.  </a:t>
            </a:r>
            <a:endParaRPr dirty="0"/>
          </a:p>
          <a:p>
            <a:pPr marL="228600" lvl="0" indent="-217170" algn="l" rtl="0">
              <a:lnSpc>
                <a:spcPct val="90000"/>
              </a:lnSpc>
              <a:spcBef>
                <a:spcPts val="1800"/>
              </a:spcBef>
              <a:spcAft>
                <a:spcPts val="0"/>
              </a:spcAft>
              <a:buClr>
                <a:schemeClr val="lt1"/>
              </a:buClr>
              <a:buSzPct val="100000"/>
              <a:buChar char="•"/>
            </a:pPr>
            <a:r>
              <a:rPr lang="en-US" dirty="0"/>
              <a:t>After training the model, ran predictions against upcoming games</a:t>
            </a:r>
            <a:endParaRPr dirty="0"/>
          </a:p>
          <a:p>
            <a:pPr marL="228600" lvl="0" indent="-217170" algn="l" rtl="0">
              <a:lnSpc>
                <a:spcPct val="90000"/>
              </a:lnSpc>
              <a:spcBef>
                <a:spcPts val="1800"/>
              </a:spcBef>
              <a:spcAft>
                <a:spcPts val="0"/>
              </a:spcAft>
              <a:buClr>
                <a:schemeClr val="lt1"/>
              </a:buClr>
              <a:buSzPct val="100000"/>
              <a:buChar char="•"/>
            </a:pPr>
            <a:r>
              <a:rPr lang="en-US" dirty="0"/>
              <a:t> Teams that had a winning record and that the model predicted to win had an 83% accuracy score.</a:t>
            </a:r>
          </a:p>
        </p:txBody>
      </p:sp>
      <p:pic>
        <p:nvPicPr>
          <p:cNvPr id="176" name="Google Shape;176;p13"/>
          <p:cNvPicPr preferRelativeResize="0"/>
          <p:nvPr/>
        </p:nvPicPr>
        <p:blipFill>
          <a:blip r:embed="rId3">
            <a:alphaModFix/>
          </a:blip>
          <a:stretch>
            <a:fillRect/>
          </a:stretch>
        </p:blipFill>
        <p:spPr>
          <a:xfrm>
            <a:off x="912275" y="3693450"/>
            <a:ext cx="7723725" cy="2733300"/>
          </a:xfrm>
          <a:prstGeom prst="rect">
            <a:avLst/>
          </a:prstGeom>
          <a:noFill/>
          <a:ln>
            <a:noFill/>
          </a:ln>
        </p:spPr>
      </p:pic>
      <p:pic>
        <p:nvPicPr>
          <p:cNvPr id="3" name="Picture 2" descr="Logo, company name&#10;&#10;Description automatically generated">
            <a:extLst>
              <a:ext uri="{FF2B5EF4-FFF2-40B4-BE49-F238E27FC236}">
                <a16:creationId xmlns:a16="http://schemas.microsoft.com/office/drawing/2014/main" id="{2AD02B55-D2A7-41DC-96EB-9E228931F47E}"/>
              </a:ext>
            </a:extLst>
          </p:cNvPr>
          <p:cNvPicPr>
            <a:picLocks noChangeAspect="1"/>
          </p:cNvPicPr>
          <p:nvPr/>
        </p:nvPicPr>
        <p:blipFill>
          <a:blip r:embed="rId4"/>
          <a:stretch>
            <a:fillRect/>
          </a:stretch>
        </p:blipFill>
        <p:spPr>
          <a:xfrm>
            <a:off x="8712198" y="3754681"/>
            <a:ext cx="2833255" cy="1145107"/>
          </a:xfrm>
          <a:prstGeom prst="rect">
            <a:avLst/>
          </a:prstGeom>
        </p:spPr>
      </p:pic>
      <p:pic>
        <p:nvPicPr>
          <p:cNvPr id="5" name="Picture 4" descr="Icon&#10;&#10;Description automatically generated with medium confidence">
            <a:hlinkClick r:id="rId5"/>
            <a:extLst>
              <a:ext uri="{FF2B5EF4-FFF2-40B4-BE49-F238E27FC236}">
                <a16:creationId xmlns:a16="http://schemas.microsoft.com/office/drawing/2014/main" id="{E3D9B66D-DF39-4F13-8648-AFE692777CC5}"/>
              </a:ext>
            </a:extLst>
          </p:cNvPr>
          <p:cNvPicPr>
            <a:picLocks noChangeAspect="1"/>
          </p:cNvPicPr>
          <p:nvPr/>
        </p:nvPicPr>
        <p:blipFill>
          <a:blip r:embed="rId6"/>
          <a:stretch>
            <a:fillRect/>
          </a:stretch>
        </p:blipFill>
        <p:spPr>
          <a:xfrm>
            <a:off x="9034317" y="4327235"/>
            <a:ext cx="2189018" cy="25994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7924800" y="1143000"/>
            <a:ext cx="3657600" cy="990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800"/>
              <a:buFont typeface="Impact"/>
              <a:buNone/>
            </a:pPr>
            <a:r>
              <a:rPr lang="en-US" sz="2800">
                <a:latin typeface="Impact"/>
                <a:ea typeface="Impact"/>
                <a:cs typeface="Impact"/>
                <a:sym typeface="Impact"/>
              </a:rPr>
              <a:t>Continuing the Mission and Going Open Source</a:t>
            </a:r>
            <a:endParaRPr/>
          </a:p>
        </p:txBody>
      </p:sp>
      <p:sp>
        <p:nvSpPr>
          <p:cNvPr id="182" name="Google Shape;182;p14"/>
          <p:cNvSpPr txBox="1"/>
          <p:nvPr/>
        </p:nvSpPr>
        <p:spPr>
          <a:xfrm>
            <a:off x="7922941" y="2362200"/>
            <a:ext cx="3657600" cy="2895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1400"/>
              <a:buFont typeface="Arial"/>
              <a:buChar char="•"/>
            </a:pPr>
            <a:r>
              <a:rPr lang="en-US" sz="1400">
                <a:solidFill>
                  <a:schemeClr val="lt1"/>
                </a:solidFill>
                <a:latin typeface="Libre Franklin Thin"/>
                <a:ea typeface="Libre Franklin Thin"/>
                <a:cs typeface="Libre Franklin Thin"/>
                <a:sym typeface="Libre Franklin Thin"/>
              </a:rPr>
              <a:t>We have decided as a group that there are many more things we would like to explore using what we have already created, and expand on things that were cut due to time restraints.</a:t>
            </a:r>
            <a:endParaRPr/>
          </a:p>
          <a:p>
            <a:pPr marL="171450" marR="0" lvl="0" indent="-82550" algn="l" rtl="0">
              <a:lnSpc>
                <a:spcPct val="90000"/>
              </a:lnSpc>
              <a:spcBef>
                <a:spcPts val="1200"/>
              </a:spcBef>
              <a:spcAft>
                <a:spcPts val="0"/>
              </a:spcAft>
              <a:buClr>
                <a:schemeClr val="lt1"/>
              </a:buClr>
              <a:buSzPts val="1400"/>
              <a:buFont typeface="Arial"/>
              <a:buNone/>
            </a:pPr>
            <a:endParaRPr sz="1400">
              <a:solidFill>
                <a:schemeClr val="lt1"/>
              </a:solidFill>
              <a:latin typeface="Libre Franklin Thin"/>
              <a:ea typeface="Libre Franklin Thin"/>
              <a:cs typeface="Libre Franklin Thin"/>
              <a:sym typeface="Libre Franklin Thin"/>
            </a:endParaRPr>
          </a:p>
          <a:p>
            <a:pPr marL="171450" marR="0" lvl="0" indent="-171450" algn="l" rtl="0">
              <a:lnSpc>
                <a:spcPct val="90000"/>
              </a:lnSpc>
              <a:spcBef>
                <a:spcPts val="1200"/>
              </a:spcBef>
              <a:spcAft>
                <a:spcPts val="0"/>
              </a:spcAft>
              <a:buClr>
                <a:schemeClr val="lt1"/>
              </a:buClr>
              <a:buSzPts val="1400"/>
              <a:buFont typeface="Arial"/>
              <a:buChar char="•"/>
            </a:pPr>
            <a:r>
              <a:rPr lang="en-US" sz="1400">
                <a:solidFill>
                  <a:schemeClr val="lt1"/>
                </a:solidFill>
                <a:latin typeface="Libre Franklin Thin"/>
                <a:ea typeface="Libre Franklin Thin"/>
                <a:cs typeface="Libre Franklin Thin"/>
                <a:sym typeface="Libre Franklin Thin"/>
              </a:rPr>
              <a:t>Open source projects are an important when developing a portfolio and will contribute to furthering our skills beyond this course. </a:t>
            </a:r>
            <a:endParaRPr/>
          </a:p>
          <a:p>
            <a:pPr marL="0" marR="0" lvl="0" indent="0" algn="l" rtl="0">
              <a:lnSpc>
                <a:spcPct val="90000"/>
              </a:lnSpc>
              <a:spcBef>
                <a:spcPts val="1200"/>
              </a:spcBef>
              <a:spcAft>
                <a:spcPts val="0"/>
              </a:spcAft>
              <a:buNone/>
            </a:pPr>
            <a:endParaRPr sz="1400">
              <a:solidFill>
                <a:schemeClr val="lt1"/>
              </a:solidFill>
              <a:latin typeface="Libre Franklin Thin"/>
              <a:ea typeface="Libre Franklin Thin"/>
              <a:cs typeface="Libre Franklin Thin"/>
              <a:sym typeface="Libre Franklin Thin"/>
            </a:endParaRPr>
          </a:p>
          <a:p>
            <a:pPr marL="171450" marR="0" lvl="0" indent="-171450" algn="l" rtl="0">
              <a:lnSpc>
                <a:spcPct val="90000"/>
              </a:lnSpc>
              <a:spcBef>
                <a:spcPts val="1200"/>
              </a:spcBef>
              <a:spcAft>
                <a:spcPts val="0"/>
              </a:spcAft>
              <a:buClr>
                <a:schemeClr val="lt1"/>
              </a:buClr>
              <a:buSzPts val="1400"/>
              <a:buFont typeface="Arial"/>
              <a:buChar char="•"/>
            </a:pPr>
            <a:r>
              <a:rPr lang="en-US" sz="1400">
                <a:solidFill>
                  <a:schemeClr val="lt1"/>
                </a:solidFill>
                <a:latin typeface="Libre Franklin Thin"/>
                <a:ea typeface="Libre Franklin Thin"/>
                <a:cs typeface="Libre Franklin Thin"/>
                <a:sym typeface="Libre Franklin Thin"/>
              </a:rPr>
              <a:t>We are also open to having other members of the course become contributors, or if they know anyone interested in data analytics and basketball, to let them know we are open to welcoming them as well. </a:t>
            </a:r>
            <a:endParaRPr/>
          </a:p>
        </p:txBody>
      </p:sp>
      <p:pic>
        <p:nvPicPr>
          <p:cNvPr id="183" name="Google Shape;183;p14" descr="A group of people in a room&#10;&#10;Description automatically generated with low confidence"/>
          <p:cNvPicPr preferRelativeResize="0"/>
          <p:nvPr/>
        </p:nvPicPr>
        <p:blipFill rotWithShape="1">
          <a:blip r:embed="rId3">
            <a:alphaModFix/>
          </a:blip>
          <a:srcRect/>
          <a:stretch/>
        </p:blipFill>
        <p:spPr>
          <a:xfrm>
            <a:off x="304800" y="1165302"/>
            <a:ext cx="6908800" cy="4244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5" descr="A picture containing decorated&#10;&#10;Description automatically generated"/>
          <p:cNvPicPr preferRelativeResize="0"/>
          <p:nvPr/>
        </p:nvPicPr>
        <p:blipFill rotWithShape="1">
          <a:blip r:embed="rId3">
            <a:alphaModFix amt="85000"/>
          </a:blip>
          <a:srcRect/>
          <a:stretch/>
        </p:blipFill>
        <p:spPr>
          <a:xfrm>
            <a:off x="1371600" y="1219200"/>
            <a:ext cx="8839200" cy="4975614"/>
          </a:xfrm>
          <a:prstGeom prst="rect">
            <a:avLst/>
          </a:prstGeom>
          <a:noFill/>
          <a:ln>
            <a:noFill/>
          </a:ln>
        </p:spPr>
      </p:pic>
      <p:sp>
        <p:nvSpPr>
          <p:cNvPr id="189" name="Google Shape;189;p15"/>
          <p:cNvSpPr txBox="1"/>
          <p:nvPr/>
        </p:nvSpPr>
        <p:spPr>
          <a:xfrm>
            <a:off x="1295400" y="381000"/>
            <a:ext cx="8915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lt1"/>
                </a:solidFill>
                <a:latin typeface="Libre Franklin Thin"/>
                <a:ea typeface="Libre Franklin Thin"/>
                <a:cs typeface="Libre Franklin Thin"/>
                <a:sym typeface="Libre Franklin Thin"/>
              </a:rPr>
              <a:t>Thanks for Coming. Now, Take Us to Your Leader!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7918706" y="1371600"/>
            <a:ext cx="3657600" cy="60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Project Mission</a:t>
            </a:r>
            <a:endParaRPr/>
          </a:p>
        </p:txBody>
      </p:sp>
      <p:pic>
        <p:nvPicPr>
          <p:cNvPr id="88" name="Google Shape;88;p2" descr="A picture containing person, sport, person, athletic game&#10;&#10;Description automatically generated"/>
          <p:cNvPicPr preferRelativeResize="0">
            <a:picLocks noGrp="1"/>
          </p:cNvPicPr>
          <p:nvPr>
            <p:ph type="body" idx="1"/>
          </p:nvPr>
        </p:nvPicPr>
        <p:blipFill rotWithShape="1">
          <a:blip r:embed="rId3">
            <a:alphaModFix/>
          </a:blip>
          <a:srcRect l="12366" r="8124" b="1"/>
          <a:stretch/>
        </p:blipFill>
        <p:spPr>
          <a:xfrm>
            <a:off x="381000" y="520699"/>
            <a:ext cx="6928597" cy="5816601"/>
          </a:xfrm>
          <a:prstGeom prst="rect">
            <a:avLst/>
          </a:prstGeom>
          <a:noFill/>
          <a:ln>
            <a:noFill/>
          </a:ln>
        </p:spPr>
      </p:pic>
      <p:sp>
        <p:nvSpPr>
          <p:cNvPr id="89" name="Google Shape;89;p2"/>
          <p:cNvSpPr txBox="1">
            <a:spLocks noGrp="1"/>
          </p:cNvSpPr>
          <p:nvPr>
            <p:ph type="body" idx="2"/>
          </p:nvPr>
        </p:nvSpPr>
        <p:spPr>
          <a:xfrm>
            <a:off x="7918706" y="2286000"/>
            <a:ext cx="3657600" cy="20574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ts val="2400"/>
              <a:buNone/>
            </a:pPr>
            <a:r>
              <a:rPr lang="en-US"/>
              <a:t>The Monstars hope to use various basketball datasets and machine learning models to make meaningful insights and predictions.  </a:t>
            </a:r>
            <a:endParaRPr/>
          </a:p>
        </p:txBody>
      </p:sp>
      <p:sp>
        <p:nvSpPr>
          <p:cNvPr id="90" name="Google Shape;90;p2"/>
          <p:cNvSpPr txBox="1"/>
          <p:nvPr/>
        </p:nvSpPr>
        <p:spPr>
          <a:xfrm>
            <a:off x="7921754" y="4191000"/>
            <a:ext cx="350824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u="none" strike="noStrike" cap="none">
                <a:solidFill>
                  <a:schemeClr val="lt1"/>
                </a:solidFill>
                <a:latin typeface="Libre Franklin Thin"/>
                <a:ea typeface="Libre Franklin Thin"/>
                <a:cs typeface="Libre Franklin Thin"/>
                <a:sym typeface="Libre Franklin Thin"/>
              </a:rPr>
              <a:t>“Once he had that little [bit], he wanted more, If the greatest player of his generation is looking for an edge, I think other people would be wise to follow.” – Shane Battier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Our Plan and Sources</a:t>
            </a:r>
            <a:endParaRPr/>
          </a:p>
        </p:txBody>
      </p:sp>
      <p:sp>
        <p:nvSpPr>
          <p:cNvPr id="96" name="Google Shape;96;p3"/>
          <p:cNvSpPr txBox="1">
            <a:spLocks noGrp="1"/>
          </p:cNvSpPr>
          <p:nvPr>
            <p:ph type="body" idx="1"/>
          </p:nvPr>
        </p:nvSpPr>
        <p:spPr>
          <a:xfrm>
            <a:off x="1066800" y="1676400"/>
            <a:ext cx="5029200" cy="4648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1800"/>
              <a:buChar char="•"/>
            </a:pPr>
            <a:r>
              <a:rPr lang="en-US" sz="1800" dirty="0"/>
              <a:t>We each developed our own hypothesis of how to apply machine learning to basketball statistics and developed models to test those hypotheses. </a:t>
            </a:r>
            <a:endParaRPr dirty="0"/>
          </a:p>
          <a:p>
            <a:pPr marL="228600" lvl="0" indent="-228600" algn="l" rtl="0">
              <a:lnSpc>
                <a:spcPct val="90000"/>
              </a:lnSpc>
              <a:spcBef>
                <a:spcPts val="1800"/>
              </a:spcBef>
              <a:spcAft>
                <a:spcPts val="0"/>
              </a:spcAft>
              <a:buClr>
                <a:schemeClr val="lt1"/>
              </a:buClr>
              <a:buSzPts val="1800"/>
              <a:buChar char="•"/>
            </a:pPr>
            <a:r>
              <a:rPr lang="en-US" sz="1800" dirty="0"/>
              <a:t>We investigated if we could use a single player to determine the outcome, predicting winning factors based on play, predicting home team game result based on previous games, and fan sentiment vs team performance. </a:t>
            </a:r>
            <a:endParaRPr dirty="0"/>
          </a:p>
          <a:p>
            <a:pPr marL="228600" lvl="0" indent="-228600" algn="l" rtl="0">
              <a:lnSpc>
                <a:spcPct val="90000"/>
              </a:lnSpc>
              <a:spcBef>
                <a:spcPts val="1800"/>
              </a:spcBef>
              <a:spcAft>
                <a:spcPts val="0"/>
              </a:spcAft>
              <a:buClr>
                <a:schemeClr val="lt1"/>
              </a:buClr>
              <a:buSzPts val="1800"/>
              <a:buChar char="•"/>
            </a:pPr>
            <a:r>
              <a:rPr lang="en-US" sz="1800" dirty="0"/>
              <a:t>We also started a web app to display our findings.</a:t>
            </a:r>
            <a:endParaRPr dirty="0"/>
          </a:p>
          <a:p>
            <a:pPr marL="228600" lvl="0" indent="-228600" algn="l" rtl="0">
              <a:lnSpc>
                <a:spcPct val="90000"/>
              </a:lnSpc>
              <a:spcBef>
                <a:spcPts val="1800"/>
              </a:spcBef>
              <a:spcAft>
                <a:spcPts val="0"/>
              </a:spcAft>
              <a:buClr>
                <a:schemeClr val="lt1"/>
              </a:buClr>
              <a:buSzPts val="1200"/>
              <a:buChar char="•"/>
            </a:pPr>
            <a:r>
              <a:rPr lang="en-US" sz="1200" dirty="0"/>
              <a:t>Sources:</a:t>
            </a:r>
            <a:endParaRPr dirty="0"/>
          </a:p>
          <a:p>
            <a:pPr marL="502919" lvl="1" indent="-228599" algn="l" rtl="0">
              <a:lnSpc>
                <a:spcPct val="90000"/>
              </a:lnSpc>
              <a:spcBef>
                <a:spcPts val="1200"/>
              </a:spcBef>
              <a:spcAft>
                <a:spcPts val="0"/>
              </a:spcAft>
              <a:buClr>
                <a:schemeClr val="lt1"/>
              </a:buClr>
              <a:buSzPts val="1200"/>
              <a:buChar char="•"/>
            </a:pPr>
            <a:r>
              <a:rPr lang="en-US" sz="1200" u="sng" dirty="0">
                <a:solidFill>
                  <a:schemeClr val="bg1"/>
                </a:solidFill>
                <a:hlinkClick r:id="rId3">
                  <a:extLst>
                    <a:ext uri="{A12FA001-AC4F-418D-AE19-62706E023703}">
                      <ahyp:hlinkClr xmlns:ahyp="http://schemas.microsoft.com/office/drawing/2018/hyperlinkcolor" val="tx"/>
                    </a:ext>
                  </a:extLst>
                </a:hlinkClick>
              </a:rPr>
              <a:t>https://www.basketball-reference.com/</a:t>
            </a:r>
            <a:endParaRPr sz="1200" dirty="0">
              <a:solidFill>
                <a:schemeClr val="bg1"/>
              </a:solidFill>
            </a:endParaRPr>
          </a:p>
          <a:p>
            <a:pPr marL="502919" lvl="1" indent="-228599" algn="l" rtl="0">
              <a:lnSpc>
                <a:spcPct val="90000"/>
              </a:lnSpc>
              <a:spcBef>
                <a:spcPts val="1200"/>
              </a:spcBef>
              <a:spcAft>
                <a:spcPts val="0"/>
              </a:spcAft>
              <a:buClr>
                <a:schemeClr val="lt1"/>
              </a:buClr>
              <a:buSzPts val="1200"/>
              <a:buChar char="•"/>
            </a:pPr>
            <a:r>
              <a:rPr lang="en-US" sz="1200" u="sng" dirty="0"/>
              <a:t>https://github.com/vishaalagartha/basketball_reference_scraper</a:t>
            </a:r>
            <a:endParaRPr u="sng" dirty="0"/>
          </a:p>
          <a:p>
            <a:pPr marL="274320" lvl="1" indent="0" algn="l" rtl="0">
              <a:lnSpc>
                <a:spcPct val="90000"/>
              </a:lnSpc>
              <a:spcBef>
                <a:spcPts val="1200"/>
              </a:spcBef>
              <a:spcAft>
                <a:spcPts val="0"/>
              </a:spcAft>
              <a:buClr>
                <a:schemeClr val="lt1"/>
              </a:buClr>
              <a:buSzPts val="1200"/>
              <a:buNone/>
            </a:pPr>
            <a:endParaRPr dirty="0"/>
          </a:p>
        </p:txBody>
      </p:sp>
      <p:sp>
        <p:nvSpPr>
          <p:cNvPr id="97" name="Google Shape;97;p3"/>
          <p:cNvSpPr/>
          <p:nvPr/>
        </p:nvSpPr>
        <p:spPr>
          <a:xfrm>
            <a:off x="6096000" y="76200"/>
            <a:ext cx="6096000" cy="6781800"/>
          </a:xfrm>
          <a:prstGeom prst="rect">
            <a:avLst/>
          </a:prstGeom>
          <a:solidFill>
            <a:schemeClr val="dk1">
              <a:alpha val="47843"/>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Thin"/>
              <a:ea typeface="Libre Franklin Thin"/>
              <a:cs typeface="Libre Franklin Thin"/>
              <a:sym typeface="Libre Franklin Thin"/>
            </a:endParaRPr>
          </a:p>
        </p:txBody>
      </p:sp>
      <p:pic>
        <p:nvPicPr>
          <p:cNvPr id="98" name="Google Shape;98;p3" descr="A picture containing person, sport, player&#10;&#10;Description automatically generated"/>
          <p:cNvPicPr preferRelativeResize="0"/>
          <p:nvPr/>
        </p:nvPicPr>
        <p:blipFill rotWithShape="1">
          <a:blip r:embed="rId4">
            <a:alphaModFix/>
          </a:blip>
          <a:srcRect/>
          <a:stretch/>
        </p:blipFill>
        <p:spPr>
          <a:xfrm>
            <a:off x="6339518" y="619928"/>
            <a:ext cx="5618143" cy="56181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A Look Into </a:t>
            </a:r>
            <a:br>
              <a:rPr lang="en-US"/>
            </a:br>
            <a:r>
              <a:rPr lang="en-US"/>
              <a:t>James Harden</a:t>
            </a:r>
            <a:endParaRPr/>
          </a:p>
        </p:txBody>
      </p:sp>
      <p:pic>
        <p:nvPicPr>
          <p:cNvPr id="104" name="Google Shape;104;p4" descr="Chart, histogram&#10;&#10;Description automatically generated"/>
          <p:cNvPicPr preferRelativeResize="0">
            <a:picLocks noGrp="1"/>
          </p:cNvPicPr>
          <p:nvPr>
            <p:ph type="body" idx="1"/>
          </p:nvPr>
        </p:nvPicPr>
        <p:blipFill rotWithShape="1">
          <a:blip r:embed="rId3">
            <a:alphaModFix amt="85000"/>
          </a:blip>
          <a:srcRect/>
          <a:stretch/>
        </p:blipFill>
        <p:spPr>
          <a:xfrm>
            <a:off x="999744" y="3286774"/>
            <a:ext cx="4901184" cy="3328124"/>
          </a:xfrm>
          <a:prstGeom prst="rect">
            <a:avLst/>
          </a:prstGeom>
          <a:noFill/>
          <a:ln>
            <a:noFill/>
          </a:ln>
        </p:spPr>
      </p:pic>
      <p:sp>
        <p:nvSpPr>
          <p:cNvPr id="105" name="Google Shape;105;p4"/>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Can we predict a team win by looking at a single player?</a:t>
            </a:r>
            <a:endParaRPr/>
          </a:p>
          <a:p>
            <a:pPr marL="0" lvl="0" indent="0" algn="l" rtl="0">
              <a:lnSpc>
                <a:spcPct val="90000"/>
              </a:lnSpc>
              <a:spcBef>
                <a:spcPts val="1200"/>
              </a:spcBef>
              <a:spcAft>
                <a:spcPts val="0"/>
              </a:spcAft>
              <a:buClr>
                <a:schemeClr val="lt1"/>
              </a:buClr>
              <a:buSzPts val="2400"/>
              <a:buNone/>
            </a:pPr>
            <a:r>
              <a:rPr lang="en-US"/>
              <a:t>Here is a visualization of Hardens first six years as a player. </a:t>
            </a:r>
            <a:endParaRPr/>
          </a:p>
        </p:txBody>
      </p:sp>
      <p:pic>
        <p:nvPicPr>
          <p:cNvPr id="106" name="Google Shape;106;p4" descr="A picture containing person, sport, athletic game, player&#10;&#10;Description automatically generated"/>
          <p:cNvPicPr preferRelativeResize="0"/>
          <p:nvPr/>
        </p:nvPicPr>
        <p:blipFill rotWithShape="1">
          <a:blip r:embed="rId4">
            <a:alphaModFix/>
          </a:blip>
          <a:srcRect/>
          <a:stretch/>
        </p:blipFill>
        <p:spPr>
          <a:xfrm>
            <a:off x="999744" y="367284"/>
            <a:ext cx="4901184" cy="27569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Using Hardens Stats to Predict Wins or Loses</a:t>
            </a:r>
            <a:endParaRPr/>
          </a:p>
        </p:txBody>
      </p:sp>
      <p:sp>
        <p:nvSpPr>
          <p:cNvPr id="112" name="Google Shape;112;p5"/>
          <p:cNvSpPr txBox="1">
            <a:spLocks noGrp="1"/>
          </p:cNvSpPr>
          <p:nvPr>
            <p:ph type="body" idx="1"/>
          </p:nvPr>
        </p:nvSpPr>
        <p:spPr>
          <a:xfrm>
            <a:off x="1066800" y="1676401"/>
            <a:ext cx="4846320" cy="4343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dirty="0"/>
              <a:t>Using a spot check algorithm, we concluded that a Linear Discrimination Analysis (“LDA”) would be the best model give accurate findings. </a:t>
            </a:r>
            <a:endParaRPr dirty="0"/>
          </a:p>
          <a:p>
            <a:pPr marL="228600" lvl="0" indent="-228600" algn="l" rtl="0">
              <a:lnSpc>
                <a:spcPct val="90000"/>
              </a:lnSpc>
              <a:spcBef>
                <a:spcPts val="1800"/>
              </a:spcBef>
              <a:spcAft>
                <a:spcPts val="0"/>
              </a:spcAft>
              <a:buClr>
                <a:schemeClr val="lt1"/>
              </a:buClr>
              <a:buSzPct val="100000"/>
              <a:buChar char="•"/>
            </a:pPr>
            <a:r>
              <a:rPr lang="en-US" dirty="0"/>
              <a:t>After running the LDA, we received a 73% accuracy of Wins and Loses based on Hardens Minutes, Points, and Game Score.</a:t>
            </a:r>
            <a:endParaRPr dirty="0"/>
          </a:p>
          <a:p>
            <a:pPr marL="228600" lvl="0" indent="-228600" algn="l" rtl="0">
              <a:lnSpc>
                <a:spcPct val="90000"/>
              </a:lnSpc>
              <a:spcBef>
                <a:spcPts val="1800"/>
              </a:spcBef>
              <a:spcAft>
                <a:spcPts val="0"/>
              </a:spcAft>
              <a:buClr>
                <a:schemeClr val="lt1"/>
              </a:buClr>
              <a:buSzPct val="100000"/>
              <a:buChar char="•"/>
            </a:pPr>
            <a:r>
              <a:rPr lang="en-US" dirty="0"/>
              <a:t>These model predictions could be expanded on and used on future games to help determine the outcome of the game depending on how Harden is performing. </a:t>
            </a:r>
            <a:endParaRPr dirty="0"/>
          </a:p>
        </p:txBody>
      </p:sp>
      <p:pic>
        <p:nvPicPr>
          <p:cNvPr id="113" name="Google Shape;113;p5" descr="Text&#10;&#10;Description automatically generated"/>
          <p:cNvPicPr preferRelativeResize="0">
            <a:picLocks noGrp="1"/>
          </p:cNvPicPr>
          <p:nvPr>
            <p:ph type="body" idx="2"/>
          </p:nvPr>
        </p:nvPicPr>
        <p:blipFill rotWithShape="1">
          <a:blip r:embed="rId3">
            <a:alphaModFix amt="85000"/>
          </a:blip>
          <a:srcRect/>
          <a:stretch/>
        </p:blipFill>
        <p:spPr>
          <a:xfrm>
            <a:off x="7391400" y="1676401"/>
            <a:ext cx="2895600" cy="1525487"/>
          </a:xfrm>
          <a:prstGeom prst="rect">
            <a:avLst/>
          </a:prstGeom>
          <a:noFill/>
          <a:ln>
            <a:noFill/>
          </a:ln>
        </p:spPr>
      </p:pic>
      <p:pic>
        <p:nvPicPr>
          <p:cNvPr id="114" name="Google Shape;114;p5" descr="Table&#10;&#10;Description automatically generated"/>
          <p:cNvPicPr preferRelativeResize="0"/>
          <p:nvPr/>
        </p:nvPicPr>
        <p:blipFill rotWithShape="1">
          <a:blip r:embed="rId4">
            <a:alphaModFix amt="85000"/>
          </a:blip>
          <a:srcRect/>
          <a:stretch/>
        </p:blipFill>
        <p:spPr>
          <a:xfrm>
            <a:off x="6752934" y="3625633"/>
            <a:ext cx="4172532" cy="18957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Impact"/>
              <a:buNone/>
            </a:pPr>
            <a:r>
              <a:rPr lang="en-US" dirty="0"/>
              <a:t>A Quick Comparison of Players Using 					Tableau</a:t>
            </a:r>
            <a:endParaRPr dirty="0"/>
          </a:p>
        </p:txBody>
      </p:sp>
      <p:sp>
        <p:nvSpPr>
          <p:cNvPr id="120" name="Google Shape;120;p6"/>
          <p:cNvSpPr txBox="1">
            <a:spLocks noGrp="1"/>
          </p:cNvSpPr>
          <p:nvPr>
            <p:ph type="body" idx="1"/>
          </p:nvPr>
        </p:nvSpPr>
        <p:spPr>
          <a:xfrm>
            <a:off x="6096000" y="2214350"/>
            <a:ext cx="4876800" cy="34290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lt1"/>
              </a:buClr>
              <a:buSzPts val="2400"/>
              <a:buFont typeface="Arial"/>
              <a:buChar char="•"/>
            </a:pPr>
            <a:r>
              <a:rPr lang="en-US" dirty="0"/>
              <a:t>A quick glance at James Harden compared to Thabo Sefolosha, the player that started over him.</a:t>
            </a:r>
            <a:endParaRPr dirty="0"/>
          </a:p>
          <a:p>
            <a:pPr marL="342900" lvl="0" indent="-190500" algn="l" rtl="0">
              <a:lnSpc>
                <a:spcPct val="90000"/>
              </a:lnSpc>
              <a:spcBef>
                <a:spcPts val="1200"/>
              </a:spcBef>
              <a:spcAft>
                <a:spcPts val="0"/>
              </a:spcAft>
              <a:buClr>
                <a:schemeClr val="lt1"/>
              </a:buClr>
              <a:buSzPts val="2400"/>
              <a:buFont typeface="Arial"/>
              <a:buNone/>
            </a:pPr>
            <a:endParaRPr dirty="0"/>
          </a:p>
          <a:p>
            <a:pPr marL="342900" lvl="0" indent="-342900" algn="l" rtl="0">
              <a:lnSpc>
                <a:spcPct val="90000"/>
              </a:lnSpc>
              <a:spcBef>
                <a:spcPts val="1200"/>
              </a:spcBef>
              <a:spcAft>
                <a:spcPts val="0"/>
              </a:spcAft>
              <a:buClr>
                <a:schemeClr val="lt1"/>
              </a:buClr>
              <a:buSzPts val="2400"/>
              <a:buFont typeface="Arial"/>
              <a:buChar char="•"/>
            </a:pPr>
            <a:r>
              <a:rPr lang="en-US" dirty="0"/>
              <a:t>As we can see, Harden was a better player and was getting better, while Sefolosha stayed relatively the same. </a:t>
            </a:r>
            <a:endParaRPr dirty="0"/>
          </a:p>
        </p:txBody>
      </p:sp>
      <p:pic>
        <p:nvPicPr>
          <p:cNvPr id="121" name="Google Shape;121;p6" descr="Chart, bar chart&#10;&#10;Description automatically generated"/>
          <p:cNvPicPr preferRelativeResize="0"/>
          <p:nvPr/>
        </p:nvPicPr>
        <p:blipFill rotWithShape="1">
          <a:blip r:embed="rId3">
            <a:alphaModFix amt="85000"/>
          </a:blip>
          <a:srcRect/>
          <a:stretch/>
        </p:blipFill>
        <p:spPr>
          <a:xfrm>
            <a:off x="228600" y="2214350"/>
            <a:ext cx="5551828" cy="4186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Analyzing a Teams Play to Predict Winning Factors </a:t>
            </a:r>
            <a:endParaRPr/>
          </a:p>
        </p:txBody>
      </p:sp>
      <p:sp>
        <p:nvSpPr>
          <p:cNvPr id="127" name="Google Shape;127;p7"/>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What are some common factors that lead to a winning team? Can we use these characteristics to predict the result of a game?</a:t>
            </a:r>
            <a:endParaRPr/>
          </a:p>
        </p:txBody>
      </p:sp>
      <p:pic>
        <p:nvPicPr>
          <p:cNvPr id="128" name="Google Shape;128;p7" descr="A picture containing text, person, sport&#10;&#10;Description automatically generated"/>
          <p:cNvPicPr preferRelativeResize="0">
            <a:picLocks noGrp="1"/>
          </p:cNvPicPr>
          <p:nvPr>
            <p:ph type="body" idx="1"/>
          </p:nvPr>
        </p:nvPicPr>
        <p:blipFill rotWithShape="1">
          <a:blip r:embed="rId3">
            <a:alphaModFix/>
          </a:blip>
          <a:srcRect/>
          <a:stretch/>
        </p:blipFill>
        <p:spPr>
          <a:xfrm>
            <a:off x="1199738" y="357175"/>
            <a:ext cx="5169900" cy="2367000"/>
          </a:xfrm>
          <a:prstGeom prst="rect">
            <a:avLst/>
          </a:prstGeom>
          <a:noFill/>
          <a:ln>
            <a:noFill/>
          </a:ln>
        </p:spPr>
      </p:pic>
      <p:pic>
        <p:nvPicPr>
          <p:cNvPr id="129" name="Google Shape;129;p7"/>
          <p:cNvPicPr preferRelativeResize="0"/>
          <p:nvPr/>
        </p:nvPicPr>
        <p:blipFill rotWithShape="1">
          <a:blip r:embed="rId4">
            <a:alphaModFix/>
          </a:blip>
          <a:srcRect r="15232"/>
          <a:stretch/>
        </p:blipFill>
        <p:spPr>
          <a:xfrm>
            <a:off x="1199750" y="2849175"/>
            <a:ext cx="5169898" cy="3919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Analyzing a team’s performance with logistic regression</a:t>
            </a:r>
            <a:endParaRPr/>
          </a:p>
        </p:txBody>
      </p:sp>
      <p:sp>
        <p:nvSpPr>
          <p:cNvPr id="135" name="Google Shape;135;p8"/>
          <p:cNvSpPr txBox="1">
            <a:spLocks noGrp="1"/>
          </p:cNvSpPr>
          <p:nvPr>
            <p:ph type="body" idx="1"/>
          </p:nvPr>
        </p:nvSpPr>
        <p:spPr>
          <a:xfrm>
            <a:off x="788200" y="1708550"/>
            <a:ext cx="5520000" cy="4343400"/>
          </a:xfrm>
          <a:prstGeom prst="rect">
            <a:avLst/>
          </a:prstGeom>
          <a:noFill/>
          <a:ln>
            <a:noFill/>
          </a:ln>
        </p:spPr>
        <p:txBody>
          <a:bodyPr spcFirstLastPara="1" wrap="square" lIns="91425" tIns="45700" rIns="91425" bIns="45700" anchor="t" anchorCtr="0">
            <a:noAutofit/>
          </a:bodyPr>
          <a:lstStyle/>
          <a:p>
            <a:pPr marL="228600" lvl="0" indent="-266700" algn="l" rtl="0">
              <a:spcBef>
                <a:spcPts val="900"/>
              </a:spcBef>
              <a:spcAft>
                <a:spcPts val="0"/>
              </a:spcAft>
              <a:buSzPts val="2400"/>
              <a:buChar char="•"/>
            </a:pPr>
            <a:r>
              <a:rPr lang="en-US" dirty="0"/>
              <a:t>Four factors (from basketball reference):</a:t>
            </a:r>
            <a:endParaRPr dirty="0"/>
          </a:p>
          <a:p>
            <a:pPr marL="502919" lvl="1" indent="-266699" algn="l" rtl="0">
              <a:spcBef>
                <a:spcPts val="0"/>
              </a:spcBef>
              <a:spcAft>
                <a:spcPts val="0"/>
              </a:spcAft>
              <a:buSzPts val="2400"/>
              <a:buChar char="•"/>
            </a:pPr>
            <a:r>
              <a:rPr lang="en-US" sz="2400" dirty="0"/>
              <a:t>Field Goal %</a:t>
            </a:r>
            <a:endParaRPr sz="2400" dirty="0"/>
          </a:p>
          <a:p>
            <a:pPr marL="502919" lvl="1" indent="-266699" algn="l" rtl="0">
              <a:spcBef>
                <a:spcPts val="0"/>
              </a:spcBef>
              <a:spcAft>
                <a:spcPts val="0"/>
              </a:spcAft>
              <a:buSzPts val="2400"/>
              <a:buChar char="•"/>
            </a:pPr>
            <a:r>
              <a:rPr lang="en-US" sz="2400" dirty="0"/>
              <a:t>Turnovers</a:t>
            </a:r>
            <a:endParaRPr sz="2400" dirty="0"/>
          </a:p>
          <a:p>
            <a:pPr marL="502919" lvl="1" indent="-266699" algn="l" rtl="0">
              <a:spcBef>
                <a:spcPts val="0"/>
              </a:spcBef>
              <a:spcAft>
                <a:spcPts val="0"/>
              </a:spcAft>
              <a:buSzPts val="2400"/>
              <a:buChar char="•"/>
            </a:pPr>
            <a:r>
              <a:rPr lang="en-US" sz="2400" dirty="0"/>
              <a:t>Rebounds</a:t>
            </a:r>
            <a:endParaRPr sz="2400" dirty="0"/>
          </a:p>
          <a:p>
            <a:pPr marL="502919" lvl="1" indent="-266699" algn="l" rtl="0">
              <a:spcBef>
                <a:spcPts val="0"/>
              </a:spcBef>
              <a:spcAft>
                <a:spcPts val="0"/>
              </a:spcAft>
              <a:buSzPts val="2400"/>
              <a:buChar char="•"/>
            </a:pPr>
            <a:r>
              <a:rPr lang="en-US" sz="2400" dirty="0"/>
              <a:t>FTA/FGA ratio</a:t>
            </a:r>
            <a:endParaRPr sz="2400" dirty="0"/>
          </a:p>
          <a:p>
            <a:pPr marL="228600" lvl="0" indent="0" algn="l" rtl="0">
              <a:spcBef>
                <a:spcPts val="900"/>
              </a:spcBef>
              <a:spcAft>
                <a:spcPts val="0"/>
              </a:spcAft>
              <a:buNone/>
            </a:pPr>
            <a:endParaRPr dirty="0"/>
          </a:p>
          <a:p>
            <a:pPr marL="228600" lvl="0" indent="-266700" algn="l" rtl="0">
              <a:spcBef>
                <a:spcPts val="900"/>
              </a:spcBef>
              <a:spcAft>
                <a:spcPts val="0"/>
              </a:spcAft>
              <a:buSzPts val="2400"/>
              <a:buChar char="•"/>
            </a:pPr>
            <a:r>
              <a:rPr lang="en-US" dirty="0"/>
              <a:t>Is it possible to predict if a team won/lost, given how that team played that day? </a:t>
            </a:r>
            <a:endParaRPr dirty="0"/>
          </a:p>
          <a:p>
            <a:pPr marL="502919" lvl="1" indent="-266699" algn="l" rtl="0">
              <a:spcBef>
                <a:spcPts val="0"/>
              </a:spcBef>
              <a:spcAft>
                <a:spcPts val="0"/>
              </a:spcAft>
              <a:buSzPts val="2400"/>
              <a:buChar char="•"/>
            </a:pPr>
            <a:r>
              <a:rPr lang="en-US" sz="2400" dirty="0"/>
              <a:t>([team x] ⇒ [results y]) ⇒ win/loss</a:t>
            </a:r>
            <a:endParaRPr sz="2400" dirty="0"/>
          </a:p>
          <a:p>
            <a:pPr marL="228600" lvl="0" indent="0" algn="l" rtl="0">
              <a:lnSpc>
                <a:spcPct val="90000"/>
              </a:lnSpc>
              <a:spcBef>
                <a:spcPts val="1800"/>
              </a:spcBef>
              <a:spcAft>
                <a:spcPts val="0"/>
              </a:spcAft>
              <a:buNone/>
            </a:pPr>
            <a:endParaRPr dirty="0"/>
          </a:p>
        </p:txBody>
      </p:sp>
      <p:pic>
        <p:nvPicPr>
          <p:cNvPr id="136" name="Google Shape;136;p8"/>
          <p:cNvPicPr preferRelativeResize="0"/>
          <p:nvPr/>
        </p:nvPicPr>
        <p:blipFill>
          <a:blip r:embed="rId3">
            <a:alphaModFix/>
          </a:blip>
          <a:stretch>
            <a:fillRect/>
          </a:stretch>
        </p:blipFill>
        <p:spPr>
          <a:xfrm>
            <a:off x="6145650" y="1447800"/>
            <a:ext cx="5835177" cy="2688425"/>
          </a:xfrm>
          <a:prstGeom prst="rect">
            <a:avLst/>
          </a:prstGeom>
          <a:noFill/>
          <a:ln>
            <a:noFill/>
          </a:ln>
        </p:spPr>
      </p:pic>
      <p:pic>
        <p:nvPicPr>
          <p:cNvPr id="137" name="Google Shape;137;p8"/>
          <p:cNvPicPr preferRelativeResize="0"/>
          <p:nvPr/>
        </p:nvPicPr>
        <p:blipFill>
          <a:blip r:embed="rId4">
            <a:alphaModFix/>
          </a:blip>
          <a:stretch>
            <a:fillRect/>
          </a:stretch>
        </p:blipFill>
        <p:spPr>
          <a:xfrm>
            <a:off x="6145650" y="5145650"/>
            <a:ext cx="5835176" cy="906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bc5d90b853_1_0"/>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Things to Keep in Mind</a:t>
            </a:r>
            <a:endParaRPr/>
          </a:p>
        </p:txBody>
      </p:sp>
      <p:sp>
        <p:nvSpPr>
          <p:cNvPr id="143" name="Google Shape;143;gbc5d90b853_1_0"/>
          <p:cNvSpPr txBox="1">
            <a:spLocks noGrp="1"/>
          </p:cNvSpPr>
          <p:nvPr>
            <p:ph type="body" idx="1"/>
          </p:nvPr>
        </p:nvSpPr>
        <p:spPr>
          <a:xfrm>
            <a:off x="1066800" y="1676400"/>
            <a:ext cx="5029200" cy="4343400"/>
          </a:xfrm>
          <a:prstGeom prst="rect">
            <a:avLst/>
          </a:prstGeom>
          <a:noFill/>
          <a:ln>
            <a:noFill/>
          </a:ln>
        </p:spPr>
        <p:txBody>
          <a:bodyPr spcFirstLastPara="1" wrap="square" lIns="91425" tIns="45700" rIns="91425" bIns="45700" anchor="t" anchorCtr="0">
            <a:normAutofit/>
          </a:bodyPr>
          <a:lstStyle/>
          <a:p>
            <a:pPr marL="228600" lvl="0" indent="-266700" algn="l" rtl="0">
              <a:spcBef>
                <a:spcPts val="1400"/>
              </a:spcBef>
              <a:spcAft>
                <a:spcPts val="0"/>
              </a:spcAft>
              <a:buSzPts val="2400"/>
              <a:buChar char="•"/>
            </a:pPr>
            <a:r>
              <a:rPr lang="en-US" dirty="0"/>
              <a:t>Not all teams in the NBA are built equally </a:t>
            </a:r>
            <a:endParaRPr dirty="0"/>
          </a:p>
          <a:p>
            <a:pPr marL="502919" lvl="1" indent="-228599" algn="l" rtl="0">
              <a:spcBef>
                <a:spcPts val="1800"/>
              </a:spcBef>
              <a:spcAft>
                <a:spcPts val="0"/>
              </a:spcAft>
              <a:buSzPts val="1800"/>
              <a:buChar char="•"/>
            </a:pPr>
            <a:r>
              <a:rPr lang="en-US" dirty="0"/>
              <a:t>Tangibles/intangibles in competitive settings</a:t>
            </a:r>
            <a:endParaRPr dirty="0"/>
          </a:p>
          <a:p>
            <a:pPr marL="502919" lvl="1" indent="-228599" algn="l" rtl="0">
              <a:spcBef>
                <a:spcPts val="0"/>
              </a:spcBef>
              <a:spcAft>
                <a:spcPts val="0"/>
              </a:spcAft>
              <a:buSzPts val="1800"/>
              <a:buChar char="•"/>
            </a:pPr>
            <a:r>
              <a:rPr lang="en-US" dirty="0"/>
              <a:t>Some factors weigh more for some teams over others</a:t>
            </a:r>
            <a:endParaRPr dirty="0"/>
          </a:p>
          <a:p>
            <a:pPr marL="228600" lvl="0" indent="0" algn="l" rtl="0">
              <a:spcBef>
                <a:spcPts val="1400"/>
              </a:spcBef>
              <a:spcAft>
                <a:spcPts val="0"/>
              </a:spcAft>
              <a:buNone/>
            </a:pPr>
            <a:endParaRPr dirty="0"/>
          </a:p>
          <a:p>
            <a:pPr marL="228600" lvl="0" indent="-228600" algn="l" rtl="0">
              <a:spcBef>
                <a:spcPts val="1400"/>
              </a:spcBef>
              <a:spcAft>
                <a:spcPts val="0"/>
              </a:spcAft>
              <a:buSzPts val="1800"/>
              <a:buChar char="•"/>
            </a:pPr>
            <a:r>
              <a:rPr lang="en-US" dirty="0"/>
              <a:t>As helpful as analytics matter, basketball is still about points</a:t>
            </a:r>
            <a:endParaRPr dirty="0"/>
          </a:p>
          <a:p>
            <a:pPr marL="0" lvl="0" indent="0" algn="l" rtl="0">
              <a:lnSpc>
                <a:spcPct val="90000"/>
              </a:lnSpc>
              <a:spcBef>
                <a:spcPts val="1800"/>
              </a:spcBef>
              <a:spcAft>
                <a:spcPts val="0"/>
              </a:spcAft>
              <a:buNone/>
            </a:pPr>
            <a:endParaRPr dirty="0"/>
          </a:p>
        </p:txBody>
      </p:sp>
      <p:pic>
        <p:nvPicPr>
          <p:cNvPr id="144" name="Google Shape;144;gbc5d90b853_1_0"/>
          <p:cNvPicPr preferRelativeResize="0"/>
          <p:nvPr/>
        </p:nvPicPr>
        <p:blipFill>
          <a:blip r:embed="rId3">
            <a:alphaModFix/>
          </a:blip>
          <a:stretch>
            <a:fillRect/>
          </a:stretch>
        </p:blipFill>
        <p:spPr>
          <a:xfrm>
            <a:off x="6212700" y="1447800"/>
            <a:ext cx="5791203" cy="43974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Basketball 16x9">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765</Words>
  <Application>Microsoft Office PowerPoint</Application>
  <PresentationFormat>Widescreen</PresentationFormat>
  <Paragraphs>59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Impact</vt:lpstr>
      <vt:lpstr>Libre Franklin Thin</vt:lpstr>
      <vt:lpstr>Arial</vt:lpstr>
      <vt:lpstr>Basketball 16x9</vt:lpstr>
      <vt:lpstr>Basketball and Machine Learning</vt:lpstr>
      <vt:lpstr>Project Mission</vt:lpstr>
      <vt:lpstr>Our Plan and Sources</vt:lpstr>
      <vt:lpstr>A Look Into  James Harden</vt:lpstr>
      <vt:lpstr>Using Hardens Stats to Predict Wins or Loses</vt:lpstr>
      <vt:lpstr>A Quick Comparison of Players Using      Tableau</vt:lpstr>
      <vt:lpstr>Analyzing a Teams Play to Predict Winning Factors </vt:lpstr>
      <vt:lpstr>Analyzing a team’s performance with logistic regression</vt:lpstr>
      <vt:lpstr>Things to Keep in Mind</vt:lpstr>
      <vt:lpstr>Sentiment Analysis and Team Performance</vt:lpstr>
      <vt:lpstr>Fan Sentiment vs Team Conference Standings</vt:lpstr>
      <vt:lpstr>Predicting the Result Based on Previous Games</vt:lpstr>
      <vt:lpstr>Predicting the Results of Tonight's Games</vt:lpstr>
      <vt:lpstr>Continuing the Mission and Going Open 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and Machine Learning</dc:title>
  <dc:creator>Cody Miracle</dc:creator>
  <cp:lastModifiedBy>Cody Miracle</cp:lastModifiedBy>
  <cp:revision>6</cp:revision>
  <dcterms:created xsi:type="dcterms:W3CDTF">2021-02-09T20:43:28Z</dcterms:created>
  <dcterms:modified xsi:type="dcterms:W3CDTF">2021-02-11T03:35:49Z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