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8" r:id="rId2"/>
    <p:sldId id="354" r:id="rId3"/>
    <p:sldId id="377" r:id="rId4"/>
    <p:sldId id="379" r:id="rId5"/>
    <p:sldId id="298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FB4"/>
    <a:srgbClr val="1FB428"/>
    <a:srgbClr val="1F77B4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82781" autoAdjust="0"/>
  </p:normalViewPr>
  <p:slideViewPr>
    <p:cSldViewPr>
      <p:cViewPr varScale="1">
        <p:scale>
          <a:sx n="86" d="100"/>
          <a:sy n="86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85494-1A31-465D-BA8A-F402E01B7F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CAAB07-506B-4773-BDBB-EE12AA85DF46}">
      <dgm:prSet custT="1"/>
      <dgm:spPr/>
      <dgm:t>
        <a:bodyPr/>
        <a:lstStyle/>
        <a:p>
          <a:pPr rtl="0"/>
          <a:r>
            <a:rPr kumimoji="1" lang="zh-TW" altLang="en-US" sz="33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自動偵測</a:t>
          </a:r>
          <a:r>
            <a:rPr kumimoji="1" lang="en-US" altLang="zh-TW" sz="33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en-US" sz="33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索引移動物體</a:t>
          </a:r>
          <a:endParaRPr lang="zh-TW" sz="3300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C3174084-E3C3-4768-A607-1CCEC669385F}" type="parTrans" cxnId="{57157A6D-A6D8-43AF-84E7-51F7B32CA6C0}">
      <dgm:prSet/>
      <dgm:spPr/>
      <dgm:t>
        <a:bodyPr/>
        <a:lstStyle/>
        <a:p>
          <a:endParaRPr lang="zh-TW" altLang="en-US" b="1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877D0FD1-8F6D-4A03-813A-ED78B8A4F6D5}" type="sibTrans" cxnId="{57157A6D-A6D8-43AF-84E7-51F7B32CA6C0}">
      <dgm:prSet/>
      <dgm:spPr/>
      <dgm:t>
        <a:bodyPr/>
        <a:lstStyle/>
        <a:p>
          <a:endParaRPr lang="zh-TW" altLang="en-US" b="1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47C61F38-F8E9-4E69-97AD-1EBAC4CEA5AE}">
      <dgm:prSet/>
      <dgm:spPr/>
      <dgm:t>
        <a:bodyPr/>
        <a:lstStyle/>
        <a:p>
          <a:pPr rtl="0"/>
          <a:r>
            <a:rPr lang="zh-TW" altLang="en-US" b="1" dirty="0" smtClean="0">
              <a:solidFill>
                <a:schemeClr val="tx2"/>
              </a:solidFill>
              <a:latin typeface="DFKai-SB" pitchFamily="65" charset="-120"/>
              <a:ea typeface="DFKai-SB" pitchFamily="65" charset="-120"/>
            </a:rPr>
            <a:t>各單元先選擇較簡單做法，必要時可抽換</a:t>
          </a:r>
          <a:endParaRPr lang="zh-TW" b="1" dirty="0">
            <a:solidFill>
              <a:schemeClr val="tx2"/>
            </a:solidFill>
            <a:latin typeface="DFKai-SB" pitchFamily="65" charset="-120"/>
            <a:ea typeface="DFKai-SB" pitchFamily="65" charset="-120"/>
          </a:endParaRPr>
        </a:p>
      </dgm:t>
    </dgm:pt>
    <dgm:pt modelId="{8F4AE59E-7BD8-4EF0-8290-A6A7014CFAD7}">
      <dgm:prSet/>
      <dgm:spPr/>
      <dgm:t>
        <a:bodyPr/>
        <a:lstStyle/>
        <a:p>
          <a:pPr rtl="0"/>
          <a:r>
            <a:rPr kumimoji="1" lang="zh-TW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結合偵測</a:t>
          </a:r>
          <a:r>
            <a:rPr kumimoji="1"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追蹤</a:t>
          </a:r>
          <a:r>
            <a:rPr kumimoji="1"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外觀比對的完整研究</a:t>
          </a:r>
          <a:endParaRPr lang="zh-TW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77C40E19-A176-4E60-AFA0-289C1CA0FE32}" type="sibTrans" cxnId="{E87DB3DC-0BCE-4D92-9E45-5C4290845AF5}">
      <dgm:prSet/>
      <dgm:spPr/>
      <dgm:t>
        <a:bodyPr/>
        <a:lstStyle/>
        <a:p>
          <a:endParaRPr lang="zh-TW" altLang="en-US" b="1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A1217261-F364-40E1-8470-814AF8543DC0}" type="parTrans" cxnId="{E87DB3DC-0BCE-4D92-9E45-5C4290845AF5}">
      <dgm:prSet/>
      <dgm:spPr/>
      <dgm:t>
        <a:bodyPr/>
        <a:lstStyle/>
        <a:p>
          <a:endParaRPr lang="zh-TW" altLang="en-US" b="1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946F444C-9A45-4FE5-8343-62E68EE40C3E}" type="sibTrans" cxnId="{16BCDCCB-13F3-4E59-8FB1-9AFD9E5403B1}">
      <dgm:prSet/>
      <dgm:spPr/>
      <dgm:t>
        <a:bodyPr/>
        <a:lstStyle/>
        <a:p>
          <a:endParaRPr lang="zh-TW" altLang="en-US"/>
        </a:p>
      </dgm:t>
    </dgm:pt>
    <dgm:pt modelId="{38316A8A-354D-400B-B632-7E95A3C2D72C}" type="parTrans" cxnId="{16BCDCCB-13F3-4E59-8FB1-9AFD9E5403B1}">
      <dgm:prSet/>
      <dgm:spPr/>
      <dgm:t>
        <a:bodyPr/>
        <a:lstStyle/>
        <a:p>
          <a:endParaRPr lang="zh-TW" altLang="en-US"/>
        </a:p>
      </dgm:t>
    </dgm:pt>
    <dgm:pt modelId="{A8C89548-5516-4B9E-AA50-B07AF2C8B38F}">
      <dgm:prSet/>
      <dgm:spPr/>
      <dgm:t>
        <a:bodyPr/>
        <a:lstStyle/>
        <a:p>
          <a:pPr rtl="0"/>
          <a:r>
            <a:rPr lang="zh-TW" altLang="en-US" b="1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可直接微調軌跡曲線控制點</a:t>
          </a:r>
          <a:endParaRPr lang="zh-TW" b="1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gm:t>
    </dgm:pt>
    <dgm:pt modelId="{819B3C44-9ED3-4186-AF35-F03E3C310B3E}">
      <dgm:prSet/>
      <dgm:spPr/>
      <dgm:t>
        <a:bodyPr/>
        <a:lstStyle/>
        <a:p>
          <a:pPr rtl="0"/>
          <a:r>
            <a:rPr lang="zh-TW" altLang="en-US" b="1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直觀的三維空間介面</a:t>
          </a:r>
          <a:endParaRPr lang="zh-TW" b="1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gm:t>
    </dgm:pt>
    <dgm:pt modelId="{A515D04E-85FE-46E3-9454-3683A5802E56}">
      <dgm:prSet/>
      <dgm:spPr/>
      <dgm:t>
        <a:bodyPr/>
        <a:lstStyle/>
        <a:p>
          <a:pPr rtl="0"/>
          <a:r>
            <a:rPr kumimoji="1" lang="zh-TW" altLang="en-US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輸入軌跡</a:t>
          </a:r>
          <a:r>
            <a:rPr kumimoji="1" lang="en-US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en-US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外觀行檢索</a:t>
          </a:r>
          <a:endParaRPr lang="zh-TW" b="1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gm:t>
    </dgm:pt>
    <dgm:pt modelId="{F4807A93-31B3-42B0-8F3D-F9A936910FBA}" type="sibTrans" cxnId="{6263DD12-38D1-43ED-A0F7-D6DB59382E98}">
      <dgm:prSet/>
      <dgm:spPr/>
      <dgm:t>
        <a:bodyPr/>
        <a:lstStyle/>
        <a:p>
          <a:endParaRPr lang="zh-TW" altLang="en-US"/>
        </a:p>
      </dgm:t>
    </dgm:pt>
    <dgm:pt modelId="{0DC1B541-1BC5-4F95-8BD4-3D9D4151406D}" type="parTrans" cxnId="{6263DD12-38D1-43ED-A0F7-D6DB59382E98}">
      <dgm:prSet/>
      <dgm:spPr/>
      <dgm:t>
        <a:bodyPr/>
        <a:lstStyle/>
        <a:p>
          <a:endParaRPr lang="zh-TW" altLang="en-US"/>
        </a:p>
      </dgm:t>
    </dgm:pt>
    <dgm:pt modelId="{F7511AB5-E873-4FE3-ADE7-83ABE1878E03}" type="sibTrans" cxnId="{1E215000-58D7-4A1C-9563-A7FEC5CE7E5E}">
      <dgm:prSet/>
      <dgm:spPr/>
      <dgm:t>
        <a:bodyPr/>
        <a:lstStyle/>
        <a:p>
          <a:endParaRPr lang="zh-TW" altLang="en-US"/>
        </a:p>
      </dgm:t>
    </dgm:pt>
    <dgm:pt modelId="{F2C0CD70-ACBE-42D2-B7C6-BC200884863E}" type="parTrans" cxnId="{1E215000-58D7-4A1C-9563-A7FEC5CE7E5E}">
      <dgm:prSet/>
      <dgm:spPr/>
      <dgm:t>
        <a:bodyPr/>
        <a:lstStyle/>
        <a:p>
          <a:endParaRPr lang="zh-TW" altLang="en-US"/>
        </a:p>
      </dgm:t>
    </dgm:pt>
    <dgm:pt modelId="{CCB865F1-9910-4550-8C28-5A3AA05777CC}" type="sibTrans" cxnId="{8A2822CB-1B38-4DA5-B40D-20C0E3471511}">
      <dgm:prSet/>
      <dgm:spPr/>
      <dgm:t>
        <a:bodyPr/>
        <a:lstStyle/>
        <a:p>
          <a:endParaRPr lang="zh-TW" altLang="en-US"/>
        </a:p>
      </dgm:t>
    </dgm:pt>
    <dgm:pt modelId="{1FD679A2-24D0-444C-B6E9-14FED5ED2E1E}" type="parTrans" cxnId="{8A2822CB-1B38-4DA5-B40D-20C0E3471511}">
      <dgm:prSet/>
      <dgm:spPr/>
      <dgm:t>
        <a:bodyPr/>
        <a:lstStyle/>
        <a:p>
          <a:endParaRPr lang="zh-TW" altLang="en-US"/>
        </a:p>
      </dgm:t>
    </dgm:pt>
    <dgm:pt modelId="{FAD6F584-8EFC-471F-BEEB-B6510845BCF0}">
      <dgm:prSet custT="1"/>
      <dgm:spPr/>
      <dgm:t>
        <a:bodyPr/>
        <a:lstStyle/>
        <a:p>
          <a:pPr rtl="0"/>
          <a:r>
            <a:rPr lang="zh-TW" altLang="en-US" sz="2800" b="1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不需對場景有事先知識</a:t>
          </a:r>
          <a:endParaRPr lang="zh-TW" sz="2800" b="1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gm:t>
    </dgm:pt>
    <dgm:pt modelId="{E3C43E99-19CA-41A0-AE35-FD8FD2490508}" type="parTrans" cxnId="{EA3EC369-D6F0-4804-A03D-B0D7261FEC88}">
      <dgm:prSet/>
      <dgm:spPr/>
      <dgm:t>
        <a:bodyPr/>
        <a:lstStyle/>
        <a:p>
          <a:endParaRPr lang="zh-TW" altLang="en-US"/>
        </a:p>
      </dgm:t>
    </dgm:pt>
    <dgm:pt modelId="{85905351-3904-4321-9DBC-AC5138966399}" type="sibTrans" cxnId="{EA3EC369-D6F0-4804-A03D-B0D7261FEC88}">
      <dgm:prSet/>
      <dgm:spPr/>
      <dgm:t>
        <a:bodyPr/>
        <a:lstStyle/>
        <a:p>
          <a:endParaRPr lang="zh-TW" altLang="en-US"/>
        </a:p>
      </dgm:t>
    </dgm:pt>
    <dgm:pt modelId="{F15BF7BC-F716-4A4E-A8C3-E8E45C458C66}">
      <dgm:prSet custT="1"/>
      <dgm:spPr/>
      <dgm:t>
        <a:bodyPr/>
        <a:lstStyle/>
        <a:p>
          <a:pPr rtl="0"/>
          <a:r>
            <a:rPr lang="zh-TW" altLang="en-US" sz="2800" b="1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不需經由人工訓練</a:t>
          </a:r>
          <a:endParaRPr lang="zh-TW" sz="2800" b="1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gm:t>
    </dgm:pt>
    <dgm:pt modelId="{C8344346-C52B-4AF2-8C1E-5E4DB1A0FF24}" type="parTrans" cxnId="{9C6EB747-827B-434A-9FC6-6D77200F3297}">
      <dgm:prSet/>
      <dgm:spPr/>
    </dgm:pt>
    <dgm:pt modelId="{FCE1227D-3756-4FB7-8B67-C788914630E2}" type="sibTrans" cxnId="{9C6EB747-827B-434A-9FC6-6D77200F3297}">
      <dgm:prSet/>
      <dgm:spPr/>
    </dgm:pt>
    <dgm:pt modelId="{EEC4DDB0-2879-4102-8B42-0E46B3FACFFD}" type="pres">
      <dgm:prSet presAssocID="{3A085494-1A31-465D-BA8A-F402E01B7F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16ED9A6-34D4-401A-A781-A740633E6B7B}" type="pres">
      <dgm:prSet presAssocID="{55CAAB07-506B-4773-BDBB-EE12AA85DF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15BFFE-E76A-461E-B32B-34823C10524B}" type="pres">
      <dgm:prSet presAssocID="{55CAAB07-506B-4773-BDBB-EE12AA85DF4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9176D3-D56D-4C1D-980D-F417BF6908E7}" type="pres">
      <dgm:prSet presAssocID="{A515D04E-85FE-46E3-9454-3683A5802E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6E70FE-76EF-4D18-B101-6AAA67B01E0E}" type="pres">
      <dgm:prSet presAssocID="{A515D04E-85FE-46E3-9454-3683A5802E5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5C2115-208F-44D4-BA7D-3ABF0573E329}" type="pres">
      <dgm:prSet presAssocID="{8F4AE59E-7BD8-4EF0-8290-A6A7014CFA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0CD81D-4596-49C2-8D55-6094E139B5CD}" type="pres">
      <dgm:prSet presAssocID="{8F4AE59E-7BD8-4EF0-8290-A6A7014CFAD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7157A6D-A6D8-43AF-84E7-51F7B32CA6C0}" srcId="{3A085494-1A31-465D-BA8A-F402E01B7FE0}" destId="{55CAAB07-506B-4773-BDBB-EE12AA85DF46}" srcOrd="0" destOrd="0" parTransId="{C3174084-E3C3-4768-A607-1CCEC669385F}" sibTransId="{877D0FD1-8F6D-4A03-813A-ED78B8A4F6D5}"/>
    <dgm:cxn modelId="{9C6EB747-827B-434A-9FC6-6D77200F3297}" srcId="{55CAAB07-506B-4773-BDBB-EE12AA85DF46}" destId="{F15BF7BC-F716-4A4E-A8C3-E8E45C458C66}" srcOrd="1" destOrd="0" parTransId="{C8344346-C52B-4AF2-8C1E-5E4DB1A0FF24}" sibTransId="{FCE1227D-3756-4FB7-8B67-C788914630E2}"/>
    <dgm:cxn modelId="{E87DB3DC-0BCE-4D92-9E45-5C4290845AF5}" srcId="{3A085494-1A31-465D-BA8A-F402E01B7FE0}" destId="{8F4AE59E-7BD8-4EF0-8290-A6A7014CFAD7}" srcOrd="2" destOrd="0" parTransId="{A1217261-F364-40E1-8470-814AF8543DC0}" sibTransId="{77C40E19-A176-4E60-AFA0-289C1CA0FE32}"/>
    <dgm:cxn modelId="{C89BDE6F-D7A0-4750-8E30-33FB9C549CA0}" type="presOf" srcId="{47C61F38-F8E9-4E69-97AD-1EBAC4CEA5AE}" destId="{930CD81D-4596-49C2-8D55-6094E139B5CD}" srcOrd="0" destOrd="0" presId="urn:microsoft.com/office/officeart/2005/8/layout/vList2"/>
    <dgm:cxn modelId="{A6703161-2056-4096-870C-75C808834223}" type="presOf" srcId="{55CAAB07-506B-4773-BDBB-EE12AA85DF46}" destId="{016ED9A6-34D4-401A-A781-A740633E6B7B}" srcOrd="0" destOrd="0" presId="urn:microsoft.com/office/officeart/2005/8/layout/vList2"/>
    <dgm:cxn modelId="{123257D6-4192-491A-8F40-0B6D2CB86406}" type="presOf" srcId="{819B3C44-9ED3-4186-AF35-F03E3C310B3E}" destId="{126E70FE-76EF-4D18-B101-6AAA67B01E0E}" srcOrd="0" destOrd="0" presId="urn:microsoft.com/office/officeart/2005/8/layout/vList2"/>
    <dgm:cxn modelId="{6263DD12-38D1-43ED-A0F7-D6DB59382E98}" srcId="{3A085494-1A31-465D-BA8A-F402E01B7FE0}" destId="{A515D04E-85FE-46E3-9454-3683A5802E56}" srcOrd="1" destOrd="0" parTransId="{0DC1B541-1BC5-4F95-8BD4-3D9D4151406D}" sibTransId="{F4807A93-31B3-42B0-8F3D-F9A936910FBA}"/>
    <dgm:cxn modelId="{6A22EDB4-DF34-40F8-9FF5-FF6604C286DE}" type="presOf" srcId="{A515D04E-85FE-46E3-9454-3683A5802E56}" destId="{F59176D3-D56D-4C1D-980D-F417BF6908E7}" srcOrd="0" destOrd="0" presId="urn:microsoft.com/office/officeart/2005/8/layout/vList2"/>
    <dgm:cxn modelId="{7767A545-AA8F-4ACB-A997-D387F897273D}" type="presOf" srcId="{3A085494-1A31-465D-BA8A-F402E01B7FE0}" destId="{EEC4DDB0-2879-4102-8B42-0E46B3FACFFD}" srcOrd="0" destOrd="0" presId="urn:microsoft.com/office/officeart/2005/8/layout/vList2"/>
    <dgm:cxn modelId="{CAB8F076-4C34-49A5-8BCD-D8E38AAEDC9B}" type="presOf" srcId="{F15BF7BC-F716-4A4E-A8C3-E8E45C458C66}" destId="{DE15BFFE-E76A-461E-B32B-34823C10524B}" srcOrd="0" destOrd="1" presId="urn:microsoft.com/office/officeart/2005/8/layout/vList2"/>
    <dgm:cxn modelId="{1E215000-58D7-4A1C-9563-A7FEC5CE7E5E}" srcId="{A515D04E-85FE-46E3-9454-3683A5802E56}" destId="{A8C89548-5516-4B9E-AA50-B07AF2C8B38F}" srcOrd="1" destOrd="0" parTransId="{F2C0CD70-ACBE-42D2-B7C6-BC200884863E}" sibTransId="{F7511AB5-E873-4FE3-ADE7-83ABE1878E03}"/>
    <dgm:cxn modelId="{8A2822CB-1B38-4DA5-B40D-20C0E3471511}" srcId="{A515D04E-85FE-46E3-9454-3683A5802E56}" destId="{819B3C44-9ED3-4186-AF35-F03E3C310B3E}" srcOrd="0" destOrd="0" parTransId="{1FD679A2-24D0-444C-B6E9-14FED5ED2E1E}" sibTransId="{CCB865F1-9910-4550-8C28-5A3AA05777CC}"/>
    <dgm:cxn modelId="{B8B1B0F6-93C8-444D-9273-FA78867890BD}" type="presOf" srcId="{FAD6F584-8EFC-471F-BEEB-B6510845BCF0}" destId="{DE15BFFE-E76A-461E-B32B-34823C10524B}" srcOrd="0" destOrd="0" presId="urn:microsoft.com/office/officeart/2005/8/layout/vList2"/>
    <dgm:cxn modelId="{16BCDCCB-13F3-4E59-8FB1-9AFD9E5403B1}" srcId="{8F4AE59E-7BD8-4EF0-8290-A6A7014CFAD7}" destId="{47C61F38-F8E9-4E69-97AD-1EBAC4CEA5AE}" srcOrd="0" destOrd="0" parTransId="{38316A8A-354D-400B-B632-7E95A3C2D72C}" sibTransId="{946F444C-9A45-4FE5-8343-62E68EE40C3E}"/>
    <dgm:cxn modelId="{3C7EAF7C-85A1-45D6-8643-BD160A63E88D}" type="presOf" srcId="{8F4AE59E-7BD8-4EF0-8290-A6A7014CFAD7}" destId="{A95C2115-208F-44D4-BA7D-3ABF0573E329}" srcOrd="0" destOrd="0" presId="urn:microsoft.com/office/officeart/2005/8/layout/vList2"/>
    <dgm:cxn modelId="{EA3EC369-D6F0-4804-A03D-B0D7261FEC88}" srcId="{55CAAB07-506B-4773-BDBB-EE12AA85DF46}" destId="{FAD6F584-8EFC-471F-BEEB-B6510845BCF0}" srcOrd="0" destOrd="0" parTransId="{E3C43E99-19CA-41A0-AE35-FD8FD2490508}" sibTransId="{85905351-3904-4321-9DBC-AC5138966399}"/>
    <dgm:cxn modelId="{C9ECD00C-2AE4-4620-8887-3353C539CBBB}" type="presOf" srcId="{A8C89548-5516-4B9E-AA50-B07AF2C8B38F}" destId="{126E70FE-76EF-4D18-B101-6AAA67B01E0E}" srcOrd="0" destOrd="1" presId="urn:microsoft.com/office/officeart/2005/8/layout/vList2"/>
    <dgm:cxn modelId="{5A18CE6B-FA4D-4283-BFDE-E4CBB29698D0}" type="presParOf" srcId="{EEC4DDB0-2879-4102-8B42-0E46B3FACFFD}" destId="{016ED9A6-34D4-401A-A781-A740633E6B7B}" srcOrd="0" destOrd="0" presId="urn:microsoft.com/office/officeart/2005/8/layout/vList2"/>
    <dgm:cxn modelId="{6674967A-A7AE-4ED8-8847-5AE41FADC193}" type="presParOf" srcId="{EEC4DDB0-2879-4102-8B42-0E46B3FACFFD}" destId="{DE15BFFE-E76A-461E-B32B-34823C10524B}" srcOrd="1" destOrd="0" presId="urn:microsoft.com/office/officeart/2005/8/layout/vList2"/>
    <dgm:cxn modelId="{6A7F36CD-E684-4064-BF53-2497053397C1}" type="presParOf" srcId="{EEC4DDB0-2879-4102-8B42-0E46B3FACFFD}" destId="{F59176D3-D56D-4C1D-980D-F417BF6908E7}" srcOrd="2" destOrd="0" presId="urn:microsoft.com/office/officeart/2005/8/layout/vList2"/>
    <dgm:cxn modelId="{D559FCAB-3455-4E4D-B028-20E5226EA43F}" type="presParOf" srcId="{EEC4DDB0-2879-4102-8B42-0E46B3FACFFD}" destId="{126E70FE-76EF-4D18-B101-6AAA67B01E0E}" srcOrd="3" destOrd="0" presId="urn:microsoft.com/office/officeart/2005/8/layout/vList2"/>
    <dgm:cxn modelId="{5E1EC304-C65B-44A3-A340-70E4EE240129}" type="presParOf" srcId="{EEC4DDB0-2879-4102-8B42-0E46B3FACFFD}" destId="{A95C2115-208F-44D4-BA7D-3ABF0573E329}" srcOrd="4" destOrd="0" presId="urn:microsoft.com/office/officeart/2005/8/layout/vList2"/>
    <dgm:cxn modelId="{3F505DFF-9FF7-4830-A218-ADFE58067AC3}" type="presParOf" srcId="{EEC4DDB0-2879-4102-8B42-0E46B3FACFFD}" destId="{930CD81D-4596-49C2-8D55-6094E139B5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6ED9A6-34D4-401A-A781-A740633E6B7B}">
      <dsp:nvSpPr>
        <dsp:cNvPr id="0" name=""/>
        <dsp:cNvSpPr/>
      </dsp:nvSpPr>
      <dsp:spPr>
        <a:xfrm>
          <a:off x="0" y="17003"/>
          <a:ext cx="8229600" cy="856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自動偵測</a:t>
          </a:r>
          <a:r>
            <a:rPr kumimoji="1" lang="en-US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en-US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索引移動物體</a:t>
          </a:r>
          <a:endParaRPr lang="zh-TW" sz="3300" b="1" kern="1200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17003"/>
        <a:ext cx="8229600" cy="856056"/>
      </dsp:txXfrm>
    </dsp:sp>
    <dsp:sp modelId="{DE15BFFE-E76A-461E-B32B-34823C10524B}">
      <dsp:nvSpPr>
        <dsp:cNvPr id="0" name=""/>
        <dsp:cNvSpPr/>
      </dsp:nvSpPr>
      <dsp:spPr>
        <a:xfrm>
          <a:off x="0" y="873059"/>
          <a:ext cx="8229600" cy="100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b="1" kern="12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不需對場景有事先知識</a:t>
          </a:r>
          <a:endParaRPr lang="zh-TW" sz="2800" b="1" kern="1200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b="1" kern="12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不需經由人工訓練</a:t>
          </a:r>
          <a:endParaRPr lang="zh-TW" sz="2800" b="1" kern="1200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873059"/>
        <a:ext cx="8229600" cy="1007572"/>
      </dsp:txXfrm>
    </dsp:sp>
    <dsp:sp modelId="{F59176D3-D56D-4C1D-980D-F417BF6908E7}">
      <dsp:nvSpPr>
        <dsp:cNvPr id="0" name=""/>
        <dsp:cNvSpPr/>
      </dsp:nvSpPr>
      <dsp:spPr>
        <a:xfrm>
          <a:off x="0" y="1880632"/>
          <a:ext cx="8229600" cy="856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輸入軌跡</a:t>
          </a:r>
          <a:r>
            <a:rPr kumimoji="1" lang="en-US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en-US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外觀行檢索</a:t>
          </a:r>
          <a:endParaRPr lang="zh-TW" sz="3300" b="1" kern="1200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1880632"/>
        <a:ext cx="8229600" cy="856056"/>
      </dsp:txXfrm>
    </dsp:sp>
    <dsp:sp modelId="{126E70FE-76EF-4D18-B101-6AAA67B01E0E}">
      <dsp:nvSpPr>
        <dsp:cNvPr id="0" name=""/>
        <dsp:cNvSpPr/>
      </dsp:nvSpPr>
      <dsp:spPr>
        <a:xfrm>
          <a:off x="0" y="2736688"/>
          <a:ext cx="8229600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600" b="1" kern="12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直觀的三維空間介面</a:t>
          </a:r>
          <a:endParaRPr lang="zh-TW" sz="2600" b="1" kern="1200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600" b="1" kern="12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rPr>
            <a:t>可直接微調軌跡曲線控制點</a:t>
          </a:r>
          <a:endParaRPr lang="zh-TW" sz="2600" b="1" kern="1200" dirty="0">
            <a:solidFill>
              <a:schemeClr val="tx2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2736688"/>
        <a:ext cx="8229600" cy="956340"/>
      </dsp:txXfrm>
    </dsp:sp>
    <dsp:sp modelId="{A95C2115-208F-44D4-BA7D-3ABF0573E329}">
      <dsp:nvSpPr>
        <dsp:cNvPr id="0" name=""/>
        <dsp:cNvSpPr/>
      </dsp:nvSpPr>
      <dsp:spPr>
        <a:xfrm>
          <a:off x="0" y="3693028"/>
          <a:ext cx="8229600" cy="856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結合偵測</a:t>
          </a:r>
          <a:r>
            <a:rPr kumimoji="1" lang="en-US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追蹤</a:t>
          </a:r>
          <a:r>
            <a:rPr kumimoji="1" lang="en-US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kumimoji="1" lang="zh-TW" altLang="zh-TW" sz="3300" kern="1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rPr>
            <a:t>外觀比對的完整研究</a:t>
          </a:r>
          <a:endParaRPr lang="zh-TW" sz="3300" b="1" kern="1200" dirty="0">
            <a:solidFill>
              <a:schemeClr val="bg1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3693028"/>
        <a:ext cx="8229600" cy="856056"/>
      </dsp:txXfrm>
    </dsp:sp>
    <dsp:sp modelId="{930CD81D-4596-49C2-8D55-6094E139B5CD}">
      <dsp:nvSpPr>
        <dsp:cNvPr id="0" name=""/>
        <dsp:cNvSpPr/>
      </dsp:nvSpPr>
      <dsp:spPr>
        <a:xfrm>
          <a:off x="0" y="4549084"/>
          <a:ext cx="8229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600" b="1" kern="1200" dirty="0" smtClean="0">
              <a:solidFill>
                <a:schemeClr val="tx2"/>
              </a:solidFill>
              <a:latin typeface="DFKai-SB" pitchFamily="65" charset="-120"/>
              <a:ea typeface="DFKai-SB" pitchFamily="65" charset="-120"/>
            </a:rPr>
            <a:t>各單元先選擇較簡單做法，必要時可抽換</a:t>
          </a:r>
          <a:endParaRPr lang="zh-TW" sz="2600" b="1" kern="1200" dirty="0">
            <a:solidFill>
              <a:schemeClr val="tx2"/>
            </a:solidFill>
            <a:latin typeface="DFKai-SB" pitchFamily="65" charset="-120"/>
            <a:ea typeface="DFKai-SB" pitchFamily="65" charset="-120"/>
          </a:endParaRPr>
        </a:p>
      </dsp:txBody>
      <dsp:txXfrm>
        <a:off x="0" y="4549084"/>
        <a:ext cx="8229600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A1EA525-D7A5-497E-B96A-41E6A807EDCD}" type="datetimeFigureOut">
              <a:rPr lang="zh-TW" altLang="en-US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D325F4B-293A-4B1A-B876-89346BB3B5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7B92831E-0AB1-4CB5-AA36-F500F758E708}" type="datetimeFigureOut">
              <a:rPr lang="zh-TW" altLang="en-US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C82CE29-DB4C-45E0-BB13-3C24418075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第一頁的圖講解，破題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2E003D-33EF-414F-814E-F8424970AF41}" type="slidenum">
              <a:rPr lang="zh-TW" altLang="en-US" smtClean="0">
                <a:ea typeface="新細明體" charset="-120"/>
              </a:rPr>
              <a:pPr/>
              <a:t>1</a:t>
            </a:fld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DE9FB2-09D3-44DE-B6C9-FAFF36664CA9}" type="slidenum">
              <a:rPr lang="zh-TW" altLang="en-US" smtClean="0">
                <a:ea typeface="新細明體" charset="-120"/>
              </a:rPr>
              <a:pPr/>
              <a:t>2</a:t>
            </a:fld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PRC</a:t>
            </a:r>
          </a:p>
          <a:p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比較了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純粹用</a:t>
            </a:r>
            <a:r>
              <a:rPr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</a:t>
            </a:r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特徵點的歐式距離以比對序列影像的研究</a:t>
            </a:r>
            <a:endParaRPr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由於本研究除了</a:t>
            </a:r>
            <a:r>
              <a:rPr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</a:t>
            </a:r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本身外，另加上了</a:t>
            </a:r>
            <a:r>
              <a:rPr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進行二次搜尋所以準確度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優於該研究。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CMC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CMC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不用顯示這麼多結果就能找到</a:t>
            </a:r>
            <a:endParaRPr lang="ja-JP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1ABA4E-07B4-42F4-99B9-29E01A1EE98A}" type="slidenum">
              <a:rPr lang="zh-TW" altLang="en-US" smtClean="0">
                <a:ea typeface="新細明體" charset="-120"/>
              </a:rPr>
              <a:pPr/>
              <a:t>3</a:t>
            </a:fld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2E003D-33EF-414F-814E-F8424970AF41}" type="slidenum">
              <a:rPr lang="zh-TW" altLang="en-US" smtClean="0">
                <a:ea typeface="新細明體" charset="-120"/>
              </a:rPr>
              <a:pPr/>
              <a:t>4</a:t>
            </a:fld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[Defense]</a:t>
            </a:r>
          </a:p>
          <a:p>
            <a:pPr eaLnBrk="1" hangingPunct="1"/>
            <a:r>
              <a:rPr lang="zh-TW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於物體在不同光源與陰影下會產生顏色變化，加上有時會與其他物體部分重合或是部分超出影格畫面之外，比起以使用者指定之主要顏色或是上傳單一圖像進行物體搜尋，結合軌跡搜尋，從原有搜尋結果中尋找相似物體將更為有用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TW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就我們所知，目前並沒有一個結合物體偵測與追蹤查詢與外觀比對的完整研究，而各單元實作上是先選擇較簡單的做法，並非本篇貢獻，必要時仍可抽換。</a:t>
            </a:r>
            <a:endParaRPr lang="zh-TW" altLang="en-US" dirty="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5C9DFA-7161-4B66-9F68-48EA8327B4F5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F6C55-5EBA-4DB5-940D-5D2C8C7E0F41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03FD4-4B6E-4849-9BDA-F0EE96B551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0459B-406F-4E81-A54A-BE9BEB2637E8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9B056-9A28-4519-9CDC-8A042A782B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03DDB-B9D5-48D4-B72D-594261126705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BF86-0D41-4E99-A6F9-CDF881FC3D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1F0FD-76BD-4A29-AB08-993B46826A0E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>
            <a:lvl1pPr>
              <a:defRPr sz="2200"/>
            </a:lvl1pPr>
          </a:lstStyle>
          <a:p>
            <a:pPr>
              <a:defRPr/>
            </a:pPr>
            <a:fld id="{F8187D18-7D38-40A0-8F11-9F9B39CA5828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127EB-39F2-40ED-832B-FF5EED209E8F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A87E-5A5E-462A-B214-0DEB91E878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592E-AD2B-4A74-A318-E48FE3AA3BEE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3F399-A445-4F4B-AC2C-3F17093856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1BEEA-2569-42B4-8904-D059291D2498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66B9-FADB-4D1F-8D52-3489BF3237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C882-3F71-41FF-A2EA-C4665C4A12A4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4C1B7-6925-4331-B38F-6CE7B3CA7F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1CC9-99E0-44CF-AFA6-3744A38B204E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01A3-16A0-4EBB-B3CB-757C401293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ACC4-240A-4587-AFFE-A9F49E781A86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E29ED-D3BA-412A-B0F3-701C0E79D1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B6D34-C6B7-4E8A-9210-8CDE39C1CF16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D7066-AA65-4D4B-9272-46E2833917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D4571C-2676-4BDD-9F78-A08CDC02CC47}" type="datetime1">
              <a:rPr lang="zh-TW" altLang="en-US" smtClean="0"/>
              <a:pPr>
                <a:defRPr/>
              </a:pPr>
              <a:t>2013/7/8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EAD01-7D96-49D1-BAA2-9672E85073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5"/>
          <p:cNvSpPr txBox="1">
            <a:spLocks noChangeArrowheads="1"/>
          </p:cNvSpPr>
          <p:nvPr/>
        </p:nvSpPr>
        <p:spPr bwMode="auto">
          <a:xfrm>
            <a:off x="395536" y="1268760"/>
            <a:ext cx="849719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zh-TW" sz="4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基於移動物體軌跡與外觀之影片搜尋</a:t>
            </a:r>
            <a:endParaRPr lang="en-US" altLang="zh-TW" sz="4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600" b="1" dirty="0" smtClean="0">
                <a:solidFill>
                  <a:srgbClr val="002060"/>
                </a:solidFill>
              </a:rPr>
              <a:t>Video Object Retrieval by Trajectory and Appearance</a:t>
            </a:r>
            <a:endParaRPr lang="en-US" altLang="zh-TW" sz="2600" b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6"/>
          <p:cNvSpPr txBox="1">
            <a:spLocks noChangeArrowheads="1"/>
          </p:cNvSpPr>
          <p:nvPr/>
        </p:nvSpPr>
        <p:spPr bwMode="auto">
          <a:xfrm>
            <a:off x="755576" y="5683895"/>
            <a:ext cx="8064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zh-TW" altLang="en-US" sz="2200" i="1" dirty="0" smtClean="0">
                <a:latin typeface="標楷體" pitchFamily="65" charset="-120"/>
                <a:ea typeface="標楷體" pitchFamily="65" charset="-120"/>
              </a:rPr>
              <a:t>學生：賴沅壕　指導教師：楊傳凱</a:t>
            </a:r>
            <a:endParaRPr kumimoji="0" lang="en-US" altLang="zh-TW" sz="2200" i="1" dirty="0" smtClean="0"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kumimoji="0" lang="zh-TW" altLang="en-US" sz="2200" i="1" dirty="0" smtClean="0">
                <a:latin typeface="標楷體" pitchFamily="65" charset="-120"/>
                <a:ea typeface="標楷體" pitchFamily="65" charset="-120"/>
              </a:rPr>
              <a:t>國立台灣科技大學資訊管理</a:t>
            </a:r>
            <a:r>
              <a:rPr kumimoji="0" lang="zh-TW" altLang="en-US" sz="2200" i="1" dirty="0" smtClean="0">
                <a:latin typeface="標楷體" pitchFamily="65" charset="-120"/>
                <a:ea typeface="標楷體" pitchFamily="65" charset="-120"/>
              </a:rPr>
              <a:t>系</a:t>
            </a:r>
            <a:endParaRPr kumimoji="0" lang="zh-TW" altLang="en-US" sz="2200" i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2422748"/>
            <a:ext cx="65246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3202061" y="1484784"/>
            <a:ext cx="1584325" cy="50323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video </a:t>
            </a:r>
            <a:r>
              <a:rPr lang="en-US" altLang="zh-TW" dirty="0"/>
              <a:t>to index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827161" y="1845147"/>
            <a:ext cx="1800225" cy="2873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GMM on CUDA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3132337" y="2924647"/>
            <a:ext cx="1655687" cy="28733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probability map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3348111" y="3789834"/>
            <a:ext cx="1295400" cy="28892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foreground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2"/>
            <a:endCxn id="6" idx="0"/>
          </p:cNvCxnSpPr>
          <p:nvPr/>
        </p:nvCxnSpPr>
        <p:spPr>
          <a:xfrm flipH="1">
            <a:off x="3960181" y="1988022"/>
            <a:ext cx="3404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2627386" y="1989609"/>
            <a:ext cx="129540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/>
          <p:cNvSpPr/>
          <p:nvPr/>
        </p:nvSpPr>
        <p:spPr>
          <a:xfrm>
            <a:off x="682699" y="3213572"/>
            <a:ext cx="2159000" cy="2873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Morphological Op.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2482924" y="5013797"/>
            <a:ext cx="1296987" cy="28892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trajectory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6" idx="2"/>
            <a:endCxn id="7" idx="0"/>
          </p:cNvCxnSpPr>
          <p:nvPr/>
        </p:nvCxnSpPr>
        <p:spPr>
          <a:xfrm>
            <a:off x="3960181" y="3211984"/>
            <a:ext cx="3563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8" idx="3"/>
          </p:cNvCxnSpPr>
          <p:nvPr/>
        </p:nvCxnSpPr>
        <p:spPr>
          <a:xfrm flipV="1">
            <a:off x="2698824" y="3573935"/>
            <a:ext cx="1223962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程序 13"/>
          <p:cNvSpPr/>
          <p:nvPr/>
        </p:nvSpPr>
        <p:spPr>
          <a:xfrm>
            <a:off x="5507111" y="1486372"/>
            <a:ext cx="1871663" cy="71913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query </a:t>
            </a:r>
            <a:r>
              <a:rPr lang="en-US" altLang="zh-TW" dirty="0"/>
              <a:t>track</a:t>
            </a:r>
          </a:p>
          <a:p>
            <a:pPr algn="ctr">
              <a:defRPr/>
            </a:pPr>
            <a:r>
              <a:rPr lang="en-US" altLang="zh-TW" dirty="0"/>
              <a:t>by hand sketch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5364236" y="3069109"/>
            <a:ext cx="2160588" cy="36036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B-</a:t>
            </a:r>
            <a:r>
              <a:rPr lang="en-US" altLang="zh-TW" dirty="0" err="1"/>
              <a:t>spline</a:t>
            </a:r>
            <a:r>
              <a:rPr lang="en-US" altLang="zh-TW" dirty="0"/>
              <a:t> curve fitting</a:t>
            </a:r>
            <a:endParaRPr lang="zh-TW" altLang="en-US" dirty="0"/>
          </a:p>
        </p:txBody>
      </p:sp>
      <p:sp>
        <p:nvSpPr>
          <p:cNvPr id="16" name="流程圖: 程序 15"/>
          <p:cNvSpPr/>
          <p:nvPr/>
        </p:nvSpPr>
        <p:spPr>
          <a:xfrm>
            <a:off x="2771849" y="5805959"/>
            <a:ext cx="2089150" cy="36036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feature point in DB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4" idx="2"/>
            <a:endCxn id="15" idx="0"/>
          </p:cNvCxnSpPr>
          <p:nvPr/>
        </p:nvCxnSpPr>
        <p:spPr>
          <a:xfrm>
            <a:off x="6443736" y="2205509"/>
            <a:ext cx="0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2"/>
            <a:endCxn id="11" idx="0"/>
          </p:cNvCxnSpPr>
          <p:nvPr/>
        </p:nvCxnSpPr>
        <p:spPr>
          <a:xfrm flipH="1">
            <a:off x="3130624" y="4078759"/>
            <a:ext cx="865187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2"/>
            <a:endCxn id="16" idx="0"/>
          </p:cNvCxnSpPr>
          <p:nvPr/>
        </p:nvCxnSpPr>
        <p:spPr>
          <a:xfrm>
            <a:off x="3130624" y="5302722"/>
            <a:ext cx="68580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圖: 程序 19"/>
          <p:cNvSpPr/>
          <p:nvPr/>
        </p:nvSpPr>
        <p:spPr>
          <a:xfrm>
            <a:off x="754136" y="2276947"/>
            <a:ext cx="2089150" cy="2873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Lab color difference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3"/>
          </p:cNvCxnSpPr>
          <p:nvPr/>
        </p:nvCxnSpPr>
        <p:spPr>
          <a:xfrm flipV="1">
            <a:off x="2843286" y="2349972"/>
            <a:ext cx="10795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圖: 程序 21"/>
          <p:cNvSpPr/>
          <p:nvPr/>
        </p:nvSpPr>
        <p:spPr>
          <a:xfrm>
            <a:off x="1114499" y="2708747"/>
            <a:ext cx="1439862" cy="2873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Optical flow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2" idx="3"/>
          </p:cNvCxnSpPr>
          <p:nvPr/>
        </p:nvCxnSpPr>
        <p:spPr>
          <a:xfrm flipV="1">
            <a:off x="2554361" y="2494434"/>
            <a:ext cx="1368425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0" idx="3"/>
          </p:cNvCxnSpPr>
          <p:nvPr/>
        </p:nvCxnSpPr>
        <p:spPr>
          <a:xfrm>
            <a:off x="2841699" y="3358034"/>
            <a:ext cx="108108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程序 24"/>
          <p:cNvSpPr/>
          <p:nvPr/>
        </p:nvSpPr>
        <p:spPr>
          <a:xfrm>
            <a:off x="1330399" y="4077172"/>
            <a:ext cx="1370012" cy="28892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Kalal</a:t>
            </a:r>
            <a:r>
              <a:rPr lang="en-US" altLang="zh-TW" dirty="0"/>
              <a:t> tracker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2700411" y="4221634"/>
            <a:ext cx="79057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113"/>
          <p:cNvSpPr txBox="1">
            <a:spLocks noChangeArrowheads="1"/>
          </p:cNvSpPr>
          <p:nvPr/>
        </p:nvSpPr>
        <p:spPr bwMode="auto">
          <a:xfrm>
            <a:off x="5580136" y="5518622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match</a:t>
            </a:r>
            <a:endParaRPr lang="zh-TW" altLang="en-US"/>
          </a:p>
        </p:txBody>
      </p:sp>
      <p:sp>
        <p:nvSpPr>
          <p:cNvPr id="28" name="流程圖: 程序 27"/>
          <p:cNvSpPr/>
          <p:nvPr/>
        </p:nvSpPr>
        <p:spPr>
          <a:xfrm>
            <a:off x="539552" y="3645372"/>
            <a:ext cx="2159272" cy="28892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Adaboost</a:t>
            </a:r>
            <a:r>
              <a:rPr lang="en-US" altLang="zh-TW" dirty="0"/>
              <a:t> </a:t>
            </a:r>
            <a:r>
              <a:rPr lang="en-US" altLang="zh-TW" dirty="0" smtClean="0"/>
              <a:t>Classifier</a:t>
            </a:r>
            <a:endParaRPr lang="zh-TW" altLang="en-US" dirty="0"/>
          </a:p>
        </p:txBody>
      </p:sp>
      <p:sp>
        <p:nvSpPr>
          <p:cNvPr id="29" name="流程圖: 程序 28"/>
          <p:cNvSpPr/>
          <p:nvPr/>
        </p:nvSpPr>
        <p:spPr>
          <a:xfrm>
            <a:off x="3922786" y="5013797"/>
            <a:ext cx="1296988" cy="28892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Appearance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7" idx="2"/>
            <a:endCxn id="29" idx="0"/>
          </p:cNvCxnSpPr>
          <p:nvPr/>
        </p:nvCxnSpPr>
        <p:spPr>
          <a:xfrm>
            <a:off x="3995811" y="4078759"/>
            <a:ext cx="576263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程序 30"/>
          <p:cNvSpPr/>
          <p:nvPr/>
        </p:nvSpPr>
        <p:spPr>
          <a:xfrm>
            <a:off x="5075311" y="4077172"/>
            <a:ext cx="936625" cy="28892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SURF</a:t>
            </a:r>
            <a:endParaRPr lang="zh-TW" altLang="en-US" dirty="0"/>
          </a:p>
        </p:txBody>
      </p:sp>
      <p:sp>
        <p:nvSpPr>
          <p:cNvPr id="32" name="流程圖: 程序 31"/>
          <p:cNvSpPr/>
          <p:nvPr/>
        </p:nvSpPr>
        <p:spPr>
          <a:xfrm>
            <a:off x="5003874" y="4510559"/>
            <a:ext cx="1295400" cy="2873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words tree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31" idx="1"/>
          </p:cNvCxnSpPr>
          <p:nvPr/>
        </p:nvCxnSpPr>
        <p:spPr>
          <a:xfrm flipH="1">
            <a:off x="4283149" y="4221634"/>
            <a:ext cx="792162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2" idx="1"/>
          </p:cNvCxnSpPr>
          <p:nvPr/>
        </p:nvCxnSpPr>
        <p:spPr>
          <a:xfrm flipH="1">
            <a:off x="4356174" y="4653434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2"/>
            <a:endCxn id="16" idx="0"/>
          </p:cNvCxnSpPr>
          <p:nvPr/>
        </p:nvCxnSpPr>
        <p:spPr>
          <a:xfrm flipH="1">
            <a:off x="3816424" y="5302722"/>
            <a:ext cx="75565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圖案 35"/>
          <p:cNvCxnSpPr>
            <a:stCxn id="15" idx="2"/>
            <a:endCxn id="16" idx="3"/>
          </p:cNvCxnSpPr>
          <p:nvPr/>
        </p:nvCxnSpPr>
        <p:spPr>
          <a:xfrm rot="5400000">
            <a:off x="4373637" y="3916834"/>
            <a:ext cx="2557462" cy="1582737"/>
          </a:xfrm>
          <a:prstGeom prst="bentConnector2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圖: 程序 36"/>
          <p:cNvSpPr/>
          <p:nvPr/>
        </p:nvSpPr>
        <p:spPr>
          <a:xfrm>
            <a:off x="539824" y="4510559"/>
            <a:ext cx="2159000" cy="2873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B-</a:t>
            </a:r>
            <a:r>
              <a:rPr lang="en-US" altLang="zh-TW" dirty="0" err="1"/>
              <a:t>spline</a:t>
            </a:r>
            <a:r>
              <a:rPr lang="en-US" altLang="zh-TW" dirty="0"/>
              <a:t> curve fitting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7" idx="3"/>
          </p:cNvCxnSpPr>
          <p:nvPr/>
        </p:nvCxnSpPr>
        <p:spPr>
          <a:xfrm>
            <a:off x="2698824" y="4653434"/>
            <a:ext cx="720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圖: 程序 38"/>
          <p:cNvSpPr/>
          <p:nvPr/>
        </p:nvSpPr>
        <p:spPr>
          <a:xfrm>
            <a:off x="6731074" y="5624984"/>
            <a:ext cx="1657350" cy="720725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object </a:t>
            </a:r>
            <a:r>
              <a:rPr lang="en-US" altLang="zh-TW" dirty="0"/>
              <a:t>similar</a:t>
            </a:r>
            <a:br>
              <a:rPr lang="en-US" altLang="zh-TW" dirty="0"/>
            </a:br>
            <a:r>
              <a:rPr lang="en-US" altLang="zh-TW" dirty="0"/>
              <a:t>in appearance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16" idx="3"/>
            <a:endCxn id="39" idx="1"/>
          </p:cNvCxnSpPr>
          <p:nvPr/>
        </p:nvCxnSpPr>
        <p:spPr>
          <a:xfrm flipV="1">
            <a:off x="4860999" y="5985347"/>
            <a:ext cx="1870075" cy="1587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1"/>
          <p:cNvSpPr>
            <a:spLocks noGrp="1"/>
          </p:cNvSpPr>
          <p:nvPr>
            <p:ph type="title"/>
          </p:nvPr>
        </p:nvSpPr>
        <p:spPr>
          <a:xfrm>
            <a:off x="5796136" y="260648"/>
            <a:ext cx="3024336" cy="854968"/>
          </a:xfrm>
        </p:spPr>
        <p:txBody>
          <a:bodyPr/>
          <a:lstStyle/>
          <a:p>
            <a:pPr algn="r" eaLnBrk="1" hangingPunct="1">
              <a:buFont typeface="Arial" pitchFamily="34" charset="0"/>
              <a:buChar char="•"/>
            </a:pPr>
            <a:r>
              <a:rPr lang="zh-TW" altLang="en-US" sz="35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系統架構</a:t>
            </a:r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87D18-7D38-40A0-8F11-9F9B39CA582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66079"/>
            <a:ext cx="417435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 descr="C:\Documents and Settings\Yuan Hao\桌面\新資料夾\Screenshot-3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66079"/>
            <a:ext cx="4108995" cy="333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716016" y="5229200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CMC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Curve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AHPE </a:t>
            </a:r>
            <a:r>
              <a:rPr lang="en-US" altLang="zh-TW" sz="2400" u="sng" dirty="0" smtClean="0">
                <a:ea typeface="標楷體" pitchFamily="65" charset="-120"/>
                <a:hlinkClick r:id="" action="ppaction://hlinkfile"/>
              </a:rPr>
              <a:t>[</a:t>
            </a:r>
            <a:r>
              <a:rPr lang="en-US" altLang="zh-TW" sz="2400" u="sng" dirty="0" err="1" smtClean="0">
                <a:ea typeface="標楷體" pitchFamily="65" charset="-120"/>
                <a:hlinkClick r:id="" action="ppaction://hlinkfile"/>
              </a:rPr>
              <a:t>Bazzani</a:t>
            </a:r>
            <a:r>
              <a:rPr lang="en-US" altLang="zh-TW" sz="2400" u="sng" dirty="0" smtClean="0">
                <a:ea typeface="標楷體" pitchFamily="65" charset="-120"/>
                <a:hlinkClick r:id="" action="ppaction://hlinkfile"/>
              </a:rPr>
              <a:t> et al. 2012]</a:t>
            </a:r>
            <a:endParaRPr lang="en-US" altLang="zh-TW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CPS </a:t>
            </a:r>
            <a:r>
              <a:rPr lang="en-US" altLang="zh-TW" sz="2400" u="sng" dirty="0" smtClean="0">
                <a:ea typeface="標楷體" pitchFamily="65" charset="-120"/>
                <a:hlinkClick r:id="" action="ppaction://hlinkfile"/>
              </a:rPr>
              <a:t>[Cheng et al. 2011]</a:t>
            </a:r>
            <a:endParaRPr lang="en-US" altLang="zh-TW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5406315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PRC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Curve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altLang="zh-TW" sz="2400" u="sng" dirty="0" smtClean="0">
                <a:ea typeface="標楷體" pitchFamily="65" charset="-120"/>
                <a:hlinkClick r:id="" action="ppaction://hlinkfile"/>
              </a:rPr>
              <a:t>[</a:t>
            </a:r>
            <a:r>
              <a:rPr lang="en-US" altLang="zh-TW" sz="2400" u="sng" dirty="0" err="1" smtClean="0">
                <a:ea typeface="標楷體" pitchFamily="65" charset="-120"/>
                <a:hlinkClick r:id="" action="ppaction://hlinkfile"/>
              </a:rPr>
              <a:t>Hamdoun</a:t>
            </a:r>
            <a:r>
              <a:rPr lang="zh-TW" altLang="en-US" sz="2400" u="sng" dirty="0" smtClean="0">
                <a:ea typeface="標楷體" pitchFamily="65" charset="-120"/>
                <a:hlinkClick r:id="" action="ppaction://hlinkfile"/>
              </a:rPr>
              <a:t> </a:t>
            </a:r>
            <a:r>
              <a:rPr lang="en-US" altLang="zh-TW" sz="2400" u="sng" dirty="0" smtClean="0">
                <a:ea typeface="標楷體" pitchFamily="65" charset="-120"/>
                <a:hlinkClick r:id="" action="ppaction://hlinkfile"/>
              </a:rPr>
              <a:t>et al. 2012]</a:t>
            </a:r>
            <a:endParaRPr lang="en-US" altLang="zh-TW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5796136" y="260648"/>
            <a:ext cx="3024336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實驗結果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87D18-7D38-40A0-8F11-9F9B39CA582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3"/>
          <p:cNvGraphicFramePr>
            <a:graphicFrameLocks/>
          </p:cNvGraphicFramePr>
          <p:nvPr/>
        </p:nvGraphicFramePr>
        <p:xfrm>
          <a:off x="457200" y="1196753"/>
          <a:ext cx="82296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5796136" y="260648"/>
            <a:ext cx="3024336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結論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87D18-7D38-40A0-8F11-9F9B39CA582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2"/>
          <p:cNvSpPr txBox="1">
            <a:spLocks/>
          </p:cNvSpPr>
          <p:nvPr/>
        </p:nvSpPr>
        <p:spPr bwMode="auto">
          <a:xfrm>
            <a:off x="539750" y="3544888"/>
            <a:ext cx="80851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4800" b="1">
                <a:solidFill>
                  <a:srgbClr val="17375E"/>
                </a:solidFill>
                <a:latin typeface="Meiryo" pitchFamily="34" charset="-128"/>
                <a:ea typeface="Meiryo" pitchFamily="34" charset="-128"/>
              </a:rPr>
              <a:t>Thank You.</a:t>
            </a:r>
            <a:endParaRPr kumimoji="0" lang="en-US" altLang="zh-TW" sz="4800" b="1">
              <a:solidFill>
                <a:srgbClr val="17375E"/>
              </a:solidFill>
              <a:latin typeface="Meiryo" pitchFamily="34" charset="-128"/>
              <a:ea typeface="Meiryo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12004</TotalTime>
  <Words>334</Words>
  <Application>Microsoft Office PowerPoint</Application>
  <PresentationFormat>如螢幕大小 (4:3)</PresentationFormat>
  <Paragraphs>60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系統架構</vt:lpstr>
      <vt:lpstr>投影片 3</vt:lpstr>
      <vt:lpstr>投影片 4</vt:lpstr>
      <vt:lpstr>投影片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Yuan Hao</dc:creator>
  <cp:lastModifiedBy>Yuan Hao</cp:lastModifiedBy>
  <cp:revision>554</cp:revision>
  <dcterms:created xsi:type="dcterms:W3CDTF">2011-04-19T02:41:42Z</dcterms:created>
  <dcterms:modified xsi:type="dcterms:W3CDTF">2013-07-08T04:24:28Z</dcterms:modified>
</cp:coreProperties>
</file>