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Spartan"/>
      <p:regular r:id="rId13"/>
      <p:bold r:id="rId14"/>
    </p:embeddedFont>
    <p:embeddedFont>
      <p:font typeface="Bebas Neu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Jasmine de Lourdes Rodriguez"/>
  <p:cmAuthor clrIdx="1" id="1" initials="" lastIdx="1" name="Tiffany Tinwen Liu"/>
  <p:cmAuthor clrIdx="2" id="2" initials="" lastIdx="1" name="Amelia Alice Anne Woodwar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partan-regular.fntdata"/><Relationship Id="rId12" Type="http://schemas.openxmlformats.org/officeDocument/2006/relationships/slide" Target="slides/slide7.xml"/><Relationship Id="rId15" Type="http://schemas.openxmlformats.org/officeDocument/2006/relationships/font" Target="fonts/BebasNeue-regular.fntdata"/><Relationship Id="rId14" Type="http://schemas.openxmlformats.org/officeDocument/2006/relationships/font" Target="fonts/Spartan-bold.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1-28T01:29:10.532">
    <p:pos x="328" y="1914"/>
    <p:text>Problem solution/overview: "). Your problem/solution overview should
be a concise statement (1-3 sentences) of the problem you are tackling and a brief synopsis of
your proposed solution"</p:text>
  </p:cm>
  <p:cm authorId="1" idx="1" dt="2022-01-28T01:29:10.532">
    <p:pos x="328" y="1914"/>
    <p:text>Took a first stab at this, but it's kinda long/clunky. Feel free to edit</p:text>
  </p:cm>
  <p:cm authorId="0" idx="2" dt="2022-01-25T22:20:07.996">
    <p:pos x="1478" y="1151"/>
    <p:text>Value proposition</p:text>
  </p:cm>
  <p:cm authorId="0" idx="3" dt="2022-01-25T22:19:59.248">
    <p:pos x="1478" y="645"/>
    <p:text>App name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1-25T22:38:54.858">
    <p:pos x="453" y="280"/>
    <p:text>"Capture the core tasks that your project enables. Together, they should
capture the core value prop of your product and address the problem you’re tackling. Label
them as simple, medium, and complex"</p:text>
  </p:cm>
  <p:cm authorId="2" idx="1" dt="2022-01-26T20:17:23.800">
    <p:pos x="6000" y="0"/>
    <p:text>1. Recall/view past hangouts (simple)
2. Schedule an activity that works for both you and a friend/acquaintance/someone you just met/anyone you want to know better. (simple)
3. Capture the memory of a hangout (simple).
3. Report on successfulness of hangouts. (simple)
4. Reflect on and plan intentional cadence of future communication. (medium)
5. Communicate with people you want to get to know more deeply regularly. (medium)
6. Build lasting deep friendships and encourage continuous hangouts with people who had a successful initial connection. (complex)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0890841d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0890841d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0721c49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0721c4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how their solutions differ from yours, what has (or has not) worked for them, and what makes your solution concept unique.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721c493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721c493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0721c49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0721c49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0890841d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0890841d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Bold indicates reflected in our video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0eae03cb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0eae03c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200"/>
              <a:t>Include a statement about the values embedded in the project and how you intend to encode these values. ○ Are there conflicting values? ○ If so, how are you addressing such conflicts?</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90841d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0890841d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53175" y="1238850"/>
            <a:ext cx="5534700" cy="1763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rgbClr val="191919"/>
              </a:buClr>
              <a:buSzPts val="5200"/>
              <a:buNone/>
              <a:defRPr sz="3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53175" y="3723750"/>
            <a:ext cx="43590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1685850" y="3069625"/>
            <a:ext cx="5772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3"/>
          <p:cNvSpPr txBox="1"/>
          <p:nvPr>
            <p:ph type="title"/>
          </p:nvPr>
        </p:nvSpPr>
        <p:spPr>
          <a:xfrm>
            <a:off x="720000" y="1742775"/>
            <a:ext cx="27744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13"/>
          <p:cNvSpPr txBox="1"/>
          <p:nvPr>
            <p:ph hasCustomPrompt="1" idx="2" type="title"/>
          </p:nvPr>
        </p:nvSpPr>
        <p:spPr>
          <a:xfrm>
            <a:off x="720000" y="1225800"/>
            <a:ext cx="10218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 name="Google Shape;43;p13"/>
          <p:cNvSpPr txBox="1"/>
          <p:nvPr>
            <p:ph idx="1" type="subTitle"/>
          </p:nvPr>
        </p:nvSpPr>
        <p:spPr>
          <a:xfrm>
            <a:off x="720000" y="2253100"/>
            <a:ext cx="2774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4" name="Google Shape;44;p13"/>
          <p:cNvSpPr txBox="1"/>
          <p:nvPr>
            <p:ph idx="3" type="title"/>
          </p:nvPr>
        </p:nvSpPr>
        <p:spPr>
          <a:xfrm>
            <a:off x="3906997" y="1742775"/>
            <a:ext cx="27744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 name="Google Shape;45;p13"/>
          <p:cNvSpPr txBox="1"/>
          <p:nvPr>
            <p:ph hasCustomPrompt="1" idx="4" type="title"/>
          </p:nvPr>
        </p:nvSpPr>
        <p:spPr>
          <a:xfrm>
            <a:off x="3906999" y="1225800"/>
            <a:ext cx="10218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 name="Google Shape;46;p13"/>
          <p:cNvSpPr txBox="1"/>
          <p:nvPr>
            <p:ph idx="5" type="subTitle"/>
          </p:nvPr>
        </p:nvSpPr>
        <p:spPr>
          <a:xfrm>
            <a:off x="3906997" y="2253100"/>
            <a:ext cx="2774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7" name="Google Shape;47;p13"/>
          <p:cNvSpPr txBox="1"/>
          <p:nvPr>
            <p:ph idx="6" type="title"/>
          </p:nvPr>
        </p:nvSpPr>
        <p:spPr>
          <a:xfrm>
            <a:off x="720000" y="3608375"/>
            <a:ext cx="27744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13"/>
          <p:cNvSpPr txBox="1"/>
          <p:nvPr>
            <p:ph hasCustomPrompt="1" idx="7" type="title"/>
          </p:nvPr>
        </p:nvSpPr>
        <p:spPr>
          <a:xfrm>
            <a:off x="720000" y="3091400"/>
            <a:ext cx="10218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p:nvPr>
            <p:ph idx="8" type="subTitle"/>
          </p:nvPr>
        </p:nvSpPr>
        <p:spPr>
          <a:xfrm>
            <a:off x="720000" y="4118700"/>
            <a:ext cx="2774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0" name="Google Shape;50;p13"/>
          <p:cNvSpPr txBox="1"/>
          <p:nvPr>
            <p:ph idx="9" type="title"/>
          </p:nvPr>
        </p:nvSpPr>
        <p:spPr>
          <a:xfrm>
            <a:off x="3906997" y="3608375"/>
            <a:ext cx="27744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 name="Google Shape;51;p13"/>
          <p:cNvSpPr txBox="1"/>
          <p:nvPr>
            <p:ph hasCustomPrompt="1" idx="13" type="title"/>
          </p:nvPr>
        </p:nvSpPr>
        <p:spPr>
          <a:xfrm>
            <a:off x="3906999" y="3091400"/>
            <a:ext cx="10218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p:nvPr>
            <p:ph idx="14" type="subTitle"/>
          </p:nvPr>
        </p:nvSpPr>
        <p:spPr>
          <a:xfrm>
            <a:off x="3906997" y="4118700"/>
            <a:ext cx="2774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3" name="Google Shape;53;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2290025" y="32403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6" name="Google Shape;56;p14"/>
          <p:cNvSpPr txBox="1"/>
          <p:nvPr>
            <p:ph idx="1" type="subTitle"/>
          </p:nvPr>
        </p:nvSpPr>
        <p:spPr>
          <a:xfrm>
            <a:off x="1458125" y="14167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2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txBox="1"/>
          <p:nvPr>
            <p:ph idx="1" type="subTitle"/>
          </p:nvPr>
        </p:nvSpPr>
        <p:spPr>
          <a:xfrm>
            <a:off x="4208775" y="2126000"/>
            <a:ext cx="3902700" cy="184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5"/>
          <p:cNvSpPr txBox="1"/>
          <p:nvPr>
            <p:ph type="title"/>
          </p:nvPr>
        </p:nvSpPr>
        <p:spPr>
          <a:xfrm>
            <a:off x="4208775" y="1358500"/>
            <a:ext cx="3902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6"/>
          <p:cNvSpPr txBox="1"/>
          <p:nvPr>
            <p:ph idx="1" type="subTitle"/>
          </p:nvPr>
        </p:nvSpPr>
        <p:spPr>
          <a:xfrm>
            <a:off x="1290763" y="147807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2" name="Google Shape;62;p16"/>
          <p:cNvSpPr txBox="1"/>
          <p:nvPr>
            <p:ph idx="2" type="subTitle"/>
          </p:nvPr>
        </p:nvSpPr>
        <p:spPr>
          <a:xfrm>
            <a:off x="4945638" y="147807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3" name="Google Shape;63;p16"/>
          <p:cNvSpPr txBox="1"/>
          <p:nvPr>
            <p:ph idx="3" type="subTitle"/>
          </p:nvPr>
        </p:nvSpPr>
        <p:spPr>
          <a:xfrm>
            <a:off x="1290763" y="3069550"/>
            <a:ext cx="2907600" cy="11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6"/>
          <p:cNvSpPr txBox="1"/>
          <p:nvPr>
            <p:ph idx="4" type="subTitle"/>
          </p:nvPr>
        </p:nvSpPr>
        <p:spPr>
          <a:xfrm>
            <a:off x="4945638" y="3069550"/>
            <a:ext cx="2907600" cy="11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6"/>
          <p:cNvSpPr txBox="1"/>
          <p:nvPr>
            <p:ph hasCustomPrompt="1" idx="5" type="title"/>
          </p:nvPr>
        </p:nvSpPr>
        <p:spPr>
          <a:xfrm>
            <a:off x="1662013" y="2290788"/>
            <a:ext cx="2165100" cy="65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9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7" name="Google Shape;67;p16"/>
          <p:cNvSpPr txBox="1"/>
          <p:nvPr>
            <p:ph hasCustomPrompt="1" idx="6" type="title"/>
          </p:nvPr>
        </p:nvSpPr>
        <p:spPr>
          <a:xfrm>
            <a:off x="5316888" y="2290788"/>
            <a:ext cx="2165100" cy="65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9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7"/>
          <p:cNvSpPr txBox="1"/>
          <p:nvPr>
            <p:ph type="title"/>
          </p:nvPr>
        </p:nvSpPr>
        <p:spPr>
          <a:xfrm>
            <a:off x="7200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 name="Google Shape;70;p17"/>
          <p:cNvSpPr txBox="1"/>
          <p:nvPr>
            <p:ph idx="1" type="subTitle"/>
          </p:nvPr>
        </p:nvSpPr>
        <p:spPr>
          <a:xfrm>
            <a:off x="720000" y="2933638"/>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7"/>
          <p:cNvSpPr txBox="1"/>
          <p:nvPr>
            <p:ph idx="2" type="title"/>
          </p:nvPr>
        </p:nvSpPr>
        <p:spPr>
          <a:xfrm>
            <a:off x="34038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 name="Google Shape;72;p17"/>
          <p:cNvSpPr txBox="1"/>
          <p:nvPr>
            <p:ph idx="3" type="subTitle"/>
          </p:nvPr>
        </p:nvSpPr>
        <p:spPr>
          <a:xfrm>
            <a:off x="3403800" y="2933638"/>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7"/>
          <p:cNvSpPr txBox="1"/>
          <p:nvPr>
            <p:ph idx="4" type="title"/>
          </p:nvPr>
        </p:nvSpPr>
        <p:spPr>
          <a:xfrm>
            <a:off x="60876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17"/>
          <p:cNvSpPr txBox="1"/>
          <p:nvPr>
            <p:ph idx="5" type="subTitle"/>
          </p:nvPr>
        </p:nvSpPr>
        <p:spPr>
          <a:xfrm>
            <a:off x="6087600" y="2933638"/>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8"/>
          <p:cNvSpPr txBox="1"/>
          <p:nvPr>
            <p:ph type="title"/>
          </p:nvPr>
        </p:nvSpPr>
        <p:spPr>
          <a:xfrm>
            <a:off x="73095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8"/>
          <p:cNvSpPr txBox="1"/>
          <p:nvPr>
            <p:ph idx="1" type="subTitle"/>
          </p:nvPr>
        </p:nvSpPr>
        <p:spPr>
          <a:xfrm>
            <a:off x="730950" y="3009868"/>
            <a:ext cx="2336400" cy="117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8"/>
          <p:cNvSpPr txBox="1"/>
          <p:nvPr>
            <p:ph idx="2" type="title"/>
          </p:nvPr>
        </p:nvSpPr>
        <p:spPr>
          <a:xfrm>
            <a:off x="3414750" y="1585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8"/>
          <p:cNvSpPr txBox="1"/>
          <p:nvPr>
            <p:ph idx="3" type="subTitle"/>
          </p:nvPr>
        </p:nvSpPr>
        <p:spPr>
          <a:xfrm>
            <a:off x="3414750" y="2171668"/>
            <a:ext cx="2336400" cy="117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8"/>
          <p:cNvSpPr txBox="1"/>
          <p:nvPr>
            <p:ph idx="4" type="title"/>
          </p:nvPr>
        </p:nvSpPr>
        <p:spPr>
          <a:xfrm>
            <a:off x="609855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8"/>
          <p:cNvSpPr txBox="1"/>
          <p:nvPr>
            <p:ph idx="5" type="subTitle"/>
          </p:nvPr>
        </p:nvSpPr>
        <p:spPr>
          <a:xfrm>
            <a:off x="6098550" y="3009868"/>
            <a:ext cx="2336400" cy="117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8"/>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19"/>
          <p:cNvSpPr txBox="1"/>
          <p:nvPr>
            <p:ph type="title"/>
          </p:nvPr>
        </p:nvSpPr>
        <p:spPr>
          <a:xfrm>
            <a:off x="119586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 name="Google Shape;86;p19"/>
          <p:cNvSpPr txBox="1"/>
          <p:nvPr>
            <p:ph idx="1" type="subTitle"/>
          </p:nvPr>
        </p:nvSpPr>
        <p:spPr>
          <a:xfrm>
            <a:off x="1195863" y="22693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9"/>
          <p:cNvSpPr txBox="1"/>
          <p:nvPr>
            <p:ph idx="2" type="title"/>
          </p:nvPr>
        </p:nvSpPr>
        <p:spPr>
          <a:xfrm>
            <a:off x="508104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 name="Google Shape;88;p19"/>
          <p:cNvSpPr txBox="1"/>
          <p:nvPr>
            <p:ph idx="3" type="subTitle"/>
          </p:nvPr>
        </p:nvSpPr>
        <p:spPr>
          <a:xfrm>
            <a:off x="5081043" y="22693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9"/>
          <p:cNvSpPr txBox="1"/>
          <p:nvPr>
            <p:ph idx="4" type="title"/>
          </p:nvPr>
        </p:nvSpPr>
        <p:spPr>
          <a:xfrm>
            <a:off x="119586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 name="Google Shape;90;p19"/>
          <p:cNvSpPr txBox="1"/>
          <p:nvPr>
            <p:ph idx="5" type="subTitle"/>
          </p:nvPr>
        </p:nvSpPr>
        <p:spPr>
          <a:xfrm>
            <a:off x="1195863" y="3702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9"/>
          <p:cNvSpPr txBox="1"/>
          <p:nvPr>
            <p:ph idx="6" type="title"/>
          </p:nvPr>
        </p:nvSpPr>
        <p:spPr>
          <a:xfrm>
            <a:off x="508104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 name="Google Shape;92;p19"/>
          <p:cNvSpPr txBox="1"/>
          <p:nvPr>
            <p:ph idx="7" type="subTitle"/>
          </p:nvPr>
        </p:nvSpPr>
        <p:spPr>
          <a:xfrm>
            <a:off x="5081043" y="3702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20"/>
          <p:cNvSpPr txBox="1"/>
          <p:nvPr>
            <p:ph type="title"/>
          </p:nvPr>
        </p:nvSpPr>
        <p:spPr>
          <a:xfrm>
            <a:off x="720000"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 name="Google Shape;96;p20"/>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20"/>
          <p:cNvSpPr txBox="1"/>
          <p:nvPr>
            <p:ph idx="2" type="title"/>
          </p:nvPr>
        </p:nvSpPr>
        <p:spPr>
          <a:xfrm>
            <a:off x="3419269"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 name="Google Shape;98;p20"/>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20"/>
          <p:cNvSpPr txBox="1"/>
          <p:nvPr>
            <p:ph idx="4" type="title"/>
          </p:nvPr>
        </p:nvSpPr>
        <p:spPr>
          <a:xfrm>
            <a:off x="720000"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 name="Google Shape;100;p20"/>
          <p:cNvSpPr txBox="1"/>
          <p:nvPr>
            <p:ph idx="5" type="subTitle"/>
          </p:nvPr>
        </p:nvSpPr>
        <p:spPr>
          <a:xfrm>
            <a:off x="720000"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20"/>
          <p:cNvSpPr txBox="1"/>
          <p:nvPr>
            <p:ph idx="6" type="title"/>
          </p:nvPr>
        </p:nvSpPr>
        <p:spPr>
          <a:xfrm>
            <a:off x="3419269"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20"/>
          <p:cNvSpPr txBox="1"/>
          <p:nvPr>
            <p:ph idx="7" type="subTitle"/>
          </p:nvPr>
        </p:nvSpPr>
        <p:spPr>
          <a:xfrm>
            <a:off x="3419269"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20"/>
          <p:cNvSpPr txBox="1"/>
          <p:nvPr>
            <p:ph idx="8" type="title"/>
          </p:nvPr>
        </p:nvSpPr>
        <p:spPr>
          <a:xfrm>
            <a:off x="6118545"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20"/>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0"/>
          <p:cNvSpPr txBox="1"/>
          <p:nvPr>
            <p:ph idx="13" type="title"/>
          </p:nvPr>
        </p:nvSpPr>
        <p:spPr>
          <a:xfrm>
            <a:off x="6118545"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20"/>
          <p:cNvSpPr txBox="1"/>
          <p:nvPr>
            <p:ph idx="14" type="subTitle"/>
          </p:nvPr>
        </p:nvSpPr>
        <p:spPr>
          <a:xfrm>
            <a:off x="6118545"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2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720000" y="2179625"/>
            <a:ext cx="7704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996550" y="11854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2761050" y="3132175"/>
            <a:ext cx="3621900" cy="55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_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1_1_1_1">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_1_1_1_1_1">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_1_1_1_1_1_1">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blipFill>
          <a:blip r:embed="rId2">
            <a:alphaModFix/>
          </a:blip>
          <a:stretch>
            <a:fillRect/>
          </a:stretch>
        </a:blipFill>
      </p:bgPr>
    </p:bg>
    <p:spTree>
      <p:nvGrpSpPr>
        <p:cNvPr id="122" name="Shape 122"/>
        <p:cNvGrpSpPr/>
        <p:nvPr/>
      </p:nvGrpSpPr>
      <p:grpSpPr>
        <a:xfrm>
          <a:off x="0" y="0"/>
          <a:ext cx="0" cy="0"/>
          <a:chOff x="0" y="0"/>
          <a:chExt cx="0" cy="0"/>
        </a:xfrm>
      </p:grpSpPr>
      <p:sp>
        <p:nvSpPr>
          <p:cNvPr id="123" name="Google Shape;123;p28"/>
          <p:cNvSpPr txBox="1"/>
          <p:nvPr>
            <p:ph hasCustomPrompt="1" type="title"/>
          </p:nvPr>
        </p:nvSpPr>
        <p:spPr>
          <a:xfrm>
            <a:off x="1284000" y="5400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4" name="Google Shape;124;p28"/>
          <p:cNvSpPr txBox="1"/>
          <p:nvPr>
            <p:ph idx="1" type="subTitle"/>
          </p:nvPr>
        </p:nvSpPr>
        <p:spPr>
          <a:xfrm>
            <a:off x="1284000" y="12460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8"/>
          <p:cNvSpPr txBox="1"/>
          <p:nvPr>
            <p:ph hasCustomPrompt="1" idx="2" type="title"/>
          </p:nvPr>
        </p:nvSpPr>
        <p:spPr>
          <a:xfrm>
            <a:off x="1284000" y="199613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6" name="Google Shape;126;p28"/>
          <p:cNvSpPr txBox="1"/>
          <p:nvPr>
            <p:ph idx="3" type="subTitle"/>
          </p:nvPr>
        </p:nvSpPr>
        <p:spPr>
          <a:xfrm>
            <a:off x="1284000" y="270216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8"/>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8" name="Google Shape;128;p28"/>
          <p:cNvSpPr txBox="1"/>
          <p:nvPr>
            <p:ph idx="5" type="subTitle"/>
          </p:nvPr>
        </p:nvSpPr>
        <p:spPr>
          <a:xfrm>
            <a:off x="1284000" y="41583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
    <p:bg>
      <p:bgPr>
        <a:blipFill>
          <a:blip r:embed="rId2">
            <a:alphaModFix/>
          </a:blip>
          <a:stretch>
            <a:fillRect/>
          </a:stretch>
        </a:blipFill>
      </p:bgPr>
    </p:bg>
    <p:spTree>
      <p:nvGrpSpPr>
        <p:cNvPr id="129" name="Shape 129"/>
        <p:cNvGrpSpPr/>
        <p:nvPr/>
      </p:nvGrpSpPr>
      <p:grpSpPr>
        <a:xfrm>
          <a:off x="0" y="0"/>
          <a:ext cx="0" cy="0"/>
          <a:chOff x="0" y="0"/>
          <a:chExt cx="0" cy="0"/>
        </a:xfrm>
      </p:grpSpPr>
      <p:sp>
        <p:nvSpPr>
          <p:cNvPr id="130" name="Google Shape;130;p29"/>
          <p:cNvSpPr txBox="1"/>
          <p:nvPr>
            <p:ph idx="1" type="subTitle"/>
          </p:nvPr>
        </p:nvSpPr>
        <p:spPr>
          <a:xfrm>
            <a:off x="1290763" y="3141325"/>
            <a:ext cx="2907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1" name="Google Shape;131;p29"/>
          <p:cNvSpPr txBox="1"/>
          <p:nvPr>
            <p:ph idx="2" type="subTitle"/>
          </p:nvPr>
        </p:nvSpPr>
        <p:spPr>
          <a:xfrm>
            <a:off x="4945638" y="3141325"/>
            <a:ext cx="2907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2" name="Google Shape;132;p29"/>
          <p:cNvSpPr txBox="1"/>
          <p:nvPr>
            <p:ph idx="3" type="subTitle"/>
          </p:nvPr>
        </p:nvSpPr>
        <p:spPr>
          <a:xfrm>
            <a:off x="1290763" y="3679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29"/>
          <p:cNvSpPr txBox="1"/>
          <p:nvPr>
            <p:ph idx="4" type="subTitle"/>
          </p:nvPr>
        </p:nvSpPr>
        <p:spPr>
          <a:xfrm>
            <a:off x="4945638" y="3679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1">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30"/>
          <p:cNvSpPr txBox="1"/>
          <p:nvPr>
            <p:ph idx="1" type="subTitle"/>
          </p:nvPr>
        </p:nvSpPr>
        <p:spPr>
          <a:xfrm>
            <a:off x="698381" y="3141325"/>
            <a:ext cx="2397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7" name="Google Shape;137;p30"/>
          <p:cNvSpPr txBox="1"/>
          <p:nvPr>
            <p:ph idx="2" type="subTitle"/>
          </p:nvPr>
        </p:nvSpPr>
        <p:spPr>
          <a:xfrm>
            <a:off x="3373205" y="3141325"/>
            <a:ext cx="2397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8" name="Google Shape;138;p30"/>
          <p:cNvSpPr txBox="1"/>
          <p:nvPr>
            <p:ph idx="3" type="subTitle"/>
          </p:nvPr>
        </p:nvSpPr>
        <p:spPr>
          <a:xfrm>
            <a:off x="698381" y="3679150"/>
            <a:ext cx="239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30"/>
          <p:cNvSpPr txBox="1"/>
          <p:nvPr>
            <p:ph idx="4" type="subTitle"/>
          </p:nvPr>
        </p:nvSpPr>
        <p:spPr>
          <a:xfrm>
            <a:off x="3373205" y="3679150"/>
            <a:ext cx="239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30"/>
          <p:cNvSpPr txBox="1"/>
          <p:nvPr>
            <p:ph idx="5" type="subTitle"/>
          </p:nvPr>
        </p:nvSpPr>
        <p:spPr>
          <a:xfrm>
            <a:off x="6048019" y="3141325"/>
            <a:ext cx="2397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42" name="Google Shape;142;p30"/>
          <p:cNvSpPr txBox="1"/>
          <p:nvPr>
            <p:ph idx="6" type="subTitle"/>
          </p:nvPr>
        </p:nvSpPr>
        <p:spPr>
          <a:xfrm>
            <a:off x="6048019" y="3679150"/>
            <a:ext cx="239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720000" y="41242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 name="Google Shape;17;p4"/>
          <p:cNvSpPr txBox="1"/>
          <p:nvPr>
            <p:ph idx="1" type="body"/>
          </p:nvPr>
        </p:nvSpPr>
        <p:spPr>
          <a:xfrm>
            <a:off x="665700" y="1000075"/>
            <a:ext cx="7758300" cy="3754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1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1"/>
          <p:cNvSpPr txBox="1"/>
          <p:nvPr>
            <p:ph type="ctrTitle"/>
          </p:nvPr>
        </p:nvSpPr>
        <p:spPr>
          <a:xfrm>
            <a:off x="3958975" y="669825"/>
            <a:ext cx="4284000" cy="99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5" name="Google Shape;145;p31"/>
          <p:cNvSpPr txBox="1"/>
          <p:nvPr>
            <p:ph idx="1" type="subTitle"/>
          </p:nvPr>
        </p:nvSpPr>
        <p:spPr>
          <a:xfrm>
            <a:off x="3949075" y="1704550"/>
            <a:ext cx="4293900" cy="1825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6" name="Google Shape;146;p31"/>
          <p:cNvSpPr txBox="1"/>
          <p:nvPr/>
        </p:nvSpPr>
        <p:spPr>
          <a:xfrm>
            <a:off x="3712425" y="3527975"/>
            <a:ext cx="4530600" cy="615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300"/>
              </a:spcBef>
              <a:spcAft>
                <a:spcPts val="0"/>
              </a:spcAft>
              <a:buNone/>
            </a:pPr>
            <a:r>
              <a:rPr lang="de" sz="1200">
                <a:solidFill>
                  <a:schemeClr val="dk1"/>
                </a:solidFill>
                <a:latin typeface="Spartan"/>
                <a:ea typeface="Spartan"/>
                <a:cs typeface="Spartan"/>
                <a:sym typeface="Spartan"/>
              </a:rPr>
              <a:t>CREDITS: Diese Präsentationsvorlage wurde von </a:t>
            </a:r>
            <a:r>
              <a:rPr lang="de" sz="1200">
                <a:solidFill>
                  <a:schemeClr val="dk1"/>
                </a:solidFill>
                <a:uFill>
                  <a:noFill/>
                </a:uFill>
                <a:latin typeface="Spartan"/>
                <a:ea typeface="Spartan"/>
                <a:cs typeface="Spartan"/>
                <a:sym typeface="Spartan"/>
                <a:hlinkClick r:id="rId3">
                  <a:extLst>
                    <a:ext uri="{A12FA001-AC4F-418D-AE19-62706E023703}">
                      <ahyp:hlinkClr val="tx"/>
                    </a:ext>
                  </a:extLst>
                </a:hlinkClick>
              </a:rPr>
              <a:t>Slidesgo </a:t>
            </a:r>
            <a:r>
              <a:rPr lang="de" sz="1200">
                <a:solidFill>
                  <a:schemeClr val="dk1"/>
                </a:solidFill>
                <a:latin typeface="Spartan"/>
                <a:ea typeface="Spartan"/>
                <a:cs typeface="Spartan"/>
                <a:sym typeface="Spartan"/>
              </a:rPr>
              <a:t>erstellt, inklusive Icons von </a:t>
            </a:r>
            <a:r>
              <a:rPr lang="de" sz="1200">
                <a:solidFill>
                  <a:schemeClr val="dk1"/>
                </a:solidFill>
                <a:uFill>
                  <a:noFill/>
                </a:uFill>
                <a:latin typeface="Spartan"/>
                <a:ea typeface="Spartan"/>
                <a:cs typeface="Spartan"/>
                <a:sym typeface="Spartan"/>
                <a:hlinkClick r:id="rId4">
                  <a:extLst>
                    <a:ext uri="{A12FA001-AC4F-418D-AE19-62706E023703}">
                      <ahyp:hlinkClr val="tx"/>
                    </a:ext>
                  </a:extLst>
                </a:hlinkClick>
              </a:rPr>
              <a:t>Flaticon</a:t>
            </a:r>
            <a:r>
              <a:rPr lang="de" sz="1200">
                <a:solidFill>
                  <a:schemeClr val="dk1"/>
                </a:solidFill>
                <a:latin typeface="Spartan"/>
                <a:ea typeface="Spartan"/>
                <a:cs typeface="Spartan"/>
                <a:sym typeface="Spartan"/>
              </a:rPr>
              <a:t> und Infografiken &amp; Bilder von </a:t>
            </a:r>
            <a:r>
              <a:rPr lang="de" sz="1200">
                <a:solidFill>
                  <a:schemeClr val="dk1"/>
                </a:solidFill>
                <a:uFill>
                  <a:noFill/>
                </a:uFill>
                <a:latin typeface="Spartan"/>
                <a:ea typeface="Spartan"/>
                <a:cs typeface="Spartan"/>
                <a:sym typeface="Spartan"/>
                <a:hlinkClick r:id="rId5">
                  <a:extLst>
                    <a:ext uri="{A12FA001-AC4F-418D-AE19-62706E023703}">
                      <ahyp:hlinkClr val="tx"/>
                    </a:ext>
                  </a:extLst>
                </a:hlinkClick>
              </a:rPr>
              <a:t>Freepik </a:t>
            </a:r>
            <a:endParaRPr sz="1200">
              <a:solidFill>
                <a:schemeClr val="dk1"/>
              </a:solidFill>
              <a:latin typeface="Spartan"/>
              <a:ea typeface="Spartan"/>
              <a:cs typeface="Spartan"/>
              <a:sym typeface="Spartan"/>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blipFill>
          <a:blip r:embed="rId2">
            <a:alphaModFix/>
          </a:blip>
          <a:stretch>
            <a:fillRect/>
          </a:stretch>
        </a:blipFill>
      </p:bgPr>
    </p:bg>
    <p:spTree>
      <p:nvGrpSpPr>
        <p:cNvPr id="147" name="Shape 14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148" name="Shape 1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idx="1" type="subTitle"/>
          </p:nvPr>
        </p:nvSpPr>
        <p:spPr>
          <a:xfrm>
            <a:off x="1151700" y="2303125"/>
            <a:ext cx="29076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 name="Google Shape;20;p5"/>
          <p:cNvSpPr txBox="1"/>
          <p:nvPr>
            <p:ph idx="2" type="subTitle"/>
          </p:nvPr>
        </p:nvSpPr>
        <p:spPr>
          <a:xfrm>
            <a:off x="5084700" y="2303125"/>
            <a:ext cx="2907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1" name="Google Shape;21;p5"/>
          <p:cNvSpPr txBox="1"/>
          <p:nvPr>
            <p:ph idx="3" type="subTitle"/>
          </p:nvPr>
        </p:nvSpPr>
        <p:spPr>
          <a:xfrm>
            <a:off x="1040989" y="2917150"/>
            <a:ext cx="3129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4" type="subTitle"/>
          </p:nvPr>
        </p:nvSpPr>
        <p:spPr>
          <a:xfrm>
            <a:off x="4974011" y="2917150"/>
            <a:ext cx="3129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7"/>
          <p:cNvSpPr txBox="1"/>
          <p:nvPr>
            <p:ph type="title"/>
          </p:nvPr>
        </p:nvSpPr>
        <p:spPr>
          <a:xfrm>
            <a:off x="720000" y="978425"/>
            <a:ext cx="3644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7"/>
          <p:cNvSpPr txBox="1"/>
          <p:nvPr>
            <p:ph idx="1" type="body"/>
          </p:nvPr>
        </p:nvSpPr>
        <p:spPr>
          <a:xfrm>
            <a:off x="720000" y="1685875"/>
            <a:ext cx="4657200" cy="26586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1388100" y="13833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720000" y="367423"/>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643800" y="451346"/>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7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1pPr>
            <a:lvl2pPr lvl="1"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2pPr>
            <a:lvl3pPr lvl="2"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3pPr>
            <a:lvl4pPr lvl="3"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4pPr>
            <a:lvl5pPr lvl="4"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5pPr>
            <a:lvl6pPr lvl="5"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6pPr>
            <a:lvl7pPr lvl="6"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7pPr>
            <a:lvl8pPr lvl="7"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8pPr>
            <a:lvl9pPr lvl="8"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Spartan"/>
              <a:buChar char="●"/>
              <a:defRPr>
                <a:solidFill>
                  <a:schemeClr val="dk2"/>
                </a:solidFill>
                <a:latin typeface="Spartan"/>
                <a:ea typeface="Spartan"/>
                <a:cs typeface="Spartan"/>
                <a:sym typeface="Spartan"/>
              </a:defRPr>
            </a:lvl1pPr>
            <a:lvl2pPr indent="-317500" lvl="1" marL="914400">
              <a:lnSpc>
                <a:spcPct val="115000"/>
              </a:lnSpc>
              <a:spcBef>
                <a:spcPts val="1600"/>
              </a:spcBef>
              <a:spcAft>
                <a:spcPts val="0"/>
              </a:spcAft>
              <a:buClr>
                <a:schemeClr val="dk2"/>
              </a:buClr>
              <a:buSzPts val="1400"/>
              <a:buFont typeface="Spartan"/>
              <a:buChar char="○"/>
              <a:defRPr>
                <a:solidFill>
                  <a:schemeClr val="dk2"/>
                </a:solidFill>
                <a:latin typeface="Spartan"/>
                <a:ea typeface="Spartan"/>
                <a:cs typeface="Spartan"/>
                <a:sym typeface="Spartan"/>
              </a:defRPr>
            </a:lvl2pPr>
            <a:lvl3pPr indent="-317500" lvl="2" marL="1371600">
              <a:lnSpc>
                <a:spcPct val="115000"/>
              </a:lnSpc>
              <a:spcBef>
                <a:spcPts val="1600"/>
              </a:spcBef>
              <a:spcAft>
                <a:spcPts val="0"/>
              </a:spcAft>
              <a:buClr>
                <a:schemeClr val="dk2"/>
              </a:buClr>
              <a:buSzPts val="1400"/>
              <a:buFont typeface="Spartan"/>
              <a:buChar char="■"/>
              <a:defRPr>
                <a:solidFill>
                  <a:schemeClr val="dk2"/>
                </a:solidFill>
                <a:latin typeface="Spartan"/>
                <a:ea typeface="Spartan"/>
                <a:cs typeface="Spartan"/>
                <a:sym typeface="Spartan"/>
              </a:defRPr>
            </a:lvl3pPr>
            <a:lvl4pPr indent="-317500" lvl="3" marL="1828800">
              <a:lnSpc>
                <a:spcPct val="115000"/>
              </a:lnSpc>
              <a:spcBef>
                <a:spcPts val="1600"/>
              </a:spcBef>
              <a:spcAft>
                <a:spcPts val="0"/>
              </a:spcAft>
              <a:buClr>
                <a:schemeClr val="dk2"/>
              </a:buClr>
              <a:buSzPts val="1400"/>
              <a:buFont typeface="Spartan"/>
              <a:buChar char="●"/>
              <a:defRPr>
                <a:solidFill>
                  <a:schemeClr val="dk2"/>
                </a:solidFill>
                <a:latin typeface="Spartan"/>
                <a:ea typeface="Spartan"/>
                <a:cs typeface="Spartan"/>
                <a:sym typeface="Spartan"/>
              </a:defRPr>
            </a:lvl4pPr>
            <a:lvl5pPr indent="-317500" lvl="4" marL="2286000">
              <a:lnSpc>
                <a:spcPct val="115000"/>
              </a:lnSpc>
              <a:spcBef>
                <a:spcPts val="1600"/>
              </a:spcBef>
              <a:spcAft>
                <a:spcPts val="0"/>
              </a:spcAft>
              <a:buClr>
                <a:schemeClr val="dk2"/>
              </a:buClr>
              <a:buSzPts val="1400"/>
              <a:buFont typeface="Spartan"/>
              <a:buChar char="○"/>
              <a:defRPr>
                <a:solidFill>
                  <a:schemeClr val="dk2"/>
                </a:solidFill>
                <a:latin typeface="Spartan"/>
                <a:ea typeface="Spartan"/>
                <a:cs typeface="Spartan"/>
                <a:sym typeface="Spartan"/>
              </a:defRPr>
            </a:lvl5pPr>
            <a:lvl6pPr indent="-317500" lvl="5" marL="2743200">
              <a:lnSpc>
                <a:spcPct val="115000"/>
              </a:lnSpc>
              <a:spcBef>
                <a:spcPts val="1600"/>
              </a:spcBef>
              <a:spcAft>
                <a:spcPts val="0"/>
              </a:spcAft>
              <a:buClr>
                <a:schemeClr val="dk2"/>
              </a:buClr>
              <a:buSzPts val="1400"/>
              <a:buFont typeface="Spartan"/>
              <a:buChar char="■"/>
              <a:defRPr>
                <a:solidFill>
                  <a:schemeClr val="dk2"/>
                </a:solidFill>
                <a:latin typeface="Spartan"/>
                <a:ea typeface="Spartan"/>
                <a:cs typeface="Spartan"/>
                <a:sym typeface="Spartan"/>
              </a:defRPr>
            </a:lvl6pPr>
            <a:lvl7pPr indent="-317500" lvl="6" marL="3200400">
              <a:lnSpc>
                <a:spcPct val="115000"/>
              </a:lnSpc>
              <a:spcBef>
                <a:spcPts val="1600"/>
              </a:spcBef>
              <a:spcAft>
                <a:spcPts val="0"/>
              </a:spcAft>
              <a:buClr>
                <a:schemeClr val="dk2"/>
              </a:buClr>
              <a:buSzPts val="1400"/>
              <a:buFont typeface="Spartan"/>
              <a:buChar char="●"/>
              <a:defRPr>
                <a:solidFill>
                  <a:schemeClr val="dk2"/>
                </a:solidFill>
                <a:latin typeface="Spartan"/>
                <a:ea typeface="Spartan"/>
                <a:cs typeface="Spartan"/>
                <a:sym typeface="Spartan"/>
              </a:defRPr>
            </a:lvl7pPr>
            <a:lvl8pPr indent="-317500" lvl="7" marL="3657600">
              <a:lnSpc>
                <a:spcPct val="115000"/>
              </a:lnSpc>
              <a:spcBef>
                <a:spcPts val="1600"/>
              </a:spcBef>
              <a:spcAft>
                <a:spcPts val="0"/>
              </a:spcAft>
              <a:buClr>
                <a:schemeClr val="dk2"/>
              </a:buClr>
              <a:buSzPts val="1400"/>
              <a:buFont typeface="Spartan"/>
              <a:buChar char="○"/>
              <a:defRPr>
                <a:solidFill>
                  <a:schemeClr val="dk2"/>
                </a:solidFill>
                <a:latin typeface="Spartan"/>
                <a:ea typeface="Spartan"/>
                <a:cs typeface="Spartan"/>
                <a:sym typeface="Spartan"/>
              </a:defRPr>
            </a:lvl8pPr>
            <a:lvl9pPr indent="-317500" lvl="8" marL="4114800">
              <a:lnSpc>
                <a:spcPct val="115000"/>
              </a:lnSpc>
              <a:spcBef>
                <a:spcPts val="1600"/>
              </a:spcBef>
              <a:spcAft>
                <a:spcPts val="1600"/>
              </a:spcAft>
              <a:buClr>
                <a:schemeClr val="dk2"/>
              </a:buClr>
              <a:buSzPts val="1400"/>
              <a:buFont typeface="Spartan"/>
              <a:buChar char="■"/>
              <a:defRPr>
                <a:solidFill>
                  <a:schemeClr val="dk2"/>
                </a:solidFill>
                <a:latin typeface="Spartan"/>
                <a:ea typeface="Spartan"/>
                <a:cs typeface="Spartan"/>
                <a:sym typeface="Spart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31.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40.jpg"/><Relationship Id="rId4" Type="http://schemas.openxmlformats.org/officeDocument/2006/relationships/hyperlink" Target="https://youtu.be/B01UyEIQ8iU" TargetMode="External"/><Relationship Id="rId5" Type="http://schemas.openxmlformats.org/officeDocument/2006/relationships/image" Target="../media/image29.jpg"/><Relationship Id="rId6" Type="http://schemas.openxmlformats.org/officeDocument/2006/relationships/image" Target="../media/image37.jpg"/><Relationship Id="rId7" Type="http://schemas.openxmlformats.org/officeDocument/2006/relationships/image" Target="../media/image3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ph idx="4294967295" type="ctrTitle"/>
          </p:nvPr>
        </p:nvSpPr>
        <p:spPr>
          <a:xfrm>
            <a:off x="2346900" y="1025050"/>
            <a:ext cx="3058800" cy="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3700"/>
              <a:t>grove</a:t>
            </a:r>
            <a:endParaRPr sz="3700"/>
          </a:p>
        </p:txBody>
      </p:sp>
      <p:sp>
        <p:nvSpPr>
          <p:cNvPr id="154" name="Google Shape;154;p34"/>
          <p:cNvSpPr txBox="1"/>
          <p:nvPr>
            <p:ph idx="4294967295" type="subTitle"/>
          </p:nvPr>
        </p:nvSpPr>
        <p:spPr>
          <a:xfrm>
            <a:off x="2346900" y="1828300"/>
            <a:ext cx="41442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500"/>
              <a:t>Cultivate your post-grad community</a:t>
            </a:r>
            <a:endParaRPr sz="1500"/>
          </a:p>
        </p:txBody>
      </p:sp>
      <p:sp>
        <p:nvSpPr>
          <p:cNvPr id="155" name="Google Shape;155;p34"/>
          <p:cNvSpPr txBox="1"/>
          <p:nvPr>
            <p:ph idx="4294967295" type="subTitle"/>
          </p:nvPr>
        </p:nvSpPr>
        <p:spPr>
          <a:xfrm>
            <a:off x="58050" y="4825000"/>
            <a:ext cx="43590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900"/>
              <a:t>Team 2, Easing Life Transitions: Amelia, Chris, Jasmine and Tiff</a:t>
            </a:r>
            <a:endParaRPr sz="900"/>
          </a:p>
        </p:txBody>
      </p:sp>
      <p:sp>
        <p:nvSpPr>
          <p:cNvPr id="156" name="Google Shape;156;p34"/>
          <p:cNvSpPr txBox="1"/>
          <p:nvPr>
            <p:ph idx="4294967295" type="subTitle"/>
          </p:nvPr>
        </p:nvSpPr>
        <p:spPr>
          <a:xfrm>
            <a:off x="521875" y="3038725"/>
            <a:ext cx="6431100" cy="15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200"/>
              <a:t>After graduating college, you're suddenly faced with the challenge of building friendships amidst a sea of new connections. The confidence, planning, and commitment required to be successful at this can be a source of stress for many. Grove removes the pressure by assisting with the inviting, planning, and follow-up in a low-stakes way so that you can enjoy watching your community grow.</a:t>
            </a:r>
            <a:endParaRPr sz="1200"/>
          </a:p>
        </p:txBody>
      </p:sp>
      <p:pic>
        <p:nvPicPr>
          <p:cNvPr id="157" name="Google Shape;157;p34"/>
          <p:cNvPicPr preferRelativeResize="0"/>
          <p:nvPr/>
        </p:nvPicPr>
        <p:blipFill>
          <a:blip r:embed="rId4">
            <a:alphaModFix/>
          </a:blip>
          <a:stretch>
            <a:fillRect/>
          </a:stretch>
        </p:blipFill>
        <p:spPr>
          <a:xfrm>
            <a:off x="261150" y="295825"/>
            <a:ext cx="1983326" cy="2630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txBox="1"/>
          <p:nvPr>
            <p:ph idx="5" type="subTitle"/>
          </p:nvPr>
        </p:nvSpPr>
        <p:spPr>
          <a:xfrm>
            <a:off x="719975" y="3083500"/>
            <a:ext cx="3549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t>Description.</a:t>
            </a:r>
            <a:r>
              <a:rPr lang="de" sz="1000"/>
              <a:t> </a:t>
            </a:r>
            <a:r>
              <a:rPr b="1" lang="de" sz="1000">
                <a:solidFill>
                  <a:schemeClr val="accent1"/>
                </a:solidFill>
              </a:rPr>
              <a:t>Dating app for friends</a:t>
            </a:r>
            <a:r>
              <a:rPr lang="de" sz="1000"/>
              <a:t>; users swipe left if they don’t like an individual, and swipe right if they resonate with their profile in hopes of being “matched”. Among matches, </a:t>
            </a:r>
            <a:r>
              <a:rPr b="1" lang="de" sz="1000">
                <a:solidFill>
                  <a:schemeClr val="accent1"/>
                </a:solidFill>
              </a:rPr>
              <a:t>conversations and planning of activities are self-guided</a:t>
            </a:r>
            <a:r>
              <a:rPr lang="de" sz="1000">
                <a:solidFill>
                  <a:schemeClr val="dk1"/>
                </a:solidFill>
              </a:rPr>
              <a:t>.</a:t>
            </a:r>
            <a:endParaRPr b="1" sz="1000">
              <a:solidFill>
                <a:schemeClr val="accent1"/>
              </a:solidFill>
            </a:endParaRPr>
          </a:p>
          <a:p>
            <a:pPr indent="0" lvl="0" marL="0" rtl="0" algn="l">
              <a:spcBef>
                <a:spcPts val="500"/>
              </a:spcBef>
              <a:spcAft>
                <a:spcPts val="0"/>
              </a:spcAft>
              <a:buNone/>
            </a:pPr>
            <a:r>
              <a:rPr b="1" lang="de" sz="1000"/>
              <a:t>Insights. </a:t>
            </a:r>
            <a:r>
              <a:rPr lang="de" sz="1000"/>
              <a:t>Attributes you look for in a friend are different than for a partner, so developing an enticing “friend” profile proved difficult for users.</a:t>
            </a:r>
            <a:endParaRPr sz="1000"/>
          </a:p>
          <a:p>
            <a:pPr indent="0" lvl="0" marL="0" rtl="0" algn="l">
              <a:spcBef>
                <a:spcPts val="500"/>
              </a:spcBef>
              <a:spcAft>
                <a:spcPts val="500"/>
              </a:spcAft>
              <a:buNone/>
            </a:pPr>
            <a:r>
              <a:rPr b="1" lang="de" sz="1000"/>
              <a:t>Uniqueness.</a:t>
            </a:r>
            <a:r>
              <a:rPr lang="de" sz="1000"/>
              <a:t> </a:t>
            </a:r>
            <a:r>
              <a:rPr lang="de" sz="1000"/>
              <a:t>Grove</a:t>
            </a:r>
            <a:r>
              <a:rPr lang="de" sz="1000"/>
              <a:t> focuses on the </a:t>
            </a:r>
            <a:r>
              <a:rPr b="1" lang="de" sz="1000">
                <a:solidFill>
                  <a:schemeClr val="accent1"/>
                </a:solidFill>
              </a:rPr>
              <a:t>deepening of friendships </a:t>
            </a:r>
            <a:r>
              <a:rPr lang="de" sz="1000">
                <a:solidFill>
                  <a:schemeClr val="dk1"/>
                </a:solidFill>
              </a:rPr>
              <a:t>and provides </a:t>
            </a:r>
            <a:r>
              <a:rPr b="1" lang="de" sz="1000">
                <a:solidFill>
                  <a:schemeClr val="accent1"/>
                </a:solidFill>
              </a:rPr>
              <a:t>structural </a:t>
            </a:r>
            <a:r>
              <a:rPr b="1" lang="de" sz="1000">
                <a:solidFill>
                  <a:schemeClr val="accent1"/>
                </a:solidFill>
              </a:rPr>
              <a:t>support</a:t>
            </a:r>
            <a:r>
              <a:rPr b="1" lang="de" sz="1000">
                <a:solidFill>
                  <a:schemeClr val="accent1"/>
                </a:solidFill>
              </a:rPr>
              <a:t> for </a:t>
            </a:r>
            <a:r>
              <a:rPr b="1" lang="de" sz="1000">
                <a:solidFill>
                  <a:schemeClr val="accent1"/>
                </a:solidFill>
              </a:rPr>
              <a:t>friendship</a:t>
            </a:r>
            <a:r>
              <a:rPr b="1" lang="de" sz="1000">
                <a:solidFill>
                  <a:schemeClr val="accent1"/>
                </a:solidFill>
              </a:rPr>
              <a:t> over time</a:t>
            </a:r>
            <a:r>
              <a:rPr lang="de" sz="1000"/>
              <a:t>, rather than just creating initial connections based on shared interests.</a:t>
            </a:r>
            <a:endParaRPr sz="1000"/>
          </a:p>
        </p:txBody>
      </p:sp>
      <p:sp>
        <p:nvSpPr>
          <p:cNvPr id="163" name="Google Shape;163;p35"/>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Market Research (</a:t>
            </a:r>
            <a:r>
              <a:rPr lang="de"/>
              <a:t>1/3</a:t>
            </a:r>
            <a:r>
              <a:rPr lang="de"/>
              <a:t>)</a:t>
            </a:r>
            <a:endParaRPr>
              <a:latin typeface="Arial"/>
              <a:ea typeface="Arial"/>
              <a:cs typeface="Arial"/>
              <a:sym typeface="Arial"/>
            </a:endParaRPr>
          </a:p>
        </p:txBody>
      </p:sp>
      <p:sp>
        <p:nvSpPr>
          <p:cNvPr id="164" name="Google Shape;164;p35"/>
          <p:cNvSpPr txBox="1"/>
          <p:nvPr>
            <p:ph idx="4" type="title"/>
          </p:nvPr>
        </p:nvSpPr>
        <p:spPr>
          <a:xfrm>
            <a:off x="719975" y="2582850"/>
            <a:ext cx="3549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Bumble BFF</a:t>
            </a:r>
            <a:endParaRPr sz="1600"/>
          </a:p>
        </p:txBody>
      </p:sp>
      <p:sp>
        <p:nvSpPr>
          <p:cNvPr id="165" name="Google Shape;165;p35"/>
          <p:cNvSpPr txBox="1"/>
          <p:nvPr>
            <p:ph idx="6" type="title"/>
          </p:nvPr>
        </p:nvSpPr>
        <p:spPr>
          <a:xfrm>
            <a:off x="4875033" y="2582850"/>
            <a:ext cx="3549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Facebook Groups</a:t>
            </a:r>
            <a:endParaRPr sz="1600"/>
          </a:p>
          <a:p>
            <a:pPr indent="0" lvl="0" marL="0" rtl="0" algn="l">
              <a:spcBef>
                <a:spcPts val="0"/>
              </a:spcBef>
              <a:spcAft>
                <a:spcPts val="0"/>
              </a:spcAft>
              <a:buNone/>
            </a:pPr>
            <a:r>
              <a:t/>
            </a:r>
            <a:endParaRPr sz="1600"/>
          </a:p>
        </p:txBody>
      </p:sp>
      <p:sp>
        <p:nvSpPr>
          <p:cNvPr id="166" name="Google Shape;166;p35"/>
          <p:cNvSpPr txBox="1"/>
          <p:nvPr>
            <p:ph idx="7" type="subTitle"/>
          </p:nvPr>
        </p:nvSpPr>
        <p:spPr>
          <a:xfrm>
            <a:off x="4875022" y="3083500"/>
            <a:ext cx="3549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solidFill>
                  <a:schemeClr val="dk1"/>
                </a:solidFill>
              </a:rPr>
              <a:t>Description.</a:t>
            </a:r>
            <a:r>
              <a:rPr lang="de" sz="1000">
                <a:solidFill>
                  <a:schemeClr val="dk1"/>
                </a:solidFill>
              </a:rPr>
              <a:t> Users opt-in to </a:t>
            </a:r>
            <a:r>
              <a:rPr b="1" lang="de" sz="1000">
                <a:solidFill>
                  <a:schemeClr val="accent1"/>
                </a:solidFill>
              </a:rPr>
              <a:t>groups created based on shared interests</a:t>
            </a:r>
            <a:r>
              <a:rPr lang="de" sz="1000">
                <a:solidFill>
                  <a:schemeClr val="dk1"/>
                </a:solidFill>
              </a:rPr>
              <a:t>. Anyone in the group can initiate conversations or planning of events surrounding interest of group.</a:t>
            </a:r>
            <a:endParaRPr sz="1000">
              <a:solidFill>
                <a:schemeClr val="dk1"/>
              </a:solidFill>
            </a:endParaRPr>
          </a:p>
          <a:p>
            <a:pPr indent="0" lvl="0" marL="0" rtl="0" algn="l">
              <a:spcBef>
                <a:spcPts val="500"/>
              </a:spcBef>
              <a:spcAft>
                <a:spcPts val="0"/>
              </a:spcAft>
              <a:buNone/>
            </a:pPr>
            <a:r>
              <a:rPr b="1" lang="de" sz="1000">
                <a:solidFill>
                  <a:schemeClr val="dk1"/>
                </a:solidFill>
              </a:rPr>
              <a:t>Insights. </a:t>
            </a:r>
            <a:r>
              <a:rPr lang="de" sz="1000">
                <a:solidFill>
                  <a:schemeClr val="dk1"/>
                </a:solidFill>
              </a:rPr>
              <a:t>Facebook Groups can be </a:t>
            </a:r>
            <a:r>
              <a:rPr b="1" lang="de" sz="1000">
                <a:solidFill>
                  <a:schemeClr val="accent1"/>
                </a:solidFill>
              </a:rPr>
              <a:t>overwhelming</a:t>
            </a:r>
            <a:r>
              <a:rPr lang="de" sz="1000">
                <a:solidFill>
                  <a:schemeClr val="dk1"/>
                </a:solidFill>
              </a:rPr>
              <a:t> due to their size–hard to form meaningful connections with individuals in the group.</a:t>
            </a:r>
            <a:endParaRPr sz="1000">
              <a:solidFill>
                <a:schemeClr val="dk1"/>
              </a:solidFill>
            </a:endParaRPr>
          </a:p>
          <a:p>
            <a:pPr indent="0" lvl="0" marL="0" rtl="0" algn="l">
              <a:spcBef>
                <a:spcPts val="500"/>
              </a:spcBef>
              <a:spcAft>
                <a:spcPts val="500"/>
              </a:spcAft>
              <a:buNone/>
            </a:pPr>
            <a:r>
              <a:rPr b="1" lang="de" sz="1000">
                <a:solidFill>
                  <a:schemeClr val="dk1"/>
                </a:solidFill>
              </a:rPr>
              <a:t>Uniqueness.</a:t>
            </a:r>
            <a:r>
              <a:rPr i="1" lang="de" sz="1000">
                <a:solidFill>
                  <a:schemeClr val="dk1"/>
                </a:solidFill>
              </a:rPr>
              <a:t> </a:t>
            </a:r>
            <a:r>
              <a:rPr lang="de" sz="1000">
                <a:solidFill>
                  <a:schemeClr val="dk1"/>
                </a:solidFill>
              </a:rPr>
              <a:t>Grove focuses on fostering </a:t>
            </a:r>
            <a:r>
              <a:rPr b="1" lang="de" sz="1000">
                <a:solidFill>
                  <a:schemeClr val="accent1"/>
                </a:solidFill>
              </a:rPr>
              <a:t>one-on-one relationships, </a:t>
            </a:r>
            <a:r>
              <a:rPr lang="de" sz="1000">
                <a:solidFill>
                  <a:schemeClr val="dk1"/>
                </a:solidFill>
              </a:rPr>
              <a:t>rather than forming affinity groups or advertising community events.</a:t>
            </a:r>
            <a:endParaRPr b="1" sz="1000">
              <a:solidFill>
                <a:schemeClr val="accent1"/>
              </a:solidFill>
            </a:endParaRPr>
          </a:p>
        </p:txBody>
      </p:sp>
      <p:pic>
        <p:nvPicPr>
          <p:cNvPr id="167" name="Google Shape;167;p35"/>
          <p:cNvPicPr preferRelativeResize="0"/>
          <p:nvPr/>
        </p:nvPicPr>
        <p:blipFill>
          <a:blip r:embed="rId3">
            <a:alphaModFix/>
          </a:blip>
          <a:stretch>
            <a:fillRect/>
          </a:stretch>
        </p:blipFill>
        <p:spPr>
          <a:xfrm>
            <a:off x="4940558" y="1387095"/>
            <a:ext cx="972000" cy="972000"/>
          </a:xfrm>
          <a:prstGeom prst="rect">
            <a:avLst/>
          </a:prstGeom>
          <a:noFill/>
          <a:ln>
            <a:noFill/>
          </a:ln>
        </p:spPr>
      </p:pic>
      <p:pic>
        <p:nvPicPr>
          <p:cNvPr id="168" name="Google Shape;168;p35"/>
          <p:cNvPicPr preferRelativeResize="0"/>
          <p:nvPr/>
        </p:nvPicPr>
        <p:blipFill>
          <a:blip r:embed="rId4">
            <a:alphaModFix/>
          </a:blip>
          <a:stretch>
            <a:fillRect/>
          </a:stretch>
        </p:blipFill>
        <p:spPr>
          <a:xfrm>
            <a:off x="791625" y="1333095"/>
            <a:ext cx="1080000" cy="108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idx="5" type="subTitle"/>
          </p:nvPr>
        </p:nvSpPr>
        <p:spPr>
          <a:xfrm>
            <a:off x="719975" y="3083500"/>
            <a:ext cx="3549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solidFill>
                  <a:schemeClr val="dk1"/>
                </a:solidFill>
              </a:rPr>
              <a:t>Description.</a:t>
            </a:r>
            <a:r>
              <a:rPr lang="de" sz="1000">
                <a:solidFill>
                  <a:schemeClr val="dk1"/>
                </a:solidFill>
              </a:rPr>
              <a:t> Join established groups based on shared interests; find </a:t>
            </a:r>
            <a:r>
              <a:rPr b="1" lang="de" sz="1000">
                <a:solidFill>
                  <a:schemeClr val="accent1"/>
                </a:solidFill>
              </a:rPr>
              <a:t>group events</a:t>
            </a:r>
            <a:r>
              <a:rPr lang="de" sz="1000">
                <a:solidFill>
                  <a:schemeClr val="dk1"/>
                </a:solidFill>
              </a:rPr>
              <a:t> happening near you; </a:t>
            </a:r>
            <a:r>
              <a:rPr b="1" lang="de" sz="1000">
                <a:solidFill>
                  <a:schemeClr val="accent1"/>
                </a:solidFill>
              </a:rPr>
              <a:t>create groups</a:t>
            </a:r>
            <a:r>
              <a:rPr lang="de" sz="1000">
                <a:solidFill>
                  <a:schemeClr val="dk1"/>
                </a:solidFill>
              </a:rPr>
              <a:t> based on your own interests.</a:t>
            </a:r>
            <a:endParaRPr b="1" sz="1000">
              <a:solidFill>
                <a:schemeClr val="accent1"/>
              </a:solidFill>
            </a:endParaRPr>
          </a:p>
          <a:p>
            <a:pPr indent="0" lvl="0" marL="0" rtl="0" algn="l">
              <a:spcBef>
                <a:spcPts val="500"/>
              </a:spcBef>
              <a:spcAft>
                <a:spcPts val="0"/>
              </a:spcAft>
              <a:buNone/>
            </a:pPr>
            <a:r>
              <a:rPr b="1" lang="de" sz="1000">
                <a:solidFill>
                  <a:schemeClr val="dk1"/>
                </a:solidFill>
              </a:rPr>
              <a:t>Insights. </a:t>
            </a:r>
            <a:r>
              <a:rPr lang="de" sz="1000">
                <a:solidFill>
                  <a:schemeClr val="dk1"/>
                </a:solidFill>
              </a:rPr>
              <a:t>Best for users that are interested in </a:t>
            </a:r>
            <a:r>
              <a:rPr b="1" lang="de" sz="1000">
                <a:solidFill>
                  <a:schemeClr val="accent1"/>
                </a:solidFill>
              </a:rPr>
              <a:t>large group activities</a:t>
            </a:r>
            <a:r>
              <a:rPr lang="de" sz="1000">
                <a:solidFill>
                  <a:schemeClr val="dk1"/>
                </a:solidFill>
              </a:rPr>
              <a:t> and </a:t>
            </a:r>
            <a:r>
              <a:rPr b="1" lang="de" sz="1000">
                <a:solidFill>
                  <a:schemeClr val="accent1"/>
                </a:solidFill>
              </a:rPr>
              <a:t>expanding their social circles</a:t>
            </a:r>
            <a:r>
              <a:rPr lang="de" sz="1000">
                <a:solidFill>
                  <a:schemeClr val="dk1"/>
                </a:solidFill>
              </a:rPr>
              <a:t>; relies on individuals in groups to take initiative and plan successful group events.</a:t>
            </a:r>
            <a:endParaRPr sz="1000">
              <a:solidFill>
                <a:schemeClr val="dk1"/>
              </a:solidFill>
            </a:endParaRPr>
          </a:p>
          <a:p>
            <a:pPr indent="0" lvl="0" marL="0" rtl="0" algn="l">
              <a:spcBef>
                <a:spcPts val="500"/>
              </a:spcBef>
              <a:spcAft>
                <a:spcPts val="0"/>
              </a:spcAft>
              <a:buNone/>
            </a:pPr>
            <a:r>
              <a:rPr b="1" lang="de" sz="1000">
                <a:solidFill>
                  <a:schemeClr val="dk1"/>
                </a:solidFill>
              </a:rPr>
              <a:t>Unique.</a:t>
            </a:r>
            <a:r>
              <a:rPr lang="de" sz="1000">
                <a:solidFill>
                  <a:schemeClr val="dk1"/>
                </a:solidFill>
              </a:rPr>
              <a:t> Grove focuses on </a:t>
            </a:r>
            <a:r>
              <a:rPr b="1" lang="de" sz="1000">
                <a:solidFill>
                  <a:schemeClr val="accent1"/>
                </a:solidFill>
              </a:rPr>
              <a:t>depth of individual relationships</a:t>
            </a:r>
            <a:r>
              <a:rPr lang="de" sz="1000">
                <a:solidFill>
                  <a:schemeClr val="dk1"/>
                </a:solidFill>
              </a:rPr>
              <a:t> rather than breadth of connections; </a:t>
            </a:r>
            <a:r>
              <a:rPr b="1" lang="de" sz="1000">
                <a:solidFill>
                  <a:schemeClr val="accent1"/>
                </a:solidFill>
              </a:rPr>
              <a:t>suggests events</a:t>
            </a:r>
            <a:r>
              <a:rPr lang="de" sz="1000">
                <a:solidFill>
                  <a:schemeClr val="dk1"/>
                </a:solidFill>
              </a:rPr>
              <a:t> for users and provides structure to deepen friendships.</a:t>
            </a:r>
            <a:endParaRPr sz="1000">
              <a:solidFill>
                <a:schemeClr val="dk1"/>
              </a:solidFill>
            </a:endParaRPr>
          </a:p>
          <a:p>
            <a:pPr indent="0" lvl="0" marL="0" rtl="0" algn="l">
              <a:spcBef>
                <a:spcPts val="500"/>
              </a:spcBef>
              <a:spcAft>
                <a:spcPts val="500"/>
              </a:spcAft>
              <a:buNone/>
            </a:pPr>
            <a:r>
              <a:t/>
            </a:r>
            <a:endParaRPr sz="1000"/>
          </a:p>
        </p:txBody>
      </p:sp>
      <p:sp>
        <p:nvSpPr>
          <p:cNvPr id="174" name="Google Shape;174;p36"/>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Market Research (</a:t>
            </a:r>
            <a:r>
              <a:rPr lang="de"/>
              <a:t>2/3</a:t>
            </a:r>
            <a:r>
              <a:rPr lang="de"/>
              <a:t>)</a:t>
            </a:r>
            <a:endParaRPr/>
          </a:p>
        </p:txBody>
      </p:sp>
      <p:sp>
        <p:nvSpPr>
          <p:cNvPr id="175" name="Google Shape;175;p36"/>
          <p:cNvSpPr txBox="1"/>
          <p:nvPr>
            <p:ph idx="4" type="title"/>
          </p:nvPr>
        </p:nvSpPr>
        <p:spPr>
          <a:xfrm>
            <a:off x="719975" y="2582850"/>
            <a:ext cx="3549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Meetup</a:t>
            </a:r>
            <a:endParaRPr sz="1600"/>
          </a:p>
        </p:txBody>
      </p:sp>
      <p:sp>
        <p:nvSpPr>
          <p:cNvPr id="176" name="Google Shape;176;p36"/>
          <p:cNvSpPr txBox="1"/>
          <p:nvPr>
            <p:ph idx="6" type="title"/>
          </p:nvPr>
        </p:nvSpPr>
        <p:spPr>
          <a:xfrm>
            <a:off x="4875033" y="2582850"/>
            <a:ext cx="3549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Garden</a:t>
            </a:r>
            <a:endParaRPr sz="1600"/>
          </a:p>
        </p:txBody>
      </p:sp>
      <p:sp>
        <p:nvSpPr>
          <p:cNvPr id="177" name="Google Shape;177;p36"/>
          <p:cNvSpPr txBox="1"/>
          <p:nvPr>
            <p:ph idx="7" type="subTitle"/>
          </p:nvPr>
        </p:nvSpPr>
        <p:spPr>
          <a:xfrm>
            <a:off x="4875022" y="3083500"/>
            <a:ext cx="3549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t>Description</a:t>
            </a:r>
            <a:r>
              <a:rPr b="1" lang="de" sz="1000"/>
              <a:t>.</a:t>
            </a:r>
            <a:r>
              <a:rPr lang="de" sz="1000"/>
              <a:t> </a:t>
            </a:r>
            <a:r>
              <a:rPr b="1" lang="de" sz="1000">
                <a:solidFill>
                  <a:schemeClr val="accent1"/>
                </a:solidFill>
              </a:rPr>
              <a:t>Maintain personal relationships</a:t>
            </a:r>
            <a:r>
              <a:rPr lang="de" sz="1000"/>
              <a:t> by setting frequency of reminders to reach out to individuals in your contacts</a:t>
            </a:r>
            <a:r>
              <a:rPr lang="de" sz="1000">
                <a:solidFill>
                  <a:schemeClr val="dk1"/>
                </a:solidFill>
              </a:rPr>
              <a:t>.</a:t>
            </a:r>
            <a:endParaRPr sz="1000"/>
          </a:p>
          <a:p>
            <a:pPr indent="0" lvl="0" marL="0" rtl="0" algn="l">
              <a:spcBef>
                <a:spcPts val="500"/>
              </a:spcBef>
              <a:spcAft>
                <a:spcPts val="0"/>
              </a:spcAft>
              <a:buNone/>
            </a:pPr>
            <a:r>
              <a:rPr b="1" lang="de" sz="1000"/>
              <a:t>Insights.</a:t>
            </a:r>
            <a:r>
              <a:rPr lang="de" sz="1000"/>
              <a:t> </a:t>
            </a:r>
            <a:r>
              <a:rPr b="1" lang="de" sz="1000">
                <a:solidFill>
                  <a:schemeClr val="accent1"/>
                </a:solidFill>
              </a:rPr>
              <a:t>Relies on users already having deep relationships</a:t>
            </a:r>
            <a:r>
              <a:rPr lang="de" sz="1000"/>
              <a:t>; addressing issue of becoming distanced from one’s close relationships</a:t>
            </a:r>
            <a:r>
              <a:rPr lang="de" sz="1000">
                <a:solidFill>
                  <a:schemeClr val="dk1"/>
                </a:solidFill>
              </a:rPr>
              <a:t>.</a:t>
            </a:r>
            <a:endParaRPr sz="1000"/>
          </a:p>
          <a:p>
            <a:pPr indent="0" lvl="0" marL="0" rtl="0" algn="l">
              <a:spcBef>
                <a:spcPts val="500"/>
              </a:spcBef>
              <a:spcAft>
                <a:spcPts val="500"/>
              </a:spcAft>
              <a:buNone/>
            </a:pPr>
            <a:r>
              <a:rPr b="1" lang="de" sz="1000"/>
              <a:t>Unique.</a:t>
            </a:r>
            <a:r>
              <a:rPr lang="de" sz="1000"/>
              <a:t> </a:t>
            </a:r>
            <a:r>
              <a:rPr lang="de" sz="1000"/>
              <a:t>Grove</a:t>
            </a:r>
            <a:r>
              <a:rPr lang="de" sz="1000"/>
              <a:t> does not not rely on users already having </a:t>
            </a:r>
            <a:r>
              <a:rPr lang="de" sz="1000"/>
              <a:t>deep relationships</a:t>
            </a:r>
            <a:r>
              <a:rPr lang="de" sz="1000"/>
              <a:t>; </a:t>
            </a:r>
            <a:r>
              <a:rPr b="1" lang="de" sz="1000">
                <a:solidFill>
                  <a:schemeClr val="accent1"/>
                </a:solidFill>
              </a:rPr>
              <a:t>helps users deepen </a:t>
            </a:r>
            <a:r>
              <a:rPr b="1" i="1" lang="de" sz="1000">
                <a:solidFill>
                  <a:schemeClr val="accent1"/>
                </a:solidFill>
              </a:rPr>
              <a:t>new </a:t>
            </a:r>
            <a:r>
              <a:rPr b="1" lang="de" sz="1000">
                <a:solidFill>
                  <a:schemeClr val="accent1"/>
                </a:solidFill>
              </a:rPr>
              <a:t>friendships with people they just met</a:t>
            </a:r>
            <a:r>
              <a:rPr lang="de" sz="1000"/>
              <a:t>; </a:t>
            </a:r>
            <a:r>
              <a:rPr lang="de" sz="1000"/>
              <a:t>addressing</a:t>
            </a:r>
            <a:r>
              <a:rPr lang="de" sz="1000"/>
              <a:t> different problem of not having deep friendships to begin with</a:t>
            </a:r>
            <a:r>
              <a:rPr lang="de" sz="1000">
                <a:solidFill>
                  <a:schemeClr val="dk1"/>
                </a:solidFill>
              </a:rPr>
              <a:t>.</a:t>
            </a:r>
            <a:endParaRPr sz="1000"/>
          </a:p>
        </p:txBody>
      </p:sp>
      <p:pic>
        <p:nvPicPr>
          <p:cNvPr id="178" name="Google Shape;178;p36"/>
          <p:cNvPicPr preferRelativeResize="0"/>
          <p:nvPr/>
        </p:nvPicPr>
        <p:blipFill>
          <a:blip r:embed="rId3">
            <a:alphaModFix/>
          </a:blip>
          <a:stretch>
            <a:fillRect/>
          </a:stretch>
        </p:blipFill>
        <p:spPr>
          <a:xfrm>
            <a:off x="739483" y="1261099"/>
            <a:ext cx="1224001" cy="1224000"/>
          </a:xfrm>
          <a:prstGeom prst="rect">
            <a:avLst/>
          </a:prstGeom>
          <a:noFill/>
          <a:ln>
            <a:noFill/>
          </a:ln>
        </p:spPr>
      </p:pic>
      <p:pic>
        <p:nvPicPr>
          <p:cNvPr id="179" name="Google Shape;179;p36"/>
          <p:cNvPicPr preferRelativeResize="0"/>
          <p:nvPr/>
        </p:nvPicPr>
        <p:blipFill rotWithShape="1">
          <a:blip r:embed="rId4">
            <a:alphaModFix/>
          </a:blip>
          <a:srcRect b="3905" l="5196" r="5205" t="6109"/>
          <a:stretch/>
        </p:blipFill>
        <p:spPr>
          <a:xfrm>
            <a:off x="4944325" y="1387100"/>
            <a:ext cx="972000" cy="9720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idx="5" type="subTitle"/>
          </p:nvPr>
        </p:nvSpPr>
        <p:spPr>
          <a:xfrm>
            <a:off x="719975" y="3083500"/>
            <a:ext cx="3549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t>Description</a:t>
            </a:r>
            <a:r>
              <a:rPr b="1" lang="de" sz="1000"/>
              <a:t>.</a:t>
            </a:r>
            <a:r>
              <a:rPr lang="de" sz="1000"/>
              <a:t> Users post an activity they want to do and </a:t>
            </a:r>
            <a:r>
              <a:rPr b="1" lang="de" sz="1000">
                <a:solidFill>
                  <a:schemeClr val="accent1"/>
                </a:solidFill>
              </a:rPr>
              <a:t>nearby users can join</a:t>
            </a:r>
            <a:r>
              <a:rPr lang="de" sz="1000">
                <a:solidFill>
                  <a:schemeClr val="dk1"/>
                </a:solidFill>
              </a:rPr>
              <a:t>.</a:t>
            </a:r>
            <a:endParaRPr b="1" sz="1000">
              <a:solidFill>
                <a:schemeClr val="dk1"/>
              </a:solidFill>
            </a:endParaRPr>
          </a:p>
          <a:p>
            <a:pPr indent="0" lvl="0" marL="0" rtl="0" algn="l">
              <a:spcBef>
                <a:spcPts val="500"/>
              </a:spcBef>
              <a:spcAft>
                <a:spcPts val="0"/>
              </a:spcAft>
              <a:buNone/>
            </a:pPr>
            <a:r>
              <a:rPr b="1" lang="de" sz="1000"/>
              <a:t>Insights.</a:t>
            </a:r>
            <a:r>
              <a:rPr lang="de" sz="1000"/>
              <a:t> </a:t>
            </a:r>
            <a:r>
              <a:rPr lang="de" sz="1000"/>
              <a:t>Does not focus on retention of friendship and building strong 1:1 relationships</a:t>
            </a:r>
            <a:r>
              <a:rPr lang="de" sz="1000"/>
              <a:t>. Purpose is to find someone to do a particular activity with at the moment.</a:t>
            </a:r>
            <a:endParaRPr sz="1000"/>
          </a:p>
          <a:p>
            <a:pPr indent="0" lvl="0" marL="0" rtl="0" algn="l">
              <a:spcBef>
                <a:spcPts val="500"/>
              </a:spcBef>
              <a:spcAft>
                <a:spcPts val="500"/>
              </a:spcAft>
              <a:buNone/>
            </a:pPr>
            <a:r>
              <a:rPr b="1" lang="de" sz="1000"/>
              <a:t>Unique.</a:t>
            </a:r>
            <a:r>
              <a:rPr lang="de" sz="1000"/>
              <a:t> Grove helps users focus on </a:t>
            </a:r>
            <a:r>
              <a:rPr b="1" lang="de" sz="1000">
                <a:solidFill>
                  <a:schemeClr val="accent1"/>
                </a:solidFill>
              </a:rPr>
              <a:t>developing deep friendships</a:t>
            </a:r>
            <a:r>
              <a:rPr lang="de" sz="1000"/>
              <a:t> and progressively </a:t>
            </a:r>
            <a:r>
              <a:rPr b="1" lang="de" sz="1000">
                <a:solidFill>
                  <a:schemeClr val="accent1"/>
                </a:solidFill>
              </a:rPr>
              <a:t>more varied and personal activities with time</a:t>
            </a:r>
            <a:r>
              <a:rPr lang="de" sz="1000">
                <a:solidFill>
                  <a:schemeClr val="dk1"/>
                </a:solidFill>
              </a:rPr>
              <a:t>.</a:t>
            </a:r>
            <a:endParaRPr b="1" sz="1000">
              <a:solidFill>
                <a:schemeClr val="accent1"/>
              </a:solidFill>
            </a:endParaRPr>
          </a:p>
        </p:txBody>
      </p:sp>
      <p:sp>
        <p:nvSpPr>
          <p:cNvPr id="185" name="Google Shape;185;p37"/>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Market Research (3/3)</a:t>
            </a:r>
            <a:endParaRPr/>
          </a:p>
        </p:txBody>
      </p:sp>
      <p:sp>
        <p:nvSpPr>
          <p:cNvPr id="186" name="Google Shape;186;p37"/>
          <p:cNvSpPr txBox="1"/>
          <p:nvPr>
            <p:ph idx="4" type="title"/>
          </p:nvPr>
        </p:nvSpPr>
        <p:spPr>
          <a:xfrm>
            <a:off x="719975" y="2582850"/>
            <a:ext cx="3549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hang</a:t>
            </a:r>
            <a:endParaRPr sz="1600"/>
          </a:p>
        </p:txBody>
      </p:sp>
      <p:sp>
        <p:nvSpPr>
          <p:cNvPr id="187" name="Google Shape;187;p37"/>
          <p:cNvSpPr txBox="1"/>
          <p:nvPr>
            <p:ph idx="6" type="title"/>
          </p:nvPr>
        </p:nvSpPr>
        <p:spPr>
          <a:xfrm>
            <a:off x="4875033" y="2582850"/>
            <a:ext cx="35490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Prim</a:t>
            </a:r>
            <a:endParaRPr sz="1600"/>
          </a:p>
        </p:txBody>
      </p:sp>
      <p:sp>
        <p:nvSpPr>
          <p:cNvPr id="188" name="Google Shape;188;p37"/>
          <p:cNvSpPr txBox="1"/>
          <p:nvPr>
            <p:ph idx="7" type="subTitle"/>
          </p:nvPr>
        </p:nvSpPr>
        <p:spPr>
          <a:xfrm>
            <a:off x="4875025" y="3083500"/>
            <a:ext cx="35490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solidFill>
                  <a:schemeClr val="dk1"/>
                </a:solidFill>
              </a:rPr>
              <a:t>Description.</a:t>
            </a:r>
            <a:r>
              <a:rPr lang="de" sz="1000">
                <a:solidFill>
                  <a:schemeClr val="dk1"/>
                </a:solidFill>
              </a:rPr>
              <a:t> Helps you </a:t>
            </a:r>
            <a:r>
              <a:rPr b="1" lang="de" sz="1000">
                <a:solidFill>
                  <a:schemeClr val="accent1"/>
                </a:solidFill>
              </a:rPr>
              <a:t>stay connected</a:t>
            </a:r>
            <a:r>
              <a:rPr lang="de" sz="1000">
                <a:solidFill>
                  <a:schemeClr val="dk1"/>
                </a:solidFill>
              </a:rPr>
              <a:t> with family, friends and colleagues by scheduling reminders to follow up with friends and visualize interactions over time.</a:t>
            </a:r>
            <a:endParaRPr sz="1000">
              <a:solidFill>
                <a:schemeClr val="dk1"/>
              </a:solidFill>
            </a:endParaRPr>
          </a:p>
          <a:p>
            <a:pPr indent="0" lvl="0" marL="0" rtl="0" algn="l">
              <a:spcBef>
                <a:spcPts val="500"/>
              </a:spcBef>
              <a:spcAft>
                <a:spcPts val="0"/>
              </a:spcAft>
              <a:buNone/>
            </a:pPr>
            <a:r>
              <a:rPr b="1" lang="de" sz="1000">
                <a:solidFill>
                  <a:schemeClr val="dk1"/>
                </a:solidFill>
              </a:rPr>
              <a:t>Insights.</a:t>
            </a:r>
            <a:r>
              <a:rPr lang="de" sz="1000">
                <a:solidFill>
                  <a:schemeClr val="dk1"/>
                </a:solidFill>
              </a:rPr>
              <a:t> Focuses on </a:t>
            </a:r>
            <a:r>
              <a:rPr b="1" lang="de" sz="1000">
                <a:solidFill>
                  <a:schemeClr val="accent1"/>
                </a:solidFill>
              </a:rPr>
              <a:t>retaining existing strong connections</a:t>
            </a:r>
            <a:r>
              <a:rPr lang="de" sz="1000">
                <a:solidFill>
                  <a:schemeClr val="dk1"/>
                </a:solidFill>
              </a:rPr>
              <a:t>; reminds one user to maintain their connections and keep in touch.</a:t>
            </a:r>
            <a:endParaRPr sz="1000">
              <a:solidFill>
                <a:schemeClr val="dk1"/>
              </a:solidFill>
            </a:endParaRPr>
          </a:p>
          <a:p>
            <a:pPr indent="0" lvl="0" marL="0" rtl="0" algn="l">
              <a:spcBef>
                <a:spcPts val="500"/>
              </a:spcBef>
              <a:spcAft>
                <a:spcPts val="500"/>
              </a:spcAft>
              <a:buNone/>
            </a:pPr>
            <a:r>
              <a:rPr b="1" lang="de" sz="1000">
                <a:solidFill>
                  <a:schemeClr val="dk1"/>
                </a:solidFill>
              </a:rPr>
              <a:t>Unique.</a:t>
            </a:r>
            <a:r>
              <a:rPr lang="de" sz="1000">
                <a:solidFill>
                  <a:schemeClr val="dk1"/>
                </a:solidFill>
              </a:rPr>
              <a:t> </a:t>
            </a:r>
            <a:r>
              <a:rPr lang="de" sz="1000">
                <a:solidFill>
                  <a:schemeClr val="dk1"/>
                </a:solidFill>
              </a:rPr>
              <a:t>Grove </a:t>
            </a:r>
            <a:r>
              <a:rPr b="1" lang="de" sz="1000">
                <a:solidFill>
                  <a:schemeClr val="accent1"/>
                </a:solidFill>
              </a:rPr>
              <a:t>includes both parties in building the friendship together</a:t>
            </a:r>
            <a:r>
              <a:rPr lang="de" sz="1000">
                <a:solidFill>
                  <a:schemeClr val="dk1"/>
                </a:solidFill>
              </a:rPr>
              <a:t>, and is designed to focus on building stronger friendships with individuals you’ve just met.</a:t>
            </a:r>
            <a:endParaRPr sz="1000"/>
          </a:p>
        </p:txBody>
      </p:sp>
      <p:pic>
        <p:nvPicPr>
          <p:cNvPr id="189" name="Google Shape;189;p37"/>
          <p:cNvPicPr preferRelativeResize="0"/>
          <p:nvPr/>
        </p:nvPicPr>
        <p:blipFill rotWithShape="1">
          <a:blip r:embed="rId3">
            <a:alphaModFix/>
          </a:blip>
          <a:srcRect b="14471" l="0" r="67961" t="0"/>
          <a:stretch/>
        </p:blipFill>
        <p:spPr>
          <a:xfrm>
            <a:off x="784650" y="1349650"/>
            <a:ext cx="1146501" cy="1046900"/>
          </a:xfrm>
          <a:prstGeom prst="rect">
            <a:avLst/>
          </a:prstGeom>
          <a:noFill/>
          <a:ln>
            <a:noFill/>
          </a:ln>
        </p:spPr>
      </p:pic>
      <p:pic>
        <p:nvPicPr>
          <p:cNvPr id="190" name="Google Shape;190;p37"/>
          <p:cNvPicPr preferRelativeResize="0"/>
          <p:nvPr/>
        </p:nvPicPr>
        <p:blipFill>
          <a:blip r:embed="rId4">
            <a:alphaModFix/>
          </a:blip>
          <a:stretch>
            <a:fillRect/>
          </a:stretch>
        </p:blipFill>
        <p:spPr>
          <a:xfrm>
            <a:off x="4976675" y="1387100"/>
            <a:ext cx="972000" cy="9720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2" type="title"/>
          </p:nvPr>
        </p:nvSpPr>
        <p:spPr>
          <a:xfrm>
            <a:off x="720000" y="1073400"/>
            <a:ext cx="7980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01</a:t>
            </a:r>
            <a:endParaRPr/>
          </a:p>
        </p:txBody>
      </p:sp>
      <p:sp>
        <p:nvSpPr>
          <p:cNvPr id="196" name="Google Shape;196;p38"/>
          <p:cNvSpPr txBox="1"/>
          <p:nvPr>
            <p:ph idx="1" type="subTitle"/>
          </p:nvPr>
        </p:nvSpPr>
        <p:spPr>
          <a:xfrm>
            <a:off x="720000" y="1550504"/>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t>Recall/view past hangouts.</a:t>
            </a:r>
            <a:endParaRPr b="1" sz="1000"/>
          </a:p>
          <a:p>
            <a:pPr indent="0" lvl="0" marL="0" rtl="0" algn="l">
              <a:spcBef>
                <a:spcPts val="0"/>
              </a:spcBef>
              <a:spcAft>
                <a:spcPts val="0"/>
              </a:spcAft>
              <a:buNone/>
            </a:pPr>
            <a:r>
              <a:rPr b="1" i="1" lang="de" sz="1000"/>
              <a:t>Simple</a:t>
            </a:r>
            <a:endParaRPr b="1" i="1" sz="1000"/>
          </a:p>
        </p:txBody>
      </p:sp>
      <p:sp>
        <p:nvSpPr>
          <p:cNvPr id="197" name="Google Shape;197;p38"/>
          <p:cNvSpPr txBox="1"/>
          <p:nvPr>
            <p:ph idx="4" type="title"/>
          </p:nvPr>
        </p:nvSpPr>
        <p:spPr>
          <a:xfrm>
            <a:off x="3209468" y="997200"/>
            <a:ext cx="7980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02</a:t>
            </a:r>
            <a:endParaRPr/>
          </a:p>
        </p:txBody>
      </p:sp>
      <p:sp>
        <p:nvSpPr>
          <p:cNvPr id="198" name="Google Shape;198;p38"/>
          <p:cNvSpPr txBox="1"/>
          <p:nvPr>
            <p:ph idx="5" type="subTitle"/>
          </p:nvPr>
        </p:nvSpPr>
        <p:spPr>
          <a:xfrm>
            <a:off x="3209475" y="1474297"/>
            <a:ext cx="2167200" cy="8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t>Schedule</a:t>
            </a:r>
            <a:r>
              <a:rPr b="1" lang="de" sz="1000"/>
              <a:t> an activity that </a:t>
            </a:r>
            <a:r>
              <a:rPr b="1" lang="de" sz="1000"/>
              <a:t>works</a:t>
            </a:r>
            <a:r>
              <a:rPr b="1" lang="de" sz="1000"/>
              <a:t> for both you and another person you want to get to know better. </a:t>
            </a:r>
            <a:r>
              <a:rPr b="1" i="1" lang="de" sz="1000"/>
              <a:t>Simple</a:t>
            </a:r>
            <a:endParaRPr b="1" i="1" sz="1000"/>
          </a:p>
        </p:txBody>
      </p:sp>
      <p:sp>
        <p:nvSpPr>
          <p:cNvPr id="199" name="Google Shape;199;p38"/>
          <p:cNvSpPr txBox="1"/>
          <p:nvPr>
            <p:ph idx="7" type="title"/>
          </p:nvPr>
        </p:nvSpPr>
        <p:spPr>
          <a:xfrm>
            <a:off x="720000" y="2343244"/>
            <a:ext cx="7980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03</a:t>
            </a:r>
            <a:endParaRPr/>
          </a:p>
        </p:txBody>
      </p:sp>
      <p:sp>
        <p:nvSpPr>
          <p:cNvPr id="200" name="Google Shape;200;p38"/>
          <p:cNvSpPr txBox="1"/>
          <p:nvPr>
            <p:ph idx="8" type="subTitle"/>
          </p:nvPr>
        </p:nvSpPr>
        <p:spPr>
          <a:xfrm>
            <a:off x="720000" y="2820350"/>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t>Capture the memory of hangout. </a:t>
            </a:r>
            <a:r>
              <a:rPr b="1" i="1" lang="de" sz="1000"/>
              <a:t>Simple</a:t>
            </a:r>
            <a:endParaRPr b="1" i="1" sz="1000"/>
          </a:p>
        </p:txBody>
      </p:sp>
      <p:sp>
        <p:nvSpPr>
          <p:cNvPr id="201" name="Google Shape;201;p38"/>
          <p:cNvSpPr txBox="1"/>
          <p:nvPr>
            <p:ph idx="13" type="title"/>
          </p:nvPr>
        </p:nvSpPr>
        <p:spPr>
          <a:xfrm>
            <a:off x="3209468" y="2343244"/>
            <a:ext cx="7980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04</a:t>
            </a:r>
            <a:endParaRPr/>
          </a:p>
        </p:txBody>
      </p:sp>
      <p:sp>
        <p:nvSpPr>
          <p:cNvPr id="202" name="Google Shape;202;p38"/>
          <p:cNvSpPr txBox="1"/>
          <p:nvPr>
            <p:ph idx="14" type="subTitle"/>
          </p:nvPr>
        </p:nvSpPr>
        <p:spPr>
          <a:xfrm>
            <a:off x="3209467" y="2820350"/>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t>Report on successfulness of a hangout. </a:t>
            </a:r>
            <a:r>
              <a:rPr b="1" i="1" lang="de" sz="1000"/>
              <a:t>Simple</a:t>
            </a:r>
            <a:endParaRPr b="1" i="1" sz="1000"/>
          </a:p>
        </p:txBody>
      </p:sp>
      <p:sp>
        <p:nvSpPr>
          <p:cNvPr id="203" name="Google Shape;203;p38"/>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Tasks</a:t>
            </a:r>
            <a:endParaRPr/>
          </a:p>
        </p:txBody>
      </p:sp>
      <p:sp>
        <p:nvSpPr>
          <p:cNvPr id="204" name="Google Shape;204;p38"/>
          <p:cNvSpPr txBox="1"/>
          <p:nvPr>
            <p:ph idx="7" type="title"/>
          </p:nvPr>
        </p:nvSpPr>
        <p:spPr>
          <a:xfrm>
            <a:off x="720000" y="3613369"/>
            <a:ext cx="7980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05</a:t>
            </a:r>
            <a:endParaRPr/>
          </a:p>
        </p:txBody>
      </p:sp>
      <p:sp>
        <p:nvSpPr>
          <p:cNvPr id="205" name="Google Shape;205;p38"/>
          <p:cNvSpPr txBox="1"/>
          <p:nvPr>
            <p:ph idx="8" type="subTitle"/>
          </p:nvPr>
        </p:nvSpPr>
        <p:spPr>
          <a:xfrm>
            <a:off x="720000" y="4090475"/>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Communicate with people you want to get to know more deeply regularly.</a:t>
            </a:r>
            <a:endParaRPr sz="1000"/>
          </a:p>
          <a:p>
            <a:pPr indent="0" lvl="0" marL="0" rtl="0" algn="l">
              <a:spcBef>
                <a:spcPts val="0"/>
              </a:spcBef>
              <a:spcAft>
                <a:spcPts val="0"/>
              </a:spcAft>
              <a:buNone/>
            </a:pPr>
            <a:r>
              <a:rPr i="1" lang="de" sz="1000"/>
              <a:t>Medium</a:t>
            </a:r>
            <a:endParaRPr i="1" sz="1000"/>
          </a:p>
        </p:txBody>
      </p:sp>
      <p:sp>
        <p:nvSpPr>
          <p:cNvPr id="206" name="Google Shape;206;p38"/>
          <p:cNvSpPr txBox="1"/>
          <p:nvPr>
            <p:ph idx="13" type="title"/>
          </p:nvPr>
        </p:nvSpPr>
        <p:spPr>
          <a:xfrm>
            <a:off x="3209468" y="3613369"/>
            <a:ext cx="7980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06</a:t>
            </a:r>
            <a:endParaRPr/>
          </a:p>
        </p:txBody>
      </p:sp>
      <p:sp>
        <p:nvSpPr>
          <p:cNvPr id="207" name="Google Shape;207;p38"/>
          <p:cNvSpPr txBox="1"/>
          <p:nvPr>
            <p:ph idx="14" type="subTitle"/>
          </p:nvPr>
        </p:nvSpPr>
        <p:spPr>
          <a:xfrm>
            <a:off x="3209467" y="4090475"/>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Reflect on and plan intentional cadence of future communication. </a:t>
            </a:r>
            <a:r>
              <a:rPr i="1" lang="de" sz="1000"/>
              <a:t>Medium</a:t>
            </a:r>
            <a:endParaRPr i="1" sz="1000"/>
          </a:p>
        </p:txBody>
      </p:sp>
      <p:sp>
        <p:nvSpPr>
          <p:cNvPr id="208" name="Google Shape;208;p38"/>
          <p:cNvSpPr txBox="1"/>
          <p:nvPr>
            <p:ph idx="13" type="title"/>
          </p:nvPr>
        </p:nvSpPr>
        <p:spPr>
          <a:xfrm>
            <a:off x="5567768" y="2353194"/>
            <a:ext cx="7980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O7</a:t>
            </a:r>
            <a:endParaRPr/>
          </a:p>
        </p:txBody>
      </p:sp>
      <p:sp>
        <p:nvSpPr>
          <p:cNvPr id="209" name="Google Shape;209;p38"/>
          <p:cNvSpPr txBox="1"/>
          <p:nvPr>
            <p:ph idx="14" type="subTitle"/>
          </p:nvPr>
        </p:nvSpPr>
        <p:spPr>
          <a:xfrm>
            <a:off x="5567767" y="2830300"/>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t>Plan and follow through on continuous and varied hangouts with people who had a </a:t>
            </a:r>
            <a:r>
              <a:rPr b="1" lang="de" sz="1000"/>
              <a:t>successful</a:t>
            </a:r>
            <a:r>
              <a:rPr b="1" lang="de" sz="1000"/>
              <a:t> initial connection. </a:t>
            </a:r>
            <a:r>
              <a:rPr b="1" i="1" lang="de" sz="1000"/>
              <a:t>Complex</a:t>
            </a:r>
            <a:endParaRPr b="1" i="1" sz="1000"/>
          </a:p>
        </p:txBody>
      </p:sp>
      <p:sp>
        <p:nvSpPr>
          <p:cNvPr id="210" name="Google Shape;210;p38"/>
          <p:cNvSpPr txBox="1"/>
          <p:nvPr>
            <p:ph idx="14" type="subTitle"/>
          </p:nvPr>
        </p:nvSpPr>
        <p:spPr>
          <a:xfrm>
            <a:off x="5239724" y="4864325"/>
            <a:ext cx="41130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*Bold indicates tasks we targeted in our concept video.</a:t>
            </a:r>
            <a:endParaRPr i="1"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720000" y="41242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Values in Design</a:t>
            </a:r>
            <a:endParaRPr/>
          </a:p>
        </p:txBody>
      </p:sp>
      <p:sp>
        <p:nvSpPr>
          <p:cNvPr id="216" name="Google Shape;216;p39"/>
          <p:cNvSpPr txBox="1"/>
          <p:nvPr>
            <p:ph idx="4294967295" type="title"/>
          </p:nvPr>
        </p:nvSpPr>
        <p:spPr>
          <a:xfrm>
            <a:off x="720000" y="997200"/>
            <a:ext cx="1879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000"/>
              <a:t>Consistency</a:t>
            </a:r>
            <a:endParaRPr sz="2000"/>
          </a:p>
        </p:txBody>
      </p:sp>
      <p:sp>
        <p:nvSpPr>
          <p:cNvPr id="217" name="Google Shape;217;p39"/>
          <p:cNvSpPr txBox="1"/>
          <p:nvPr>
            <p:ph idx="4294967295" type="subTitle"/>
          </p:nvPr>
        </p:nvSpPr>
        <p:spPr>
          <a:xfrm>
            <a:off x="720000" y="1474304"/>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000"/>
              <a:t>Embed consistency in following up on new friendships.</a:t>
            </a:r>
            <a:endParaRPr i="1" sz="1000"/>
          </a:p>
        </p:txBody>
      </p:sp>
      <p:sp>
        <p:nvSpPr>
          <p:cNvPr id="218" name="Google Shape;218;p39"/>
          <p:cNvSpPr txBox="1"/>
          <p:nvPr>
            <p:ph idx="4294967295" type="title"/>
          </p:nvPr>
        </p:nvSpPr>
        <p:spPr>
          <a:xfrm>
            <a:off x="3209484" y="997200"/>
            <a:ext cx="18216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000"/>
              <a:t>Respect</a:t>
            </a:r>
            <a:endParaRPr/>
          </a:p>
        </p:txBody>
      </p:sp>
      <p:sp>
        <p:nvSpPr>
          <p:cNvPr id="219" name="Google Shape;219;p39"/>
          <p:cNvSpPr txBox="1"/>
          <p:nvPr>
            <p:ph idx="4294967295" type="subTitle"/>
          </p:nvPr>
        </p:nvSpPr>
        <p:spPr>
          <a:xfrm>
            <a:off x="3209467" y="1474304"/>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000"/>
              <a:t>Respect new acquaintances and friends through meaningful contact and planning.</a:t>
            </a:r>
            <a:endParaRPr i="1" sz="1000"/>
          </a:p>
        </p:txBody>
      </p:sp>
      <p:sp>
        <p:nvSpPr>
          <p:cNvPr id="220" name="Google Shape;220;p39"/>
          <p:cNvSpPr txBox="1"/>
          <p:nvPr>
            <p:ph idx="4294967295" type="title"/>
          </p:nvPr>
        </p:nvSpPr>
        <p:spPr>
          <a:xfrm>
            <a:off x="720000" y="2330850"/>
            <a:ext cx="1990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000"/>
              <a:t>Authenticity</a:t>
            </a:r>
            <a:endParaRPr/>
          </a:p>
        </p:txBody>
      </p:sp>
      <p:sp>
        <p:nvSpPr>
          <p:cNvPr id="221" name="Google Shape;221;p39"/>
          <p:cNvSpPr txBox="1"/>
          <p:nvPr>
            <p:ph idx="4294967295" type="subTitle"/>
          </p:nvPr>
        </p:nvSpPr>
        <p:spPr>
          <a:xfrm>
            <a:off x="720000" y="2807950"/>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000"/>
              <a:t>Be yourself as you enter a friendship and do activities that you will likely enjoy.</a:t>
            </a:r>
            <a:endParaRPr i="1" sz="1000"/>
          </a:p>
        </p:txBody>
      </p:sp>
      <p:sp>
        <p:nvSpPr>
          <p:cNvPr id="222" name="Google Shape;222;p39"/>
          <p:cNvSpPr txBox="1"/>
          <p:nvPr>
            <p:ph idx="4294967295" type="title"/>
          </p:nvPr>
        </p:nvSpPr>
        <p:spPr>
          <a:xfrm>
            <a:off x="3209473" y="2330850"/>
            <a:ext cx="22974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000"/>
              <a:t>Intentionality</a:t>
            </a:r>
            <a:endParaRPr/>
          </a:p>
        </p:txBody>
      </p:sp>
      <p:sp>
        <p:nvSpPr>
          <p:cNvPr id="223" name="Google Shape;223;p39"/>
          <p:cNvSpPr txBox="1"/>
          <p:nvPr>
            <p:ph idx="4294967295" type="subTitle"/>
          </p:nvPr>
        </p:nvSpPr>
        <p:spPr>
          <a:xfrm>
            <a:off x="3209467" y="2807950"/>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000"/>
              <a:t>Reflect on and actively plan how you want to build a friendship.</a:t>
            </a:r>
            <a:endParaRPr i="1" sz="1000"/>
          </a:p>
        </p:txBody>
      </p:sp>
      <p:sp>
        <p:nvSpPr>
          <p:cNvPr id="224" name="Google Shape;224;p39"/>
          <p:cNvSpPr txBox="1"/>
          <p:nvPr>
            <p:ph idx="4294967295" type="title"/>
          </p:nvPr>
        </p:nvSpPr>
        <p:spPr>
          <a:xfrm>
            <a:off x="720000" y="3537175"/>
            <a:ext cx="1990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000"/>
              <a:t>Privacy</a:t>
            </a:r>
            <a:endParaRPr/>
          </a:p>
        </p:txBody>
      </p:sp>
      <p:sp>
        <p:nvSpPr>
          <p:cNvPr id="225" name="Google Shape;225;p39"/>
          <p:cNvSpPr txBox="1"/>
          <p:nvPr>
            <p:ph idx="4294967295" type="subTitle"/>
          </p:nvPr>
        </p:nvSpPr>
        <p:spPr>
          <a:xfrm>
            <a:off x="720000" y="4014275"/>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000"/>
              <a:t>Being mindful of user data stored in the app and shared with others. Being clear on what data is being shared </a:t>
            </a:r>
            <a:r>
              <a:rPr lang="de" sz="1000"/>
              <a:t>with friends.</a:t>
            </a:r>
            <a:endParaRPr i="1" sz="1000"/>
          </a:p>
        </p:txBody>
      </p:sp>
      <p:sp>
        <p:nvSpPr>
          <p:cNvPr id="226" name="Google Shape;226;p39"/>
          <p:cNvSpPr txBox="1"/>
          <p:nvPr>
            <p:ph idx="4294967295" type="title"/>
          </p:nvPr>
        </p:nvSpPr>
        <p:spPr>
          <a:xfrm>
            <a:off x="3209475" y="3537175"/>
            <a:ext cx="40317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000"/>
              <a:t>Healthy Use of </a:t>
            </a:r>
            <a:endParaRPr sz="2000"/>
          </a:p>
          <a:p>
            <a:pPr indent="0" lvl="0" marL="0" rtl="0" algn="l">
              <a:spcBef>
                <a:spcPts val="0"/>
              </a:spcBef>
              <a:spcAft>
                <a:spcPts val="0"/>
              </a:spcAft>
              <a:buNone/>
            </a:pPr>
            <a:r>
              <a:rPr lang="de" sz="2000"/>
              <a:t>Technology</a:t>
            </a:r>
            <a:endParaRPr/>
          </a:p>
        </p:txBody>
      </p:sp>
      <p:sp>
        <p:nvSpPr>
          <p:cNvPr id="227" name="Google Shape;227;p39"/>
          <p:cNvSpPr txBox="1"/>
          <p:nvPr>
            <p:ph idx="4294967295" type="subTitle"/>
          </p:nvPr>
        </p:nvSpPr>
        <p:spPr>
          <a:xfrm>
            <a:off x="3209467" y="4329650"/>
            <a:ext cx="2167200" cy="46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000"/>
              <a:t>Use technology to empower friendships but not be the sole form of interaction between each other.</a:t>
            </a:r>
            <a:endParaRPr i="1" sz="1000"/>
          </a:p>
        </p:txBody>
      </p:sp>
      <p:sp>
        <p:nvSpPr>
          <p:cNvPr id="228" name="Google Shape;228;p39"/>
          <p:cNvSpPr/>
          <p:nvPr/>
        </p:nvSpPr>
        <p:spPr>
          <a:xfrm>
            <a:off x="5787350" y="1009450"/>
            <a:ext cx="2636700" cy="400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9"/>
          <p:cNvSpPr txBox="1"/>
          <p:nvPr>
            <p:ph idx="4294967295" type="title"/>
          </p:nvPr>
        </p:nvSpPr>
        <p:spPr>
          <a:xfrm>
            <a:off x="5815275" y="1009450"/>
            <a:ext cx="27036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000"/>
              <a:t>Potential Conflicts</a:t>
            </a:r>
            <a:endParaRPr/>
          </a:p>
        </p:txBody>
      </p:sp>
      <p:sp>
        <p:nvSpPr>
          <p:cNvPr id="230" name="Google Shape;230;p39"/>
          <p:cNvSpPr txBox="1"/>
          <p:nvPr>
            <p:ph idx="4294967295" type="subTitle"/>
          </p:nvPr>
        </p:nvSpPr>
        <p:spPr>
          <a:xfrm>
            <a:off x="5936875" y="1562676"/>
            <a:ext cx="2167200" cy="3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000"/>
              <a:t>Consistency vs Respect</a:t>
            </a:r>
            <a:endParaRPr b="1" sz="1000"/>
          </a:p>
          <a:p>
            <a:pPr indent="0" lvl="0" marL="0" rtl="0" algn="l">
              <a:spcBef>
                <a:spcPts val="1600"/>
              </a:spcBef>
              <a:spcAft>
                <a:spcPts val="0"/>
              </a:spcAft>
              <a:buNone/>
            </a:pPr>
            <a:r>
              <a:rPr lang="de" sz="1000"/>
              <a:t>Some users may seek a stronger friendship with another user that is not reciprocated. </a:t>
            </a:r>
            <a:r>
              <a:rPr i="1" lang="de" sz="1000"/>
              <a:t>Build in customization for preferences and boundaries for both users.</a:t>
            </a:r>
            <a:endParaRPr i="1" sz="1000"/>
          </a:p>
          <a:p>
            <a:pPr indent="0" lvl="0" marL="0" rtl="0" algn="l">
              <a:spcBef>
                <a:spcPts val="1600"/>
              </a:spcBef>
              <a:spcAft>
                <a:spcPts val="0"/>
              </a:spcAft>
              <a:buNone/>
            </a:pPr>
            <a:r>
              <a:rPr b="1" lang="de" sz="1000"/>
              <a:t>Consistency vs Healthy Use of Technology</a:t>
            </a:r>
            <a:endParaRPr b="1" sz="1000"/>
          </a:p>
          <a:p>
            <a:pPr indent="0" lvl="0" marL="0" rtl="0" algn="l">
              <a:spcBef>
                <a:spcPts val="1600"/>
              </a:spcBef>
              <a:spcAft>
                <a:spcPts val="0"/>
              </a:spcAft>
              <a:buNone/>
            </a:pPr>
            <a:r>
              <a:rPr lang="de" sz="1000"/>
              <a:t>Frequent use of the app may conflict with the goal of a healthy lack of reliance on technology. </a:t>
            </a:r>
            <a:r>
              <a:rPr i="1" lang="de" sz="1000"/>
              <a:t>Help users plan in-person interactions if both are comfortable.</a:t>
            </a:r>
            <a:endParaRPr i="1" sz="1000"/>
          </a:p>
          <a:p>
            <a:pPr indent="0" lvl="0" marL="0" rtl="0" algn="l">
              <a:spcBef>
                <a:spcPts val="1600"/>
              </a:spcBef>
              <a:spcAft>
                <a:spcPts val="160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u="sng">
                <a:solidFill>
                  <a:schemeClr val="hlink"/>
                </a:solidFill>
                <a:hlinkClick r:id="rId4"/>
              </a:rPr>
              <a:t>Video</a:t>
            </a:r>
            <a:r>
              <a:rPr lang="de"/>
              <a:t> Storyboard</a:t>
            </a:r>
            <a:endParaRPr/>
          </a:p>
        </p:txBody>
      </p:sp>
      <p:pic>
        <p:nvPicPr>
          <p:cNvPr id="236" name="Google Shape;236;p40"/>
          <p:cNvPicPr preferRelativeResize="0"/>
          <p:nvPr/>
        </p:nvPicPr>
        <p:blipFill>
          <a:blip r:embed="rId5">
            <a:alphaModFix/>
          </a:blip>
          <a:stretch>
            <a:fillRect/>
          </a:stretch>
        </p:blipFill>
        <p:spPr>
          <a:xfrm rot="-5400000">
            <a:off x="1022690" y="1234412"/>
            <a:ext cx="2927823" cy="3533202"/>
          </a:xfrm>
          <a:prstGeom prst="rect">
            <a:avLst/>
          </a:prstGeom>
          <a:noFill/>
          <a:ln>
            <a:noFill/>
          </a:ln>
        </p:spPr>
      </p:pic>
      <p:pic>
        <p:nvPicPr>
          <p:cNvPr id="237" name="Google Shape;237;p40"/>
          <p:cNvPicPr preferRelativeResize="0"/>
          <p:nvPr/>
        </p:nvPicPr>
        <p:blipFill>
          <a:blip r:embed="rId6">
            <a:alphaModFix/>
          </a:blip>
          <a:stretch>
            <a:fillRect/>
          </a:stretch>
        </p:blipFill>
        <p:spPr>
          <a:xfrm rot="-5400000">
            <a:off x="5219639" y="2492552"/>
            <a:ext cx="2383251" cy="2730049"/>
          </a:xfrm>
          <a:prstGeom prst="rect">
            <a:avLst/>
          </a:prstGeom>
          <a:noFill/>
          <a:ln>
            <a:noFill/>
          </a:ln>
        </p:spPr>
      </p:pic>
      <p:pic>
        <p:nvPicPr>
          <p:cNvPr id="238" name="Google Shape;238;p40"/>
          <p:cNvPicPr preferRelativeResize="0"/>
          <p:nvPr/>
        </p:nvPicPr>
        <p:blipFill>
          <a:blip r:embed="rId7">
            <a:alphaModFix/>
          </a:blip>
          <a:stretch>
            <a:fillRect/>
          </a:stretch>
        </p:blipFill>
        <p:spPr>
          <a:xfrm>
            <a:off x="4527100" y="1060176"/>
            <a:ext cx="3768325" cy="1470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ische Ästhetik Marketingkampagne by Slidesgo">
  <a:themeElements>
    <a:clrScheme name="Simple Light">
      <a:dk1>
        <a:srgbClr val="423C2D"/>
      </a:dk1>
      <a:lt1>
        <a:srgbClr val="FFFFFF"/>
      </a:lt1>
      <a:dk2>
        <a:srgbClr val="423C2D"/>
      </a:dk2>
      <a:lt2>
        <a:srgbClr val="EEEEEE"/>
      </a:lt2>
      <a:accent1>
        <a:srgbClr val="A8B837"/>
      </a:accent1>
      <a:accent2>
        <a:srgbClr val="D99120"/>
      </a:accent2>
      <a:accent3>
        <a:srgbClr val="CCBB4D"/>
      </a:accent3>
      <a:accent4>
        <a:srgbClr val="CEA657"/>
      </a:accent4>
      <a:accent5>
        <a:srgbClr val="95652D"/>
      </a:accent5>
      <a:accent6>
        <a:srgbClr val="FFFFFF"/>
      </a:accent6>
      <a:hlink>
        <a:srgbClr val="423C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