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C23858-09C6-4EA1-AED7-09A95A60E2FD}">
  <a:tblStyle styleId="{32C23858-09C6-4EA1-AED7-09A95A60E2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F2E882F-EC77-4210-900C-4D8D7B9A9C6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50" y="1297325"/>
            <a:ext cx="9144000" cy="1827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49" y="135525"/>
            <a:ext cx="1243825" cy="1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Multiplatform Project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Client: XYZ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Projeto ... 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Plano de Projeto 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/>
              <a:t>Project Manager: Fulano de Tal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4"/>
          <p:cNvGraphicFramePr/>
          <p:nvPr/>
        </p:nvGraphicFramePr>
        <p:xfrm>
          <a:off x="1303750" y="988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{32C23858-09C6-4EA1-AED7-09A95A60E2FD}</a:tableStyleId>
              </a:tblPr>
              <a:tblGrid>
                <a:gridCol w="3754900"/>
                <a:gridCol w="502750"/>
                <a:gridCol w="502750"/>
                <a:gridCol w="502750"/>
                <a:gridCol w="502750"/>
                <a:gridCol w="502750"/>
                <a:gridCol w="502750"/>
                <a:gridCol w="502750"/>
                <a:gridCol w="502750"/>
              </a:tblGrid>
              <a:tr h="3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ATIVIDADES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M1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M2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M3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M4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M5 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M7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M8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4"/>
          <p:cNvSpPr txBox="1"/>
          <p:nvPr/>
        </p:nvSpPr>
        <p:spPr>
          <a:xfrm rot="-5400000">
            <a:off x="-1130325" y="1439750"/>
            <a:ext cx="3318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CRONOGRAMA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1546150" y="426850"/>
            <a:ext cx="64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o cronograma de alto nível do Projeto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876175" y="0"/>
            <a:ext cx="54900" cy="27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 rot="-5400000">
            <a:off x="-1061925" y="1362925"/>
            <a:ext cx="31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METODOLOGIA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1107450" y="0"/>
            <a:ext cx="75579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 Ágil, Iterativo and Incremental </a:t>
            </a:r>
            <a:endParaRPr b="1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Ciclos de #2 semanas, com releases de código no final de cada sprint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Para cada ciclo: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Entendimento e refinamento do escopo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Descrição dos requisitos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de features e/ou protótipo de hardware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Testes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Artefatos produzidos em cada ciclo de desenvolvimento: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Backlog e Sprint Backlog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 (high level)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Wireframes (Se necessário)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 Fonte, Código Executável 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Hardware (Se aplicável)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Charters de Testes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de Testes</a:t>
            </a:r>
            <a:b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1418875" y="355550"/>
            <a:ext cx="63462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os riscos e ações para tratá-los? (MAtriz de Riscos)</a:t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 rot="-5400000">
            <a:off x="-317025" y="617950"/>
            <a:ext cx="169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RISCOS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1334763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Quem são os prinicipais stakeholders (Internos e Externos) e como contactá-los? (qual email, telefone, etc) 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 rot="-5400000">
            <a:off x="-1156275" y="1457100"/>
            <a:ext cx="3369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STAKEHOLDERS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38"/>
          <p:cNvGraphicFramePr/>
          <p:nvPr/>
        </p:nvGraphicFramePr>
        <p:xfrm>
          <a:off x="1495038" y="20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{32C23858-09C6-4EA1-AED7-09A95A60E2FD}</a:tableStyleId>
              </a:tblPr>
              <a:tblGrid>
                <a:gridCol w="3104650"/>
                <a:gridCol w="4043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CEO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fulano1@cliente.com.br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Gerente do Projeto Cliente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fulano2@cliente.com.br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Owner (PO)  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fulano3@cliente.com.br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1383175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contará com diferentes perfis: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 rot="-5400000">
            <a:off x="-1232025" y="1532950"/>
            <a:ext cx="352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EQUIPE  PROJETO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39"/>
          <p:cNvGraphicFramePr/>
          <p:nvPr/>
        </p:nvGraphicFramePr>
        <p:xfrm>
          <a:off x="1256288" y="8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{32C23858-09C6-4EA1-AED7-09A95A60E2FD}</a:tableStyleId>
              </a:tblPr>
              <a:tblGrid>
                <a:gridCol w="2155575"/>
                <a:gridCol w="1934050"/>
                <a:gridCol w="3058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Gerente de Projetos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fulano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Designer Interação (UX)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Beltrano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Eng. Computação  e SW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xxxx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yyyy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xxxx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Designer Gráfico UI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xcxcxc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Eng. Testes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xzccz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Scrum Master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dfdfdfdfd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Gerente de Relacionamento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adfdfdfaff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….@fabrica.com.br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….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...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.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COMUNICAÇÃO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56" name="Google Shape;256;p40"/>
          <p:cNvGraphicFramePr/>
          <p:nvPr/>
        </p:nvGraphicFramePr>
        <p:xfrm>
          <a:off x="1340053" y="76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{4F2E882F-EC77-4210-900C-4D8D7B9A9C6F}</a:tableStyleId>
              </a:tblPr>
              <a:tblGrid>
                <a:gridCol w="1596725"/>
                <a:gridCol w="1559100"/>
                <a:gridCol w="4362875"/>
              </a:tblGrid>
              <a:tr h="5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Eventos</a:t>
                      </a:r>
                      <a:r>
                        <a:rPr b="1" i="0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Frequ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ê</a:t>
                      </a: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cia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Participantes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de Status Mensal 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Mensal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B7B7B7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Dia/Hora TBD</a:t>
                      </a:r>
                      <a:endParaRPr sz="1200" u="none" cap="none" strike="noStrike">
                        <a:solidFill>
                          <a:srgbClr val="B7B7B7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Gerente do Projeto, PO, CEO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 - GP, Scrum Master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Diária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Diária, 11:00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FABRICA- GP, TL, Engenheiros, Designers 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Planejamento da Sprint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Início de cada Sprint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Quintas-Feiras quinzenais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PO, Gerente do Projeto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FABRICA- GP, TL, Engenheiros, Designers 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Review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 Quartas-feiras quinzenais</a:t>
                      </a:r>
                      <a:endParaRPr i="0" sz="12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PO, Gerente do Projeto,  CEO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 - GP, TL, Engenheiros, Designers 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Retrospective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 </a:t>
                      </a:r>
                      <a:endParaRPr i="0" sz="12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 - GP, TL, Engenheiros, Designers e Scrum Master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Acompanhamento PMO 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Mensal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FABRICA - Gerente Chefe de Projetos, GP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o orçamento do projeto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 rot="-5400000">
            <a:off x="-511875" y="812925"/>
            <a:ext cx="2081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como será a garantia da qualidade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os critérios de aceitação do projeto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 rot="-5400000">
            <a:off x="-831375" y="1132300"/>
            <a:ext cx="2720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(se necessário) quais o que precisará ser adquirido ou contratado para a execução do projeto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 rot="-5400000">
            <a:off x="-831375" y="1132300"/>
            <a:ext cx="2720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AQUISIÇÕES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1383175" y="1107600"/>
            <a:ext cx="65478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Descrever o objetivo do projeto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40625" y="500575"/>
            <a:ext cx="6612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Descrever o contexto atual que motiva a realização do projeto  e quais os benefícios que ele trará</a:t>
            </a:r>
            <a:b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1340625" y="500575"/>
            <a:ext cx="6612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Descrever o escopo macro do projeto [principais requisitos]  e quebrar em fases, se necessário </a:t>
            </a:r>
            <a:b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01: 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02: 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03: 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1383175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Descrever o que está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fora do escopo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 projeto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 rot="-5400000">
            <a:off x="-1490025" y="1791300"/>
            <a:ext cx="4037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NÃO CONTEMPLADO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os entregáveis do projeto?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 rot="-5400000">
            <a:off x="-852975" y="1154025"/>
            <a:ext cx="2763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ENTREGÁVEIS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premissas?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PREMISSAS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restrições?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RESTRIÇÕES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