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9698D7-540B-42BF-A636-AC98C1E06D3C}">
  <a:tblStyle styleId="{D19698D7-540B-42BF-A636-AC98C1E06D3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aleway-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aleway-italic.fntdata"/><Relationship Id="rId12" Type="http://schemas.openxmlformats.org/officeDocument/2006/relationships/slide" Target="slides/slide5.xml"/><Relationship Id="rId34" Type="http://schemas.openxmlformats.org/officeDocument/2006/relationships/font" Target="fonts/Raleway-bold.fntdata"/><Relationship Id="rId15" Type="http://schemas.openxmlformats.org/officeDocument/2006/relationships/slide" Target="slides/slide8.xml"/><Relationship Id="rId37" Type="http://schemas.openxmlformats.org/officeDocument/2006/relationships/font" Target="fonts/Lato-regular.fntdata"/><Relationship Id="rId14" Type="http://schemas.openxmlformats.org/officeDocument/2006/relationships/slide" Target="slides/slide7.xml"/><Relationship Id="rId36" Type="http://schemas.openxmlformats.org/officeDocument/2006/relationships/font" Target="fonts/Raleway-boldItalic.fntdata"/><Relationship Id="rId17" Type="http://schemas.openxmlformats.org/officeDocument/2006/relationships/slide" Target="slides/slide10.xml"/><Relationship Id="rId39" Type="http://schemas.openxmlformats.org/officeDocument/2006/relationships/font" Target="fonts/Lato-italic.fntdata"/><Relationship Id="rId16" Type="http://schemas.openxmlformats.org/officeDocument/2006/relationships/slide" Target="slides/slide9.xml"/><Relationship Id="rId38" Type="http://schemas.openxmlformats.org/officeDocument/2006/relationships/font" Target="fonts/Lato-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9b681940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9b681940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b9b6819401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b9b6819401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9b6819401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9b6819401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9b6819401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9b6819401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9b6819401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9b6819401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9b6819401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9b6819401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9b6819401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9b6819401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9b6819401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9b6819401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9b6819401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9b6819401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9b6819401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9b6819401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9b6819401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9b6819401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b9b68194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b9b68194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9b6819401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9b6819401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9b6819401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9b6819401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9b6819401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9b6819401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b9b6819401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b9b6819401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9b6819401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9b6819401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9b6819401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9b6819401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b9b681940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b9b681940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9b681940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9b681940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9b681940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9b681940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9b6819401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9b6819401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9b681940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9b681940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9b6819401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9b6819401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9b6819401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9b6819401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56" name="Google Shape;56;p14"/>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57" name="Google Shape;57;p14"/>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58" name="Google Shape;58;p14"/>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9" name="Google Shape;59;p14"/>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0" name="Google Shape;60;p1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1" name="Shape 61"/>
        <p:cNvGrpSpPr/>
        <p:nvPr/>
      </p:nvGrpSpPr>
      <p:grpSpPr>
        <a:xfrm>
          <a:off x="0" y="0"/>
          <a:ext cx="0" cy="0"/>
          <a:chOff x="0" y="0"/>
          <a:chExt cx="0" cy="0"/>
        </a:xfrm>
      </p:grpSpPr>
      <p:cxnSp>
        <p:nvCxnSpPr>
          <p:cNvPr id="62" name="Google Shape;62;p15"/>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63" name="Google Shape;63;p15"/>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64" name="Google Shape;64;p15"/>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65" name="Google Shape;65;p1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cxnSp>
        <p:nvCxnSpPr>
          <p:cNvPr id="67" name="Google Shape;67;p16"/>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68" name="Google Shape;68;p16"/>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69" name="Google Shape;69;p16"/>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70" name="Google Shape;70;p16"/>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2" name="Google Shape;72;p1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3" name="Shape 73"/>
        <p:cNvGrpSpPr/>
        <p:nvPr/>
      </p:nvGrpSpPr>
      <p:grpSpPr>
        <a:xfrm>
          <a:off x="0" y="0"/>
          <a:ext cx="0" cy="0"/>
          <a:chOff x="0" y="0"/>
          <a:chExt cx="0" cy="0"/>
        </a:xfrm>
      </p:grpSpPr>
      <p:cxnSp>
        <p:nvCxnSpPr>
          <p:cNvPr id="74" name="Google Shape;74;p17"/>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75" name="Google Shape;75;p17"/>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76" name="Google Shape;76;p1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77" name="Google Shape;77;p17"/>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 name="Google Shape;78;p17"/>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9" name="Google Shape;79;p17"/>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0" name="Google Shape;80;p1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8"/>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1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4" name="Shape 84"/>
        <p:cNvGrpSpPr/>
        <p:nvPr/>
      </p:nvGrpSpPr>
      <p:grpSpPr>
        <a:xfrm>
          <a:off x="0" y="0"/>
          <a:ext cx="0" cy="0"/>
          <a:chOff x="0" y="0"/>
          <a:chExt cx="0" cy="0"/>
        </a:xfrm>
      </p:grpSpPr>
      <p:cxnSp>
        <p:nvCxnSpPr>
          <p:cNvPr id="85" name="Google Shape;85;p19"/>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86" name="Google Shape;86;p19"/>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7" name="Google Shape;87;p19"/>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8" name="Google Shape;88;p1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9" name="Shape 89"/>
        <p:cNvGrpSpPr/>
        <p:nvPr/>
      </p:nvGrpSpPr>
      <p:grpSpPr>
        <a:xfrm>
          <a:off x="0" y="0"/>
          <a:ext cx="0" cy="0"/>
          <a:chOff x="0" y="0"/>
          <a:chExt cx="0" cy="0"/>
        </a:xfrm>
      </p:grpSpPr>
      <p:cxnSp>
        <p:nvCxnSpPr>
          <p:cNvPr id="90" name="Google Shape;90;p20"/>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91" name="Google Shape;91;p20"/>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92" name="Google Shape;92;p2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6" name="Google Shape;96;p21"/>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97" name="Google Shape;97;p21"/>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98" name="Google Shape;98;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9" name="Google Shape;99;p2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cxnSp>
        <p:nvCxnSpPr>
          <p:cNvPr id="101" name="Google Shape;101;p22"/>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2" name="Google Shape;102;p22"/>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103" name="Google Shape;103;p22"/>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04" name="Google Shape;104;p2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cxnSp>
        <p:nvCxnSpPr>
          <p:cNvPr id="106" name="Google Shape;106;p23"/>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107" name="Google Shape;107;p23"/>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108" name="Google Shape;108;p23"/>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109" name="Google Shape;109;p23"/>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10" name="Google Shape;110;p2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1" name="Shape 111"/>
        <p:cNvGrpSpPr/>
        <p:nvPr/>
      </p:nvGrpSpPr>
      <p:grpSpPr>
        <a:xfrm>
          <a:off x="0" y="0"/>
          <a:ext cx="0" cy="0"/>
          <a:chOff x="0" y="0"/>
          <a:chExt cx="0" cy="0"/>
        </a:xfrm>
      </p:grpSpPr>
      <p:sp>
        <p:nvSpPr>
          <p:cNvPr id="112" name="Google Shape;112;p2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53" name="Google Shape;53;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5"/>
          <p:cNvSpPr txBox="1"/>
          <p:nvPr>
            <p:ph type="ctrTitle"/>
          </p:nvPr>
        </p:nvSpPr>
        <p:spPr>
          <a:xfrm>
            <a:off x="2371725" y="630225"/>
            <a:ext cx="6331500" cy="60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44"/>
              <a:t>ANÁLISE DOS DEPOIMENTOS</a:t>
            </a:r>
            <a:endParaRPr sz="2255"/>
          </a:p>
        </p:txBody>
      </p:sp>
      <p:sp>
        <p:nvSpPr>
          <p:cNvPr id="118" name="Google Shape;118;p25"/>
          <p:cNvSpPr txBox="1"/>
          <p:nvPr/>
        </p:nvSpPr>
        <p:spPr>
          <a:xfrm>
            <a:off x="2390275" y="1504475"/>
            <a:ext cx="56178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FFFFFF"/>
                </a:solidFill>
                <a:latin typeface="Lato"/>
                <a:ea typeface="Lato"/>
                <a:cs typeface="Lato"/>
                <a:sym typeface="Lato"/>
              </a:rPr>
              <a:t>EQUIPE: </a:t>
            </a:r>
            <a:endParaRPr b="1"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Carlos Galindo Montenegro</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Edgar Menezes e Silva</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Fabrício Carneiro Costa</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Paulo Sergio</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Rayssa Glaucia Freitas Neder</a:t>
            </a:r>
            <a:endParaRPr sz="1800">
              <a:solidFill>
                <a:srgbClr val="FFFFFF"/>
              </a:solidFill>
              <a:latin typeface="Lato"/>
              <a:ea typeface="Lato"/>
              <a:cs typeface="Lato"/>
              <a:sym typeface="Lato"/>
            </a:endParaRPr>
          </a:p>
          <a:p>
            <a:pPr indent="0" lvl="0" marL="0" rtl="0" algn="l">
              <a:spcBef>
                <a:spcPts val="0"/>
              </a:spcBef>
              <a:spcAft>
                <a:spcPts val="0"/>
              </a:spcAft>
              <a:buNone/>
            </a:pPr>
            <a:r>
              <a:rPr lang="en" sz="1800">
                <a:solidFill>
                  <a:srgbClr val="FFFFFF"/>
                </a:solidFill>
                <a:latin typeface="Lato"/>
                <a:ea typeface="Lato"/>
                <a:cs typeface="Lato"/>
                <a:sym typeface="Lato"/>
              </a:rPr>
              <a:t>Rodrigo Silva</a:t>
            </a:r>
            <a:endParaRPr sz="1800">
              <a:solidFill>
                <a:srgbClr val="FFFFFF"/>
              </a:solidFill>
              <a:latin typeface="Lato"/>
              <a:ea typeface="Lato"/>
              <a:cs typeface="Lato"/>
              <a:sym typeface="Lato"/>
            </a:endParaRPr>
          </a:p>
          <a:p>
            <a:pPr indent="0" lvl="0" marL="0" rtl="0" algn="l">
              <a:spcBef>
                <a:spcPts val="0"/>
              </a:spcBef>
              <a:spcAft>
                <a:spcPts val="0"/>
              </a:spcAft>
              <a:buNone/>
            </a:pPr>
            <a:r>
              <a:t/>
            </a:r>
            <a:endParaRPr sz="1800"/>
          </a:p>
        </p:txBody>
      </p:sp>
      <p:sp>
        <p:nvSpPr>
          <p:cNvPr id="119" name="Google Shape;119;p25"/>
          <p:cNvSpPr txBox="1"/>
          <p:nvPr/>
        </p:nvSpPr>
        <p:spPr>
          <a:xfrm>
            <a:off x="2390275" y="3932500"/>
            <a:ext cx="6331500" cy="5478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rPr lang="en" sz="1800">
                <a:solidFill>
                  <a:srgbClr val="FFFFFF"/>
                </a:solidFill>
                <a:latin typeface="Lato"/>
                <a:ea typeface="Lato"/>
                <a:cs typeface="Lato"/>
                <a:sym typeface="Lato"/>
              </a:rPr>
              <a:t>MPES 02.2020 - Gestão de Projetos Intermediário</a:t>
            </a:r>
            <a:endParaRPr sz="1800">
              <a:solidFill>
                <a:srgbClr val="FFFFFF"/>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 que o método foi adotado</a:t>
            </a:r>
            <a:endParaRPr/>
          </a:p>
        </p:txBody>
      </p:sp>
      <p:sp>
        <p:nvSpPr>
          <p:cNvPr id="171" name="Google Shape;171;p3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Foi adotado o Scrum para os dois projetos, porém foi realizado uma adaptação com relação ao backlog dos projetos, onde está sendo implementando o Kanban apenas para tratar os backlogs a parte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Quais os resultados</a:t>
            </a:r>
            <a:endParaRPr sz="2700"/>
          </a:p>
        </p:txBody>
      </p:sp>
      <p:sp>
        <p:nvSpPr>
          <p:cNvPr id="177" name="Google Shape;177;p35"/>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 uma experiência de quase 5 anos utilizando Scrum, as equipes já vinham com um ritmo de entregas bem satisfatória.</a:t>
            </a:r>
            <a:endParaRPr/>
          </a:p>
          <a:p>
            <a:pPr indent="0" lvl="0" marL="0" rtl="0" algn="l">
              <a:spcBef>
                <a:spcPts val="1200"/>
              </a:spcBef>
              <a:spcAft>
                <a:spcPts val="1200"/>
              </a:spcAft>
              <a:buNone/>
            </a:pPr>
            <a:r>
              <a:rPr lang="en"/>
              <a:t>Porém uma falha no backlog, se fez necessário uma adaptação para o kaban apenas para backlog.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Facilidades &amp; Dificuldades </a:t>
            </a:r>
            <a:endParaRPr sz="2700"/>
          </a:p>
        </p:txBody>
      </p:sp>
      <p:graphicFrame>
        <p:nvGraphicFramePr>
          <p:cNvPr id="183" name="Google Shape;183;p36"/>
          <p:cNvGraphicFramePr/>
          <p:nvPr/>
        </p:nvGraphicFramePr>
        <p:xfrm>
          <a:off x="952500" y="2000250"/>
          <a:ext cx="3000000" cy="3000000"/>
        </p:xfrm>
        <a:graphic>
          <a:graphicData uri="http://schemas.openxmlformats.org/drawingml/2006/table">
            <a:tbl>
              <a:tblPr>
                <a:noFill/>
                <a:tableStyleId>{D19698D7-540B-42BF-A636-AC98C1E06D3C}</a:tableStyleId>
              </a:tblPr>
              <a:tblGrid>
                <a:gridCol w="3619500"/>
                <a:gridCol w="3619500"/>
              </a:tblGrid>
              <a:tr h="381000">
                <a:tc>
                  <a:txBody>
                    <a:bodyPr/>
                    <a:lstStyle/>
                    <a:p>
                      <a:pPr indent="0" lvl="0" marL="0" rtl="0" algn="l">
                        <a:spcBef>
                          <a:spcPts val="0"/>
                        </a:spcBef>
                        <a:spcAft>
                          <a:spcPts val="0"/>
                        </a:spcAft>
                        <a:buNone/>
                      </a:pPr>
                      <a:r>
                        <a:rPr lang="en" sz="1800">
                          <a:solidFill>
                            <a:schemeClr val="dk2"/>
                          </a:solidFill>
                          <a:latin typeface="Lato"/>
                          <a:ea typeface="Lato"/>
                          <a:cs typeface="Lato"/>
                          <a:sym typeface="Lato"/>
                        </a:rPr>
                        <a:t>Maior produtividade</a:t>
                      </a:r>
                      <a:endParaRPr sz="1800">
                        <a:solidFill>
                          <a:schemeClr val="dk2"/>
                        </a:solidFill>
                        <a:latin typeface="Lato"/>
                        <a:ea typeface="Lato"/>
                        <a:cs typeface="Lato"/>
                        <a:sym typeface="Lato"/>
                      </a:endParaRPr>
                    </a:p>
                  </a:txBody>
                  <a:tcPr marT="91425" marB="91425" marR="91425" marL="91425"/>
                </a:tc>
                <a:tc>
                  <a:txBody>
                    <a:bodyPr/>
                    <a:lstStyle/>
                    <a:p>
                      <a:pPr indent="0" lvl="0" marL="0" rtl="0" algn="l">
                        <a:lnSpc>
                          <a:spcPct val="115000"/>
                        </a:lnSpc>
                        <a:spcBef>
                          <a:spcPts val="0"/>
                        </a:spcBef>
                        <a:spcAft>
                          <a:spcPts val="1200"/>
                        </a:spcAft>
                        <a:buNone/>
                      </a:pPr>
                      <a:r>
                        <a:rPr lang="en" sz="1800">
                          <a:solidFill>
                            <a:schemeClr val="dk2"/>
                          </a:solidFill>
                          <a:latin typeface="Lato"/>
                          <a:ea typeface="Lato"/>
                          <a:cs typeface="Lato"/>
                          <a:sym typeface="Lato"/>
                        </a:rPr>
                        <a:t>backlog muito grande</a:t>
                      </a:r>
                      <a:endParaRPr/>
                    </a:p>
                  </a:txBody>
                  <a:tcPr marT="91425" marB="91425" marR="91425" marL="91425"/>
                </a:tc>
              </a:tr>
              <a:tr h="381000">
                <a:tc>
                  <a:txBody>
                    <a:bodyPr/>
                    <a:lstStyle/>
                    <a:p>
                      <a:pPr indent="0" lvl="0" marL="0" rtl="0" algn="l">
                        <a:spcBef>
                          <a:spcPts val="0"/>
                        </a:spcBef>
                        <a:spcAft>
                          <a:spcPts val="0"/>
                        </a:spcAft>
                        <a:buNone/>
                      </a:pPr>
                      <a:r>
                        <a:rPr lang="en" sz="1800">
                          <a:solidFill>
                            <a:schemeClr val="dk2"/>
                          </a:solidFill>
                          <a:latin typeface="Lato"/>
                          <a:ea typeface="Lato"/>
                          <a:cs typeface="Lato"/>
                          <a:sym typeface="Lato"/>
                        </a:rPr>
                        <a:t>agilidade com as equipes</a:t>
                      </a:r>
                      <a:endParaRPr sz="1800">
                        <a:solidFill>
                          <a:schemeClr val="dk2"/>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sz="1800">
                          <a:solidFill>
                            <a:schemeClr val="dk2"/>
                          </a:solidFill>
                          <a:latin typeface="Lato"/>
                          <a:ea typeface="Lato"/>
                          <a:cs typeface="Lato"/>
                          <a:sym typeface="Lato"/>
                        </a:rPr>
                        <a:t>entregas muito longas</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800">
                          <a:solidFill>
                            <a:schemeClr val="dk2"/>
                          </a:solidFill>
                          <a:latin typeface="Lato"/>
                          <a:ea typeface="Lato"/>
                          <a:cs typeface="Lato"/>
                          <a:sym typeface="Lato"/>
                        </a:rPr>
                        <a:t>ferramentas</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Considerações finais </a:t>
            </a:r>
            <a:endParaRPr sz="2700"/>
          </a:p>
        </p:txBody>
      </p:sp>
      <p:sp>
        <p:nvSpPr>
          <p:cNvPr id="189" name="Google Shape;189;p3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Apesar do Scrum se uma metodologia bastante consolidada e usada no mercado, podemos ter uma exemplo onde houve uma adaptação do Kanban em apenas uma dos processos do Scrum, que gerou um resultado excelente.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8"/>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44"/>
              <a:t>Depoimento de adoção de práticas ágeis</a:t>
            </a:r>
            <a:endParaRPr sz="2444"/>
          </a:p>
          <a:p>
            <a:pPr indent="0" lvl="0" marL="0" rtl="0" algn="l">
              <a:spcBef>
                <a:spcPts val="0"/>
              </a:spcBef>
              <a:spcAft>
                <a:spcPts val="0"/>
              </a:spcAft>
              <a:buNone/>
            </a:pPr>
            <a:r>
              <a:rPr lang="en" sz="2255"/>
              <a:t>Profissional: Ulisses Medeiros</a:t>
            </a:r>
            <a:endParaRPr sz="2255"/>
          </a:p>
          <a:p>
            <a:pPr indent="0" lvl="0" marL="0" rtl="0" algn="l">
              <a:spcBef>
                <a:spcPts val="0"/>
              </a:spcBef>
              <a:spcAft>
                <a:spcPts val="0"/>
              </a:spcAft>
              <a:buNone/>
            </a:pPr>
            <a:r>
              <a:t/>
            </a:r>
            <a:endParaRPr sz="2255"/>
          </a:p>
          <a:p>
            <a:pPr indent="0" lvl="0" marL="0" rtl="0" algn="l">
              <a:spcBef>
                <a:spcPts val="0"/>
              </a:spcBef>
              <a:spcAft>
                <a:spcPts val="0"/>
              </a:spcAft>
              <a:buNone/>
            </a:pPr>
            <a:r>
              <a:t/>
            </a:r>
            <a:endParaRPr sz="2255"/>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9"/>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Cenário</a:t>
            </a:r>
            <a:endParaRPr/>
          </a:p>
        </p:txBody>
      </p:sp>
      <p:sp>
        <p:nvSpPr>
          <p:cNvPr id="200" name="Google Shape;200;p3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Neste Cenário o Ulisses Medeiros nos relata que está um utilizando Kanban em uma empresa que comercializa energia através do mercado livre. O Kanban vem sendo utilizado pelos revendedores para gerenciar a carteira de cliente.</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 que o método foi adotado</a:t>
            </a:r>
            <a:endParaRPr/>
          </a:p>
        </p:txBody>
      </p:sp>
      <p:sp>
        <p:nvSpPr>
          <p:cNvPr id="206" name="Google Shape;206;p4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O foco principal da utilização do Kanban foi minimizar a operação de vendas.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Quais os resultados</a:t>
            </a:r>
            <a:endParaRPr sz="2700"/>
          </a:p>
        </p:txBody>
      </p:sp>
      <p:sp>
        <p:nvSpPr>
          <p:cNvPr id="212" name="Google Shape;212;p4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Foi obtido uma maior agilidade na evolução do cliente dentro do funil de vendas , e através do lead time poderão gerar métricas para tomar ações mais assertivas.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2"/>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Facilidades &amp; Dificuldades </a:t>
            </a:r>
            <a:endParaRPr sz="2700"/>
          </a:p>
        </p:txBody>
      </p:sp>
      <p:graphicFrame>
        <p:nvGraphicFramePr>
          <p:cNvPr id="218" name="Google Shape;218;p42"/>
          <p:cNvGraphicFramePr/>
          <p:nvPr/>
        </p:nvGraphicFramePr>
        <p:xfrm>
          <a:off x="952500" y="1952175"/>
          <a:ext cx="3000000" cy="3000000"/>
        </p:xfrm>
        <a:graphic>
          <a:graphicData uri="http://schemas.openxmlformats.org/drawingml/2006/table">
            <a:tbl>
              <a:tblPr>
                <a:noFill/>
                <a:tableStyleId>{D19698D7-540B-42BF-A636-AC98C1E06D3C}</a:tableStyleId>
              </a:tblPr>
              <a:tblGrid>
                <a:gridCol w="3619500"/>
                <a:gridCol w="3619500"/>
              </a:tblGrid>
              <a:tr h="397025">
                <a:tc>
                  <a:txBody>
                    <a:bodyPr/>
                    <a:lstStyle/>
                    <a:p>
                      <a:pPr indent="0" lvl="0" marL="0" rtl="0" algn="l">
                        <a:spcBef>
                          <a:spcPts val="0"/>
                        </a:spcBef>
                        <a:spcAft>
                          <a:spcPts val="0"/>
                        </a:spcAft>
                        <a:buNone/>
                      </a:pPr>
                      <a:r>
                        <a:rPr lang="en"/>
                        <a:t>agilidade no processo</a:t>
                      </a:r>
                      <a:endParaRPr/>
                    </a:p>
                  </a:txBody>
                  <a:tcPr marT="91425" marB="91425" marR="91425" marL="91425"/>
                </a:tc>
                <a:tc>
                  <a:txBody>
                    <a:bodyPr/>
                    <a:lstStyle/>
                    <a:p>
                      <a:pPr indent="0" lvl="0" marL="0" rtl="0" algn="l">
                        <a:spcBef>
                          <a:spcPts val="0"/>
                        </a:spcBef>
                        <a:spcAft>
                          <a:spcPts val="0"/>
                        </a:spcAft>
                        <a:buNone/>
                      </a:pPr>
                      <a:r>
                        <a:rPr lang="en"/>
                        <a:t>Se desprender do CRM </a:t>
                      </a:r>
                      <a:endParaRPr/>
                    </a:p>
                  </a:txBody>
                  <a:tcPr marT="91425" marB="91425" marR="91425" marL="91425"/>
                </a:tc>
              </a:tr>
              <a:tr h="397025">
                <a:tc>
                  <a:txBody>
                    <a:bodyPr/>
                    <a:lstStyle/>
                    <a:p>
                      <a:pPr indent="0" lvl="0" marL="0" rtl="0" algn="l">
                        <a:spcBef>
                          <a:spcPts val="0"/>
                        </a:spcBef>
                        <a:spcAft>
                          <a:spcPts val="0"/>
                        </a:spcAft>
                        <a:buNone/>
                      </a:pPr>
                      <a:r>
                        <a:rPr lang="en"/>
                        <a:t>Métricas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97025">
                <a:tc>
                  <a:txBody>
                    <a:bodyPr/>
                    <a:lstStyle/>
                    <a:p>
                      <a:pPr indent="0" lvl="0" marL="0" rtl="0" algn="l">
                        <a:spcBef>
                          <a:spcPts val="0"/>
                        </a:spcBef>
                        <a:spcAft>
                          <a:spcPts val="0"/>
                        </a:spcAft>
                        <a:buNone/>
                      </a:pPr>
                      <a:r>
                        <a:rPr lang="en"/>
                        <a:t>curva de aprendizado rápida</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3"/>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Considerações finais </a:t>
            </a:r>
            <a:endParaRPr sz="2700"/>
          </a:p>
        </p:txBody>
      </p:sp>
      <p:sp>
        <p:nvSpPr>
          <p:cNvPr id="224" name="Google Shape;224;p4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 Kanban conseguiu trazer uma maior produtividade dentro da operação de vendas, e agregou ainda mais valor com a minimização do processo de funil de vendas em conjunto com as métricas.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6"/>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44"/>
              <a:t>Depoimento de adoção de práticas ágeis</a:t>
            </a:r>
            <a:endParaRPr sz="2444"/>
          </a:p>
          <a:p>
            <a:pPr indent="0" lvl="0" marL="0" rtl="0" algn="l">
              <a:spcBef>
                <a:spcPts val="0"/>
              </a:spcBef>
              <a:spcAft>
                <a:spcPts val="0"/>
              </a:spcAft>
              <a:buNone/>
            </a:pPr>
            <a:r>
              <a:rPr lang="en" sz="2255"/>
              <a:t>Profissional: </a:t>
            </a:r>
            <a:r>
              <a:rPr lang="en" sz="2255"/>
              <a:t>Magda Barro</a:t>
            </a:r>
            <a:endParaRPr sz="2255"/>
          </a:p>
          <a:p>
            <a:pPr indent="0" lvl="0" marL="0" rtl="0" algn="l">
              <a:spcBef>
                <a:spcPts val="0"/>
              </a:spcBef>
              <a:spcAft>
                <a:spcPts val="0"/>
              </a:spcAft>
              <a:buNone/>
            </a:pPr>
            <a:r>
              <a:t/>
            </a:r>
            <a:endParaRPr sz="2255"/>
          </a:p>
          <a:p>
            <a:pPr indent="0" lvl="0" marL="0" rtl="0" algn="l">
              <a:spcBef>
                <a:spcPts val="0"/>
              </a:spcBef>
              <a:spcAft>
                <a:spcPts val="0"/>
              </a:spcAft>
              <a:buNone/>
            </a:pPr>
            <a:r>
              <a:t/>
            </a:r>
            <a:endParaRPr sz="2255"/>
          </a:p>
          <a:p>
            <a:pPr indent="0" lvl="0" marL="0" rtl="0" algn="l">
              <a:spcBef>
                <a:spcPts val="0"/>
              </a:spcBef>
              <a:spcAft>
                <a:spcPts val="0"/>
              </a:spcAft>
              <a:buNone/>
            </a:pPr>
            <a:r>
              <a:t/>
            </a:r>
            <a:endParaRPr sz="2255"/>
          </a:p>
          <a:p>
            <a:pPr indent="0" lvl="0" marL="0" rtl="0" algn="l">
              <a:spcBef>
                <a:spcPts val="0"/>
              </a:spcBef>
              <a:spcAft>
                <a:spcPts val="0"/>
              </a:spcAft>
              <a:buNone/>
            </a:pPr>
            <a:r>
              <a:t/>
            </a:r>
            <a:endParaRPr sz="2255"/>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4"/>
          <p:cNvSpPr txBox="1"/>
          <p:nvPr>
            <p:ph type="ctrTitle"/>
          </p:nvPr>
        </p:nvSpPr>
        <p:spPr>
          <a:xfrm>
            <a:off x="2371725" y="630225"/>
            <a:ext cx="6331500" cy="252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44"/>
              <a:t>Depoimento de adoção de práticas ágeis</a:t>
            </a:r>
            <a:endParaRPr sz="2444"/>
          </a:p>
          <a:p>
            <a:pPr indent="0" lvl="0" marL="0" rtl="0" algn="l">
              <a:spcBef>
                <a:spcPts val="0"/>
              </a:spcBef>
              <a:spcAft>
                <a:spcPts val="0"/>
              </a:spcAft>
              <a:buNone/>
            </a:pPr>
            <a:r>
              <a:rPr lang="en" sz="2255"/>
              <a:t>Profissional: Flávia Bacic</a:t>
            </a:r>
            <a:endParaRPr sz="2255"/>
          </a:p>
          <a:p>
            <a:pPr indent="0" lvl="0" marL="0" rtl="0" algn="l">
              <a:spcBef>
                <a:spcPts val="0"/>
              </a:spcBef>
              <a:spcAft>
                <a:spcPts val="0"/>
              </a:spcAft>
              <a:buNone/>
            </a:pPr>
            <a:r>
              <a:t/>
            </a:r>
            <a:endParaRPr sz="2255"/>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5"/>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Cenário</a:t>
            </a:r>
            <a:endParaRPr/>
          </a:p>
        </p:txBody>
      </p:sp>
      <p:sp>
        <p:nvSpPr>
          <p:cNvPr id="235" name="Google Shape;235;p45"/>
          <p:cNvSpPr txBox="1"/>
          <p:nvPr>
            <p:ph idx="1" type="body"/>
          </p:nvPr>
        </p:nvSpPr>
        <p:spPr>
          <a:xfrm>
            <a:off x="2410100" y="1258125"/>
            <a:ext cx="6321600" cy="3340200"/>
          </a:xfrm>
          <a:prstGeom prst="rect">
            <a:avLst/>
          </a:prstGeom>
        </p:spPr>
        <p:txBody>
          <a:bodyPr anchorCtr="0" anchor="ctr" bIns="91425" lIns="91425" spcFirstLastPara="1" rIns="91425" wrap="square" tIns="91425">
            <a:normAutofit/>
          </a:bodyPr>
          <a:lstStyle/>
          <a:p>
            <a:pPr indent="0" lvl="0" marL="0" rtl="0" algn="l">
              <a:lnSpc>
                <a:spcPct val="150000"/>
              </a:lnSpc>
              <a:spcBef>
                <a:spcPts val="0"/>
              </a:spcBef>
              <a:spcAft>
                <a:spcPts val="0"/>
              </a:spcAft>
              <a:buClr>
                <a:schemeClr val="dk2"/>
              </a:buClr>
              <a:buSzPts val="1100"/>
              <a:buFont typeface="Arial"/>
              <a:buNone/>
            </a:pPr>
            <a:r>
              <a:rPr lang="en">
                <a:solidFill>
                  <a:srgbClr val="000000"/>
                </a:solidFill>
              </a:rPr>
              <a:t>A Flávia Bacic relatou em seu depoimento que estava atuando simultaneamente em dois projetos do mesmo cliente, porém utilizando métodos diferentes. Em um dos projetos ela estava utilizando Scrum, já no outro projeto estava utilizando o Kanban por sugestão do cliente, e nos trouxe um pouco do dia-a-dia na gestão de projetos.</a:t>
            </a:r>
            <a:endParaRPr>
              <a:solidFill>
                <a:srgbClr val="000000"/>
              </a:solidFill>
            </a:endParaRPr>
          </a:p>
          <a:p>
            <a:pPr indent="0" lvl="0" marL="0" rtl="0" algn="l">
              <a:lnSpc>
                <a:spcPct val="150000"/>
              </a:lnSpc>
              <a:spcBef>
                <a:spcPts val="1200"/>
              </a:spcBef>
              <a:spcAft>
                <a:spcPts val="1200"/>
              </a:spcAft>
              <a:buNone/>
            </a:pPr>
            <a:r>
              <a:t/>
            </a:r>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6"/>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 que o método foi adotado</a:t>
            </a:r>
            <a:endParaRPr/>
          </a:p>
        </p:txBody>
      </p:sp>
      <p:sp>
        <p:nvSpPr>
          <p:cNvPr id="241" name="Google Shape;241;p46"/>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Foram utilizados dois métodos. Em um dos projetos foi utilizado o Scrum pela equipe já ter uma maior afinidade com o método e por esta funcionando bem. No outro projeto foi alterado o método de Scrum para Kanban, visando uma maior facilidade para ser ser realizado as entregas, por sugestão do cliente.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7"/>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Quais os resultados</a:t>
            </a:r>
            <a:endParaRPr sz="2700"/>
          </a:p>
        </p:txBody>
      </p:sp>
      <p:sp>
        <p:nvSpPr>
          <p:cNvPr id="247" name="Google Shape;247;p4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Os principais resultados foi uma maior agilidade nas entregas da equipe como um todo, mesmo com a dificuldade de migrar para um outra metodologia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8"/>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Facilidades &amp; Dificuldades </a:t>
            </a:r>
            <a:endParaRPr sz="2700"/>
          </a:p>
        </p:txBody>
      </p:sp>
      <p:sp>
        <p:nvSpPr>
          <p:cNvPr id="253" name="Google Shape;253;p4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p:txBody>
      </p:sp>
      <p:graphicFrame>
        <p:nvGraphicFramePr>
          <p:cNvPr id="254" name="Google Shape;254;p48"/>
          <p:cNvGraphicFramePr/>
          <p:nvPr/>
        </p:nvGraphicFramePr>
        <p:xfrm>
          <a:off x="1492700" y="1545250"/>
          <a:ext cx="3000000" cy="3000000"/>
        </p:xfrm>
        <a:graphic>
          <a:graphicData uri="http://schemas.openxmlformats.org/drawingml/2006/table">
            <a:tbl>
              <a:tblPr>
                <a:noFill/>
                <a:tableStyleId>{D19698D7-540B-42BF-A636-AC98C1E06D3C}</a:tableStyleId>
              </a:tblPr>
              <a:tblGrid>
                <a:gridCol w="3619500"/>
                <a:gridCol w="3619500"/>
              </a:tblGrid>
              <a:tr h="381000">
                <a:tc>
                  <a:txBody>
                    <a:bodyPr/>
                    <a:lstStyle/>
                    <a:p>
                      <a:pPr indent="0" lvl="0" marL="0" rtl="0" algn="l">
                        <a:spcBef>
                          <a:spcPts val="0"/>
                        </a:spcBef>
                        <a:spcAft>
                          <a:spcPts val="0"/>
                        </a:spcAft>
                        <a:buNone/>
                      </a:pPr>
                      <a:r>
                        <a:rPr lang="en" sz="1600"/>
                        <a:t> Facilidade</a:t>
                      </a:r>
                      <a:endParaRPr sz="1600"/>
                    </a:p>
                  </a:txBody>
                  <a:tcPr marT="91425" marB="91425" marR="91425" marL="91425"/>
                </a:tc>
                <a:tc>
                  <a:txBody>
                    <a:bodyPr/>
                    <a:lstStyle/>
                    <a:p>
                      <a:pPr indent="0" lvl="0" marL="0" rtl="0" algn="l">
                        <a:spcBef>
                          <a:spcPts val="0"/>
                        </a:spcBef>
                        <a:spcAft>
                          <a:spcPts val="0"/>
                        </a:spcAft>
                        <a:buNone/>
                      </a:pPr>
                      <a:r>
                        <a:rPr lang="en" sz="1600"/>
                        <a:t>Dificuldade</a:t>
                      </a:r>
                      <a:endParaRPr sz="1600"/>
                    </a:p>
                  </a:txBody>
                  <a:tcPr marT="91425" marB="91425" marR="91425" marL="91425"/>
                </a:tc>
              </a:tr>
              <a:tr h="381000">
                <a:tc>
                  <a:txBody>
                    <a:bodyPr/>
                    <a:lstStyle/>
                    <a:p>
                      <a:pPr indent="0" lvl="0" marL="0" rtl="0" algn="l">
                        <a:spcBef>
                          <a:spcPts val="0"/>
                        </a:spcBef>
                        <a:spcAft>
                          <a:spcPts val="0"/>
                        </a:spcAft>
                        <a:buNone/>
                      </a:pPr>
                      <a:r>
                        <a:rPr lang="en"/>
                        <a:t>Entregas mais rápidas</a:t>
                      </a:r>
                      <a:endParaRPr/>
                    </a:p>
                  </a:txBody>
                  <a:tcPr marT="91425" marB="91425" marR="91425" marL="91425"/>
                </a:tc>
                <a:tc>
                  <a:txBody>
                    <a:bodyPr/>
                    <a:lstStyle/>
                    <a:p>
                      <a:pPr indent="0" lvl="0" marL="0" rtl="0" algn="l">
                        <a:spcBef>
                          <a:spcPts val="0"/>
                        </a:spcBef>
                        <a:spcAft>
                          <a:spcPts val="0"/>
                        </a:spcAft>
                        <a:buNone/>
                      </a:pPr>
                      <a:r>
                        <a:rPr lang="en"/>
                        <a:t>Janela de desenvolvimento equipes(dev/desing)</a:t>
                      </a:r>
                      <a:endParaRPr/>
                    </a:p>
                  </a:txBody>
                  <a:tcPr marT="91425" marB="91425" marR="91425" marL="91425"/>
                </a:tc>
              </a:tr>
              <a:tr h="381000">
                <a:tc>
                  <a:txBody>
                    <a:bodyPr/>
                    <a:lstStyle/>
                    <a:p>
                      <a:pPr indent="0" lvl="0" marL="0" rtl="0" algn="l">
                        <a:spcBef>
                          <a:spcPts val="0"/>
                        </a:spcBef>
                        <a:spcAft>
                          <a:spcPts val="0"/>
                        </a:spcAft>
                        <a:buNone/>
                      </a:pPr>
                      <a:r>
                        <a:rPr lang="en"/>
                        <a:t>Acompanhamento de atividades</a:t>
                      </a:r>
                      <a:endParaRPr/>
                    </a:p>
                  </a:txBody>
                  <a:tcPr marT="91425" marB="91425" marR="91425" marL="91425"/>
                </a:tc>
                <a:tc>
                  <a:txBody>
                    <a:bodyPr/>
                    <a:lstStyle/>
                    <a:p>
                      <a:pPr indent="0" lvl="0" marL="0" rtl="0" algn="l">
                        <a:spcBef>
                          <a:spcPts val="0"/>
                        </a:spcBef>
                        <a:spcAft>
                          <a:spcPts val="0"/>
                        </a:spcAft>
                        <a:buNone/>
                      </a:pPr>
                      <a:r>
                        <a:rPr lang="en"/>
                        <a:t>Definição de métricas</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Definição de User Stories</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Considerações finais </a:t>
            </a:r>
            <a:endParaRPr sz="2700"/>
          </a:p>
        </p:txBody>
      </p:sp>
      <p:sp>
        <p:nvSpPr>
          <p:cNvPr id="260" name="Google Shape;260;p4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Mediante o projeto precisamos saber avaliar a melhor metodologia a ser utilizada de acordo com o projeto, visando obter os melhores resultados nas entregas.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7"/>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Cenário</a:t>
            </a:r>
            <a:endParaRPr/>
          </a:p>
        </p:txBody>
      </p:sp>
      <p:sp>
        <p:nvSpPr>
          <p:cNvPr id="130" name="Google Shape;130;p27"/>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 depoimento da Magda Barros a mesma nos relata a mudança do método Scrum para o Kanban e as melhorias que o novo método  trouxe para equipe como um todo.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 que o método foi adotado</a:t>
            </a:r>
            <a:endParaRPr/>
          </a:p>
        </p:txBody>
      </p:sp>
      <p:sp>
        <p:nvSpPr>
          <p:cNvPr id="136" name="Google Shape;136;p2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Foi adotado o Kanban visando uma maior produtividade da equipe, e com objetivo de reduzir o impacto das alterações que vinham acontecendo durante o projeto.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Quais os resultados</a:t>
            </a:r>
            <a:endParaRPr sz="2700"/>
          </a:p>
        </p:txBody>
      </p:sp>
      <p:sp>
        <p:nvSpPr>
          <p:cNvPr id="142" name="Google Shape;142;p29"/>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Uma maior redução nos gargalos e impedimento no fluxo de trabalho da equipe, gerando uma alto rendimento e uma maior produtividade.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Facilidades &amp; Dificuldades </a:t>
            </a:r>
            <a:endParaRPr sz="2700"/>
          </a:p>
        </p:txBody>
      </p:sp>
      <p:graphicFrame>
        <p:nvGraphicFramePr>
          <p:cNvPr id="148" name="Google Shape;148;p30"/>
          <p:cNvGraphicFramePr/>
          <p:nvPr/>
        </p:nvGraphicFramePr>
        <p:xfrm>
          <a:off x="952500" y="1809750"/>
          <a:ext cx="3000000" cy="3000000"/>
        </p:xfrm>
        <a:graphic>
          <a:graphicData uri="http://schemas.openxmlformats.org/drawingml/2006/table">
            <a:tbl>
              <a:tblPr>
                <a:noFill/>
                <a:tableStyleId>{D19698D7-540B-42BF-A636-AC98C1E06D3C}</a:tableStyleId>
              </a:tblPr>
              <a:tblGrid>
                <a:gridCol w="3619500"/>
                <a:gridCol w="3619500"/>
              </a:tblGrid>
              <a:tr h="381000">
                <a:tc>
                  <a:txBody>
                    <a:bodyPr/>
                    <a:lstStyle/>
                    <a:p>
                      <a:pPr indent="0" lvl="0" marL="0" rtl="0" algn="l">
                        <a:spcBef>
                          <a:spcPts val="0"/>
                        </a:spcBef>
                        <a:spcAft>
                          <a:spcPts val="0"/>
                        </a:spcAft>
                        <a:buNone/>
                      </a:pPr>
                      <a:r>
                        <a:rPr lang="en"/>
                        <a:t>Políticas do Kanban</a:t>
                      </a:r>
                      <a:endParaRPr/>
                    </a:p>
                  </a:txBody>
                  <a:tcPr marT="91425" marB="91425" marR="91425" marL="91425"/>
                </a:tc>
                <a:tc>
                  <a:txBody>
                    <a:bodyPr/>
                    <a:lstStyle/>
                    <a:p>
                      <a:pPr indent="0" lvl="0" marL="0" rtl="0" algn="l">
                        <a:spcBef>
                          <a:spcPts val="0"/>
                        </a:spcBef>
                        <a:spcAft>
                          <a:spcPts val="0"/>
                        </a:spcAft>
                        <a:buNone/>
                      </a:pPr>
                      <a:r>
                        <a:rPr lang="en"/>
                        <a:t>Muitas demandas durantes as sprints</a:t>
                      </a:r>
                      <a:endParaRPr/>
                    </a:p>
                  </a:txBody>
                  <a:tcPr marT="91425" marB="91425" marR="91425" marL="91425"/>
                </a:tc>
              </a:tr>
              <a:tr h="381000">
                <a:tc>
                  <a:txBody>
                    <a:bodyPr/>
                    <a:lstStyle/>
                    <a:p>
                      <a:pPr indent="0" lvl="0" marL="0" rtl="0" algn="l">
                        <a:spcBef>
                          <a:spcPts val="0"/>
                        </a:spcBef>
                        <a:spcAft>
                          <a:spcPts val="0"/>
                        </a:spcAft>
                        <a:buNone/>
                      </a:pPr>
                      <a:r>
                        <a:rPr lang="en"/>
                        <a:t>Redução dos impedimento no fluxo de trabalaho</a:t>
                      </a:r>
                      <a:endParaRPr/>
                    </a:p>
                  </a:txBody>
                  <a:tcPr marT="91425" marB="91425" marR="91425" marL="91425"/>
                </a:tc>
                <a:tc>
                  <a:txBody>
                    <a:bodyPr/>
                    <a:lstStyle/>
                    <a:p>
                      <a:pPr indent="0" lvl="0" marL="0" rtl="0" algn="l">
                        <a:spcBef>
                          <a:spcPts val="0"/>
                        </a:spcBef>
                        <a:spcAft>
                          <a:spcPts val="0"/>
                        </a:spcAft>
                        <a:buNone/>
                      </a:pPr>
                      <a:r>
                        <a:rPr lang="en"/>
                        <a:t>mudanças frequentes durante as sprints</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00"/>
              <a:t>Considerações finais </a:t>
            </a:r>
            <a:endParaRPr sz="2700"/>
          </a:p>
        </p:txBody>
      </p:sp>
      <p:sp>
        <p:nvSpPr>
          <p:cNvPr id="154" name="Google Shape;154;p31"/>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adoção do Kanban gera uma maximização na eficiência do fluxo de trabalho da equipe. Reduzindo consideravelmente  impedimentos quem venham a acontecer.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2"/>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44"/>
              <a:t>Depoimento de adoção de práticas ágeis</a:t>
            </a:r>
            <a:endParaRPr sz="2444"/>
          </a:p>
          <a:p>
            <a:pPr indent="0" lvl="0" marL="0" rtl="0" algn="l">
              <a:spcBef>
                <a:spcPts val="0"/>
              </a:spcBef>
              <a:spcAft>
                <a:spcPts val="0"/>
              </a:spcAft>
              <a:buNone/>
            </a:pPr>
            <a:r>
              <a:rPr lang="en" sz="2255"/>
              <a:t>Profissional: </a:t>
            </a:r>
            <a:r>
              <a:rPr lang="en" sz="2255"/>
              <a:t>Valéria Moura</a:t>
            </a:r>
            <a:endParaRPr sz="2255"/>
          </a:p>
          <a:p>
            <a:pPr indent="0" lvl="0" marL="0" rtl="0" algn="l">
              <a:spcBef>
                <a:spcPts val="0"/>
              </a:spcBef>
              <a:spcAft>
                <a:spcPts val="0"/>
              </a:spcAft>
              <a:buNone/>
            </a:pPr>
            <a:r>
              <a:t/>
            </a:r>
            <a:endParaRPr sz="2255"/>
          </a:p>
          <a:p>
            <a:pPr indent="0" lvl="0" marL="0" rtl="0" algn="l">
              <a:spcBef>
                <a:spcPts val="0"/>
              </a:spcBef>
              <a:spcAft>
                <a:spcPts val="0"/>
              </a:spcAft>
              <a:buNone/>
            </a:pPr>
            <a:r>
              <a:t/>
            </a:r>
            <a:endParaRPr sz="225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3"/>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Cenário</a:t>
            </a:r>
            <a:endParaRPr/>
          </a:p>
        </p:txBody>
      </p:sp>
      <p:sp>
        <p:nvSpPr>
          <p:cNvPr id="165" name="Google Shape;165;p33"/>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 depoimento da Valéria Moura ela nos relata que  atua em 2 projetos do mesmo cliente. O primeiro projeto é uma ferramenta web de gerência de processo, já o segundo projeto se deriva do primeiro porém com um foco em Engenharia elétrica.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