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46F8E9-89A3-4F86-A82F-9EE5ABA86F75}">
  <a:tblStyle styleId="{4346F8E9-89A3-4F86-A82F-9EE5ABA86F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3F7038D-2EF8-4D86-AFF0-8FA61B545CE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193380C-F958-4DF8-9FA4-9FD98DAD5DBF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19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20ea4ae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a20ea4ae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350" y="1297325"/>
            <a:ext cx="9144000" cy="1827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1445500"/>
            <a:ext cx="8282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949" y="135525"/>
            <a:ext cx="1243825" cy="10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411175" y="1445500"/>
            <a:ext cx="82824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Multiplatform Project 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 sz="3000"/>
              <a:t>Client: XYZ 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t/>
            </a:r>
            <a:endParaRPr sz="3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pt-BR"/>
              <a:t>Projeto PBL Analytics </a:t>
            </a:r>
            <a:endParaRPr/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400"/>
              <a:t>Plano de Projeto 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400"/>
              <a:t>Project Manager: </a:t>
            </a:r>
            <a:r>
              <a:rPr lang="pt-BR" sz="1400"/>
              <a:t>Rafael Ferreira Mello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4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34"/>
          <p:cNvGraphicFramePr/>
          <p:nvPr/>
        </p:nvGraphicFramePr>
        <p:xfrm>
          <a:off x="1151350" y="9884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{4346F8E9-89A3-4F86-A82F-9EE5ABA86F75}</a:tableStyleId>
              </a:tblPr>
              <a:tblGrid>
                <a:gridCol w="3627550"/>
                <a:gridCol w="485675"/>
                <a:gridCol w="485675"/>
                <a:gridCol w="485675"/>
                <a:gridCol w="485675"/>
                <a:gridCol w="485675"/>
                <a:gridCol w="485675"/>
                <a:gridCol w="485675"/>
                <a:gridCol w="485675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pt-BR" sz="10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ATIVIDADES</a:t>
                      </a:r>
                      <a:endParaRPr b="1" sz="10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M1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M2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M3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M4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M5 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M6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M7</a:t>
                      </a:r>
                      <a:endParaRPr b="1" sz="12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chemeClr val="lt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M8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Levantamento de Requisitos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Definir mode de dados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Prototipação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Implementação CRUD </a:t>
                      </a:r>
                      <a:r>
                        <a:rPr lang="pt-BR"/>
                        <a:t>usuário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Implementação integrações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/>
                        <a:t>Implementação Dashboard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Testes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34"/>
          <p:cNvSpPr txBox="1"/>
          <p:nvPr/>
        </p:nvSpPr>
        <p:spPr>
          <a:xfrm rot="-5400000">
            <a:off x="-1130325" y="1439750"/>
            <a:ext cx="3318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CRONOGRAMA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34"/>
          <p:cNvSpPr txBox="1"/>
          <p:nvPr/>
        </p:nvSpPr>
        <p:spPr>
          <a:xfrm>
            <a:off x="1546150" y="426850"/>
            <a:ext cx="648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 o cronograma de alto nível do Projeto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34"/>
          <p:cNvSpPr/>
          <p:nvPr/>
        </p:nvSpPr>
        <p:spPr>
          <a:xfrm>
            <a:off x="876175" y="0"/>
            <a:ext cx="54900" cy="277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5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 txBox="1"/>
          <p:nvPr/>
        </p:nvSpPr>
        <p:spPr>
          <a:xfrm rot="-5400000">
            <a:off x="-1061925" y="1362925"/>
            <a:ext cx="3181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ARQUITETURA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5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2235246" y="-613884"/>
            <a:ext cx="4673500" cy="63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6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/>
          <p:nvPr/>
        </p:nvSpPr>
        <p:spPr>
          <a:xfrm rot="-5400000">
            <a:off x="-1908825" y="2333800"/>
            <a:ext cx="487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METODOLOGIA</a:t>
            </a:r>
            <a:endParaRPr b="1" i="0" sz="28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pt-BR" sz="28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i="0" sz="28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36"/>
          <p:cNvSpPr/>
          <p:nvPr/>
        </p:nvSpPr>
        <p:spPr>
          <a:xfrm>
            <a:off x="876175" y="0"/>
            <a:ext cx="54900" cy="354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1107450" y="0"/>
            <a:ext cx="7557900" cy="3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Processo Ágil, Iterativo </a:t>
            </a:r>
            <a:r>
              <a:rPr b="1" lang="pt-BR" sz="1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b="1" i="0" lang="pt-BR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Incremental </a:t>
            </a:r>
            <a:endParaRPr b="1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Ciclos de 2 semanas, com releases de código no final de cada sprint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Para cada ciclo: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Entendimento e refinamento do escopo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Descrição dos requisitos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Desenvolvimento de features e/ou protótipo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Testes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Artefatos produzidos em cada ciclo de desenvolvimento: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Product Backlog e Sprint Backlog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Requisitos (high level)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Wireframes (Se necessário)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Código Fonte, Código Executável  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Charters de Testes</a:t>
            </a: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Proxima Nova"/>
              <a:buChar char="➢"/>
            </a:pPr>
            <a: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Resultados de Testes</a:t>
            </a:r>
            <a:br>
              <a:rPr b="0" i="0" lang="pt-BR" sz="14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0" i="0" sz="14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/>
        </p:nvSpPr>
        <p:spPr>
          <a:xfrm>
            <a:off x="1418875" y="355550"/>
            <a:ext cx="6346200" cy="40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Proxima Nova"/>
              <a:buChar char="❖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os riscos e ações para tratá-los? (MAtriz de Riscos)</a:t>
            </a:r>
            <a:endParaRPr b="0" i="0" sz="16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7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 rot="-5400000">
            <a:off x="-317025" y="617950"/>
            <a:ext cx="169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RISCOS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7"/>
          <p:cNvSpPr txBox="1"/>
          <p:nvPr/>
        </p:nvSpPr>
        <p:spPr>
          <a:xfrm>
            <a:off x="-78875" y="751850"/>
            <a:ext cx="54900" cy="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37"/>
          <p:cNvGraphicFramePr/>
          <p:nvPr/>
        </p:nvGraphicFramePr>
        <p:xfrm>
          <a:off x="1297025" y="83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{13F7038D-2EF8-4D86-AFF0-8FA61B545CE4}</a:tableStyleId>
              </a:tblPr>
              <a:tblGrid>
                <a:gridCol w="669975"/>
                <a:gridCol w="2120675"/>
                <a:gridCol w="2372525"/>
                <a:gridCol w="2312525"/>
              </a:tblGrid>
              <a:tr h="12091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10024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1217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</a:tr>
              <a:tr h="5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Impacto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  <p:sp>
        <p:nvSpPr>
          <p:cNvPr id="229" name="Google Shape;229;p37"/>
          <p:cNvSpPr txBox="1"/>
          <p:nvPr/>
        </p:nvSpPr>
        <p:spPr>
          <a:xfrm rot="-5400000">
            <a:off x="946075" y="2457850"/>
            <a:ext cx="1341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Probabilidade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2283000" y="931050"/>
            <a:ext cx="14457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Atraso na especificação</a:t>
            </a:r>
            <a:endParaRPr sz="1200"/>
          </a:p>
        </p:txBody>
      </p:sp>
      <p:sp>
        <p:nvSpPr>
          <p:cNvPr id="231" name="Google Shape;231;p37"/>
          <p:cNvSpPr txBox="1"/>
          <p:nvPr/>
        </p:nvSpPr>
        <p:spPr>
          <a:xfrm>
            <a:off x="2283000" y="143425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Atraso de Entregas</a:t>
            </a:r>
            <a:endParaRPr sz="1200"/>
          </a:p>
        </p:txBody>
      </p:sp>
      <p:sp>
        <p:nvSpPr>
          <p:cNvPr id="232" name="Google Shape;232;p37"/>
          <p:cNvSpPr txBox="1"/>
          <p:nvPr/>
        </p:nvSpPr>
        <p:spPr>
          <a:xfrm>
            <a:off x="4061700" y="82950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Ausencia de capacitação em Learning Analytics</a:t>
            </a:r>
            <a:endParaRPr sz="1200"/>
          </a:p>
        </p:txBody>
      </p:sp>
      <p:sp>
        <p:nvSpPr>
          <p:cNvPr id="233" name="Google Shape;233;p37"/>
          <p:cNvSpPr txBox="1"/>
          <p:nvPr/>
        </p:nvSpPr>
        <p:spPr>
          <a:xfrm>
            <a:off x="5014500" y="149365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Mudança de requisitos</a:t>
            </a:r>
            <a:endParaRPr sz="1200"/>
          </a:p>
        </p:txBody>
      </p:sp>
      <p:sp>
        <p:nvSpPr>
          <p:cNvPr id="234" name="Google Shape;234;p37"/>
          <p:cNvSpPr txBox="1"/>
          <p:nvPr/>
        </p:nvSpPr>
        <p:spPr>
          <a:xfrm>
            <a:off x="1890800" y="196825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Indisponibilidade de Software e Infra estrutura</a:t>
            </a:r>
            <a:endParaRPr sz="1200"/>
          </a:p>
        </p:txBody>
      </p:sp>
      <p:sp>
        <p:nvSpPr>
          <p:cNvPr id="235" name="Google Shape;235;p37"/>
          <p:cNvSpPr txBox="1"/>
          <p:nvPr/>
        </p:nvSpPr>
        <p:spPr>
          <a:xfrm>
            <a:off x="4061700" y="198505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Mudança de Tecnologia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6" name="Google Shape;236;p37"/>
          <p:cNvSpPr txBox="1"/>
          <p:nvPr/>
        </p:nvSpPr>
        <p:spPr>
          <a:xfrm>
            <a:off x="4945450" y="2477575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Rotatividade da equipe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7" name="Google Shape;237;p37"/>
          <p:cNvSpPr txBox="1"/>
          <p:nvPr/>
        </p:nvSpPr>
        <p:spPr>
          <a:xfrm>
            <a:off x="2759875" y="255320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Tamanho </a:t>
            </a:r>
            <a:r>
              <a:rPr lang="pt-BR" sz="1200"/>
              <a:t>Subestimado</a:t>
            </a:r>
            <a:r>
              <a:rPr lang="pt-BR" sz="1200"/>
              <a:t> do projeto</a:t>
            </a:r>
            <a:endParaRPr sz="1200"/>
          </a:p>
        </p:txBody>
      </p:sp>
      <p:sp>
        <p:nvSpPr>
          <p:cNvPr id="238" name="Google Shape;238;p37"/>
          <p:cNvSpPr txBox="1"/>
          <p:nvPr/>
        </p:nvSpPr>
        <p:spPr>
          <a:xfrm>
            <a:off x="2025050" y="332695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Compliance LGPD e outras regulamentações</a:t>
            </a:r>
            <a:endParaRPr sz="1200"/>
          </a:p>
        </p:txBody>
      </p:sp>
      <p:sp>
        <p:nvSpPr>
          <p:cNvPr id="239" name="Google Shape;239;p37"/>
          <p:cNvSpPr txBox="1"/>
          <p:nvPr/>
        </p:nvSpPr>
        <p:spPr>
          <a:xfrm>
            <a:off x="5762325" y="3326950"/>
            <a:ext cx="1445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Ser superado pela </a:t>
            </a:r>
            <a:r>
              <a:rPr lang="pt-BR" sz="1200"/>
              <a:t>concorrência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8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1334763" y="355550"/>
            <a:ext cx="63729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Quem são os prinicipais stakeholders (Internos e Externos) e como contactá-los? (qual email, telefone, etc) </a:t>
            </a:r>
            <a:endParaRPr b="0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 rot="-5400000">
            <a:off x="-1156275" y="1457100"/>
            <a:ext cx="33699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STAKEHOLDERS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0" name="Google Shape;250;p38"/>
          <p:cNvGraphicFramePr/>
          <p:nvPr/>
        </p:nvGraphicFramePr>
        <p:xfrm>
          <a:off x="1495038" y="206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{4346F8E9-89A3-4F86-A82F-9EE5ABA86F75}</a:tableStyleId>
              </a:tblPr>
              <a:tblGrid>
                <a:gridCol w="3104650"/>
                <a:gridCol w="4043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 Manager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rafael.mello@ufrpe.br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 Owner (PO) 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cm@cesar.school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9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1383175" y="355550"/>
            <a:ext cx="63729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 projeto contará com diferentes perfis: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9"/>
          <p:cNvSpPr txBox="1"/>
          <p:nvPr/>
        </p:nvSpPr>
        <p:spPr>
          <a:xfrm rot="-5400000">
            <a:off x="-1232025" y="1532950"/>
            <a:ext cx="3521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EQUIPE  PROJETO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60" name="Google Shape;260;p39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39"/>
          <p:cNvGraphicFramePr/>
          <p:nvPr/>
        </p:nvGraphicFramePr>
        <p:xfrm>
          <a:off x="1256288" y="112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{4346F8E9-89A3-4F86-A82F-9EE5ABA86F75}</a:tableStyleId>
              </a:tblPr>
              <a:tblGrid>
                <a:gridCol w="2155575"/>
                <a:gridCol w="2353675"/>
                <a:gridCol w="26384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 u="none" cap="none" strike="noStrike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Gerente de Projetos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Fabrício Carneiro Costa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fcc@cesar.school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Product Owner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Carlos Galindo Montenegro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cm@cesar.school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Analista de Teste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Rodrigo Silva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rgbs@cesar.school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Analista de Requisitos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Paulo Sergio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pssj@cesar.school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Desenvolvedor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Edgar Menezes e Silva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ems@cesar.school</a:t>
                      </a:r>
                      <a:r>
                        <a:rPr lang="pt-BR" sz="1200" u="none" cap="none" strike="noStrike">
                          <a:solidFill>
                            <a:srgbClr val="434343"/>
                          </a:solidFill>
                        </a:rPr>
                        <a:t>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BR" sz="1200">
                          <a:solidFill>
                            <a:srgbClr val="666666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Desenvolvedor</a:t>
                      </a:r>
                      <a:endParaRPr b="1" sz="1200" u="none" cap="none" strike="noStrike">
                        <a:solidFill>
                          <a:srgbClr val="666666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Rayssa Glaucia Freitas Neder</a:t>
                      </a:r>
                      <a:endParaRPr sz="1200" u="none" cap="none" strike="noStrike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34343"/>
                          </a:solidFill>
                        </a:rPr>
                        <a:t>rgfn@cesar.school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6B26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40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0"/>
          <p:cNvSpPr txBox="1"/>
          <p:nvPr/>
        </p:nvSpPr>
        <p:spPr>
          <a:xfrm rot="-5400000">
            <a:off x="-1908825" y="2333800"/>
            <a:ext cx="487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PLANO DE COMUNICAÇÃO</a:t>
            </a:r>
            <a:endParaRPr b="1" i="0" sz="28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1" i="0" lang="pt-BR" sz="2800" u="none" cap="none" strike="noStrike">
                <a:solidFill>
                  <a:srgbClr val="2196F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b="1" i="0" sz="2800" u="none" cap="none" strike="noStrike">
              <a:solidFill>
                <a:srgbClr val="2196F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0"/>
          <p:cNvSpPr/>
          <p:nvPr/>
        </p:nvSpPr>
        <p:spPr>
          <a:xfrm>
            <a:off x="876175" y="0"/>
            <a:ext cx="54900" cy="354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graphicFrame>
        <p:nvGraphicFramePr>
          <p:cNvPr id="270" name="Google Shape;270;p40"/>
          <p:cNvGraphicFramePr/>
          <p:nvPr/>
        </p:nvGraphicFramePr>
        <p:xfrm>
          <a:off x="1340053" y="761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{3193380C-F958-4DF8-9FA4-9FD98DAD5DBF}</a:tableStyleId>
              </a:tblPr>
              <a:tblGrid>
                <a:gridCol w="1596725"/>
                <a:gridCol w="1559100"/>
                <a:gridCol w="4362875"/>
              </a:tblGrid>
              <a:tr h="556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Verdana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Eventos</a:t>
                      </a:r>
                      <a:r>
                        <a:rPr b="1" i="0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Verdana"/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Frequ</a:t>
                      </a: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ê</a:t>
                      </a:r>
                      <a:r>
                        <a:rPr b="1" i="0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</a:t>
                      </a: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cia</a:t>
                      </a:r>
                      <a:endParaRPr b="1" i="0" sz="16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Verdana"/>
                        <a:buNone/>
                      </a:pPr>
                      <a:r>
                        <a:rPr b="1" lang="pt-BR" sz="1800" u="none" cap="none" strike="noStrike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Participantes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436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Reunião de Status Mensal 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Mensal </a:t>
                      </a:r>
                      <a:endParaRPr sz="1200" u="none" cap="none" strike="noStrike">
                        <a:solidFill>
                          <a:srgbClr val="B7B7B7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Gerente do Projeto, PO,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PMO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EQUIPE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GP, Scrum Master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Reunião Diária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Diária,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22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:00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EQUIPE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GP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Time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 Scrum Master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8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Planejamento da Sprint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Início de cada Sprint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Segunda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-Feiras quinzenais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PO, Gerente do Projeto 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EQUIPE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GP Time e Scrum Master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Sprint Review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Final de cada Sprint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Domingo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quinzenais</a:t>
                      </a:r>
                      <a:endParaRPr i="0" sz="12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CLIENTE - PO, Gerente do Projeto, 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PMO</a:t>
                      </a:r>
                      <a:endParaRPr sz="1200" u="none" cap="none" strike="noStrike">
                        <a:solidFill>
                          <a:srgbClr val="00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EQUIPE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GP Time e Scrum Master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Sprint Retrospective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Verdana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Final de cada Sprint </a:t>
                      </a:r>
                      <a:endParaRPr i="0" sz="1200" u="none" cap="none" strike="noStrike">
                        <a:solidFill>
                          <a:srgbClr val="FF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D5B6B"/>
                        </a:buClr>
                        <a:buSzPts val="1200"/>
                        <a:buFont typeface="Noto Sans Symbols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EQUIPE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- 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GP Time e Scrum Master </a:t>
                      </a:r>
                      <a:endParaRPr sz="1200" u="none" cap="none" strike="noStrike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01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Acompanhamento PMO </a:t>
                      </a:r>
                      <a:endParaRPr i="0"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Mensal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EQUIPE </a:t>
                      </a:r>
                      <a:r>
                        <a:rPr lang="pt-BR" sz="1200" u="none" cap="none" strike="noStrike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 GP, P</a:t>
                      </a:r>
                      <a:r>
                        <a:rPr lang="pt-BR" sz="1200">
                          <a:solidFill>
                            <a:srgbClr val="4D5B6B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</a:t>
                      </a:r>
                      <a:endParaRPr sz="1200" u="none" cap="none" strike="noStrike">
                        <a:solidFill>
                          <a:srgbClr val="4D5B6B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45700" marB="45700" marR="91450" marL="91450">
                    <a:lnL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1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Apresentar o orçamento do projeto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Não se aplica ao projeto em questão.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6" name="Google Shape;276;p4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1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1"/>
          <p:cNvSpPr txBox="1"/>
          <p:nvPr/>
        </p:nvSpPr>
        <p:spPr>
          <a:xfrm rot="-5400000">
            <a:off x="-511875" y="812925"/>
            <a:ext cx="2081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CUSTOS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a 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garantia da qualidade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o produto deverá ter: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de atributos que evidenciam as funcionalidades 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adequação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acurácia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interoperabilidade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conformidade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segurança de acesso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de atributos que evidenciam a capacidade do software de manter seu nível de desempenho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maturidade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tolerância a falhas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recuperabilidad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6" name="Google Shape;286;p42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2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2"/>
          <p:cNvSpPr txBox="1"/>
          <p:nvPr/>
        </p:nvSpPr>
        <p:spPr>
          <a:xfrm rot="-5400000">
            <a:off x="-831375" y="1132300"/>
            <a:ext cx="2720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QUALIDADE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a 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garantia da qualidade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o produto deverá ter:(cont)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de atributos que evidenciam o esforço necessário para se poder utilizar o software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nteligibilidade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apreensibilidade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operacionalidade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conjunto de atributos que evidenciam o relacionamento entre o nível de desempenho do software e a quantidade de recursos usados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comportamento em relação ao tempo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2" marL="1371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■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comportamento em relação aos recursos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3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3"/>
          <p:cNvSpPr txBox="1"/>
          <p:nvPr/>
        </p:nvSpPr>
        <p:spPr>
          <a:xfrm rot="-5400000">
            <a:off x="-831375" y="1132300"/>
            <a:ext cx="27201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QUALIDADE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00" name="Google Shape;300;p43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6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6"/>
          <p:cNvSpPr txBox="1"/>
          <p:nvPr/>
        </p:nvSpPr>
        <p:spPr>
          <a:xfrm>
            <a:off x="1383175" y="1107600"/>
            <a:ext cx="65478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Criar uma aplicação WEB que possibilite o professor administrar/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acompanhar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através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uma </a:t>
            </a:r>
            <a:r>
              <a:rPr i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 evolução (participação) dos alunos/equipes trabalhando com PBL no desenvolvimento de atividades nas plataformas colaborativas (GitHub, Slack, Google Drive) por meio de integrações das mesmas e o uso de Learning Analytics </a:t>
            </a:r>
            <a:endParaRPr sz="1200">
              <a:solidFill>
                <a:srgbClr val="1A1A1A"/>
              </a:solidFill>
              <a:highlight>
                <a:srgbClr val="F2F2F2"/>
              </a:highlight>
            </a:endParaRPr>
          </a:p>
        </p:txBody>
      </p:sp>
      <p:sp>
        <p:nvSpPr>
          <p:cNvPr id="116" name="Google Shape;116;p26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6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9" name="Google Shape;119;p26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40625" y="500575"/>
            <a:ext cx="6612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As instituições de ensino, na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última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década vem gradualmente aumentando o uso de novas práticas pedagógicas que envolvem as metodologias ativas de ensino e nessa perspectiva o PBL (Problem-Based Learning), método de ensino centrado no aluno,  é uma das estratégias mais aplicadas no cenário atual.  Porém o grande número de plataformas colaborativas e equipes de alunos envolvidas no processo dificulta a revisão e acompanhamento de todas as interações por parte do professor. Dessa forma, uma aplicação que possibilite o monitoramento da interações/contribuições dos membros das equipes e o acompanhamento das evidências destas por parte do professor, pode facilitar/auxiliar a construção de uma melhor avaliação formativa.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7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CONTEXTO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7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7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7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/>
        </p:nvSpPr>
        <p:spPr>
          <a:xfrm>
            <a:off x="1379675" y="513600"/>
            <a:ext cx="6612000" cy="3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Infraestrutura para gestão de usuários ( login, link com usuários das plataformas integradas etc.)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Armazenagem dos dados adquiridos nas plataformas em banco de dado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Visualização dos dados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analisados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a partir da integração com as plataformas de colaboração;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Ambiente de integração com as plataformas colaborativas Slack, GitHub e Google Drive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 “termo de uso” para aprovação (consentimento ) dos alunos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;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 dos dados adquiridos com foco na participação dos alunos nas diversas plataformas de colaboração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ESCOPO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8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9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9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1383175" y="501525"/>
            <a:ext cx="6407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FASE 01: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Implementação dos recursos de gerenciamento dos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usuários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(CRUDs).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FASE 02: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Implementação dos recursos de gerenciamento das integrações com as plataformas colaborativas.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FASE 03: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Implementação das visualizações das tabelas de dados retornados das plataformas.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FASE 04: 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○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Dashboard de visualização dos gráficos, das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análises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realizada nos dados.</a:t>
            </a:r>
            <a:r>
              <a:rPr b="1"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….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4">
            <a:alphaModFix/>
          </a:blip>
          <a:srcRect b="25138" l="42977" r="37917" t="22223"/>
          <a:stretch/>
        </p:blipFill>
        <p:spPr>
          <a:xfrm>
            <a:off x="7754074" y="2447925"/>
            <a:ext cx="1389924" cy="27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/>
        </p:nvSpPr>
        <p:spPr>
          <a:xfrm rot="-5400000">
            <a:off x="-663825" y="964875"/>
            <a:ext cx="23850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ESCOPO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/>
        </p:nvSpPr>
        <p:spPr>
          <a:xfrm>
            <a:off x="1383175" y="355550"/>
            <a:ext cx="6372900" cy="4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Descrever o que está </a:t>
            </a: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fora do escopo</a:t>
            </a: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do projeto</a:t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Cadastro / formação das equipes / aluno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❖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Tratamento qualitativo dos dados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5" name="Google Shape;155;p30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0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0"/>
          <p:cNvSpPr txBox="1"/>
          <p:nvPr/>
        </p:nvSpPr>
        <p:spPr>
          <a:xfrm rot="-5400000">
            <a:off x="-1490025" y="1791300"/>
            <a:ext cx="4037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NÃO CONTEMPLADO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9" name="Google Shape;159;p30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1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1383175" y="501525"/>
            <a:ext cx="6407100" cy="4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os entregáveis do projeto?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Ambiente web de gerenciamento de </a:t>
            </a: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usuários e integrações com as plataformas de colaboração.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pt-BR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Ambiente web para visualização dos dados retornados pela integração com as plataformas e dashboard para visualização gráfica das análises realizada;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4">
            <a:alphaModFix/>
          </a:blip>
          <a:srcRect b="25138" l="42977" r="37917" t="22223"/>
          <a:stretch/>
        </p:blipFill>
        <p:spPr>
          <a:xfrm>
            <a:off x="7754074" y="2447925"/>
            <a:ext cx="1389924" cy="270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 rot="-5400000">
            <a:off x="-852975" y="1154025"/>
            <a:ext cx="2763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ENTREGÁVEIS 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premissas?</a:t>
            </a:r>
            <a:endParaRPr b="0" i="0" sz="1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Existe ferramentas de gestão de aprendizado baseado em PBL opensource para usarmos como base para o produto.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equipe (HORUS) utilizará a mesma tecnologia de banco de dados e o mesmo design de interface para futura 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comunicação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As ferramentas Slack, GitHub, GoogleDrive são 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passíveis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integração.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 cliente AIBOX Labs possui e 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fornecerá</a:t>
            </a: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toda a infraestrutura necessária para executar o produto.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Os estudantes estarão aptos a utilizar as plataformas de colaboração selecionadas para integração no projeto.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Os estudantes se estarão à vontade para terem suas atividades nas plataformas monitoradas.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 rot="-5400000">
            <a:off x="-757125" y="1058125"/>
            <a:ext cx="2571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PREMISSAS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/>
        </p:nvSpPr>
        <p:spPr>
          <a:xfrm>
            <a:off x="1383175" y="355550"/>
            <a:ext cx="6612000" cy="41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Quais as restrições?</a:t>
            </a:r>
            <a:endParaRPr b="0" i="0" sz="1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 alta complexidade dos sistemas existentes de gestão de aprendizado que podemos utilizar como  base.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Linguagens de programação e tecnologias nas quais integrantes do grupo tem proficiência.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Escopo dos dados disponíveis nas APIs das plataformas de colaboração.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Tempo de entrega: 8 meses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Proxima Nova"/>
              <a:buChar char="❖"/>
            </a:pPr>
            <a:r>
              <a:rPr lang="pt-BR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Apenas alunos farão parte da equipe do projeto e a dedicação dos mesmo é parcial</a:t>
            </a:r>
            <a:endParaRPr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Proxima Nova"/>
              <a:buChar char="❖"/>
            </a:pPr>
            <a:r>
              <a:rPr lang="pt-BR">
                <a:solidFill>
                  <a:srgbClr val="434343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regulamentação do tratamento que é dado às informações de pessoas colhidas por parte sistemas via formulários.</a:t>
            </a:r>
            <a:endParaRPr sz="16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 amt="55000"/>
          </a:blip>
          <a:srcRect b="0" l="0" r="0" t="0"/>
          <a:stretch/>
        </p:blipFill>
        <p:spPr>
          <a:xfrm>
            <a:off x="8111349" y="355552"/>
            <a:ext cx="661366" cy="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876175" y="0"/>
            <a:ext cx="54900" cy="236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4A85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 rot="-5400000">
            <a:off x="-757125" y="1058125"/>
            <a:ext cx="25716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RESTRIÇÕES</a:t>
            </a:r>
            <a:endParaRPr b="1" i="0" sz="3000" u="none" cap="none" strike="noStrike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89" name="Google Shape;189;p33"/>
          <p:cNvPicPr preferRelativeResize="0"/>
          <p:nvPr/>
        </p:nvPicPr>
        <p:blipFill rotWithShape="1">
          <a:blip r:embed="rId4">
            <a:alphaModFix/>
          </a:blip>
          <a:srcRect b="25496" l="44223" r="37332" t="22671"/>
          <a:stretch/>
        </p:blipFill>
        <p:spPr>
          <a:xfrm>
            <a:off x="7849400" y="2477575"/>
            <a:ext cx="1341825" cy="2665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