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8" r:id="rId4"/>
    <p:sldId id="260" r:id="rId5"/>
    <p:sldId id="257" r:id="rId6"/>
    <p:sldId id="267" r:id="rId7"/>
    <p:sldId id="266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902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44EE8-9728-4757-9996-A1FB9AB0A83B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228F0-8A7A-4066-B502-AE5099D9FFD7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04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44EE8-9728-4757-9996-A1FB9AB0A83B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228F0-8A7A-4066-B502-AE5099D9FFD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453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44EE8-9728-4757-9996-A1FB9AB0A83B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228F0-8A7A-4066-B502-AE5099D9FFD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048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44EE8-9728-4757-9996-A1FB9AB0A83B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228F0-8A7A-4066-B502-AE5099D9FFD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846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44EE8-9728-4757-9996-A1FB9AB0A83B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228F0-8A7A-4066-B502-AE5099D9FFD7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3759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44EE8-9728-4757-9996-A1FB9AB0A83B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228F0-8A7A-4066-B502-AE5099D9FFD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727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44EE8-9728-4757-9996-A1FB9AB0A83B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228F0-8A7A-4066-B502-AE5099D9FFD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39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44EE8-9728-4757-9996-A1FB9AB0A83B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228F0-8A7A-4066-B502-AE5099D9FFD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504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44EE8-9728-4757-9996-A1FB9AB0A83B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228F0-8A7A-4066-B502-AE5099D9FFD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8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2544EE8-9728-4757-9996-A1FB9AB0A83B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5C228F0-8A7A-4066-B502-AE5099D9FFD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796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44EE8-9728-4757-9996-A1FB9AB0A83B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228F0-8A7A-4066-B502-AE5099D9FFD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441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2544EE8-9728-4757-9996-A1FB9AB0A83B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5C228F0-8A7A-4066-B502-AE5099D9FFD7}" type="slidenum">
              <a:rPr lang="en-US" smtClean="0"/>
              <a:t>‹nº›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1602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99000"/>
                <a:satMod val="140000"/>
              </a:schemeClr>
            </a:gs>
            <a:gs pos="65000">
              <a:schemeClr val="bg2">
                <a:tint val="100000"/>
                <a:shade val="80000"/>
                <a:satMod val="130000"/>
              </a:schemeClr>
            </a:gs>
            <a:gs pos="100000">
              <a:schemeClr val="bg2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7">
            <a:extLst>
              <a:ext uri="{FF2B5EF4-FFF2-40B4-BE49-F238E27FC236}">
                <a16:creationId xmlns:a16="http://schemas.microsoft.com/office/drawing/2014/main" id="{52C0B2E1-0268-42EC-ABD3-94F81A05B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1" name="Rectangle 9">
            <a:extLst>
              <a:ext uri="{FF2B5EF4-FFF2-40B4-BE49-F238E27FC236}">
                <a16:creationId xmlns:a16="http://schemas.microsoft.com/office/drawing/2014/main" id="{7D2256B4-48EA-40FC-BBC0-AA1EE6E008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22" name="Straight Connector 11">
            <a:extLst>
              <a:ext uri="{FF2B5EF4-FFF2-40B4-BE49-F238E27FC236}">
                <a16:creationId xmlns:a16="http://schemas.microsoft.com/office/drawing/2014/main" id="{3D44BCCA-102D-4A9D-B1E4-2450CAF0B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3" name="Rectangle 13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5">
            <a:extLst>
              <a:ext uri="{FF2B5EF4-FFF2-40B4-BE49-F238E27FC236}">
                <a16:creationId xmlns:a16="http://schemas.microsoft.com/office/drawing/2014/main" id="{0EEF5601-A8BC-411D-AA64-3E79320BA1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5" name="Rectangle 17">
            <a:extLst>
              <a:ext uri="{FF2B5EF4-FFF2-40B4-BE49-F238E27FC236}">
                <a16:creationId xmlns:a16="http://schemas.microsoft.com/office/drawing/2014/main" id="{33209156-242F-4B26-8D07-CEB2B68A9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4734" y="0"/>
            <a:ext cx="760726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CB0E07B-4BE4-7B9D-3E1B-2EB5AC729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841" y="736600"/>
            <a:ext cx="4230617" cy="4927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800" dirty="0">
                <a:solidFill>
                  <a:srgbClr val="FFFFFF"/>
                </a:solidFill>
              </a:rPr>
              <a:t>MLP</a:t>
            </a:r>
            <a:br>
              <a:rPr lang="en-US" sz="6800" dirty="0">
                <a:solidFill>
                  <a:srgbClr val="FFFFFF"/>
                </a:solidFill>
              </a:rPr>
            </a:br>
            <a:r>
              <a:rPr lang="en-US" sz="6800" dirty="0" err="1">
                <a:solidFill>
                  <a:srgbClr val="FFFFFF"/>
                </a:solidFill>
              </a:rPr>
              <a:t>Vídeo</a:t>
            </a:r>
            <a:r>
              <a:rPr lang="en-US" sz="6800" dirty="0">
                <a:solidFill>
                  <a:srgbClr val="FFFFFF"/>
                </a:solidFill>
              </a:rPr>
              <a:t> 3</a:t>
            </a:r>
            <a:br>
              <a:rPr lang="en-US" sz="6800" dirty="0">
                <a:solidFill>
                  <a:srgbClr val="FFFFFF"/>
                </a:solidFill>
              </a:rPr>
            </a:br>
            <a:br>
              <a:rPr lang="en-US" sz="6800" dirty="0">
                <a:solidFill>
                  <a:srgbClr val="FFFFFF"/>
                </a:solidFill>
              </a:rPr>
            </a:br>
            <a:r>
              <a:rPr lang="en-US" sz="4400" dirty="0" err="1">
                <a:solidFill>
                  <a:srgbClr val="FFFFFF"/>
                </a:solidFill>
              </a:rPr>
              <a:t>Implementação</a:t>
            </a:r>
            <a:r>
              <a:rPr lang="en-US" sz="4400" dirty="0">
                <a:solidFill>
                  <a:srgbClr val="FFFFFF"/>
                </a:solidFill>
              </a:rPr>
              <a:t> e testes: CNN</a:t>
            </a:r>
            <a:endParaRPr lang="en-US" sz="6800" dirty="0">
              <a:solidFill>
                <a:srgbClr val="FFFFFF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96DD6B0-3364-2E50-0E57-6D939B78FD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93170" y="1739107"/>
            <a:ext cx="6987234" cy="443905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dirty="0">
                <a:solidFill>
                  <a:srgbClr val="FFFFFF"/>
                </a:solidFill>
              </a:rPr>
              <a:t>No. USP – </a:t>
            </a:r>
            <a:r>
              <a:rPr lang="en-US" sz="2800" dirty="0" err="1">
                <a:solidFill>
                  <a:srgbClr val="FFFFFF"/>
                </a:solidFill>
              </a:rPr>
              <a:t>nome</a:t>
            </a:r>
            <a:r>
              <a:rPr lang="en-US" sz="2800" dirty="0">
                <a:solidFill>
                  <a:srgbClr val="FFFFFF"/>
                </a:solidFill>
              </a:rPr>
              <a:t> </a:t>
            </a:r>
            <a:r>
              <a:rPr lang="en-US" sz="2800" dirty="0" err="1">
                <a:solidFill>
                  <a:srgbClr val="FFFFFF"/>
                </a:solidFill>
              </a:rPr>
              <a:t>integrante</a:t>
            </a:r>
            <a:r>
              <a:rPr lang="en-US" sz="2800" dirty="0">
                <a:solidFill>
                  <a:srgbClr val="FFFFFF"/>
                </a:solidFill>
              </a:rPr>
              <a:t> 1 </a:t>
            </a:r>
            <a:r>
              <a:rPr lang="en-US" sz="2800" i="1" dirty="0" err="1">
                <a:solidFill>
                  <a:srgbClr val="FFFFFF"/>
                </a:solidFill>
              </a:rPr>
              <a:t>apresentador</a:t>
            </a:r>
            <a:endParaRPr lang="en-US" sz="2800" i="1" dirty="0">
              <a:solidFill>
                <a:srgbClr val="FFFFFF"/>
              </a:solidFill>
            </a:endParaRPr>
          </a:p>
          <a:p>
            <a:r>
              <a:rPr lang="en-US" sz="2800" dirty="0">
                <a:solidFill>
                  <a:srgbClr val="FFFFFF"/>
                </a:solidFill>
              </a:rPr>
              <a:t>No. USP – </a:t>
            </a:r>
            <a:r>
              <a:rPr lang="en-US" sz="2800" dirty="0" err="1">
                <a:solidFill>
                  <a:srgbClr val="FFFFFF"/>
                </a:solidFill>
              </a:rPr>
              <a:t>nome</a:t>
            </a:r>
            <a:r>
              <a:rPr lang="en-US" sz="2800" dirty="0">
                <a:solidFill>
                  <a:srgbClr val="FFFFFF"/>
                </a:solidFill>
              </a:rPr>
              <a:t> </a:t>
            </a:r>
            <a:r>
              <a:rPr lang="en-US" sz="2800" dirty="0" err="1">
                <a:solidFill>
                  <a:srgbClr val="FFFFFF"/>
                </a:solidFill>
              </a:rPr>
              <a:t>integrante</a:t>
            </a:r>
            <a:r>
              <a:rPr lang="en-US" sz="2800" dirty="0">
                <a:solidFill>
                  <a:srgbClr val="FFFFFF"/>
                </a:solidFill>
              </a:rPr>
              <a:t> 2</a:t>
            </a:r>
          </a:p>
          <a:p>
            <a:r>
              <a:rPr lang="en-US" sz="2800" dirty="0">
                <a:solidFill>
                  <a:srgbClr val="FFFFFF"/>
                </a:solidFill>
              </a:rPr>
              <a:t>No. USP – </a:t>
            </a:r>
            <a:r>
              <a:rPr lang="en-US" sz="2800" dirty="0" err="1">
                <a:solidFill>
                  <a:srgbClr val="FFFFFF"/>
                </a:solidFill>
              </a:rPr>
              <a:t>nome</a:t>
            </a:r>
            <a:r>
              <a:rPr lang="en-US" sz="2800" dirty="0">
                <a:solidFill>
                  <a:srgbClr val="FFFFFF"/>
                </a:solidFill>
              </a:rPr>
              <a:t> </a:t>
            </a:r>
            <a:r>
              <a:rPr lang="en-US" sz="2800" dirty="0" err="1">
                <a:solidFill>
                  <a:srgbClr val="FFFFFF"/>
                </a:solidFill>
              </a:rPr>
              <a:t>integrante</a:t>
            </a:r>
            <a:r>
              <a:rPr lang="en-US" sz="2800" dirty="0">
                <a:solidFill>
                  <a:srgbClr val="FFFFFF"/>
                </a:solidFill>
              </a:rPr>
              <a:t> 3</a:t>
            </a:r>
          </a:p>
          <a:p>
            <a:r>
              <a:rPr lang="en-US" sz="2800" dirty="0">
                <a:solidFill>
                  <a:srgbClr val="FFFFFF"/>
                </a:solidFill>
              </a:rPr>
              <a:t>No. USP – </a:t>
            </a:r>
            <a:r>
              <a:rPr lang="en-US" sz="2800" dirty="0" err="1">
                <a:solidFill>
                  <a:srgbClr val="FFFFFF"/>
                </a:solidFill>
              </a:rPr>
              <a:t>nome</a:t>
            </a:r>
            <a:r>
              <a:rPr lang="en-US" sz="2800" dirty="0">
                <a:solidFill>
                  <a:srgbClr val="FFFFFF"/>
                </a:solidFill>
              </a:rPr>
              <a:t> </a:t>
            </a:r>
            <a:r>
              <a:rPr lang="en-US" sz="2800" dirty="0" err="1">
                <a:solidFill>
                  <a:srgbClr val="FFFFFF"/>
                </a:solidFill>
              </a:rPr>
              <a:t>integrante</a:t>
            </a:r>
            <a:r>
              <a:rPr lang="en-US" sz="2800" dirty="0">
                <a:solidFill>
                  <a:srgbClr val="FFFFFF"/>
                </a:solidFill>
              </a:rPr>
              <a:t> 4</a:t>
            </a:r>
          </a:p>
          <a:p>
            <a:r>
              <a:rPr lang="en-US" sz="2800" dirty="0">
                <a:solidFill>
                  <a:srgbClr val="FFFFFF"/>
                </a:solidFill>
              </a:rPr>
              <a:t>No. USP – </a:t>
            </a:r>
            <a:r>
              <a:rPr lang="en-US" sz="2800" dirty="0" err="1">
                <a:solidFill>
                  <a:srgbClr val="FFFFFF"/>
                </a:solidFill>
              </a:rPr>
              <a:t>nome</a:t>
            </a:r>
            <a:r>
              <a:rPr lang="en-US" sz="2800" dirty="0">
                <a:solidFill>
                  <a:srgbClr val="FFFFFF"/>
                </a:solidFill>
              </a:rPr>
              <a:t> </a:t>
            </a:r>
            <a:r>
              <a:rPr lang="en-US" sz="2800" dirty="0" err="1">
                <a:solidFill>
                  <a:srgbClr val="FFFFFF"/>
                </a:solidFill>
              </a:rPr>
              <a:t>integrante</a:t>
            </a:r>
            <a:r>
              <a:rPr lang="en-US" sz="2800" dirty="0">
                <a:solidFill>
                  <a:srgbClr val="FFFFFF"/>
                </a:solidFill>
              </a:rPr>
              <a:t> 5 </a:t>
            </a:r>
            <a:r>
              <a:rPr lang="en-US" sz="2800" i="1" dirty="0" err="1">
                <a:solidFill>
                  <a:srgbClr val="FFFFFF"/>
                </a:solidFill>
              </a:rPr>
              <a:t>apresentadorA</a:t>
            </a:r>
            <a:endParaRPr lang="en-US" sz="2800" i="1" dirty="0">
              <a:solidFill>
                <a:srgbClr val="FFFFFF"/>
              </a:solidFill>
            </a:endParaRPr>
          </a:p>
          <a:p>
            <a:r>
              <a:rPr lang="en-US" sz="2800" dirty="0">
                <a:solidFill>
                  <a:srgbClr val="FFFFFF"/>
                </a:solidFill>
              </a:rPr>
              <a:t>No. USP – </a:t>
            </a:r>
            <a:r>
              <a:rPr lang="en-US" sz="2800" dirty="0" err="1">
                <a:solidFill>
                  <a:srgbClr val="FFFFFF"/>
                </a:solidFill>
              </a:rPr>
              <a:t>nome</a:t>
            </a:r>
            <a:r>
              <a:rPr lang="en-US" sz="2800" dirty="0">
                <a:solidFill>
                  <a:srgbClr val="FFFFFF"/>
                </a:solidFill>
              </a:rPr>
              <a:t> </a:t>
            </a:r>
            <a:r>
              <a:rPr lang="en-US" sz="2800" dirty="0" err="1">
                <a:solidFill>
                  <a:srgbClr val="FFFFFF"/>
                </a:solidFill>
              </a:rPr>
              <a:t>integrante</a:t>
            </a:r>
            <a:r>
              <a:rPr lang="en-US" sz="2800" dirty="0">
                <a:solidFill>
                  <a:srgbClr val="FFFFFF"/>
                </a:solidFill>
              </a:rPr>
              <a:t> 6</a:t>
            </a:r>
          </a:p>
          <a:p>
            <a:endParaRPr lang="en-US" sz="2800" dirty="0">
              <a:solidFill>
                <a:srgbClr val="FFFFFF"/>
              </a:solidFill>
            </a:endParaRPr>
          </a:p>
          <a:p>
            <a:endParaRPr 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49987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DCF6C9-D4E4-A0F3-62A5-83E4DCAD86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8F06A54A-5E63-05F6-99F4-76C36213D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Dinâmica de treinamento e teste</a:t>
            </a:r>
            <a:endParaRPr lang="en-US" dirty="0"/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EDC812D6-D56B-8C53-10CF-ABE4F9E9B1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542540"/>
          </a:xfrm>
        </p:spPr>
        <p:txBody>
          <a:bodyPr>
            <a:normAutofit lnSpcReduction="10000"/>
          </a:bodyPr>
          <a:lstStyle/>
          <a:p>
            <a:r>
              <a:rPr lang="pt-BR" dirty="0"/>
              <a:t>Apresente uma visão geral da sua implementação, no que diz respeito à construção, execução do treinamento e do teste da CNN</a:t>
            </a:r>
          </a:p>
          <a:p>
            <a:pPr marL="801688" indent="-263525" defTabSz="801688">
              <a:buFont typeface="Arial" panose="020B0604020202020204" pitchFamily="34" charset="0"/>
              <a:buChar char="•"/>
            </a:pPr>
            <a:r>
              <a:rPr lang="pt-BR" dirty="0"/>
              <a:t>Frameworks e bibliotecas utilizadas para executar os experimentos</a:t>
            </a:r>
          </a:p>
          <a:p>
            <a:pPr marL="801688" indent="-263525" defTabSz="801688">
              <a:buFont typeface="Arial" panose="020B0604020202020204" pitchFamily="34" charset="0"/>
              <a:buChar char="•"/>
            </a:pPr>
            <a:r>
              <a:rPr lang="pt-BR" dirty="0"/>
              <a:t>Hardware (ou hardwares) utilizados para executar os experimentos.</a:t>
            </a:r>
          </a:p>
          <a:p>
            <a:pPr marL="801688" indent="-263525" defTabSz="801688">
              <a:buFont typeface="Arial" panose="020B0604020202020204" pitchFamily="34" charset="0"/>
              <a:buChar char="•"/>
            </a:pPr>
            <a:r>
              <a:rPr lang="pt-BR" dirty="0"/>
              <a:t>Tempo gasto (em cada hardware) para executar alguns treinamentos, considerando algumas variações, como: </a:t>
            </a:r>
          </a:p>
          <a:p>
            <a:pPr marL="1094296" lvl="1" indent="-263525" defTabSz="801688">
              <a:buFont typeface="Arial" panose="020B0604020202020204" pitchFamily="34" charset="0"/>
              <a:buChar char="•"/>
            </a:pPr>
            <a:r>
              <a:rPr lang="pt-BR" dirty="0"/>
              <a:t>quantidade de camadas de convolução e </a:t>
            </a:r>
            <a:r>
              <a:rPr lang="pt-BR" dirty="0" err="1"/>
              <a:t>pooling</a:t>
            </a:r>
            <a:endParaRPr lang="pt-BR" dirty="0"/>
          </a:p>
          <a:p>
            <a:pPr marL="1094296" lvl="1" indent="-263525" defTabSz="801688">
              <a:buFont typeface="Arial" panose="020B0604020202020204" pitchFamily="34" charset="0"/>
              <a:buChar char="•"/>
            </a:pPr>
            <a:r>
              <a:rPr lang="pt-BR" dirty="0"/>
              <a:t>valores para parâmetros como taxa de aprendizado e quantidade de épocas </a:t>
            </a:r>
          </a:p>
          <a:p>
            <a:pPr marL="1094296" lvl="1" indent="-263525" defTabSz="801688">
              <a:buFont typeface="Arial" panose="020B0604020202020204" pitchFamily="34" charset="0"/>
              <a:buChar char="•"/>
            </a:pPr>
            <a:r>
              <a:rPr lang="pt-BR" dirty="0"/>
              <a:t>tipo de classificação buscada: </a:t>
            </a:r>
            <a:r>
              <a:rPr lang="pt-BR" dirty="0" err="1"/>
              <a:t>multiclasse</a:t>
            </a:r>
            <a:r>
              <a:rPr lang="pt-BR" dirty="0"/>
              <a:t> e binária</a:t>
            </a:r>
          </a:p>
          <a:p>
            <a:pPr marL="1094296" lvl="1" indent="-263525" defTabSz="801688">
              <a:buFont typeface="Arial" panose="020B0604020202020204" pitchFamily="34" charset="0"/>
              <a:buChar char="•"/>
            </a:pPr>
            <a:r>
              <a:rPr lang="pt-BR" dirty="0"/>
              <a:t>outras questões que você achar interessante</a:t>
            </a:r>
          </a:p>
          <a:p>
            <a:pPr marL="830771" lvl="1" indent="0" defTabSz="801688">
              <a:buNone/>
            </a:pPr>
            <a:endParaRPr lang="pt-BR" dirty="0"/>
          </a:p>
          <a:p>
            <a:pPr marL="538163" indent="0" defTabSz="801688">
              <a:buNone/>
            </a:pPr>
            <a:r>
              <a:rPr lang="pt-BR" dirty="0"/>
              <a:t>Você pode usar mais slides, entre os tópicos que coloquei ou depois para questões adicionais, mas </a:t>
            </a:r>
            <a:r>
              <a:rPr lang="pt-BR" sz="2200" b="1" dirty="0"/>
              <a:t>NÃO</a:t>
            </a:r>
            <a:r>
              <a:rPr lang="pt-BR" dirty="0"/>
              <a:t> altere a ordem de apresentação dos tópicos.</a:t>
            </a:r>
            <a:endParaRPr lang="en-US" dirty="0"/>
          </a:p>
          <a:p>
            <a:pPr marL="1094296" lvl="1" indent="-263525" defTabSz="801688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77581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BFFDE8-B13C-26F0-CF5C-1EA0DE0CA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Conjunto de dados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712AE92-3FF8-6E5F-729C-F4C1F1A954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Informe qual foi o conjunto de dados (ou os conjuntos de dados) que você utilizou e como usou esses dados (se imagem binária, colorida, mais de um conjunto, selecionou subconjuntos e como, </a:t>
            </a:r>
            <a:r>
              <a:rPr lang="pt-BR" dirty="0" err="1"/>
              <a:t>etc</a:t>
            </a:r>
            <a:r>
              <a:rPr lang="pt-BR" dirty="0"/>
              <a:t>) para:</a:t>
            </a:r>
          </a:p>
          <a:p>
            <a:pPr lvl="1">
              <a:spcBef>
                <a:spcPts val="12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</a:pPr>
            <a:r>
              <a:rPr lang="pt-BR" sz="2000" dirty="0"/>
              <a:t>Tarefa de classificação </a:t>
            </a:r>
            <a:r>
              <a:rPr lang="pt-BR" sz="2000" dirty="0" err="1"/>
              <a:t>multiclasse</a:t>
            </a:r>
            <a:endParaRPr lang="pt-BR" sz="2000" dirty="0"/>
          </a:p>
          <a:p>
            <a:pPr lvl="1">
              <a:spcBef>
                <a:spcPts val="12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</a:pPr>
            <a:r>
              <a:rPr lang="pt-BR" sz="2000" dirty="0"/>
              <a:t>Tarefa de classificação binária</a:t>
            </a:r>
          </a:p>
          <a:p>
            <a:pPr lvl="1">
              <a:spcBef>
                <a:spcPts val="12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</a:pPr>
            <a:endParaRPr lang="pt-BR" sz="2000" dirty="0"/>
          </a:p>
          <a:p>
            <a:pPr>
              <a:lnSpc>
                <a:spcPct val="100000"/>
              </a:lnSpc>
            </a:pPr>
            <a:r>
              <a:rPr lang="pt-BR" dirty="0"/>
              <a:t>Se você usou pré-processamento com filtros de imagem, descreva como eles foram implementados e mostre resultados de filtragem</a:t>
            </a:r>
          </a:p>
          <a:p>
            <a:pPr lvl="1">
              <a:spcBef>
                <a:spcPts val="12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201168" lvl="1" indent="0">
              <a:spcBef>
                <a:spcPts val="1200"/>
              </a:spcBef>
              <a:spcAft>
                <a:spcPts val="200"/>
              </a:spcAft>
              <a:buSzPct val="100000"/>
              <a:buNone/>
            </a:pPr>
            <a:r>
              <a:rPr lang="pt-BR" sz="2000" dirty="0"/>
              <a:t>Você pode usar mais slides, entre os tópicos que coloquei ou depois para questões adicionais, mas </a:t>
            </a:r>
            <a:r>
              <a:rPr lang="pt-BR" sz="2200" b="1" dirty="0"/>
              <a:t>NÃO</a:t>
            </a:r>
            <a:r>
              <a:rPr lang="pt-BR" sz="2000" dirty="0"/>
              <a:t> altere a ordem de apresentação dos tópicos.</a:t>
            </a:r>
            <a:endParaRPr lang="en-US" sz="2000" dirty="0"/>
          </a:p>
          <a:p>
            <a:pPr lvl="1">
              <a:spcBef>
                <a:spcPts val="1200"/>
              </a:spcBef>
              <a:spcAft>
                <a:spcPts val="200"/>
              </a:spcAft>
              <a:buSzPct val="100000"/>
              <a:buFont typeface="Arial" panose="020B0604020202020204" pitchFamily="34" charset="0"/>
              <a:buChar char="•"/>
            </a:pP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920264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E88192-2ACA-3EBE-E51E-459FAB72A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Determinação de parâmetros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EB18032-A65B-88E0-257C-28A70C342F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Informe:</a:t>
            </a:r>
          </a:p>
          <a:p>
            <a:pPr marL="801688" indent="-263525">
              <a:buFont typeface="Arial" panose="020B0604020202020204" pitchFamily="34" charset="0"/>
              <a:buChar char="•"/>
            </a:pPr>
            <a:r>
              <a:rPr lang="pt-BR" dirty="0"/>
              <a:t>Como você determina os parâmetros da arquitetura: no código, em chamadas de scripts, via entrada de dados numa interface?</a:t>
            </a:r>
          </a:p>
          <a:p>
            <a:pPr marL="801688" indent="-263525">
              <a:buFont typeface="Arial" panose="020B0604020202020204" pitchFamily="34" charset="0"/>
              <a:buChar char="•"/>
            </a:pPr>
            <a:r>
              <a:rPr lang="pt-BR" dirty="0"/>
              <a:t>Quais são os parâmetros que podemos variar na sua implementação?</a:t>
            </a:r>
          </a:p>
          <a:p>
            <a:pPr marL="801688" indent="-263525">
              <a:buFont typeface="Arial" panose="020B0604020202020204" pitchFamily="34" charset="0"/>
              <a:buChar char="•"/>
            </a:pPr>
            <a:r>
              <a:rPr lang="pt-BR" dirty="0"/>
              <a:t>Como você fez o procedimento de exploração de valores para os parâmetros (use gráficos e tabelas, se você achar conveniente, para ilustrar sua explicação)</a:t>
            </a:r>
          </a:p>
          <a:p>
            <a:pPr marL="801688" indent="-263525">
              <a:buFont typeface="Arial" panose="020B0604020202020204" pitchFamily="34" charset="0"/>
              <a:buChar char="•"/>
            </a:pPr>
            <a:endParaRPr lang="pt-BR" dirty="0"/>
          </a:p>
          <a:p>
            <a:pPr marL="538163" indent="0">
              <a:buNone/>
            </a:pPr>
            <a:r>
              <a:rPr lang="pt-BR" dirty="0"/>
              <a:t>Você pode usar mais slides, entre os tópicos que coloquei ou depois para questões adicionais, mas </a:t>
            </a:r>
            <a:r>
              <a:rPr lang="pt-BR" sz="2200" b="1" dirty="0"/>
              <a:t>NÃO</a:t>
            </a:r>
            <a:r>
              <a:rPr lang="pt-BR" dirty="0"/>
              <a:t> altere a ordem de apresentação dos tópicos.</a:t>
            </a:r>
            <a:endParaRPr lang="en-US" dirty="0"/>
          </a:p>
          <a:p>
            <a:pPr marL="801688" indent="-263525">
              <a:buFont typeface="Arial" panose="020B0604020202020204" pitchFamily="34" charset="0"/>
              <a:buChar char="•"/>
            </a:pPr>
            <a:endParaRPr lang="pt-BR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370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1B76F613-6B71-B78D-2B56-0F2C6122B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Arquitetura e dinâmica de execução</a:t>
            </a:r>
            <a:endParaRPr lang="en-US" dirty="0"/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E0CD327C-9A50-0596-F7CF-B135EC131D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592644"/>
          </a:xfrm>
        </p:spPr>
        <p:txBody>
          <a:bodyPr>
            <a:normAutofit/>
          </a:bodyPr>
          <a:lstStyle/>
          <a:p>
            <a:r>
              <a:rPr lang="pt-BR" dirty="0"/>
              <a:t>Apresente uma visão geral da sua implementação, no que diz respeito à arquitetura da rede CNN e da MLP (camadas densas), e execução do treinamento e do teste – considerando classificação </a:t>
            </a:r>
            <a:r>
              <a:rPr lang="pt-BR" dirty="0" err="1"/>
              <a:t>multiclasse</a:t>
            </a:r>
            <a:endParaRPr lang="pt-BR" dirty="0"/>
          </a:p>
          <a:p>
            <a:pPr marL="801688" indent="-263525" defTabSz="801688">
              <a:buFont typeface="Arial" panose="020B0604020202020204" pitchFamily="34" charset="0"/>
              <a:buChar char="•"/>
            </a:pPr>
            <a:r>
              <a:rPr lang="pt-BR" dirty="0"/>
              <a:t>Visão geral das informações que podemos visualizar na sua implementação via terminal ou via interface gráfica</a:t>
            </a:r>
          </a:p>
          <a:p>
            <a:pPr marL="1094296" lvl="1" indent="-263525" defTabSz="801688">
              <a:buFont typeface="Arial" panose="020B0604020202020204" pitchFamily="34" charset="0"/>
              <a:buChar char="•"/>
            </a:pPr>
            <a:r>
              <a:rPr lang="pt-BR" dirty="0"/>
              <a:t>Informações descritivas da arquitetura das camadas de convolução e das camadas densas (parâmetros e valores, funções de kernel, </a:t>
            </a:r>
            <a:r>
              <a:rPr lang="pt-BR" dirty="0" err="1"/>
              <a:t>pooling</a:t>
            </a:r>
            <a:r>
              <a:rPr lang="pt-BR" dirty="0"/>
              <a:t>, ativação)</a:t>
            </a:r>
          </a:p>
          <a:p>
            <a:pPr marL="1094296" lvl="1" indent="-263525" defTabSz="801688">
              <a:buFont typeface="Arial" panose="020B0604020202020204" pitchFamily="34" charset="0"/>
              <a:buChar char="•"/>
            </a:pPr>
            <a:r>
              <a:rPr lang="pt-BR" dirty="0"/>
              <a:t>Erros cometidos pela saída da rede</a:t>
            </a:r>
          </a:p>
          <a:p>
            <a:pPr marL="1094296" lvl="1" indent="-263525" defTabSz="801688">
              <a:buFont typeface="Arial" panose="020B0604020202020204" pitchFamily="34" charset="0"/>
              <a:buChar char="•"/>
            </a:pPr>
            <a:r>
              <a:rPr lang="pt-BR" dirty="0"/>
              <a:t>Classe apontada para as entradas (no </a:t>
            </a:r>
            <a:r>
              <a:rPr lang="pt-BR" dirty="0" err="1"/>
              <a:t>ínicio</a:t>
            </a:r>
            <a:r>
              <a:rPr lang="pt-BR" dirty="0"/>
              <a:t>, durante e no fim do treinamento)</a:t>
            </a:r>
          </a:p>
          <a:p>
            <a:pPr marL="1094296" lvl="1" indent="-263525" defTabSz="801688">
              <a:buFont typeface="Arial" panose="020B0604020202020204" pitchFamily="34" charset="0"/>
              <a:buChar char="•"/>
            </a:pPr>
            <a:r>
              <a:rPr lang="pt-BR" dirty="0"/>
              <a:t>Matriz de confusão.</a:t>
            </a:r>
          </a:p>
          <a:p>
            <a:pPr marL="1094296" lvl="1" indent="-263525" defTabSz="801688">
              <a:buFont typeface="Arial" panose="020B0604020202020204" pitchFamily="34" charset="0"/>
              <a:buChar char="•"/>
            </a:pPr>
            <a:endParaRPr lang="pt-BR" dirty="0"/>
          </a:p>
          <a:p>
            <a:pPr marL="538163" indent="0" defTabSz="801688">
              <a:buNone/>
            </a:pPr>
            <a:r>
              <a:rPr lang="pt-BR" dirty="0"/>
              <a:t>Você pode usar mais slides, entre os tópicos que coloquei ou depois para questões adicionais, mas </a:t>
            </a:r>
            <a:r>
              <a:rPr lang="pt-BR" sz="2200" b="1" dirty="0"/>
              <a:t>NÃO</a:t>
            </a:r>
            <a:r>
              <a:rPr lang="pt-BR" dirty="0"/>
              <a:t> altere a ordem de apresentação dos tópicos.</a:t>
            </a:r>
            <a:endParaRPr lang="en-US" dirty="0"/>
          </a:p>
          <a:p>
            <a:pPr marL="1094296" lvl="1" indent="-263525" defTabSz="801688">
              <a:buFont typeface="Arial" panose="020B0604020202020204" pitchFamily="34" charset="0"/>
              <a:buChar char="•"/>
            </a:pPr>
            <a:endParaRPr lang="pt-BR" dirty="0"/>
          </a:p>
          <a:p>
            <a:pPr marL="1094296" lvl="1" indent="-263525" defTabSz="801688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254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69E1CA-3EA6-E121-60FE-1C30EFD77F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5E150E8B-CAF4-EF92-836A-B75741A52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Arquitetura e dinâmica de execução</a:t>
            </a:r>
            <a:endParaRPr lang="en-US" dirty="0"/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483417DA-4453-AA25-109C-9F9C640D3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592644"/>
          </a:xfrm>
        </p:spPr>
        <p:txBody>
          <a:bodyPr>
            <a:normAutofit/>
          </a:bodyPr>
          <a:lstStyle/>
          <a:p>
            <a:r>
              <a:rPr lang="pt-BR" dirty="0"/>
              <a:t>Apresente uma visão geral da sua implementação, no que diz respeito à arquitetura da rede CNN e da MLP (camadas densas), e execução do treinamento e do teste – considerando classificação binária</a:t>
            </a:r>
          </a:p>
          <a:p>
            <a:pPr marL="801688" indent="-263525" defTabSz="801688">
              <a:buFont typeface="Arial" panose="020B0604020202020204" pitchFamily="34" charset="0"/>
              <a:buChar char="•"/>
            </a:pPr>
            <a:r>
              <a:rPr lang="pt-BR" dirty="0"/>
              <a:t>Visão geral das informações que podemos visualizar na sua implementação via terminal ou via interface gráfica</a:t>
            </a:r>
          </a:p>
          <a:p>
            <a:pPr marL="1094296" lvl="1" indent="-263525" defTabSz="801688">
              <a:buFont typeface="Arial" panose="020B0604020202020204" pitchFamily="34" charset="0"/>
              <a:buChar char="•"/>
            </a:pPr>
            <a:r>
              <a:rPr lang="pt-BR" dirty="0"/>
              <a:t>Informações descritivas da arquitetura das camadas de convolução e das camadas densas (parâmetros e valores, funções de kernel, </a:t>
            </a:r>
            <a:r>
              <a:rPr lang="pt-BR" dirty="0" err="1"/>
              <a:t>pooling</a:t>
            </a:r>
            <a:r>
              <a:rPr lang="pt-BR" dirty="0"/>
              <a:t>, ativação)</a:t>
            </a:r>
          </a:p>
          <a:p>
            <a:pPr marL="1094296" lvl="1" indent="-263525" defTabSz="801688">
              <a:buFont typeface="Arial" panose="020B0604020202020204" pitchFamily="34" charset="0"/>
              <a:buChar char="•"/>
            </a:pPr>
            <a:r>
              <a:rPr lang="pt-BR" dirty="0"/>
              <a:t>Erros cometidos pela saída da rede</a:t>
            </a:r>
          </a:p>
          <a:p>
            <a:pPr marL="1094296" lvl="1" indent="-263525" defTabSz="801688">
              <a:buFont typeface="Arial" panose="020B0604020202020204" pitchFamily="34" charset="0"/>
              <a:buChar char="•"/>
            </a:pPr>
            <a:r>
              <a:rPr lang="pt-BR" dirty="0"/>
              <a:t>Classe apontada para as entradas (no </a:t>
            </a:r>
            <a:r>
              <a:rPr lang="pt-BR" dirty="0" err="1"/>
              <a:t>ínicio</a:t>
            </a:r>
            <a:r>
              <a:rPr lang="pt-BR" dirty="0"/>
              <a:t>, durante e no fim do treinamento)</a:t>
            </a:r>
          </a:p>
          <a:p>
            <a:pPr marL="1094296" lvl="1" indent="-263525" defTabSz="801688">
              <a:buFont typeface="Arial" panose="020B0604020202020204" pitchFamily="34" charset="0"/>
              <a:buChar char="•"/>
            </a:pPr>
            <a:r>
              <a:rPr lang="pt-BR" dirty="0"/>
              <a:t>Matriz de confusão, medidas derivadas da matriz de confusão acompanhada de uma interpretação, informações do gráfico ROC, e outras informações interessantes sobre avaliação de classificação binária que você achar interessante.</a:t>
            </a:r>
          </a:p>
          <a:p>
            <a:pPr marL="538163" indent="0" defTabSz="801688">
              <a:buNone/>
            </a:pPr>
            <a:r>
              <a:rPr lang="pt-BR" dirty="0"/>
              <a:t>Você pode usar mais slides, entre os tópicos que coloquei ou depois para questões adicionais, mas </a:t>
            </a:r>
            <a:r>
              <a:rPr lang="pt-BR" sz="2200" b="1" dirty="0"/>
              <a:t>NÃO</a:t>
            </a:r>
            <a:r>
              <a:rPr lang="pt-BR" dirty="0"/>
              <a:t> altere a ordem de apresentação dos tópicos.</a:t>
            </a:r>
            <a:endParaRPr lang="en-US" dirty="0"/>
          </a:p>
          <a:p>
            <a:pPr marL="1094296" lvl="1" indent="-263525" defTabSz="801688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942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99000"/>
                <a:satMod val="140000"/>
              </a:schemeClr>
            </a:gs>
            <a:gs pos="65000">
              <a:schemeClr val="bg2">
                <a:tint val="100000"/>
                <a:shade val="80000"/>
                <a:satMod val="130000"/>
              </a:schemeClr>
            </a:gs>
            <a:gs pos="100000">
              <a:schemeClr val="bg2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B75AF58-6F2F-FE6D-73E6-FBD413FBFF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2C0B2E1-0268-42EC-ABD3-94F81A05B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2256B4-48EA-40FC-BBC0-AA1EE6E008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D44BCCA-102D-4A9D-B1E4-2450CAF0B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EEF5601-A8BC-411D-AA64-3E79320BA1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3209156-242F-4B26-8D07-CEB2B68A9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4734" y="0"/>
            <a:ext cx="760726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6FAF23DA-4DA0-2379-A0D4-4E80F2EEAA56}"/>
              </a:ext>
            </a:extLst>
          </p:cNvPr>
          <p:cNvSpPr txBox="1">
            <a:spLocks/>
          </p:cNvSpPr>
          <p:nvPr/>
        </p:nvSpPr>
        <p:spPr>
          <a:xfrm>
            <a:off x="4893170" y="1739107"/>
            <a:ext cx="6987234" cy="443905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>
                <a:solidFill>
                  <a:srgbClr val="FFFFFF"/>
                </a:solidFill>
              </a:rPr>
              <a:t>No. USP – nome integrante 1 </a:t>
            </a:r>
            <a:r>
              <a:rPr lang="en-US" sz="2800" i="1">
                <a:solidFill>
                  <a:srgbClr val="FFFFFF"/>
                </a:solidFill>
              </a:rPr>
              <a:t>apresentador</a:t>
            </a:r>
          </a:p>
          <a:p>
            <a:r>
              <a:rPr lang="en-US" sz="2800">
                <a:solidFill>
                  <a:srgbClr val="FFFFFF"/>
                </a:solidFill>
              </a:rPr>
              <a:t>No. USP – nome integrante 2</a:t>
            </a:r>
          </a:p>
          <a:p>
            <a:r>
              <a:rPr lang="en-US" sz="2800">
                <a:solidFill>
                  <a:srgbClr val="FFFFFF"/>
                </a:solidFill>
              </a:rPr>
              <a:t>No. USP – nome integrante 3</a:t>
            </a:r>
          </a:p>
          <a:p>
            <a:r>
              <a:rPr lang="en-US" sz="2800">
                <a:solidFill>
                  <a:srgbClr val="FFFFFF"/>
                </a:solidFill>
              </a:rPr>
              <a:t>No. USP – nome integrante 4</a:t>
            </a:r>
          </a:p>
          <a:p>
            <a:r>
              <a:rPr lang="en-US" sz="2800">
                <a:solidFill>
                  <a:srgbClr val="FFFFFF"/>
                </a:solidFill>
              </a:rPr>
              <a:t>No. USP – nome integrante 5 </a:t>
            </a:r>
            <a:r>
              <a:rPr lang="en-US" sz="2800" i="1">
                <a:solidFill>
                  <a:srgbClr val="FFFFFF"/>
                </a:solidFill>
              </a:rPr>
              <a:t>apresentadorA</a:t>
            </a:r>
          </a:p>
          <a:p>
            <a:r>
              <a:rPr lang="en-US" sz="2800">
                <a:solidFill>
                  <a:srgbClr val="FFFFFF"/>
                </a:solidFill>
              </a:rPr>
              <a:t>No. USP – nome integrante 6</a:t>
            </a:r>
          </a:p>
          <a:p>
            <a:endParaRPr lang="en-US" sz="2800">
              <a:solidFill>
                <a:srgbClr val="FFFFFF"/>
              </a:solidFill>
            </a:endParaRPr>
          </a:p>
          <a:p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30996BF9-7E96-9BA3-855E-0909607DB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841" y="736600"/>
            <a:ext cx="4230617" cy="4927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800" dirty="0">
                <a:solidFill>
                  <a:srgbClr val="FFFFFF"/>
                </a:solidFill>
              </a:rPr>
              <a:t>MLP</a:t>
            </a:r>
            <a:br>
              <a:rPr lang="en-US" sz="6800" dirty="0">
                <a:solidFill>
                  <a:srgbClr val="FFFFFF"/>
                </a:solidFill>
              </a:rPr>
            </a:br>
            <a:r>
              <a:rPr lang="en-US" sz="6800" dirty="0" err="1">
                <a:solidFill>
                  <a:srgbClr val="FFFFFF"/>
                </a:solidFill>
              </a:rPr>
              <a:t>Vídeo</a:t>
            </a:r>
            <a:r>
              <a:rPr lang="en-US" sz="6800" dirty="0">
                <a:solidFill>
                  <a:srgbClr val="FFFFFF"/>
                </a:solidFill>
              </a:rPr>
              <a:t> 1</a:t>
            </a:r>
            <a:br>
              <a:rPr lang="en-US" sz="6800" dirty="0">
                <a:solidFill>
                  <a:srgbClr val="FFFFFF"/>
                </a:solidFill>
              </a:rPr>
            </a:br>
            <a:br>
              <a:rPr lang="en-US" sz="6800" dirty="0">
                <a:solidFill>
                  <a:srgbClr val="FFFFFF"/>
                </a:solidFill>
              </a:rPr>
            </a:br>
            <a:r>
              <a:rPr lang="en-US" sz="4400" dirty="0" err="1">
                <a:solidFill>
                  <a:srgbClr val="FFFFFF"/>
                </a:solidFill>
              </a:rPr>
              <a:t>Implementações</a:t>
            </a:r>
            <a:endParaRPr lang="en-US" sz="6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31811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Retrospectiva">
  <a:themeElements>
    <a:clrScheme name="Retrospectiv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94</TotalTime>
  <Words>722</Words>
  <Application>Microsoft Office PowerPoint</Application>
  <PresentationFormat>Widescreen</PresentationFormat>
  <Paragraphs>57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Retrospectiva</vt:lpstr>
      <vt:lpstr>MLP Vídeo 3  Implementação e testes: CNN</vt:lpstr>
      <vt:lpstr>Dinâmica de treinamento e teste</vt:lpstr>
      <vt:lpstr>Conjunto de dados</vt:lpstr>
      <vt:lpstr>Determinação de parâmetros</vt:lpstr>
      <vt:lpstr>Arquitetura e dinâmica de execução</vt:lpstr>
      <vt:lpstr>Arquitetura e dinâmica de execução</vt:lpstr>
      <vt:lpstr>MLP Vídeo 1  Implementações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Sarajane Peres</dc:creator>
  <cp:lastModifiedBy>Sarajane Peres</cp:lastModifiedBy>
  <cp:revision>15</cp:revision>
  <dcterms:created xsi:type="dcterms:W3CDTF">2025-04-25T19:54:16Z</dcterms:created>
  <dcterms:modified xsi:type="dcterms:W3CDTF">2025-06-11T12:45:28Z</dcterms:modified>
</cp:coreProperties>
</file>