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6" r:id="rId3"/>
    <p:sldId id="272" r:id="rId4"/>
    <p:sldId id="274" r:id="rId5"/>
    <p:sldId id="275" r:id="rId6"/>
    <p:sldId id="277" r:id="rId7"/>
    <p:sldId id="278" r:id="rId8"/>
  </p:sldIdLst>
  <p:sldSz cx="12801600" cy="9601200" type="A3"/>
  <p:notesSz cx="6797675" cy="9926638"/>
  <p:defaultTextStyle>
    <a:defPPr>
      <a:defRPr lang="de-DE"/>
    </a:defPPr>
    <a:lvl1pPr marL="0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9945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79890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19835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59779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99725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39670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79614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19559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762" y="342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r">
              <a:defRPr sz="1300"/>
            </a:lvl1pPr>
          </a:lstStyle>
          <a:p>
            <a:fld id="{85D3FC62-E30B-42A0-92D7-72EB9B604F79}" type="datetimeFigureOut">
              <a:rPr lang="de-DE" smtClean="0"/>
              <a:t>01.07.2014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2" tIns="47781" rIns="95562" bIns="47781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5562" tIns="47781" rIns="95562" bIns="47781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r">
              <a:defRPr sz="1300"/>
            </a:lvl1pPr>
          </a:lstStyle>
          <a:p>
            <a:fld id="{7B99FDF8-3345-4C59-9F6F-91C09F8349A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1284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3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07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11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14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17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20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25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28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60121" y="2982598"/>
            <a:ext cx="10881360" cy="205803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39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79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59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99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39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79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19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01.07.2014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32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01.07.2014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945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2994961" y="537847"/>
            <a:ext cx="4031615" cy="1147032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95670" y="537847"/>
            <a:ext cx="11885930" cy="1147032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01.07.2014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67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01.07.2014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992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11239" y="6169662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11239" y="4069400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3994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7989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1983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597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19972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3967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7961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1955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01.07.2014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501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95670" y="3135948"/>
            <a:ext cx="7958772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067800" y="3135948"/>
            <a:ext cx="7958773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01.07.2014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028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0081" y="2149160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39945" indent="0">
              <a:buNone/>
              <a:defRPr sz="2800" b="1"/>
            </a:lvl2pPr>
            <a:lvl3pPr marL="1279890" indent="0">
              <a:buNone/>
              <a:defRPr sz="2500" b="1"/>
            </a:lvl3pPr>
            <a:lvl4pPr marL="1919835" indent="0">
              <a:buNone/>
              <a:defRPr sz="2200" b="1"/>
            </a:lvl4pPr>
            <a:lvl5pPr marL="2559779" indent="0">
              <a:buNone/>
              <a:defRPr sz="2200" b="1"/>
            </a:lvl5pPr>
            <a:lvl6pPr marL="3199725" indent="0">
              <a:buNone/>
              <a:defRPr sz="2200" b="1"/>
            </a:lvl6pPr>
            <a:lvl7pPr marL="3839670" indent="0">
              <a:buNone/>
              <a:defRPr sz="2200" b="1"/>
            </a:lvl7pPr>
            <a:lvl8pPr marL="4479614" indent="0">
              <a:buNone/>
              <a:defRPr sz="2200" b="1"/>
            </a:lvl8pPr>
            <a:lvl9pPr marL="5119559" indent="0">
              <a:buNone/>
              <a:defRPr sz="2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0081" y="3044826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03037" y="2149160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39945" indent="0">
              <a:buNone/>
              <a:defRPr sz="2800" b="1"/>
            </a:lvl2pPr>
            <a:lvl3pPr marL="1279890" indent="0">
              <a:buNone/>
              <a:defRPr sz="2500" b="1"/>
            </a:lvl3pPr>
            <a:lvl4pPr marL="1919835" indent="0">
              <a:buNone/>
              <a:defRPr sz="2200" b="1"/>
            </a:lvl4pPr>
            <a:lvl5pPr marL="2559779" indent="0">
              <a:buNone/>
              <a:defRPr sz="2200" b="1"/>
            </a:lvl5pPr>
            <a:lvl6pPr marL="3199725" indent="0">
              <a:buNone/>
              <a:defRPr sz="2200" b="1"/>
            </a:lvl6pPr>
            <a:lvl7pPr marL="3839670" indent="0">
              <a:buNone/>
              <a:defRPr sz="2200" b="1"/>
            </a:lvl7pPr>
            <a:lvl8pPr marL="4479614" indent="0">
              <a:buNone/>
              <a:defRPr sz="2200" b="1"/>
            </a:lvl8pPr>
            <a:lvl9pPr marL="5119559" indent="0">
              <a:buNone/>
              <a:defRPr sz="2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3037" y="3044826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01.07.2014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496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01.07.2014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926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01.07.2014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969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0082" y="382271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5070" y="382272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0082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39945" indent="0">
              <a:buNone/>
              <a:defRPr sz="1700"/>
            </a:lvl2pPr>
            <a:lvl3pPr marL="1279890" indent="0">
              <a:buNone/>
              <a:defRPr sz="1400"/>
            </a:lvl3pPr>
            <a:lvl4pPr marL="1919835" indent="0">
              <a:buNone/>
              <a:defRPr sz="1300"/>
            </a:lvl4pPr>
            <a:lvl5pPr marL="2559779" indent="0">
              <a:buNone/>
              <a:defRPr sz="1300"/>
            </a:lvl5pPr>
            <a:lvl6pPr marL="3199725" indent="0">
              <a:buNone/>
              <a:defRPr sz="1300"/>
            </a:lvl6pPr>
            <a:lvl7pPr marL="3839670" indent="0">
              <a:buNone/>
              <a:defRPr sz="1300"/>
            </a:lvl7pPr>
            <a:lvl8pPr marL="4479614" indent="0">
              <a:buNone/>
              <a:defRPr sz="1300"/>
            </a:lvl8pPr>
            <a:lvl9pPr marL="5119559" indent="0">
              <a:buNone/>
              <a:defRPr sz="13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01.07.2014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380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9203" y="6720842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39945" indent="0">
              <a:buNone/>
              <a:defRPr sz="3900"/>
            </a:lvl2pPr>
            <a:lvl3pPr marL="1279890" indent="0">
              <a:buNone/>
              <a:defRPr sz="3400"/>
            </a:lvl3pPr>
            <a:lvl4pPr marL="1919835" indent="0">
              <a:buNone/>
              <a:defRPr sz="2800"/>
            </a:lvl4pPr>
            <a:lvl5pPr marL="2559779" indent="0">
              <a:buNone/>
              <a:defRPr sz="2800"/>
            </a:lvl5pPr>
            <a:lvl6pPr marL="3199725" indent="0">
              <a:buNone/>
              <a:defRPr sz="2800"/>
            </a:lvl6pPr>
            <a:lvl7pPr marL="3839670" indent="0">
              <a:buNone/>
              <a:defRPr sz="2800"/>
            </a:lvl7pPr>
            <a:lvl8pPr marL="4479614" indent="0">
              <a:buNone/>
              <a:defRPr sz="2800"/>
            </a:lvl8pPr>
            <a:lvl9pPr marL="5119559" indent="0">
              <a:buNone/>
              <a:defRPr sz="28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09203" y="7514275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39945" indent="0">
              <a:buNone/>
              <a:defRPr sz="1700"/>
            </a:lvl2pPr>
            <a:lvl3pPr marL="1279890" indent="0">
              <a:buNone/>
              <a:defRPr sz="1400"/>
            </a:lvl3pPr>
            <a:lvl4pPr marL="1919835" indent="0">
              <a:buNone/>
              <a:defRPr sz="1300"/>
            </a:lvl4pPr>
            <a:lvl5pPr marL="2559779" indent="0">
              <a:buNone/>
              <a:defRPr sz="1300"/>
            </a:lvl5pPr>
            <a:lvl6pPr marL="3199725" indent="0">
              <a:buNone/>
              <a:defRPr sz="1300"/>
            </a:lvl6pPr>
            <a:lvl7pPr marL="3839670" indent="0">
              <a:buNone/>
              <a:defRPr sz="1300"/>
            </a:lvl7pPr>
            <a:lvl8pPr marL="4479614" indent="0">
              <a:buNone/>
              <a:defRPr sz="1300"/>
            </a:lvl8pPr>
            <a:lvl9pPr marL="5119559" indent="0">
              <a:buNone/>
              <a:defRPr sz="13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01.07.2014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790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7989" tIns="63995" rIns="127989" bIns="63995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7989" tIns="63995" rIns="127989" bIns="63995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0080" y="8898893"/>
            <a:ext cx="2987040" cy="511175"/>
          </a:xfrm>
          <a:prstGeom prst="rect">
            <a:avLst/>
          </a:prstGeom>
        </p:spPr>
        <p:txBody>
          <a:bodyPr vert="horz" lIns="127989" tIns="63995" rIns="127989" bIns="63995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3C20E-6825-4410-AA39-1AC6AC55EBFB}" type="datetimeFigureOut">
              <a:rPr lang="de-DE" smtClean="0"/>
              <a:t>01.07.2014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373881" y="8898893"/>
            <a:ext cx="4053840" cy="511175"/>
          </a:xfrm>
          <a:prstGeom prst="rect">
            <a:avLst/>
          </a:prstGeom>
        </p:spPr>
        <p:txBody>
          <a:bodyPr vert="horz" lIns="127989" tIns="63995" rIns="127989" bIns="63995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174480" y="8898893"/>
            <a:ext cx="2987040" cy="511175"/>
          </a:xfrm>
          <a:prstGeom prst="rect">
            <a:avLst/>
          </a:prstGeom>
        </p:spPr>
        <p:txBody>
          <a:bodyPr vert="horz" lIns="127989" tIns="63995" rIns="127989" bIns="63995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63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7989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9959" indent="-479959" algn="l" defTabSz="127989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39911" indent="-399966" algn="l" defTabSz="127989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599863" indent="-319972" algn="l" defTabSz="127989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39807" indent="-319972" algn="l" defTabSz="127989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79752" indent="-319972" algn="l" defTabSz="127989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19697" indent="-319972" algn="l" defTabSz="127989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59642" indent="-319972" algn="l" defTabSz="127989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586" indent="-319972" algn="l" defTabSz="127989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39531" indent="-319972" algn="l" defTabSz="127989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39945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79890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19835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59779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99725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39670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79614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19559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orbereitung 3"/>
          <p:cNvSpPr/>
          <p:nvPr/>
        </p:nvSpPr>
        <p:spPr>
          <a:xfrm>
            <a:off x="10739932" y="2245030"/>
            <a:ext cx="1260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/>
              <a:t>Ereignis</a:t>
            </a:r>
          </a:p>
        </p:txBody>
      </p:sp>
      <p:sp>
        <p:nvSpPr>
          <p:cNvPr id="5" name="Flussdiagramm: Daten 4"/>
          <p:cNvSpPr/>
          <p:nvPr/>
        </p:nvSpPr>
        <p:spPr>
          <a:xfrm>
            <a:off x="10758982" y="463854"/>
            <a:ext cx="1260000" cy="576000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Dokument</a:t>
            </a:r>
            <a:endParaRPr lang="de-DE" sz="1000" dirty="0"/>
          </a:p>
        </p:txBody>
      </p:sp>
      <p:sp>
        <p:nvSpPr>
          <p:cNvPr id="6" name="Abgerundetes Rechteck 5"/>
          <p:cNvSpPr/>
          <p:nvPr/>
        </p:nvSpPr>
        <p:spPr>
          <a:xfrm>
            <a:off x="10778033" y="1311580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/>
              <a:t>Prozessschritt</a:t>
            </a:r>
          </a:p>
        </p:txBody>
      </p:sp>
      <p:sp>
        <p:nvSpPr>
          <p:cNvPr id="7" name="Ellipse 6"/>
          <p:cNvSpPr/>
          <p:nvPr/>
        </p:nvSpPr>
        <p:spPr>
          <a:xfrm>
            <a:off x="10616108" y="3321354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AND</a:t>
            </a:r>
          </a:p>
        </p:txBody>
      </p:sp>
      <p:sp>
        <p:nvSpPr>
          <p:cNvPr id="8" name="Ellipse 7"/>
          <p:cNvSpPr/>
          <p:nvPr/>
        </p:nvSpPr>
        <p:spPr>
          <a:xfrm>
            <a:off x="11873408" y="3292779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OR</a:t>
            </a:r>
          </a:p>
        </p:txBody>
      </p:sp>
      <p:sp>
        <p:nvSpPr>
          <p:cNvPr id="9" name="Ellipse 8"/>
          <p:cNvSpPr/>
          <p:nvPr/>
        </p:nvSpPr>
        <p:spPr>
          <a:xfrm>
            <a:off x="11235233" y="3302304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XOR</a:t>
            </a:r>
          </a:p>
        </p:txBody>
      </p:sp>
      <p:sp>
        <p:nvSpPr>
          <p:cNvPr id="10" name="Ellipse 9"/>
          <p:cNvSpPr/>
          <p:nvPr/>
        </p:nvSpPr>
        <p:spPr>
          <a:xfrm>
            <a:off x="10875233" y="3864496"/>
            <a:ext cx="1260000" cy="576000"/>
          </a:xfrm>
          <a:prstGeom prst="ellipse">
            <a:avLst/>
          </a:prstGeom>
          <a:gradFill>
            <a:gsLst>
              <a:gs pos="0">
                <a:srgbClr val="FFC000"/>
              </a:gs>
              <a:gs pos="35000">
                <a:srgbClr val="FFFF00"/>
              </a:gs>
              <a:gs pos="100000">
                <a:schemeClr val="bg1"/>
              </a:gs>
            </a:gsLst>
          </a:gra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20" tIns="45710" rIns="91420" bIns="45710" rtlCol="0" anchor="ctr"/>
          <a:lstStyle/>
          <a:p>
            <a:pPr algn="ctr"/>
            <a:r>
              <a:rPr lang="de-DE" sz="1000" dirty="0"/>
              <a:t>Organisationseinheit</a:t>
            </a:r>
          </a:p>
        </p:txBody>
      </p:sp>
      <p:grpSp>
        <p:nvGrpSpPr>
          <p:cNvPr id="11" name="Gruppieren 10"/>
          <p:cNvGrpSpPr/>
          <p:nvPr/>
        </p:nvGrpSpPr>
        <p:grpSpPr>
          <a:xfrm>
            <a:off x="7559922" y="3300164"/>
            <a:ext cx="3060000" cy="1807080"/>
            <a:chOff x="8005607" y="2938835"/>
            <a:chExt cx="3060000" cy="1807080"/>
          </a:xfrm>
        </p:grpSpPr>
        <p:sp>
          <p:nvSpPr>
            <p:cNvPr id="12" name="Abgerundetes Rechteck 11"/>
            <p:cNvSpPr/>
            <p:nvPr/>
          </p:nvSpPr>
          <p:spPr>
            <a:xfrm>
              <a:off x="8905607" y="2938835"/>
              <a:ext cx="1260000" cy="576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b="1" dirty="0"/>
                <a:t>CHECK</a:t>
              </a:r>
            </a:p>
            <a:p>
              <a:pPr algn="ctr"/>
              <a:r>
                <a:rPr lang="de-DE" sz="1000" dirty="0"/>
                <a:t>Citrix SSO Client</a:t>
              </a:r>
            </a:p>
          </p:txBody>
        </p:sp>
        <p:sp>
          <p:nvSpPr>
            <p:cNvPr id="13" name="Flussdiagramm: Vorbereitung 12"/>
            <p:cNvSpPr/>
            <p:nvPr/>
          </p:nvSpPr>
          <p:spPr>
            <a:xfrm>
              <a:off x="8005607" y="4169915"/>
              <a:ext cx="1260000" cy="576000"/>
            </a:xfrm>
            <a:prstGeom prst="flowChartPreparati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dirty="0"/>
                <a:t>Client installed</a:t>
              </a:r>
            </a:p>
          </p:txBody>
        </p:sp>
        <p:sp>
          <p:nvSpPr>
            <p:cNvPr id="14" name="Ellipse 13"/>
            <p:cNvSpPr/>
            <p:nvPr/>
          </p:nvSpPr>
          <p:spPr>
            <a:xfrm>
              <a:off x="9265607" y="3716674"/>
              <a:ext cx="540000" cy="288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/>
                <a:t>XOR</a:t>
              </a:r>
            </a:p>
          </p:txBody>
        </p:sp>
        <p:sp>
          <p:nvSpPr>
            <p:cNvPr id="15" name="Flussdiagramm: Vorbereitung 14"/>
            <p:cNvSpPr/>
            <p:nvPr/>
          </p:nvSpPr>
          <p:spPr>
            <a:xfrm>
              <a:off x="9805607" y="4169915"/>
              <a:ext cx="1260000" cy="576000"/>
            </a:xfrm>
            <a:prstGeom prst="flowChartPreparati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dirty="0"/>
                <a:t>Client </a:t>
              </a:r>
            </a:p>
            <a:p>
              <a:pPr algn="ctr"/>
              <a:r>
                <a:rPr lang="de-DE" sz="1000" dirty="0"/>
                <a:t>NOT installed</a:t>
              </a:r>
            </a:p>
          </p:txBody>
        </p:sp>
        <p:cxnSp>
          <p:nvCxnSpPr>
            <p:cNvPr id="16" name="Gerade Verbindung mit Pfeil 15"/>
            <p:cNvCxnSpPr>
              <a:stCxn id="14" idx="2"/>
              <a:endCxn id="13" idx="0"/>
            </p:cNvCxnSpPr>
            <p:nvPr/>
          </p:nvCxnSpPr>
          <p:spPr>
            <a:xfrm flipH="1">
              <a:off x="8635607" y="3860674"/>
              <a:ext cx="630000" cy="309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>
              <a:stCxn id="14" idx="6"/>
              <a:endCxn id="15" idx="0"/>
            </p:cNvCxnSpPr>
            <p:nvPr/>
          </p:nvCxnSpPr>
          <p:spPr>
            <a:xfrm>
              <a:off x="9805607" y="3860674"/>
              <a:ext cx="630000" cy="309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>
              <a:stCxn id="12" idx="2"/>
              <a:endCxn id="14" idx="0"/>
            </p:cNvCxnSpPr>
            <p:nvPr/>
          </p:nvCxnSpPr>
          <p:spPr>
            <a:xfrm>
              <a:off x="9535607" y="3514835"/>
              <a:ext cx="0" cy="201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801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488157"/>
              </p:ext>
            </p:extLst>
          </p:nvPr>
        </p:nvGraphicFramePr>
        <p:xfrm>
          <a:off x="6256784" y="2424336"/>
          <a:ext cx="1917700" cy="2095500"/>
        </p:xfrm>
        <a:graphic>
          <a:graphicData uri="http://schemas.openxmlformats.org/drawingml/2006/table">
            <a:tbl>
              <a:tblPr/>
              <a:tblGrid>
                <a:gridCol w="19177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class WikiService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const ERROR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const NOT_FOUND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const INVALID_INPUT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const OK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const VERSION_OUTDATED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readWikis()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readWiki()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createWiki()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deleteWiki()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updateWiki()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644556"/>
              </p:ext>
            </p:extLst>
          </p:nvPr>
        </p:nvGraphicFramePr>
        <p:xfrm>
          <a:off x="6256784" y="5952728"/>
          <a:ext cx="1917700" cy="1143000"/>
        </p:xfrm>
        <a:graphic>
          <a:graphicData uri="http://schemas.openxmlformats.org/drawingml/2006/table">
            <a:tbl>
              <a:tblPr/>
              <a:tblGrid>
                <a:gridCol w="19177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class RequestHandler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$request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$class_name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$command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$result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handleRequest()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357208"/>
              </p:ext>
            </p:extLst>
          </p:nvPr>
        </p:nvGraphicFramePr>
        <p:xfrm>
          <a:off x="568152" y="2064296"/>
          <a:ext cx="1917700" cy="1905000"/>
        </p:xfrm>
        <a:graphic>
          <a:graphicData uri="http://schemas.openxmlformats.org/drawingml/2006/table">
            <a:tbl>
              <a:tblPr/>
              <a:tblGrid>
                <a:gridCol w="19177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class Wiki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$category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$title_id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$title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$version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$notes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$author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$creation_date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$expiration_date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346991"/>
              </p:ext>
            </p:extLst>
          </p:nvPr>
        </p:nvGraphicFramePr>
        <p:xfrm>
          <a:off x="3996828" y="7104856"/>
          <a:ext cx="1917700" cy="952500"/>
        </p:xfrm>
        <a:graphic>
          <a:graphicData uri="http://schemas.openxmlformats.org/drawingml/2006/table">
            <a:tbl>
              <a:tblPr/>
              <a:tblGrid>
                <a:gridCol w="19177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class GetWikiCommand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$request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$wiki_service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$wiki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execute()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cxnSp>
        <p:nvCxnSpPr>
          <p:cNvPr id="11" name="Gerade Verbindung mit Pfeil 10"/>
          <p:cNvCxnSpPr/>
          <p:nvPr/>
        </p:nvCxnSpPr>
        <p:spPr>
          <a:xfrm flipH="1">
            <a:off x="1072208" y="8761040"/>
            <a:ext cx="330893" cy="43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/>
          <p:cNvCxnSpPr>
            <a:stCxn id="2" idx="2"/>
            <a:endCxn id="6" idx="2"/>
          </p:cNvCxnSpPr>
          <p:nvPr/>
        </p:nvCxnSpPr>
        <p:spPr>
          <a:xfrm rot="5400000">
            <a:off x="5604842" y="6446564"/>
            <a:ext cx="961628" cy="2259956"/>
          </a:xfrm>
          <a:prstGeom prst="bentConnector3">
            <a:avLst>
              <a:gd name="adj1" fmla="val 1237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6"/>
          <p:cNvCxnSpPr>
            <a:stCxn id="2" idx="2"/>
            <a:endCxn id="21" idx="2"/>
          </p:cNvCxnSpPr>
          <p:nvPr/>
        </p:nvCxnSpPr>
        <p:spPr>
          <a:xfrm rot="16200000" flipH="1">
            <a:off x="7838182" y="6473180"/>
            <a:ext cx="987153" cy="2232248"/>
          </a:xfrm>
          <a:prstGeom prst="bentConnector3">
            <a:avLst>
              <a:gd name="adj1" fmla="val 1231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278422"/>
              </p:ext>
            </p:extLst>
          </p:nvPr>
        </p:nvGraphicFramePr>
        <p:xfrm>
          <a:off x="8489032" y="7320881"/>
          <a:ext cx="1917700" cy="762000"/>
        </p:xfrm>
        <a:graphic>
          <a:graphicData uri="http://schemas.openxmlformats.org/drawingml/2006/table">
            <a:tbl>
              <a:tblPr/>
              <a:tblGrid>
                <a:gridCol w="19177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i="0" u="none" strike="noStrike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class GetWikisCommand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$wiki_service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$wikis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execute()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cxnSp>
        <p:nvCxnSpPr>
          <p:cNvPr id="24" name="Gewinkelte Verbindung 23"/>
          <p:cNvCxnSpPr>
            <a:stCxn id="20" idx="2"/>
            <a:endCxn id="21" idx="3"/>
          </p:cNvCxnSpPr>
          <p:nvPr/>
        </p:nvCxnSpPr>
        <p:spPr>
          <a:xfrm rot="16200000" flipH="1">
            <a:off x="7220161" y="4515309"/>
            <a:ext cx="3182045" cy="3191098"/>
          </a:xfrm>
          <a:prstGeom prst="bentConnector4">
            <a:avLst>
              <a:gd name="adj1" fmla="val 12882"/>
              <a:gd name="adj2" fmla="val 1071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9650649" y="6680721"/>
            <a:ext cx="1512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readWikis()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808512" y="6672808"/>
            <a:ext cx="1512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readWiki()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Gewinkelte Verbindung 30"/>
          <p:cNvCxnSpPr>
            <a:stCxn id="20" idx="2"/>
            <a:endCxn id="6" idx="1"/>
          </p:cNvCxnSpPr>
          <p:nvPr/>
        </p:nvCxnSpPr>
        <p:spPr>
          <a:xfrm rot="5400000">
            <a:off x="4075596" y="4441068"/>
            <a:ext cx="3061270" cy="3218806"/>
          </a:xfrm>
          <a:prstGeom prst="bentConnector4">
            <a:avLst>
              <a:gd name="adj1" fmla="val 12662"/>
              <a:gd name="adj2" fmla="val 107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465616"/>
              </p:ext>
            </p:extLst>
          </p:nvPr>
        </p:nvGraphicFramePr>
        <p:xfrm>
          <a:off x="1205656" y="5808712"/>
          <a:ext cx="1917700" cy="762000"/>
        </p:xfrm>
        <a:graphic>
          <a:graphicData uri="http://schemas.openxmlformats.org/drawingml/2006/table">
            <a:tbl>
              <a:tblPr/>
              <a:tblGrid>
                <a:gridCol w="19177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i="0" u="none" strike="noStrike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class UpdateWikiCommand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$wiki_service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$wikis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execute</a:t>
                      </a: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sp>
        <p:nvSpPr>
          <p:cNvPr id="16" name="Textfeld 15"/>
          <p:cNvSpPr txBox="1"/>
          <p:nvPr/>
        </p:nvSpPr>
        <p:spPr>
          <a:xfrm>
            <a:off x="2656384" y="4404420"/>
            <a:ext cx="1512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updateWiki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Gewinkelte Verbindung 17"/>
          <p:cNvCxnSpPr>
            <a:stCxn id="20" idx="2"/>
            <a:endCxn id="5" idx="0"/>
          </p:cNvCxnSpPr>
          <p:nvPr/>
        </p:nvCxnSpPr>
        <p:spPr>
          <a:xfrm rot="5400000">
            <a:off x="4045632" y="2638710"/>
            <a:ext cx="1288876" cy="5051128"/>
          </a:xfrm>
          <a:prstGeom prst="bentConnector3">
            <a:avLst>
              <a:gd name="adj1" fmla="val 130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72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orbereitung 3"/>
          <p:cNvSpPr/>
          <p:nvPr/>
        </p:nvSpPr>
        <p:spPr>
          <a:xfrm>
            <a:off x="10739932" y="2245030"/>
            <a:ext cx="1260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/>
              <a:t>Ereignis</a:t>
            </a:r>
          </a:p>
        </p:txBody>
      </p:sp>
      <p:sp>
        <p:nvSpPr>
          <p:cNvPr id="5" name="Flussdiagramm: Daten 4"/>
          <p:cNvSpPr/>
          <p:nvPr/>
        </p:nvSpPr>
        <p:spPr>
          <a:xfrm>
            <a:off x="10758982" y="463854"/>
            <a:ext cx="1260000" cy="576000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Dokument</a:t>
            </a:r>
            <a:endParaRPr lang="de-DE" sz="1000" dirty="0"/>
          </a:p>
        </p:txBody>
      </p:sp>
      <p:sp>
        <p:nvSpPr>
          <p:cNvPr id="6" name="Abgerundetes Rechteck 5"/>
          <p:cNvSpPr/>
          <p:nvPr/>
        </p:nvSpPr>
        <p:spPr>
          <a:xfrm>
            <a:off x="10778033" y="1311580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/>
              <a:t>Prozessschritt</a:t>
            </a:r>
          </a:p>
        </p:txBody>
      </p:sp>
      <p:sp>
        <p:nvSpPr>
          <p:cNvPr id="7" name="Ellipse 6"/>
          <p:cNvSpPr/>
          <p:nvPr/>
        </p:nvSpPr>
        <p:spPr>
          <a:xfrm>
            <a:off x="10616108" y="3321354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AND</a:t>
            </a:r>
          </a:p>
        </p:txBody>
      </p:sp>
      <p:sp>
        <p:nvSpPr>
          <p:cNvPr id="8" name="Ellipse 7"/>
          <p:cNvSpPr/>
          <p:nvPr/>
        </p:nvSpPr>
        <p:spPr>
          <a:xfrm>
            <a:off x="11873408" y="3292779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OR</a:t>
            </a:r>
          </a:p>
        </p:txBody>
      </p:sp>
      <p:sp>
        <p:nvSpPr>
          <p:cNvPr id="9" name="Ellipse 8"/>
          <p:cNvSpPr/>
          <p:nvPr/>
        </p:nvSpPr>
        <p:spPr>
          <a:xfrm>
            <a:off x="11235233" y="3302304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XOR</a:t>
            </a:r>
          </a:p>
        </p:txBody>
      </p:sp>
      <p:sp>
        <p:nvSpPr>
          <p:cNvPr id="10" name="Ellipse 9"/>
          <p:cNvSpPr/>
          <p:nvPr/>
        </p:nvSpPr>
        <p:spPr>
          <a:xfrm>
            <a:off x="10875233" y="3864496"/>
            <a:ext cx="1260000" cy="576000"/>
          </a:xfrm>
          <a:prstGeom prst="ellipse">
            <a:avLst/>
          </a:prstGeom>
          <a:gradFill>
            <a:gsLst>
              <a:gs pos="0">
                <a:srgbClr val="FFC000"/>
              </a:gs>
              <a:gs pos="35000">
                <a:srgbClr val="FFFF00"/>
              </a:gs>
              <a:gs pos="100000">
                <a:schemeClr val="bg1"/>
              </a:gs>
            </a:gsLst>
          </a:gra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20" tIns="45710" rIns="91420" bIns="45710" rtlCol="0" anchor="ctr"/>
          <a:lstStyle/>
          <a:p>
            <a:pPr algn="ctr"/>
            <a:r>
              <a:rPr lang="de-DE" sz="1000" dirty="0"/>
              <a:t>Organisationseinheit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1792288" y="2424336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Anmeldung</a:t>
            </a:r>
            <a:endParaRPr lang="de-DE" sz="1000" dirty="0"/>
          </a:p>
        </p:txBody>
      </p:sp>
      <p:sp>
        <p:nvSpPr>
          <p:cNvPr id="20" name="Abgerundetes Rechteck 19"/>
          <p:cNvSpPr/>
          <p:nvPr/>
        </p:nvSpPr>
        <p:spPr>
          <a:xfrm>
            <a:off x="5860880" y="7668419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Tastatureingabe überprüfen</a:t>
            </a:r>
            <a:endParaRPr lang="de-DE" sz="1000" dirty="0"/>
          </a:p>
        </p:txBody>
      </p:sp>
      <p:sp>
        <p:nvSpPr>
          <p:cNvPr id="21" name="Abgerundetes Rechteck 20"/>
          <p:cNvSpPr/>
          <p:nvPr/>
        </p:nvSpPr>
        <p:spPr>
          <a:xfrm>
            <a:off x="1792288" y="3715916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Liste Anzeigen</a:t>
            </a:r>
          </a:p>
          <a:p>
            <a:pPr algn="ctr"/>
            <a:r>
              <a:rPr lang="de-DE" sz="1000" dirty="0" smtClean="0"/>
              <a:t>20 Datensätze</a:t>
            </a:r>
            <a:endParaRPr lang="de-DE" sz="1000" dirty="0"/>
          </a:p>
        </p:txBody>
      </p:sp>
      <p:sp>
        <p:nvSpPr>
          <p:cNvPr id="22" name="Abgerundetes Rechteck 21"/>
          <p:cNvSpPr/>
          <p:nvPr/>
        </p:nvSpPr>
        <p:spPr>
          <a:xfrm>
            <a:off x="1000200" y="1416224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Web-Template laden</a:t>
            </a:r>
            <a:endParaRPr lang="de-DE" sz="10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7750880" y="5760767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</a:t>
            </a:r>
          </a:p>
          <a:p>
            <a:pPr algn="ctr"/>
            <a:r>
              <a:rPr lang="de-DE" sz="1000" dirty="0" smtClean="0"/>
              <a:t>anlegen</a:t>
            </a:r>
            <a:endParaRPr lang="de-DE" sz="1000" dirty="0"/>
          </a:p>
        </p:txBody>
      </p:sp>
      <p:sp>
        <p:nvSpPr>
          <p:cNvPr id="24" name="Abgerundetes Rechteck 23"/>
          <p:cNvSpPr/>
          <p:nvPr/>
        </p:nvSpPr>
        <p:spPr>
          <a:xfrm>
            <a:off x="9209112" y="5760767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</a:t>
            </a:r>
          </a:p>
          <a:p>
            <a:pPr algn="ctr"/>
            <a:r>
              <a:rPr lang="de-DE" sz="1000" dirty="0" smtClean="0"/>
              <a:t>editieren</a:t>
            </a:r>
            <a:endParaRPr lang="de-DE" sz="10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10616108" y="5787165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</a:t>
            </a:r>
          </a:p>
          <a:p>
            <a:pPr algn="ctr"/>
            <a:r>
              <a:rPr lang="de-DE" sz="1000" dirty="0" smtClean="0"/>
              <a:t>löschen</a:t>
            </a:r>
            <a:endParaRPr lang="de-DE" sz="1000" dirty="0"/>
          </a:p>
        </p:txBody>
      </p:sp>
      <p:sp>
        <p:nvSpPr>
          <p:cNvPr id="26" name="Abgerundetes Rechteck 25"/>
          <p:cNvSpPr/>
          <p:nvPr/>
        </p:nvSpPr>
        <p:spPr>
          <a:xfrm>
            <a:off x="1792288" y="624136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Auswahl der Plattform</a:t>
            </a:r>
          </a:p>
          <a:p>
            <a:pPr algn="ctr"/>
            <a:r>
              <a:rPr lang="de-DE" sz="1000" dirty="0" smtClean="0"/>
              <a:t>Web oder App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2629000" y="1416224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App-Template laden</a:t>
            </a:r>
            <a:endParaRPr lang="de-DE" sz="10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3664496" y="4440496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Ablaufdatum berechnen</a:t>
            </a:r>
            <a:endParaRPr lang="de-DE" sz="1000" dirty="0"/>
          </a:p>
        </p:txBody>
      </p:sp>
      <p:sp>
        <p:nvSpPr>
          <p:cNvPr id="30" name="Rechteck 29"/>
          <p:cNvSpPr/>
          <p:nvPr/>
        </p:nvSpPr>
        <p:spPr>
          <a:xfrm>
            <a:off x="3484496" y="3715916"/>
            <a:ext cx="1620000" cy="57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Auswahlkriterien zwischenspeichern:</a:t>
            </a:r>
          </a:p>
          <a:p>
            <a:pPr algn="ctr"/>
            <a:r>
              <a:rPr lang="de-DE" sz="1000" dirty="0" smtClean="0"/>
              <a:t>[Suchbegriff]; [1-20, 21-40]</a:t>
            </a:r>
            <a:endParaRPr lang="de-DE" sz="10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3664496" y="5184767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Datensatzindex berechnen</a:t>
            </a:r>
          </a:p>
          <a:p>
            <a:pPr algn="ctr"/>
            <a:r>
              <a:rPr lang="de-DE" sz="1000" dirty="0" smtClean="0"/>
              <a:t>[1-20]</a:t>
            </a:r>
            <a:endParaRPr lang="de-DE" sz="10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9209112" y="6697896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Ausgewählte Aktion</a:t>
            </a:r>
          </a:p>
          <a:p>
            <a:pPr algn="ctr"/>
            <a:r>
              <a:rPr lang="de-DE" sz="1000" dirty="0" smtClean="0"/>
              <a:t>bestätigen</a:t>
            </a:r>
            <a:endParaRPr lang="de-DE" sz="10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9209112" y="7407319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Ausgewählte Aktion </a:t>
            </a:r>
          </a:p>
          <a:p>
            <a:pPr algn="ctr"/>
            <a:r>
              <a:rPr lang="de-DE" sz="1000" dirty="0" smtClean="0"/>
              <a:t>ausführen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83443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orbereitung 3"/>
          <p:cNvSpPr/>
          <p:nvPr/>
        </p:nvSpPr>
        <p:spPr>
          <a:xfrm>
            <a:off x="10739932" y="2245030"/>
            <a:ext cx="1260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/>
              <a:t>Ereignis</a:t>
            </a:r>
          </a:p>
        </p:txBody>
      </p:sp>
      <p:sp>
        <p:nvSpPr>
          <p:cNvPr id="5" name="Flussdiagramm: Daten 4"/>
          <p:cNvSpPr/>
          <p:nvPr/>
        </p:nvSpPr>
        <p:spPr>
          <a:xfrm>
            <a:off x="10758982" y="463854"/>
            <a:ext cx="1260000" cy="576000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Dokument</a:t>
            </a:r>
            <a:endParaRPr lang="de-DE" sz="1000" dirty="0"/>
          </a:p>
        </p:txBody>
      </p:sp>
      <p:sp>
        <p:nvSpPr>
          <p:cNvPr id="6" name="Abgerundetes Rechteck 5"/>
          <p:cNvSpPr/>
          <p:nvPr/>
        </p:nvSpPr>
        <p:spPr>
          <a:xfrm>
            <a:off x="10778033" y="1311580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/>
              <a:t>Prozessschritt</a:t>
            </a:r>
          </a:p>
        </p:txBody>
      </p:sp>
      <p:sp>
        <p:nvSpPr>
          <p:cNvPr id="7" name="Ellipse 6"/>
          <p:cNvSpPr/>
          <p:nvPr/>
        </p:nvSpPr>
        <p:spPr>
          <a:xfrm>
            <a:off x="10616108" y="3321354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AND</a:t>
            </a:r>
          </a:p>
        </p:txBody>
      </p:sp>
      <p:sp>
        <p:nvSpPr>
          <p:cNvPr id="8" name="Ellipse 7"/>
          <p:cNvSpPr/>
          <p:nvPr/>
        </p:nvSpPr>
        <p:spPr>
          <a:xfrm>
            <a:off x="11873408" y="3292779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OR</a:t>
            </a:r>
          </a:p>
        </p:txBody>
      </p:sp>
      <p:sp>
        <p:nvSpPr>
          <p:cNvPr id="9" name="Ellipse 8"/>
          <p:cNvSpPr/>
          <p:nvPr/>
        </p:nvSpPr>
        <p:spPr>
          <a:xfrm>
            <a:off x="11235233" y="3302304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XOR</a:t>
            </a:r>
          </a:p>
        </p:txBody>
      </p:sp>
      <p:sp>
        <p:nvSpPr>
          <p:cNvPr id="10" name="Ellipse 9"/>
          <p:cNvSpPr/>
          <p:nvPr/>
        </p:nvSpPr>
        <p:spPr>
          <a:xfrm>
            <a:off x="10875233" y="3864496"/>
            <a:ext cx="1260000" cy="576000"/>
          </a:xfrm>
          <a:prstGeom prst="ellipse">
            <a:avLst/>
          </a:prstGeom>
          <a:gradFill>
            <a:gsLst>
              <a:gs pos="0">
                <a:srgbClr val="FFC000"/>
              </a:gs>
              <a:gs pos="35000">
                <a:srgbClr val="FFFF00"/>
              </a:gs>
              <a:gs pos="100000">
                <a:schemeClr val="bg1"/>
              </a:gs>
            </a:gsLst>
          </a:gra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20" tIns="45710" rIns="91420" bIns="45710" rtlCol="0" anchor="ctr"/>
          <a:lstStyle/>
          <a:p>
            <a:pPr algn="ctr"/>
            <a:r>
              <a:rPr lang="de-DE" sz="1000" dirty="0"/>
              <a:t>Organisationseinheit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5860880" y="7668419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Tastatureingabe überprüfen</a:t>
            </a:r>
            <a:endParaRPr lang="de-DE" sz="10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7750880" y="5760767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</a:t>
            </a:r>
          </a:p>
          <a:p>
            <a:pPr algn="ctr"/>
            <a:r>
              <a:rPr lang="de-DE" sz="1000" dirty="0" smtClean="0"/>
              <a:t>anlegen</a:t>
            </a:r>
            <a:endParaRPr lang="de-DE" sz="1000" dirty="0"/>
          </a:p>
        </p:txBody>
      </p:sp>
      <p:sp>
        <p:nvSpPr>
          <p:cNvPr id="24" name="Abgerundetes Rechteck 23"/>
          <p:cNvSpPr/>
          <p:nvPr/>
        </p:nvSpPr>
        <p:spPr>
          <a:xfrm>
            <a:off x="9209112" y="5760767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</a:t>
            </a:r>
          </a:p>
          <a:p>
            <a:pPr algn="ctr"/>
            <a:r>
              <a:rPr lang="de-DE" sz="1000" dirty="0" smtClean="0"/>
              <a:t>editieren</a:t>
            </a:r>
            <a:endParaRPr lang="de-DE" sz="10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10616108" y="5787165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</a:t>
            </a:r>
          </a:p>
          <a:p>
            <a:pPr algn="ctr"/>
            <a:r>
              <a:rPr lang="de-DE" sz="1000" dirty="0" smtClean="0"/>
              <a:t>löschen</a:t>
            </a:r>
            <a:endParaRPr lang="de-DE" sz="10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9209112" y="6697896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Ausgewählte Aktion</a:t>
            </a:r>
          </a:p>
          <a:p>
            <a:pPr algn="ctr"/>
            <a:r>
              <a:rPr lang="de-DE" sz="1000" dirty="0" smtClean="0"/>
              <a:t>bestätigen</a:t>
            </a:r>
            <a:endParaRPr lang="de-DE" sz="10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9209112" y="7407319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Ausgewählte Aktion </a:t>
            </a:r>
          </a:p>
          <a:p>
            <a:pPr algn="ctr"/>
            <a:r>
              <a:rPr lang="de-DE" sz="1000" dirty="0" smtClean="0"/>
              <a:t>ausführen</a:t>
            </a:r>
            <a:endParaRPr lang="de-DE" sz="1000" dirty="0"/>
          </a:p>
        </p:txBody>
      </p:sp>
      <p:sp>
        <p:nvSpPr>
          <p:cNvPr id="33" name="Flussdiagramm: Vorbereitung 32"/>
          <p:cNvSpPr/>
          <p:nvPr/>
        </p:nvSpPr>
        <p:spPr>
          <a:xfrm>
            <a:off x="7840960" y="2883925"/>
            <a:ext cx="1368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[Button]</a:t>
            </a:r>
          </a:p>
          <a:p>
            <a:pPr algn="ctr"/>
            <a:r>
              <a:rPr lang="de-DE" sz="1000" dirty="0" smtClean="0"/>
              <a:t>Datensatz</a:t>
            </a:r>
          </a:p>
          <a:p>
            <a:pPr algn="ctr"/>
            <a:r>
              <a:rPr lang="de-DE" sz="1000" dirty="0" smtClean="0"/>
              <a:t>editieren</a:t>
            </a:r>
            <a:endParaRPr lang="de-DE" sz="10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7880449" y="3609354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Detailansicht</a:t>
            </a:r>
          </a:p>
          <a:p>
            <a:pPr algn="ctr"/>
            <a:r>
              <a:rPr lang="de-DE" sz="1000" dirty="0" smtClean="0"/>
              <a:t>laden</a:t>
            </a:r>
          </a:p>
        </p:txBody>
      </p:sp>
      <p:sp>
        <p:nvSpPr>
          <p:cNvPr id="35" name="Flussdiagramm: Vorbereitung 34"/>
          <p:cNvSpPr/>
          <p:nvPr/>
        </p:nvSpPr>
        <p:spPr>
          <a:xfrm>
            <a:off x="7826449" y="4291916"/>
            <a:ext cx="1368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Website</a:t>
            </a:r>
          </a:p>
          <a:p>
            <a:pPr algn="ctr"/>
            <a:r>
              <a:rPr lang="de-DE" sz="1000" dirty="0" smtClean="0"/>
              <a:t>geladen</a:t>
            </a:r>
            <a:endParaRPr lang="de-DE" sz="1000" dirty="0"/>
          </a:p>
        </p:txBody>
      </p:sp>
      <p:sp>
        <p:nvSpPr>
          <p:cNvPr id="37" name="Flussdiagramm: Vorbereitung 36"/>
          <p:cNvSpPr/>
          <p:nvPr/>
        </p:nvSpPr>
        <p:spPr>
          <a:xfrm>
            <a:off x="1620454" y="429529"/>
            <a:ext cx="1368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[Button]</a:t>
            </a:r>
          </a:p>
          <a:p>
            <a:pPr algn="ctr"/>
            <a:r>
              <a:rPr lang="de-DE" sz="1000" dirty="0" smtClean="0"/>
              <a:t>Änderung</a:t>
            </a:r>
          </a:p>
          <a:p>
            <a:pPr algn="ctr"/>
            <a:r>
              <a:rPr lang="de-DE" sz="1000" dirty="0" smtClean="0"/>
              <a:t>speichern</a:t>
            </a:r>
            <a:endParaRPr lang="de-DE" sz="1000" dirty="0"/>
          </a:p>
        </p:txBody>
      </p:sp>
      <p:sp>
        <p:nvSpPr>
          <p:cNvPr id="38" name="Abgerundetes Rechteck 37"/>
          <p:cNvSpPr/>
          <p:nvPr/>
        </p:nvSpPr>
        <p:spPr>
          <a:xfrm>
            <a:off x="1659943" y="1154958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Abfrage:</a:t>
            </a:r>
          </a:p>
          <a:p>
            <a:pPr algn="ctr"/>
            <a:r>
              <a:rPr lang="de-DE" sz="1000" dirty="0" smtClean="0"/>
              <a:t>[Save] od. [Cancle]</a:t>
            </a:r>
          </a:p>
        </p:txBody>
      </p:sp>
      <p:sp>
        <p:nvSpPr>
          <p:cNvPr id="39" name="Flussdiagramm: Vorbereitung 38"/>
          <p:cNvSpPr/>
          <p:nvPr/>
        </p:nvSpPr>
        <p:spPr>
          <a:xfrm>
            <a:off x="2593021" y="2396018"/>
            <a:ext cx="1368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[Cancle]</a:t>
            </a:r>
          </a:p>
          <a:p>
            <a:pPr algn="ctr"/>
            <a:r>
              <a:rPr lang="de-DE" sz="1000" dirty="0" smtClean="0"/>
              <a:t>bestätigt</a:t>
            </a:r>
            <a:endParaRPr lang="de-DE" sz="1000" dirty="0"/>
          </a:p>
        </p:txBody>
      </p:sp>
      <p:sp>
        <p:nvSpPr>
          <p:cNvPr id="40" name="Ellipse 39"/>
          <p:cNvSpPr/>
          <p:nvPr/>
        </p:nvSpPr>
        <p:spPr>
          <a:xfrm>
            <a:off x="2034454" y="1870378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XOR</a:t>
            </a:r>
          </a:p>
        </p:txBody>
      </p:sp>
      <p:sp>
        <p:nvSpPr>
          <p:cNvPr id="41" name="Flussdiagramm: Vorbereitung 40"/>
          <p:cNvSpPr/>
          <p:nvPr/>
        </p:nvSpPr>
        <p:spPr>
          <a:xfrm>
            <a:off x="587933" y="2396534"/>
            <a:ext cx="1368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[Save]</a:t>
            </a:r>
          </a:p>
          <a:p>
            <a:pPr algn="ctr"/>
            <a:r>
              <a:rPr lang="de-DE" sz="1000" dirty="0" smtClean="0"/>
              <a:t>bestätigt</a:t>
            </a:r>
            <a:endParaRPr lang="de-DE" sz="1000" dirty="0"/>
          </a:p>
        </p:txBody>
      </p:sp>
      <p:cxnSp>
        <p:nvCxnSpPr>
          <p:cNvPr id="42" name="Gerade Verbindung mit Pfeil 41"/>
          <p:cNvCxnSpPr>
            <a:stCxn id="38" idx="2"/>
            <a:endCxn id="40" idx="0"/>
          </p:cNvCxnSpPr>
          <p:nvPr/>
        </p:nvCxnSpPr>
        <p:spPr>
          <a:xfrm>
            <a:off x="2289943" y="1730958"/>
            <a:ext cx="14511" cy="13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/>
          <p:cNvCxnSpPr>
            <a:stCxn id="40" idx="6"/>
            <a:endCxn id="39" idx="0"/>
          </p:cNvCxnSpPr>
          <p:nvPr/>
        </p:nvCxnSpPr>
        <p:spPr>
          <a:xfrm>
            <a:off x="2574454" y="2014378"/>
            <a:ext cx="702567" cy="381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winkelte Verbindung 42"/>
          <p:cNvCxnSpPr>
            <a:stCxn id="40" idx="2"/>
            <a:endCxn id="41" idx="0"/>
          </p:cNvCxnSpPr>
          <p:nvPr/>
        </p:nvCxnSpPr>
        <p:spPr>
          <a:xfrm rot="10800000" flipV="1">
            <a:off x="1271934" y="2014378"/>
            <a:ext cx="762521" cy="382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bgerundetes Rechteck 47"/>
          <p:cNvSpPr/>
          <p:nvPr/>
        </p:nvSpPr>
        <p:spPr>
          <a:xfrm>
            <a:off x="641933" y="4409781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 anlegen</a:t>
            </a:r>
            <a:endParaRPr lang="de-DE" sz="10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41933" y="3077627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Neue Versionsnummer berechnen</a:t>
            </a:r>
            <a:endParaRPr lang="de-DE" sz="1000" dirty="0"/>
          </a:p>
        </p:txBody>
      </p:sp>
      <p:sp>
        <p:nvSpPr>
          <p:cNvPr id="50" name="Flussdiagramm: Vorbereitung 49"/>
          <p:cNvSpPr/>
          <p:nvPr/>
        </p:nvSpPr>
        <p:spPr>
          <a:xfrm>
            <a:off x="587933" y="3747246"/>
            <a:ext cx="1368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Versions-nummer berechnet</a:t>
            </a:r>
            <a:endParaRPr lang="de-DE" sz="1000" dirty="0"/>
          </a:p>
        </p:txBody>
      </p:sp>
      <p:sp>
        <p:nvSpPr>
          <p:cNvPr id="51" name="Flussdiagramm: Vorbereitung 50"/>
          <p:cNvSpPr/>
          <p:nvPr/>
        </p:nvSpPr>
        <p:spPr>
          <a:xfrm>
            <a:off x="587933" y="5115398"/>
            <a:ext cx="1368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 angelegt</a:t>
            </a:r>
            <a:endParaRPr lang="de-DE" sz="1000" dirty="0"/>
          </a:p>
        </p:txBody>
      </p:sp>
      <p:cxnSp>
        <p:nvCxnSpPr>
          <p:cNvPr id="52" name="Gerade Verbindung mit Pfeil 51"/>
          <p:cNvCxnSpPr>
            <a:stCxn id="41" idx="2"/>
            <a:endCxn id="49" idx="0"/>
          </p:cNvCxnSpPr>
          <p:nvPr/>
        </p:nvCxnSpPr>
        <p:spPr>
          <a:xfrm>
            <a:off x="1271933" y="2972534"/>
            <a:ext cx="0" cy="10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49" idx="2"/>
            <a:endCxn id="50" idx="0"/>
          </p:cNvCxnSpPr>
          <p:nvPr/>
        </p:nvCxnSpPr>
        <p:spPr>
          <a:xfrm>
            <a:off x="1271933" y="3653627"/>
            <a:ext cx="0" cy="9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50" idx="2"/>
            <a:endCxn id="48" idx="0"/>
          </p:cNvCxnSpPr>
          <p:nvPr/>
        </p:nvCxnSpPr>
        <p:spPr>
          <a:xfrm>
            <a:off x="1271933" y="4323246"/>
            <a:ext cx="0" cy="86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48" idx="2"/>
            <a:endCxn id="51" idx="0"/>
          </p:cNvCxnSpPr>
          <p:nvPr/>
        </p:nvCxnSpPr>
        <p:spPr>
          <a:xfrm>
            <a:off x="1271933" y="4985781"/>
            <a:ext cx="0" cy="129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37" idx="2"/>
            <a:endCxn id="38" idx="0"/>
          </p:cNvCxnSpPr>
          <p:nvPr/>
        </p:nvCxnSpPr>
        <p:spPr>
          <a:xfrm flipH="1">
            <a:off x="2289943" y="1005529"/>
            <a:ext cx="14511" cy="149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46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4240560" y="2424336"/>
            <a:ext cx="1260000" cy="576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class</a:t>
            </a:r>
            <a:endParaRPr lang="de-DE" sz="1000" dirty="0"/>
          </a:p>
          <a:p>
            <a:pPr algn="ctr"/>
            <a:r>
              <a:rPr lang="de-DE" sz="1000" dirty="0" smtClean="0"/>
              <a:t>RequestHandler</a:t>
            </a:r>
            <a:endParaRPr lang="de-DE" sz="1000" dirty="0"/>
          </a:p>
        </p:txBody>
      </p:sp>
      <p:sp>
        <p:nvSpPr>
          <p:cNvPr id="36" name="Flussdiagramm: Vorbereitung 35"/>
          <p:cNvSpPr/>
          <p:nvPr/>
        </p:nvSpPr>
        <p:spPr>
          <a:xfrm>
            <a:off x="2058792" y="3576464"/>
            <a:ext cx="1368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err="1"/>
              <a:t>n</a:t>
            </a:r>
            <a:r>
              <a:rPr lang="de-DE" sz="1000" dirty="0" err="1" smtClean="0"/>
              <a:t>ew</a:t>
            </a:r>
            <a:r>
              <a:rPr lang="de-DE" sz="1000" dirty="0" smtClean="0"/>
              <a:t> Wiki</a:t>
            </a:r>
            <a:endParaRPr lang="de-DE" sz="1000" dirty="0"/>
          </a:p>
        </p:txBody>
      </p:sp>
      <p:sp>
        <p:nvSpPr>
          <p:cNvPr id="44" name="Abgerundetes Rechteck 43"/>
          <p:cNvSpPr/>
          <p:nvPr/>
        </p:nvSpPr>
        <p:spPr>
          <a:xfrm>
            <a:off x="4240560" y="3595872"/>
            <a:ext cx="1260000" cy="576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class </a:t>
            </a:r>
          </a:p>
          <a:p>
            <a:pPr algn="ctr"/>
            <a:r>
              <a:rPr lang="de-DE" sz="1000" dirty="0" smtClean="0"/>
              <a:t>Wiki</a:t>
            </a:r>
            <a:endParaRPr lang="de-DE" sz="1000" dirty="0"/>
          </a:p>
        </p:txBody>
      </p:sp>
      <p:cxnSp>
        <p:nvCxnSpPr>
          <p:cNvPr id="45" name="Gerade Verbindung mit Pfeil 44"/>
          <p:cNvCxnSpPr>
            <a:stCxn id="6" idx="1"/>
            <a:endCxn id="47" idx="3"/>
          </p:cNvCxnSpPr>
          <p:nvPr/>
        </p:nvCxnSpPr>
        <p:spPr>
          <a:xfrm flipH="1">
            <a:off x="3318792" y="2712336"/>
            <a:ext cx="921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4" idx="1"/>
            <a:endCxn id="36" idx="3"/>
          </p:cNvCxnSpPr>
          <p:nvPr/>
        </p:nvCxnSpPr>
        <p:spPr>
          <a:xfrm flipH="1" flipV="1">
            <a:off x="3426792" y="3864464"/>
            <a:ext cx="813768" cy="19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bgerundetes Rechteck 46"/>
          <p:cNvSpPr/>
          <p:nvPr/>
        </p:nvSpPr>
        <p:spPr>
          <a:xfrm>
            <a:off x="2058792" y="2424336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err="1" smtClean="0"/>
              <a:t>function</a:t>
            </a:r>
            <a:endParaRPr lang="de-DE" sz="1000" dirty="0" smtClean="0"/>
          </a:p>
          <a:p>
            <a:pPr algn="ctr"/>
            <a:r>
              <a:rPr lang="de-DE" sz="1000" dirty="0" smtClean="0"/>
              <a:t>handleRequest</a:t>
            </a:r>
          </a:p>
        </p:txBody>
      </p:sp>
      <p:cxnSp>
        <p:nvCxnSpPr>
          <p:cNvPr id="53" name="Gerade Verbindung mit Pfeil 52"/>
          <p:cNvCxnSpPr>
            <a:stCxn id="47" idx="2"/>
            <a:endCxn id="36" idx="0"/>
          </p:cNvCxnSpPr>
          <p:nvPr/>
        </p:nvCxnSpPr>
        <p:spPr>
          <a:xfrm>
            <a:off x="2688792" y="3000336"/>
            <a:ext cx="54000" cy="57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bgerundetes Rechteck 53"/>
          <p:cNvSpPr/>
          <p:nvPr/>
        </p:nvSpPr>
        <p:spPr>
          <a:xfrm>
            <a:off x="4879452" y="5880720"/>
            <a:ext cx="1260000" cy="576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class </a:t>
            </a:r>
          </a:p>
          <a:p>
            <a:pPr algn="ctr"/>
            <a:r>
              <a:rPr lang="de-DE" sz="1000" dirty="0" smtClean="0"/>
              <a:t>WikiService</a:t>
            </a:r>
            <a:endParaRPr lang="de-DE" sz="1000" dirty="0"/>
          </a:p>
        </p:txBody>
      </p:sp>
      <p:cxnSp>
        <p:nvCxnSpPr>
          <p:cNvPr id="57" name="Gerade Verbindung mit Pfeil 56"/>
          <p:cNvCxnSpPr>
            <a:stCxn id="54" idx="1"/>
            <a:endCxn id="59" idx="3"/>
          </p:cNvCxnSpPr>
          <p:nvPr/>
        </p:nvCxnSpPr>
        <p:spPr>
          <a:xfrm flipH="1">
            <a:off x="3968512" y="6168720"/>
            <a:ext cx="910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bgerundetes Rechteck 58"/>
          <p:cNvSpPr/>
          <p:nvPr/>
        </p:nvSpPr>
        <p:spPr>
          <a:xfrm>
            <a:off x="2708512" y="5880720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err="1" smtClean="0"/>
              <a:t>function</a:t>
            </a:r>
            <a:endParaRPr lang="de-DE" sz="1000" dirty="0" smtClean="0"/>
          </a:p>
          <a:p>
            <a:pPr algn="ctr"/>
            <a:r>
              <a:rPr lang="de-DE" sz="1000" dirty="0" err="1" smtClean="0"/>
              <a:t>sqlQuery</a:t>
            </a:r>
            <a:endParaRPr lang="de-DE" sz="1000" dirty="0" smtClean="0"/>
          </a:p>
        </p:txBody>
      </p:sp>
      <p:sp>
        <p:nvSpPr>
          <p:cNvPr id="60" name="Abgerundetes Rechteck 59"/>
          <p:cNvSpPr/>
          <p:nvPr/>
        </p:nvSpPr>
        <p:spPr>
          <a:xfrm>
            <a:off x="774037" y="5016624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err="1" smtClean="0"/>
              <a:t>function</a:t>
            </a:r>
            <a:endParaRPr lang="de-DE" sz="1000" dirty="0" smtClean="0"/>
          </a:p>
          <a:p>
            <a:pPr algn="ctr"/>
            <a:r>
              <a:rPr lang="de-DE" sz="1000" dirty="0" smtClean="0"/>
              <a:t>readWiki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774037" y="5899284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err="1" smtClean="0"/>
              <a:t>function</a:t>
            </a:r>
            <a:endParaRPr lang="de-DE" sz="1000" dirty="0" smtClean="0"/>
          </a:p>
          <a:p>
            <a:pPr algn="ctr"/>
            <a:r>
              <a:rPr lang="de-DE" sz="1000" dirty="0" smtClean="0"/>
              <a:t>createWiki</a:t>
            </a:r>
          </a:p>
        </p:txBody>
      </p:sp>
      <p:sp>
        <p:nvSpPr>
          <p:cNvPr id="63" name="Abgerundetes Rechteck 62"/>
          <p:cNvSpPr/>
          <p:nvPr/>
        </p:nvSpPr>
        <p:spPr>
          <a:xfrm>
            <a:off x="759948" y="6816824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err="1" smtClean="0"/>
              <a:t>function</a:t>
            </a:r>
            <a:endParaRPr lang="de-DE" sz="1000" dirty="0" smtClean="0"/>
          </a:p>
          <a:p>
            <a:pPr algn="ctr"/>
            <a:r>
              <a:rPr lang="de-DE" sz="1000" dirty="0" smtClean="0"/>
              <a:t>deleteWiki</a:t>
            </a:r>
          </a:p>
        </p:txBody>
      </p:sp>
      <p:sp>
        <p:nvSpPr>
          <p:cNvPr id="65" name="Abgerundetes Rechteck 64"/>
          <p:cNvSpPr/>
          <p:nvPr/>
        </p:nvSpPr>
        <p:spPr>
          <a:xfrm>
            <a:off x="786985" y="7781565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err="1" smtClean="0"/>
              <a:t>function</a:t>
            </a:r>
            <a:endParaRPr lang="de-DE" sz="1000" dirty="0" smtClean="0"/>
          </a:p>
          <a:p>
            <a:pPr algn="ctr"/>
            <a:r>
              <a:rPr lang="de-DE" sz="1000" dirty="0" err="1" smtClean="0"/>
              <a:t>changeWiki</a:t>
            </a:r>
            <a:endParaRPr lang="de-DE" sz="1000" dirty="0" smtClean="0"/>
          </a:p>
        </p:txBody>
      </p:sp>
      <p:cxnSp>
        <p:nvCxnSpPr>
          <p:cNvPr id="66" name="Gewinkelte Verbindung 65"/>
          <p:cNvCxnSpPr>
            <a:stCxn id="60" idx="0"/>
            <a:endCxn id="59" idx="0"/>
          </p:cNvCxnSpPr>
          <p:nvPr/>
        </p:nvCxnSpPr>
        <p:spPr>
          <a:xfrm rot="16200000" flipH="1">
            <a:off x="1939226" y="4481435"/>
            <a:ext cx="864096" cy="1934475"/>
          </a:xfrm>
          <a:prstGeom prst="bentConnector3">
            <a:avLst>
              <a:gd name="adj1" fmla="val -264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59" idx="2"/>
            <a:endCxn id="60" idx="3"/>
          </p:cNvCxnSpPr>
          <p:nvPr/>
        </p:nvCxnSpPr>
        <p:spPr>
          <a:xfrm rot="5400000" flipH="1">
            <a:off x="2110227" y="5228435"/>
            <a:ext cx="1152096" cy="1304475"/>
          </a:xfrm>
          <a:prstGeom prst="bentConnector4">
            <a:avLst>
              <a:gd name="adj1" fmla="val -19842"/>
              <a:gd name="adj2" fmla="val 741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4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118145" y="2568352"/>
            <a:ext cx="1260000" cy="576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Index.html</a:t>
            </a:r>
            <a:endParaRPr lang="de-DE" sz="1000" dirty="0"/>
          </a:p>
        </p:txBody>
      </p:sp>
      <p:sp>
        <p:nvSpPr>
          <p:cNvPr id="2" name="Textfeld 1"/>
          <p:cNvSpPr txBox="1"/>
          <p:nvPr/>
        </p:nvSpPr>
        <p:spPr>
          <a:xfrm>
            <a:off x="6119638" y="3288432"/>
            <a:ext cx="31614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3) CSS und </a:t>
            </a:r>
            <a:r>
              <a:rPr lang="de-DE" sz="1100" dirty="0" err="1" smtClean="0"/>
              <a:t>Javascript</a:t>
            </a:r>
            <a:r>
              <a:rPr lang="de-DE" sz="1100" dirty="0" smtClean="0"/>
              <a:t> Dateien werden Schrittweise von oben nach unten eingebunden.</a:t>
            </a:r>
          </a:p>
          <a:p>
            <a:endParaRPr lang="de-DE" sz="1100" dirty="0"/>
          </a:p>
        </p:txBody>
      </p:sp>
      <p:sp>
        <p:nvSpPr>
          <p:cNvPr id="19" name="Abgerundetes Rechteck 18"/>
          <p:cNvSpPr/>
          <p:nvPr/>
        </p:nvSpPr>
        <p:spPr>
          <a:xfrm>
            <a:off x="1118145" y="3288432"/>
            <a:ext cx="4752528" cy="167468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/>
              <a:t>&lt;link </a:t>
            </a:r>
            <a:r>
              <a:rPr lang="de-DE" sz="1000" dirty="0" err="1"/>
              <a:t>rel</a:t>
            </a:r>
            <a:r>
              <a:rPr lang="de-DE" sz="1000" dirty="0"/>
              <a:t>="</a:t>
            </a:r>
            <a:r>
              <a:rPr lang="de-DE" sz="1000" dirty="0" err="1"/>
              <a:t>stylesheet</a:t>
            </a:r>
            <a:r>
              <a:rPr lang="de-DE" sz="1000" dirty="0"/>
              <a:t>" </a:t>
            </a:r>
            <a:r>
              <a:rPr lang="de-DE" sz="1000" dirty="0" err="1"/>
              <a:t>href</a:t>
            </a:r>
            <a:r>
              <a:rPr lang="de-DE" sz="1000" dirty="0"/>
              <a:t>="./</a:t>
            </a:r>
            <a:r>
              <a:rPr lang="de-DE" sz="1000" dirty="0" err="1"/>
              <a:t>css</a:t>
            </a:r>
            <a:r>
              <a:rPr lang="de-DE" sz="1000" dirty="0"/>
              <a:t>/jquery-ui-1.10.4.custom.css" /&gt;</a:t>
            </a:r>
          </a:p>
          <a:p>
            <a:r>
              <a:rPr lang="de-DE" sz="1000" dirty="0" smtClean="0"/>
              <a:t>&lt;</a:t>
            </a:r>
            <a:r>
              <a:rPr lang="de-DE" sz="1000" dirty="0"/>
              <a:t>link </a:t>
            </a:r>
            <a:r>
              <a:rPr lang="de-DE" sz="1000" dirty="0" err="1"/>
              <a:t>rel</a:t>
            </a:r>
            <a:r>
              <a:rPr lang="de-DE" sz="1000" dirty="0"/>
              <a:t>="</a:t>
            </a:r>
            <a:r>
              <a:rPr lang="de-DE" sz="1000" dirty="0" err="1"/>
              <a:t>stylesheet</a:t>
            </a:r>
            <a:r>
              <a:rPr lang="de-DE" sz="1000" dirty="0"/>
              <a:t>" </a:t>
            </a:r>
            <a:r>
              <a:rPr lang="de-DE" sz="1000" dirty="0" err="1"/>
              <a:t>href</a:t>
            </a:r>
            <a:r>
              <a:rPr lang="de-DE" sz="1000" dirty="0"/>
              <a:t>="./</a:t>
            </a:r>
            <a:r>
              <a:rPr lang="de-DE" sz="1000" dirty="0" err="1"/>
              <a:t>css</a:t>
            </a:r>
            <a:r>
              <a:rPr lang="de-DE" sz="1000" dirty="0"/>
              <a:t>/application.css" </a:t>
            </a:r>
            <a:r>
              <a:rPr lang="de-DE" sz="1000" dirty="0" smtClean="0"/>
              <a:t>/&gt;</a:t>
            </a:r>
          </a:p>
          <a:p>
            <a:endParaRPr lang="de-DE" sz="1000" dirty="0"/>
          </a:p>
          <a:p>
            <a:r>
              <a:rPr lang="de-DE" sz="1000" dirty="0" smtClean="0"/>
              <a:t>&lt;</a:t>
            </a:r>
            <a:r>
              <a:rPr lang="de-DE" sz="1000" dirty="0" err="1"/>
              <a:t>script</a:t>
            </a:r>
            <a:r>
              <a:rPr lang="de-DE" sz="1000" dirty="0"/>
              <a:t> </a:t>
            </a:r>
            <a:r>
              <a:rPr lang="de-DE" sz="1000" dirty="0" err="1"/>
              <a:t>src</a:t>
            </a:r>
            <a:r>
              <a:rPr lang="de-DE" sz="1000" dirty="0"/>
              <a:t>="./</a:t>
            </a:r>
            <a:r>
              <a:rPr lang="de-DE" sz="1000" dirty="0" err="1"/>
              <a:t>javascript</a:t>
            </a:r>
            <a:r>
              <a:rPr lang="de-DE" sz="1000" dirty="0"/>
              <a:t>/jquery-1.10.2.js" type="</a:t>
            </a:r>
            <a:r>
              <a:rPr lang="de-DE" sz="1000" dirty="0" err="1"/>
              <a:t>text</a:t>
            </a:r>
            <a:r>
              <a:rPr lang="de-DE" sz="1000" dirty="0"/>
              <a:t>/</a:t>
            </a:r>
            <a:r>
              <a:rPr lang="de-DE" sz="1000" dirty="0" err="1"/>
              <a:t>javascript</a:t>
            </a:r>
            <a:r>
              <a:rPr lang="de-DE" sz="1000" dirty="0"/>
              <a:t>"&gt;&lt;/</a:t>
            </a:r>
            <a:r>
              <a:rPr lang="de-DE" sz="1000" dirty="0" err="1"/>
              <a:t>script</a:t>
            </a:r>
            <a:r>
              <a:rPr lang="de-DE" sz="1000" dirty="0"/>
              <a:t>&gt;</a:t>
            </a:r>
          </a:p>
          <a:p>
            <a:r>
              <a:rPr lang="de-DE" sz="1000" dirty="0" smtClean="0"/>
              <a:t>&lt;</a:t>
            </a:r>
            <a:r>
              <a:rPr lang="de-DE" sz="1000" dirty="0" err="1"/>
              <a:t>script</a:t>
            </a:r>
            <a:r>
              <a:rPr lang="de-DE" sz="1000" dirty="0"/>
              <a:t> </a:t>
            </a:r>
            <a:r>
              <a:rPr lang="de-DE" sz="1000" dirty="0" err="1"/>
              <a:t>src</a:t>
            </a:r>
            <a:r>
              <a:rPr lang="de-DE" sz="1000" dirty="0"/>
              <a:t>="./</a:t>
            </a:r>
            <a:r>
              <a:rPr lang="de-DE" sz="1000" dirty="0" err="1"/>
              <a:t>javascript</a:t>
            </a:r>
            <a:r>
              <a:rPr lang="de-DE" sz="1000" dirty="0"/>
              <a:t>/jquery-ui-1.10.4.custom.js" type="</a:t>
            </a:r>
            <a:r>
              <a:rPr lang="de-DE" sz="1000" dirty="0" err="1"/>
              <a:t>text</a:t>
            </a:r>
            <a:r>
              <a:rPr lang="de-DE" sz="1000" dirty="0"/>
              <a:t>/</a:t>
            </a:r>
            <a:r>
              <a:rPr lang="de-DE" sz="1000" dirty="0" err="1"/>
              <a:t>javascript</a:t>
            </a:r>
            <a:r>
              <a:rPr lang="de-DE" sz="1000" dirty="0"/>
              <a:t>"&gt;&lt;/</a:t>
            </a:r>
            <a:r>
              <a:rPr lang="de-DE" sz="1000" dirty="0" err="1"/>
              <a:t>script</a:t>
            </a:r>
            <a:r>
              <a:rPr lang="de-DE" sz="1000" dirty="0"/>
              <a:t>&gt;</a:t>
            </a:r>
          </a:p>
          <a:p>
            <a:r>
              <a:rPr lang="de-DE" sz="1000" dirty="0" smtClean="0"/>
              <a:t>&lt;</a:t>
            </a:r>
            <a:r>
              <a:rPr lang="de-DE" sz="1000" dirty="0" err="1"/>
              <a:t>script</a:t>
            </a:r>
            <a:r>
              <a:rPr lang="de-DE" sz="1000" dirty="0"/>
              <a:t> </a:t>
            </a:r>
            <a:r>
              <a:rPr lang="de-DE" sz="1000" dirty="0" err="1"/>
              <a:t>src</a:t>
            </a:r>
            <a:r>
              <a:rPr lang="de-DE" sz="1000" dirty="0"/>
              <a:t>="./</a:t>
            </a:r>
            <a:r>
              <a:rPr lang="de-DE" sz="1000" dirty="0" err="1"/>
              <a:t>javascript</a:t>
            </a:r>
            <a:r>
              <a:rPr lang="de-DE" sz="1000" dirty="0"/>
              <a:t>/wiki.wikilist.js" type="</a:t>
            </a:r>
            <a:r>
              <a:rPr lang="de-DE" sz="1000" dirty="0" err="1"/>
              <a:t>text</a:t>
            </a:r>
            <a:r>
              <a:rPr lang="de-DE" sz="1000" dirty="0"/>
              <a:t>/</a:t>
            </a:r>
            <a:r>
              <a:rPr lang="de-DE" sz="1000" dirty="0" err="1"/>
              <a:t>javascript</a:t>
            </a:r>
            <a:r>
              <a:rPr lang="de-DE" sz="1000" dirty="0"/>
              <a:t>"&gt;&lt;/</a:t>
            </a:r>
            <a:r>
              <a:rPr lang="de-DE" sz="1000" dirty="0" err="1"/>
              <a:t>script</a:t>
            </a:r>
            <a:r>
              <a:rPr lang="de-DE" sz="1000" dirty="0"/>
              <a:t>&gt;</a:t>
            </a:r>
          </a:p>
          <a:p>
            <a:r>
              <a:rPr lang="de-DE" sz="1000" dirty="0" smtClean="0"/>
              <a:t>&lt;</a:t>
            </a:r>
            <a:r>
              <a:rPr lang="de-DE" sz="1000" dirty="0" err="1" smtClean="0"/>
              <a:t>script</a:t>
            </a:r>
            <a:r>
              <a:rPr lang="de-DE" sz="1000" dirty="0" smtClean="0"/>
              <a:t> </a:t>
            </a:r>
            <a:r>
              <a:rPr lang="de-DE" sz="1000" dirty="0" err="1"/>
              <a:t>src</a:t>
            </a:r>
            <a:r>
              <a:rPr lang="de-DE" sz="1000" dirty="0"/>
              <a:t>="./</a:t>
            </a:r>
            <a:r>
              <a:rPr lang="de-DE" sz="1000" dirty="0" err="1"/>
              <a:t>javascript</a:t>
            </a:r>
            <a:r>
              <a:rPr lang="de-DE" sz="1000" dirty="0"/>
              <a:t>/wiki.wikidetails.js" type="</a:t>
            </a:r>
            <a:r>
              <a:rPr lang="de-DE" sz="1000" dirty="0" err="1"/>
              <a:t>text</a:t>
            </a:r>
            <a:r>
              <a:rPr lang="de-DE" sz="1000" dirty="0"/>
              <a:t>/</a:t>
            </a:r>
            <a:r>
              <a:rPr lang="de-DE" sz="1000" dirty="0" err="1"/>
              <a:t>javascript</a:t>
            </a:r>
            <a:r>
              <a:rPr lang="de-DE" sz="1000" dirty="0"/>
              <a:t>"&gt;&lt;/</a:t>
            </a:r>
            <a:r>
              <a:rPr lang="de-DE" sz="1000" dirty="0" err="1" smtClean="0"/>
              <a:t>script</a:t>
            </a:r>
            <a:r>
              <a:rPr lang="de-DE" sz="1000" dirty="0" smtClean="0"/>
              <a:t>&gt;</a:t>
            </a:r>
          </a:p>
          <a:p>
            <a:r>
              <a:rPr lang="de-DE" sz="1000" dirty="0" smtClean="0"/>
              <a:t>&lt;</a:t>
            </a:r>
            <a:r>
              <a:rPr lang="de-DE" sz="1000" dirty="0" err="1" smtClean="0"/>
              <a:t>script</a:t>
            </a:r>
            <a:r>
              <a:rPr lang="de-DE" sz="1000" dirty="0" smtClean="0"/>
              <a:t> </a:t>
            </a:r>
            <a:r>
              <a:rPr lang="de-DE" sz="1000" dirty="0" err="1"/>
              <a:t>src</a:t>
            </a:r>
            <a:r>
              <a:rPr lang="de-DE" sz="1000" dirty="0"/>
              <a:t>="./</a:t>
            </a:r>
            <a:r>
              <a:rPr lang="de-DE" sz="1000" dirty="0" err="1" smtClean="0"/>
              <a:t>javascript</a:t>
            </a:r>
            <a:r>
              <a:rPr lang="de-DE" sz="1000" dirty="0" smtClean="0"/>
              <a:t>/wiki.errordialog.js</a:t>
            </a:r>
            <a:r>
              <a:rPr lang="de-DE" sz="1000" dirty="0"/>
              <a:t>" type="</a:t>
            </a:r>
            <a:r>
              <a:rPr lang="de-DE" sz="1000" dirty="0" err="1"/>
              <a:t>text</a:t>
            </a:r>
            <a:r>
              <a:rPr lang="de-DE" sz="1000" dirty="0"/>
              <a:t>/</a:t>
            </a:r>
            <a:r>
              <a:rPr lang="de-DE" sz="1000" dirty="0" err="1"/>
              <a:t>javascript</a:t>
            </a:r>
            <a:r>
              <a:rPr lang="de-DE" sz="1000" dirty="0"/>
              <a:t>"&gt;&lt;/</a:t>
            </a:r>
            <a:r>
              <a:rPr lang="de-DE" sz="1000" dirty="0" err="1"/>
              <a:t>script</a:t>
            </a:r>
            <a:r>
              <a:rPr lang="de-DE" sz="1000" dirty="0"/>
              <a:t>&gt;</a:t>
            </a:r>
          </a:p>
          <a:p>
            <a:r>
              <a:rPr lang="de-DE" sz="1000" dirty="0" smtClean="0"/>
              <a:t>&lt;</a:t>
            </a:r>
            <a:r>
              <a:rPr lang="de-DE" sz="1000" dirty="0" err="1"/>
              <a:t>script</a:t>
            </a:r>
            <a:r>
              <a:rPr lang="de-DE" sz="1000" dirty="0"/>
              <a:t> </a:t>
            </a:r>
            <a:r>
              <a:rPr lang="de-DE" sz="1000" dirty="0" err="1"/>
              <a:t>src</a:t>
            </a:r>
            <a:r>
              <a:rPr lang="de-DE" sz="1000" dirty="0"/>
              <a:t>="./</a:t>
            </a:r>
            <a:r>
              <a:rPr lang="de-DE" sz="1000" dirty="0" err="1" smtClean="0"/>
              <a:t>javascript</a:t>
            </a:r>
            <a:r>
              <a:rPr lang="de-DE" sz="1000" dirty="0" smtClean="0"/>
              <a:t>/wiki.deletedialog.js</a:t>
            </a:r>
            <a:r>
              <a:rPr lang="de-DE" sz="1000" dirty="0"/>
              <a:t>" type="</a:t>
            </a:r>
            <a:r>
              <a:rPr lang="de-DE" sz="1000" dirty="0" err="1"/>
              <a:t>text</a:t>
            </a:r>
            <a:r>
              <a:rPr lang="de-DE" sz="1000" dirty="0"/>
              <a:t>/</a:t>
            </a:r>
            <a:r>
              <a:rPr lang="de-DE" sz="1000" dirty="0" err="1"/>
              <a:t>javascript</a:t>
            </a:r>
            <a:r>
              <a:rPr lang="de-DE" sz="1000" dirty="0"/>
              <a:t>"&gt;&lt;/</a:t>
            </a:r>
            <a:r>
              <a:rPr lang="de-DE" sz="1000" dirty="0" err="1"/>
              <a:t>script</a:t>
            </a:r>
            <a:r>
              <a:rPr lang="de-DE" sz="1000" dirty="0" smtClean="0"/>
              <a:t>&gt;</a:t>
            </a:r>
          </a:p>
          <a:p>
            <a:r>
              <a:rPr lang="de-DE" sz="1000" dirty="0" smtClean="0"/>
              <a:t>&lt;</a:t>
            </a:r>
            <a:r>
              <a:rPr lang="de-DE" sz="1000" dirty="0" err="1"/>
              <a:t>script</a:t>
            </a:r>
            <a:r>
              <a:rPr lang="de-DE" sz="1000" dirty="0"/>
              <a:t> </a:t>
            </a:r>
            <a:r>
              <a:rPr lang="de-DE" sz="1000" dirty="0" err="1"/>
              <a:t>src</a:t>
            </a:r>
            <a:r>
              <a:rPr lang="de-DE" sz="1000" dirty="0"/>
              <a:t>="./</a:t>
            </a:r>
            <a:r>
              <a:rPr lang="de-DE" sz="1000" dirty="0" err="1"/>
              <a:t>javascript</a:t>
            </a:r>
            <a:r>
              <a:rPr lang="de-DE" sz="1000" dirty="0"/>
              <a:t>/wiki-application.js" type="</a:t>
            </a:r>
            <a:r>
              <a:rPr lang="de-DE" sz="1000" dirty="0" err="1"/>
              <a:t>text</a:t>
            </a:r>
            <a:r>
              <a:rPr lang="de-DE" sz="1000" dirty="0"/>
              <a:t>/</a:t>
            </a:r>
            <a:r>
              <a:rPr lang="de-DE" sz="1000" dirty="0" err="1"/>
              <a:t>javascript</a:t>
            </a:r>
            <a:r>
              <a:rPr lang="de-DE" sz="1000" dirty="0"/>
              <a:t>"&gt;&lt;/</a:t>
            </a:r>
            <a:r>
              <a:rPr lang="de-DE" sz="1000" dirty="0" err="1"/>
              <a:t>script</a:t>
            </a:r>
            <a:r>
              <a:rPr lang="de-DE" sz="1000" dirty="0"/>
              <a:t>&gt;</a:t>
            </a:r>
            <a:endParaRPr lang="de-DE" sz="1000" dirty="0" smtClean="0"/>
          </a:p>
        </p:txBody>
      </p:sp>
      <p:sp>
        <p:nvSpPr>
          <p:cNvPr id="20" name="Textfeld 19"/>
          <p:cNvSpPr txBox="1"/>
          <p:nvPr/>
        </p:nvSpPr>
        <p:spPr>
          <a:xfrm>
            <a:off x="4632030" y="1703108"/>
            <a:ext cx="25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1) Browser: URL </a:t>
            </a:r>
            <a:r>
              <a:rPr lang="de-DE" sz="1100" dirty="0"/>
              <a:t>A</a:t>
            </a:r>
            <a:r>
              <a:rPr lang="de-DE" sz="1100" dirty="0" smtClean="0"/>
              <a:t>ufruf</a:t>
            </a:r>
          </a:p>
        </p:txBody>
      </p:sp>
      <p:sp>
        <p:nvSpPr>
          <p:cNvPr id="21" name="Abgerundetes Rechteck 20"/>
          <p:cNvSpPr/>
          <p:nvPr/>
        </p:nvSpPr>
        <p:spPr>
          <a:xfrm>
            <a:off x="1118144" y="1704256"/>
            <a:ext cx="3122415" cy="576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http://</a:t>
            </a:r>
            <a:r>
              <a:rPr lang="de-DE" sz="1000" dirty="0" smtClean="0"/>
              <a:t>localhost/rfh_web_dev_project/ajaxclient</a:t>
            </a:r>
            <a:endParaRPr lang="de-DE" sz="1000" dirty="0"/>
          </a:p>
        </p:txBody>
      </p:sp>
      <p:sp>
        <p:nvSpPr>
          <p:cNvPr id="22" name="Textfeld 21"/>
          <p:cNvSpPr txBox="1"/>
          <p:nvPr/>
        </p:nvSpPr>
        <p:spPr>
          <a:xfrm>
            <a:off x="2512368" y="2597310"/>
            <a:ext cx="25200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2) Laden der index.html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1118145" y="5160640"/>
            <a:ext cx="1260000" cy="576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wiki-application.js</a:t>
            </a:r>
            <a:endParaRPr lang="de-DE" sz="1000" dirty="0"/>
          </a:p>
        </p:txBody>
      </p:sp>
      <p:sp>
        <p:nvSpPr>
          <p:cNvPr id="24" name="Textfeld 23"/>
          <p:cNvSpPr txBox="1"/>
          <p:nvPr/>
        </p:nvSpPr>
        <p:spPr>
          <a:xfrm>
            <a:off x="2518495" y="5160640"/>
            <a:ext cx="25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4) Initialisierung der AJAX </a:t>
            </a:r>
            <a:r>
              <a:rPr lang="de-DE" sz="1100" dirty="0" err="1" smtClean="0"/>
              <a:t>Widgets</a:t>
            </a:r>
            <a:endParaRPr lang="de-DE" sz="1100" dirty="0" smtClean="0"/>
          </a:p>
        </p:txBody>
      </p:sp>
    </p:spTree>
    <p:extLst>
      <p:ext uri="{BB962C8B-B14F-4D97-AF65-F5344CB8AC3E}">
        <p14:creationId xmlns:p14="http://schemas.microsoft.com/office/powerpoint/2010/main" val="327626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816351" y="1705986"/>
            <a:ext cx="316148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Click auf Löschen:</a:t>
            </a:r>
          </a:p>
          <a:p>
            <a:endParaRPr lang="de-DE" sz="1100" dirty="0" smtClean="0"/>
          </a:p>
          <a:p>
            <a:r>
              <a:rPr lang="de-DE" sz="1100" dirty="0" smtClean="0"/>
              <a:t>1. </a:t>
            </a:r>
            <a:r>
              <a:rPr lang="de-DE" sz="1100" dirty="0" err="1" smtClean="0"/>
              <a:t>Widget</a:t>
            </a:r>
            <a:r>
              <a:rPr lang="de-DE" sz="1100" dirty="0" smtClean="0"/>
              <a:t> </a:t>
            </a:r>
            <a:r>
              <a:rPr lang="de-DE" sz="1100" dirty="0" err="1" smtClean="0"/>
              <a:t>deleteDialog</a:t>
            </a:r>
            <a:r>
              <a:rPr lang="de-DE" sz="1100" dirty="0" smtClean="0"/>
              <a:t> mit &lt;div </a:t>
            </a:r>
            <a:r>
              <a:rPr lang="de-DE" sz="1100" dirty="0" err="1" smtClean="0"/>
              <a:t>id</a:t>
            </a:r>
            <a:r>
              <a:rPr lang="de-DE" sz="1100" dirty="0" smtClean="0"/>
              <a:t>=„</a:t>
            </a:r>
            <a:r>
              <a:rPr lang="de-DE" sz="1100" dirty="0" err="1" smtClean="0"/>
              <a:t>delete_dialog</a:t>
            </a:r>
            <a:r>
              <a:rPr lang="de-DE" sz="1100" dirty="0" smtClean="0"/>
              <a:t>“&gt; wird geladen.</a:t>
            </a:r>
          </a:p>
          <a:p>
            <a:endParaRPr lang="de-DE" sz="1100" dirty="0" smtClean="0"/>
          </a:p>
          <a:p>
            <a:r>
              <a:rPr lang="de-DE" sz="1100" dirty="0"/>
              <a:t>2</a:t>
            </a:r>
            <a:r>
              <a:rPr lang="de-DE" sz="1100" dirty="0" smtClean="0"/>
              <a:t>. open: </a:t>
            </a:r>
            <a:r>
              <a:rPr lang="de-DE" sz="1100" dirty="0" err="1" smtClean="0"/>
              <a:t>function</a:t>
            </a:r>
            <a:r>
              <a:rPr lang="de-DE" sz="1100" dirty="0" smtClean="0"/>
              <a:t>() – öffnet </a:t>
            </a:r>
            <a:r>
              <a:rPr lang="de-DE" sz="1100" dirty="0" err="1" smtClean="0"/>
              <a:t>Widget</a:t>
            </a:r>
            <a:endParaRPr lang="de-DE" sz="1100" dirty="0" smtClean="0"/>
          </a:p>
          <a:p>
            <a:endParaRPr lang="de-DE" sz="1100" dirty="0" smtClean="0"/>
          </a:p>
          <a:p>
            <a:r>
              <a:rPr lang="de-DE" sz="1100" dirty="0"/>
              <a:t>3</a:t>
            </a:r>
            <a:r>
              <a:rPr lang="de-DE" sz="1100" dirty="0" smtClean="0"/>
              <a:t>. _</a:t>
            </a:r>
            <a:r>
              <a:rPr lang="de-DE" sz="1100" dirty="0" err="1" smtClean="0"/>
              <a:t>deleteWiki</a:t>
            </a:r>
            <a:r>
              <a:rPr lang="de-DE" sz="1100" dirty="0" smtClean="0"/>
              <a:t>: </a:t>
            </a:r>
            <a:r>
              <a:rPr lang="de-DE" sz="1100" dirty="0" err="1" smtClean="0"/>
              <a:t>function</a:t>
            </a:r>
            <a:r>
              <a:rPr lang="de-DE" sz="1100" dirty="0" smtClean="0"/>
              <a:t> – sendet URL (Löschbefehl mit HTML - DELETE) sofern der Button _</a:t>
            </a:r>
            <a:r>
              <a:rPr lang="de-DE" sz="1100" dirty="0" err="1" smtClean="0"/>
              <a:t>deleteWiki</a:t>
            </a:r>
            <a:r>
              <a:rPr lang="de-DE" sz="1100" dirty="0" smtClean="0"/>
              <a:t> </a:t>
            </a:r>
            <a:r>
              <a:rPr lang="de-DE" sz="1100" dirty="0" err="1" smtClean="0"/>
              <a:t>geclickt</a:t>
            </a:r>
            <a:r>
              <a:rPr lang="de-DE" sz="1100" dirty="0" smtClean="0"/>
              <a:t> wurde</a:t>
            </a:r>
          </a:p>
          <a:p>
            <a:endParaRPr lang="de-DE" sz="1100" dirty="0"/>
          </a:p>
          <a:p>
            <a:r>
              <a:rPr lang="de-DE" sz="1100" dirty="0" smtClean="0"/>
              <a:t>4. </a:t>
            </a:r>
            <a:r>
              <a:rPr lang="de-DE" sz="1100" dirty="0"/>
              <a:t>_</a:t>
            </a:r>
            <a:r>
              <a:rPr lang="de-DE" sz="1100" dirty="0" err="1"/>
              <a:t>create</a:t>
            </a:r>
            <a:r>
              <a:rPr lang="de-DE" sz="1100" dirty="0"/>
              <a:t>: </a:t>
            </a:r>
            <a:r>
              <a:rPr lang="de-DE" sz="1100" dirty="0" err="1"/>
              <a:t>function</a:t>
            </a:r>
            <a:r>
              <a:rPr lang="de-DE" sz="1100" dirty="0"/>
              <a:t> – erstellt Buttons für </a:t>
            </a:r>
          </a:p>
          <a:p>
            <a:endParaRPr lang="de-DE" sz="1100" dirty="0" smtClean="0"/>
          </a:p>
          <a:p>
            <a:endParaRPr lang="de-DE" sz="1100" dirty="0"/>
          </a:p>
        </p:txBody>
      </p:sp>
      <p:sp>
        <p:nvSpPr>
          <p:cNvPr id="5" name="Abgerundetes Rechteck 4"/>
          <p:cNvSpPr/>
          <p:nvPr/>
        </p:nvSpPr>
        <p:spPr>
          <a:xfrm>
            <a:off x="3016424" y="3144480"/>
            <a:ext cx="1260000" cy="576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b="1" dirty="0" smtClean="0"/>
              <a:t>wiki.errordialog.js</a:t>
            </a:r>
            <a:endParaRPr lang="de-DE" sz="1000" dirty="0" smtClean="0"/>
          </a:p>
          <a:p>
            <a:pPr algn="ctr"/>
            <a:r>
              <a:rPr lang="de-DE" sz="1000" dirty="0" smtClean="0"/>
              <a:t>open: 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3016424" y="2280320"/>
            <a:ext cx="1260000" cy="576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b="1" dirty="0" smtClean="0"/>
              <a:t>wiki.errordialog.js</a:t>
            </a:r>
          </a:p>
          <a:p>
            <a:pPr algn="ctr"/>
            <a:r>
              <a:rPr lang="de-DE" sz="1000" dirty="0" err="1" smtClean="0"/>
              <a:t>options</a:t>
            </a:r>
            <a:r>
              <a:rPr lang="de-DE" sz="1000" dirty="0" smtClean="0"/>
              <a:t>: 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3006552" y="3878437"/>
            <a:ext cx="1260000" cy="576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b="1" dirty="0"/>
              <a:t>wiki.errordialog.js</a:t>
            </a:r>
          </a:p>
          <a:p>
            <a:pPr algn="ctr"/>
            <a:r>
              <a:rPr lang="de-DE" sz="1000" dirty="0" smtClean="0"/>
              <a:t>_</a:t>
            </a:r>
            <a:r>
              <a:rPr lang="de-DE" sz="1000" dirty="0" err="1" smtClean="0"/>
              <a:t>create</a:t>
            </a:r>
            <a:r>
              <a:rPr lang="de-DE" sz="1000" dirty="0" smtClean="0"/>
              <a:t>: 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1848648" y="6011493"/>
            <a:ext cx="1260000" cy="576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b="1" dirty="0" smtClean="0"/>
              <a:t>wiki.errordialog.js</a:t>
            </a:r>
          </a:p>
          <a:p>
            <a:pPr algn="ctr"/>
            <a:r>
              <a:rPr lang="de-DE" sz="1000" dirty="0" smtClean="0"/>
              <a:t>_</a:t>
            </a:r>
            <a:r>
              <a:rPr lang="de-DE" sz="1000" dirty="0" err="1" smtClean="0"/>
              <a:t>deleteWiki</a:t>
            </a:r>
            <a:r>
              <a:rPr lang="de-DE" sz="1000" dirty="0" smtClean="0"/>
              <a:t>: 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360816" y="6011493"/>
            <a:ext cx="252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Sendet URL </a:t>
            </a:r>
          </a:p>
          <a:p>
            <a:r>
              <a:rPr lang="de-DE" sz="1100" dirty="0" smtClean="0"/>
              <a:t>(</a:t>
            </a:r>
            <a:r>
              <a:rPr lang="de-DE" sz="1100" dirty="0"/>
              <a:t>Löschbefehl mit HTML - DELETE</a:t>
            </a:r>
            <a:r>
              <a:rPr lang="de-DE" sz="1100" dirty="0" smtClean="0"/>
              <a:t>)</a:t>
            </a:r>
            <a:endParaRPr lang="de-DE" sz="1100" dirty="0"/>
          </a:p>
        </p:txBody>
      </p:sp>
      <p:sp>
        <p:nvSpPr>
          <p:cNvPr id="10" name="Textfeld 9"/>
          <p:cNvSpPr txBox="1"/>
          <p:nvPr/>
        </p:nvSpPr>
        <p:spPr>
          <a:xfrm>
            <a:off x="7624936" y="7536904"/>
            <a:ext cx="33123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Pfadangaben:</a:t>
            </a:r>
          </a:p>
          <a:p>
            <a:r>
              <a:rPr lang="de-DE" sz="1100" dirty="0" err="1" smtClean="0"/>
              <a:t>CreateWikiCommand.php</a:t>
            </a:r>
            <a:r>
              <a:rPr lang="de-DE" sz="1100" dirty="0" smtClean="0"/>
              <a:t> – Zeile 47</a:t>
            </a:r>
          </a:p>
          <a:p>
            <a:r>
              <a:rPr lang="de-DE" sz="1100" dirty="0" err="1" smtClean="0"/>
              <a:t>GetWikisCommand.php</a:t>
            </a:r>
            <a:r>
              <a:rPr lang="de-DE" sz="1100" dirty="0" smtClean="0"/>
              <a:t> – Ziele 20</a:t>
            </a:r>
          </a:p>
          <a:p>
            <a:endParaRPr lang="de-DE" sz="1100" dirty="0"/>
          </a:p>
          <a:p>
            <a:r>
              <a:rPr lang="de-DE" sz="1100" dirty="0" smtClean="0"/>
              <a:t>Path: </a:t>
            </a:r>
            <a:r>
              <a:rPr lang="de-DE" sz="1100" dirty="0" err="1" smtClean="0"/>
              <a:t>rfh_web_dev_project</a:t>
            </a:r>
            <a:r>
              <a:rPr lang="de-DE" sz="1100" dirty="0" smtClean="0"/>
              <a:t>/</a:t>
            </a:r>
            <a:r>
              <a:rPr lang="de-DE" sz="1100" dirty="0" err="1" smtClean="0"/>
              <a:t>service</a:t>
            </a:r>
            <a:r>
              <a:rPr lang="de-DE" sz="1100" dirty="0" smtClean="0"/>
              <a:t>/</a:t>
            </a:r>
            <a:r>
              <a:rPr lang="de-DE" sz="1100" dirty="0" err="1" smtClean="0"/>
              <a:t>wikis</a:t>
            </a:r>
            <a:endParaRPr lang="de-DE" sz="1100" dirty="0" smtClean="0"/>
          </a:p>
          <a:p>
            <a:endParaRPr lang="de-DE" sz="11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590681" y="6456784"/>
            <a:ext cx="1260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err="1" smtClean="0"/>
              <a:t>GetWikiComannd</a:t>
            </a:r>
            <a:r>
              <a:rPr lang="de-DE" sz="1000" dirty="0" smtClean="0"/>
              <a:t>: </a:t>
            </a:r>
          </a:p>
          <a:p>
            <a:pPr algn="ctr"/>
            <a:r>
              <a:rPr lang="de-DE" sz="1000" dirty="0" smtClean="0"/>
              <a:t>Setzt URL pro </a:t>
            </a:r>
            <a:r>
              <a:rPr lang="de-DE" sz="1000" dirty="0" err="1" smtClean="0"/>
              <a:t>wiki</a:t>
            </a:r>
            <a:endParaRPr lang="de-DE" sz="1000" dirty="0" smtClean="0"/>
          </a:p>
          <a:p>
            <a:pPr algn="ctr"/>
            <a:r>
              <a:rPr lang="de-DE" sz="1000" dirty="0" smtClean="0"/>
              <a:t>[wiki.url]</a:t>
            </a:r>
            <a:endParaRPr lang="de-DE" sz="10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408488" y="6875589"/>
            <a:ext cx="1260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b="1" dirty="0" smtClean="0"/>
              <a:t>wiki-application.js</a:t>
            </a:r>
          </a:p>
          <a:p>
            <a:pPr algn="ctr"/>
            <a:r>
              <a:rPr lang="de-DE" sz="1000" dirty="0" err="1" smtClean="0"/>
              <a:t>onWikiDeleted</a:t>
            </a:r>
            <a:r>
              <a:rPr lang="de-DE" sz="1000" dirty="0" smtClean="0"/>
              <a:t>()</a:t>
            </a:r>
            <a:endParaRPr lang="de-DE" sz="1000" dirty="0"/>
          </a:p>
        </p:txBody>
      </p:sp>
      <p:cxnSp>
        <p:nvCxnSpPr>
          <p:cNvPr id="13" name="Gewinkelte Verbindung 12"/>
          <p:cNvCxnSpPr>
            <a:stCxn id="8" idx="1"/>
            <a:endCxn id="12" idx="0"/>
          </p:cNvCxnSpPr>
          <p:nvPr/>
        </p:nvCxnSpPr>
        <p:spPr>
          <a:xfrm rot="10800000" flipV="1">
            <a:off x="1038488" y="6299493"/>
            <a:ext cx="810160" cy="576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824315" y="7032784"/>
            <a:ext cx="25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Reload</a:t>
            </a:r>
            <a:r>
              <a:rPr lang="de-DE" sz="1100" dirty="0" smtClean="0"/>
              <a:t> der </a:t>
            </a:r>
            <a:r>
              <a:rPr lang="de-DE" sz="1100" dirty="0" err="1" smtClean="0"/>
              <a:t>wikiList</a:t>
            </a:r>
            <a:r>
              <a:rPr lang="de-DE" sz="1100" dirty="0" smtClean="0"/>
              <a:t>()</a:t>
            </a:r>
            <a:endParaRPr lang="de-DE" sz="1100" dirty="0"/>
          </a:p>
        </p:txBody>
      </p:sp>
      <p:sp>
        <p:nvSpPr>
          <p:cNvPr id="18" name="Textfeld 17"/>
          <p:cNvSpPr txBox="1"/>
          <p:nvPr/>
        </p:nvSpPr>
        <p:spPr>
          <a:xfrm>
            <a:off x="4498132" y="2437515"/>
            <a:ext cx="25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Setzen der Startoptionen für </a:t>
            </a:r>
            <a:r>
              <a:rPr lang="de-DE" sz="1100" dirty="0" err="1" smtClean="0"/>
              <a:t>Widget</a:t>
            </a:r>
            <a:endParaRPr lang="de-DE" sz="1100" dirty="0"/>
          </a:p>
        </p:txBody>
      </p:sp>
      <p:sp>
        <p:nvSpPr>
          <p:cNvPr id="19" name="Textfeld 18"/>
          <p:cNvSpPr txBox="1"/>
          <p:nvPr/>
        </p:nvSpPr>
        <p:spPr>
          <a:xfrm>
            <a:off x="4456584" y="3301675"/>
            <a:ext cx="25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Öffenen</a:t>
            </a:r>
            <a:r>
              <a:rPr lang="de-DE" sz="1100" dirty="0" smtClean="0"/>
              <a:t> des </a:t>
            </a:r>
            <a:r>
              <a:rPr lang="de-DE" sz="1100" dirty="0" err="1" smtClean="0"/>
              <a:t>Widgets</a:t>
            </a:r>
            <a:endParaRPr lang="de-DE" sz="1100" dirty="0"/>
          </a:p>
        </p:txBody>
      </p:sp>
      <p:sp>
        <p:nvSpPr>
          <p:cNvPr id="20" name="Textfeld 19"/>
          <p:cNvSpPr txBox="1"/>
          <p:nvPr/>
        </p:nvSpPr>
        <p:spPr>
          <a:xfrm>
            <a:off x="4608984" y="4037394"/>
            <a:ext cx="25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Buttons erstellen  (OK, Abbrechen)</a:t>
            </a:r>
            <a:endParaRPr lang="de-DE" sz="1100" dirty="0"/>
          </a:p>
        </p:txBody>
      </p:sp>
      <p:sp>
        <p:nvSpPr>
          <p:cNvPr id="21" name="Ellipse 20"/>
          <p:cNvSpPr/>
          <p:nvPr/>
        </p:nvSpPr>
        <p:spPr>
          <a:xfrm>
            <a:off x="2838648" y="4728624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 smtClean="0"/>
              <a:t>OK</a:t>
            </a:r>
            <a:endParaRPr lang="de-DE" sz="800" dirty="0"/>
          </a:p>
        </p:txBody>
      </p:sp>
      <p:sp>
        <p:nvSpPr>
          <p:cNvPr id="22" name="Ellipse 21"/>
          <p:cNvSpPr/>
          <p:nvPr/>
        </p:nvSpPr>
        <p:spPr>
          <a:xfrm>
            <a:off x="3664496" y="4728624"/>
            <a:ext cx="936184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 smtClean="0"/>
              <a:t>Abbrechen</a:t>
            </a:r>
            <a:endParaRPr lang="de-DE" sz="800" dirty="0"/>
          </a:p>
        </p:txBody>
      </p:sp>
      <p:cxnSp>
        <p:nvCxnSpPr>
          <p:cNvPr id="23" name="Gewinkelte Verbindung 22"/>
          <p:cNvCxnSpPr>
            <a:stCxn id="7" idx="2"/>
            <a:endCxn id="21" idx="0"/>
          </p:cNvCxnSpPr>
          <p:nvPr/>
        </p:nvCxnSpPr>
        <p:spPr>
          <a:xfrm rot="5400000">
            <a:off x="3235507" y="4327578"/>
            <a:ext cx="274187" cy="5279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25"/>
          <p:cNvCxnSpPr>
            <a:stCxn id="7" idx="2"/>
            <a:endCxn id="22" idx="0"/>
          </p:cNvCxnSpPr>
          <p:nvPr/>
        </p:nvCxnSpPr>
        <p:spPr>
          <a:xfrm rot="16200000" flipH="1">
            <a:off x="3747477" y="4343512"/>
            <a:ext cx="274187" cy="4960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21" idx="4"/>
            <a:endCxn id="8" idx="0"/>
          </p:cNvCxnSpPr>
          <p:nvPr/>
        </p:nvCxnSpPr>
        <p:spPr>
          <a:xfrm rot="5400000">
            <a:off x="2296214" y="5199058"/>
            <a:ext cx="994869" cy="63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4744616" y="4755014"/>
            <a:ext cx="25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Widget</a:t>
            </a:r>
            <a:r>
              <a:rPr lang="de-DE" sz="1100" dirty="0" smtClean="0"/>
              <a:t> schließen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07889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</Words>
  <Application>Microsoft Office PowerPoint</Application>
  <PresentationFormat>A3 Papier (297x420 mm)</PresentationFormat>
  <Paragraphs>197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TUV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Roger Ordon</dc:creator>
  <cp:lastModifiedBy>Roger Ordon</cp:lastModifiedBy>
  <cp:revision>186</cp:revision>
  <cp:lastPrinted>2013-11-19T10:48:09Z</cp:lastPrinted>
  <dcterms:created xsi:type="dcterms:W3CDTF">2013-10-16T11:36:17Z</dcterms:created>
  <dcterms:modified xsi:type="dcterms:W3CDTF">2014-07-01T13:33:08Z</dcterms:modified>
</cp:coreProperties>
</file>