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63" r:id="rId2"/>
    <p:sldId id="475" r:id="rId3"/>
    <p:sldId id="464" r:id="rId4"/>
    <p:sldId id="465" r:id="rId5"/>
    <p:sldId id="466" r:id="rId6"/>
    <p:sldId id="467" r:id="rId7"/>
    <p:sldId id="468" r:id="rId8"/>
    <p:sldId id="470" r:id="rId9"/>
    <p:sldId id="459" r:id="rId10"/>
    <p:sldId id="460" r:id="rId11"/>
    <p:sldId id="469" r:id="rId12"/>
    <p:sldId id="472" r:id="rId13"/>
    <p:sldId id="47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28982-6EBA-4B76-B7EF-F405A59A9034}" v="2" dt="2021-06-14T09:38:47.125"/>
    <p1510:client id="{CDD7DA73-A9A5-4C1B-9CCE-3CD7A06EA1D2}" v="1" dt="2021-06-15T08:42:35.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CDD7DA73-A9A5-4C1B-9CCE-3CD7A06EA1D2}"/>
    <pc:docChg chg="modSld">
      <pc:chgData name="C C" userId="58c016da926720ee" providerId="LiveId" clId="{CDD7DA73-A9A5-4C1B-9CCE-3CD7A06EA1D2}" dt="2021-06-15T08:42:35.729" v="1" actId="1076"/>
      <pc:docMkLst>
        <pc:docMk/>
      </pc:docMkLst>
      <pc:sldChg chg="modSp mod">
        <pc:chgData name="C C" userId="58c016da926720ee" providerId="LiveId" clId="{CDD7DA73-A9A5-4C1B-9CCE-3CD7A06EA1D2}" dt="2021-06-15T08:26:07.828" v="0" actId="21"/>
        <pc:sldMkLst>
          <pc:docMk/>
          <pc:sldMk cId="1448124030" sldId="470"/>
        </pc:sldMkLst>
        <pc:spChg chg="mod">
          <ac:chgData name="C C" userId="58c016da926720ee" providerId="LiveId" clId="{CDD7DA73-A9A5-4C1B-9CCE-3CD7A06EA1D2}" dt="2021-06-15T08:26:07.828" v="0" actId="21"/>
          <ac:spMkLst>
            <pc:docMk/>
            <pc:sldMk cId="1448124030" sldId="470"/>
            <ac:spMk id="3" creationId="{2B495D25-C377-4C4E-A949-D853597486FB}"/>
          </ac:spMkLst>
        </pc:spChg>
      </pc:sldChg>
      <pc:sldChg chg="modSp">
        <pc:chgData name="C C" userId="58c016da926720ee" providerId="LiveId" clId="{CDD7DA73-A9A5-4C1B-9CCE-3CD7A06EA1D2}" dt="2021-06-15T08:42:35.729" v="1" actId="1076"/>
        <pc:sldMkLst>
          <pc:docMk/>
          <pc:sldMk cId="2052016240" sldId="473"/>
        </pc:sldMkLst>
        <pc:picChg chg="mod">
          <ac:chgData name="C C" userId="58c016da926720ee" providerId="LiveId" clId="{CDD7DA73-A9A5-4C1B-9CCE-3CD7A06EA1D2}" dt="2021-06-15T08:42:35.729" v="1" actId="1076"/>
          <ac:picMkLst>
            <pc:docMk/>
            <pc:sldMk cId="2052016240" sldId="473"/>
            <ac:picMk id="1026" creationId="{08435A45-11DD-4121-9032-B72A3E4FAE57}"/>
          </ac:picMkLst>
        </pc:picChg>
      </pc:sldChg>
    </pc:docChg>
  </pc:docChgLst>
  <pc:docChgLst>
    <pc:chgData name="C C" userId="58c016da926720ee" providerId="LiveId" clId="{A6428982-6EBA-4B76-B7EF-F405A59A9034}"/>
    <pc:docChg chg="undo custSel modSld">
      <pc:chgData name="C C" userId="58c016da926720ee" providerId="LiveId" clId="{A6428982-6EBA-4B76-B7EF-F405A59A9034}" dt="2021-06-14T09:38:47.125" v="3" actId="21"/>
      <pc:docMkLst>
        <pc:docMk/>
      </pc:docMkLst>
      <pc:sldChg chg="addSp delSp modSp mod">
        <pc:chgData name="C C" userId="58c016da926720ee" providerId="LiveId" clId="{A6428982-6EBA-4B76-B7EF-F405A59A9034}" dt="2021-06-08T08:54:14.592" v="2" actId="21"/>
        <pc:sldMkLst>
          <pc:docMk/>
          <pc:sldMk cId="1690424782" sldId="466"/>
        </pc:sldMkLst>
        <pc:spChg chg="add mod">
          <ac:chgData name="C C" userId="58c016da926720ee" providerId="LiveId" clId="{A6428982-6EBA-4B76-B7EF-F405A59A9034}" dt="2021-06-08T08:54:07.761" v="0" actId="21"/>
          <ac:spMkLst>
            <pc:docMk/>
            <pc:sldMk cId="1690424782" sldId="466"/>
            <ac:spMk id="3" creationId="{3D3CA3E1-DF2D-4A9A-B788-3B24C2788E27}"/>
          </ac:spMkLst>
        </pc:spChg>
        <pc:spChg chg="mod">
          <ac:chgData name="C C" userId="58c016da926720ee" providerId="LiveId" clId="{A6428982-6EBA-4B76-B7EF-F405A59A9034}" dt="2021-06-08T08:54:14.592" v="2" actId="21"/>
          <ac:spMkLst>
            <pc:docMk/>
            <pc:sldMk cId="1690424782" sldId="466"/>
            <ac:spMk id="7" creationId="{EF08717D-F592-4437-B049-56E8015B1B9A}"/>
          </ac:spMkLst>
        </pc:spChg>
        <pc:picChg chg="del">
          <ac:chgData name="C C" userId="58c016da926720ee" providerId="LiveId" clId="{A6428982-6EBA-4B76-B7EF-F405A59A9034}" dt="2021-06-08T08:54:07.761" v="0" actId="21"/>
          <ac:picMkLst>
            <pc:docMk/>
            <pc:sldMk cId="1690424782" sldId="466"/>
            <ac:picMk id="2" creationId="{F4F70071-7EF6-48AF-ADB5-FB98395FC88E}"/>
          </ac:picMkLst>
        </pc:picChg>
        <pc:picChg chg="del">
          <ac:chgData name="C C" userId="58c016da926720ee" providerId="LiveId" clId="{A6428982-6EBA-4B76-B7EF-F405A59A9034}" dt="2021-06-08T08:54:07.761" v="0" actId="21"/>
          <ac:picMkLst>
            <pc:docMk/>
            <pc:sldMk cId="1690424782" sldId="466"/>
            <ac:picMk id="6146" creationId="{0FB427BA-0CD8-45FD-80CC-EBEDA103B5BB}"/>
          </ac:picMkLst>
        </pc:picChg>
      </pc:sldChg>
      <pc:sldChg chg="addSp delSp modSp">
        <pc:chgData name="C C" userId="58c016da926720ee" providerId="LiveId" clId="{A6428982-6EBA-4B76-B7EF-F405A59A9034}" dt="2021-06-14T09:38:47.125" v="3" actId="21"/>
        <pc:sldMkLst>
          <pc:docMk/>
          <pc:sldMk cId="276643024" sldId="468"/>
        </pc:sldMkLst>
        <pc:spChg chg="add mod">
          <ac:chgData name="C C" userId="58c016da926720ee" providerId="LiveId" clId="{A6428982-6EBA-4B76-B7EF-F405A59A9034}" dt="2021-06-14T09:38:47.125" v="3" actId="21"/>
          <ac:spMkLst>
            <pc:docMk/>
            <pc:sldMk cId="276643024" sldId="468"/>
            <ac:spMk id="4" creationId="{1EF61E49-B971-4074-82BF-31711B52D429}"/>
          </ac:spMkLst>
        </pc:spChg>
        <pc:picChg chg="del">
          <ac:chgData name="C C" userId="58c016da926720ee" providerId="LiveId" clId="{A6428982-6EBA-4B76-B7EF-F405A59A9034}" dt="2021-06-14T09:38:47.125" v="3" actId="21"/>
          <ac:picMkLst>
            <pc:docMk/>
            <pc:sldMk cId="276643024" sldId="468"/>
            <ac:picMk id="10" creationId="{EA598FB2-8A6A-4C3C-B4D2-8BB72D5CF88A}"/>
          </ac:picMkLst>
        </pc:picChg>
      </pc:sldChg>
    </pc:docChg>
  </pc:docChgLst>
  <pc:docChgLst>
    <pc:chgData name="C C" userId="58c016da926720ee" providerId="LiveId" clId="{95280215-F0B8-4C36-9407-0CE53C7BFD89}"/>
    <pc:docChg chg="custSel delSld modSld">
      <pc:chgData name="C C" userId="58c016da926720ee" providerId="LiveId" clId="{95280215-F0B8-4C36-9407-0CE53C7BFD89}" dt="2019-12-02T09:20:39.067" v="6"/>
      <pc:docMkLst>
        <pc:docMk/>
      </pc:docMkLst>
      <pc:sldChg chg="modSp">
        <pc:chgData name="C C" userId="58c016da926720ee" providerId="LiveId" clId="{95280215-F0B8-4C36-9407-0CE53C7BFD89}" dt="2019-12-02T09:20:11.420" v="2" actId="20577"/>
        <pc:sldMkLst>
          <pc:docMk/>
          <pc:sldMk cId="2738002843" sldId="464"/>
        </pc:sldMkLst>
        <pc:spChg chg="mod">
          <ac:chgData name="C C" userId="58c016da926720ee" providerId="LiveId" clId="{95280215-F0B8-4C36-9407-0CE53C7BFD89}" dt="2019-12-02T09:20:11.420" v="2" actId="20577"/>
          <ac:spMkLst>
            <pc:docMk/>
            <pc:sldMk cId="2738002843" sldId="464"/>
            <ac:spMk id="6" creationId="{BB4736F5-9424-47F2-8C2D-EF2C0AB50DAD}"/>
          </ac:spMkLst>
        </pc:spChg>
      </pc:sldChg>
      <pc:sldChg chg="modAnim">
        <pc:chgData name="C C" userId="58c016da926720ee" providerId="LiveId" clId="{95280215-F0B8-4C36-9407-0CE53C7BFD89}" dt="2019-12-02T09:20:39.067" v="6"/>
        <pc:sldMkLst>
          <pc:docMk/>
          <pc:sldMk cId="3242460001" sldId="465"/>
        </pc:sldMkLst>
      </pc:sldChg>
      <pc:sldChg chg="del">
        <pc:chgData name="C C" userId="58c016da926720ee" providerId="LiveId" clId="{95280215-F0B8-4C36-9407-0CE53C7BFD89}" dt="2019-12-01T20:52:11.293" v="0" actId="47"/>
        <pc:sldMkLst>
          <pc:docMk/>
          <pc:sldMk cId="1326260726" sldId="4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8D00A-64F7-4827-B00E-FF9C1377AC24}" type="datetimeFigureOut">
              <a:rPr lang="de-DE" smtClean="0"/>
              <a:t>15.06.2021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84A20-A9C4-4323-BF2E-E7EB11B57C0F}" type="slidenum">
              <a:rPr lang="de-DE" smtClean="0"/>
              <a:t>‹#›</a:t>
            </a:fld>
            <a:endParaRPr lang="de-DE"/>
          </a:p>
        </p:txBody>
      </p:sp>
    </p:spTree>
    <p:extLst>
      <p:ext uri="{BB962C8B-B14F-4D97-AF65-F5344CB8AC3E}">
        <p14:creationId xmlns:p14="http://schemas.microsoft.com/office/powerpoint/2010/main" val="2379396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r" defTabSz="915136" rtl="0" eaLnBrk="1" fontAlgn="base" latinLnBrk="0" hangingPunct="1">
              <a:lnSpc>
                <a:spcPct val="100000"/>
              </a:lnSpc>
              <a:spcBef>
                <a:spcPct val="0"/>
              </a:spcBef>
              <a:spcAft>
                <a:spcPct val="0"/>
              </a:spcAft>
              <a:buClrTx/>
              <a:buSzTx/>
              <a:buFontTx/>
              <a:buNone/>
              <a:tabLst/>
              <a:defRPr/>
            </a:pPr>
            <a:fld id="{AAF2C253-3A99-4D4E-AA4C-3918A4D5315D}" type="slidenum">
              <a:rPr kumimoji="0" lang="de-DE"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5136" rtl="0" eaLnBrk="1" fontAlgn="base" latinLnBrk="0" hangingPunct="1">
                <a:lnSpc>
                  <a:spcPct val="100000"/>
                </a:lnSpc>
                <a:spcBef>
                  <a:spcPct val="0"/>
                </a:spcBef>
                <a:spcAft>
                  <a:spcPct val="0"/>
                </a:spcAft>
                <a:buClrTx/>
                <a:buSzTx/>
                <a:buFontTx/>
                <a:buNone/>
                <a:tabLst/>
                <a:defRPr/>
              </a:pPr>
              <a:t>10</a:t>
            </a:fld>
            <a:endParaRPr kumimoji="0" lang="de-DE"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770280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347134" y="287867"/>
            <a:ext cx="5761567" cy="61074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333" b="1" dirty="0">
                <a:solidFill>
                  <a:srgbClr val="5F5F5F"/>
                </a:solidFill>
              </a:rPr>
              <a:t>Dr. Christoph Nguyen </a:t>
            </a:r>
          </a:p>
          <a:p>
            <a:pPr eaLnBrk="0" hangingPunct="0">
              <a:lnSpc>
                <a:spcPct val="65000"/>
              </a:lnSpc>
              <a:spcBef>
                <a:spcPct val="50000"/>
              </a:spcBef>
              <a:defRPr/>
            </a:pPr>
            <a:r>
              <a:rPr lang="de-DE" sz="1333" b="1" dirty="0">
                <a:solidFill>
                  <a:srgbClr val="5F5F5F"/>
                </a:solidFill>
              </a:rPr>
              <a:t>Otto-Suhr-Institut für Politikwissenschaft</a:t>
            </a:r>
          </a:p>
          <a:p>
            <a:pPr eaLnBrk="0" hangingPunct="0">
              <a:lnSpc>
                <a:spcPct val="65000"/>
              </a:lnSpc>
              <a:spcBef>
                <a:spcPct val="50000"/>
              </a:spcBef>
              <a:defRPr/>
            </a:pPr>
            <a:r>
              <a:rPr lang="de-DE" sz="1333"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8985251" y="143933"/>
            <a:ext cx="2851149" cy="567267"/>
          </a:xfrm>
          <a:prstGeom prst="rect">
            <a:avLst/>
          </a:prstGeom>
          <a:noFill/>
          <a:ln w="9525">
            <a:noFill/>
            <a:miter lim="800000"/>
            <a:headEnd/>
            <a:tailEnd/>
          </a:ln>
        </p:spPr>
      </p:pic>
      <p:sp>
        <p:nvSpPr>
          <p:cNvPr id="6" name="Rectangle 13"/>
          <p:cNvSpPr>
            <a:spLocks noChangeArrowheads="1"/>
          </p:cNvSpPr>
          <p:nvPr/>
        </p:nvSpPr>
        <p:spPr bwMode="auto">
          <a:xfrm>
            <a:off x="0" y="6665384"/>
            <a:ext cx="12192000" cy="192616"/>
          </a:xfrm>
          <a:prstGeom prst="rect">
            <a:avLst/>
          </a:prstGeom>
          <a:solidFill>
            <a:schemeClr val="accent1"/>
          </a:solidFill>
          <a:ln w="9525">
            <a:noFill/>
            <a:miter lim="800000"/>
            <a:headEnd/>
            <a:tailEnd/>
          </a:ln>
        </p:spPr>
        <p:txBody>
          <a:bodyPr wrap="none" anchor="ctr"/>
          <a:lstStyle/>
          <a:p>
            <a:pPr eaLnBrk="0" hangingPunct="0">
              <a:defRPr/>
            </a:pPr>
            <a:endParaRPr lang="de-DE" sz="2400" dirty="0">
              <a:latin typeface="Verdana" pitchFamily="34" charset="0"/>
              <a:cs typeface="+mn-cs"/>
            </a:endParaRPr>
          </a:p>
        </p:txBody>
      </p:sp>
      <p:sp>
        <p:nvSpPr>
          <p:cNvPr id="45059" name="Rectangle 2"/>
          <p:cNvSpPr>
            <a:spLocks noGrp="1" noChangeArrowheads="1"/>
          </p:cNvSpPr>
          <p:nvPr>
            <p:ph type="subTitle" idx="1"/>
          </p:nvPr>
        </p:nvSpPr>
        <p:spPr>
          <a:xfrm>
            <a:off x="3213102" y="4616451"/>
            <a:ext cx="8623300" cy="1057275"/>
          </a:xfrm>
        </p:spPr>
        <p:txBody>
          <a:bodyPr lIns="360000"/>
          <a:lstStyle>
            <a:lvl1pPr>
              <a:defRPr sz="2667"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3213100" y="2579689"/>
            <a:ext cx="8636000" cy="1470025"/>
          </a:xfrm>
        </p:spPr>
        <p:txBody>
          <a:bodyPr lIns="360000" anchor="t"/>
          <a:lstStyle>
            <a:lvl1pPr>
              <a:lnSpc>
                <a:spcPct val="100000"/>
              </a:lnSpc>
              <a:defRPr sz="4800" smtClean="0"/>
            </a:lvl1pPr>
          </a:lstStyle>
          <a:p>
            <a:r>
              <a:rPr lang="de-DE"/>
              <a:t>Titelmasterformat durch Klicken bearbeiten</a:t>
            </a:r>
          </a:p>
        </p:txBody>
      </p:sp>
      <p:sp>
        <p:nvSpPr>
          <p:cNvPr id="7" name="Rectangle 8"/>
          <p:cNvSpPr>
            <a:spLocks noGrp="1" noChangeArrowheads="1"/>
          </p:cNvSpPr>
          <p:nvPr>
            <p:ph type="ftr" sz="quarter" idx="10"/>
          </p:nvPr>
        </p:nvSpPr>
        <p:spPr>
          <a:xfrm>
            <a:off x="4165600" y="6246285"/>
            <a:ext cx="3860800" cy="476249"/>
          </a:xfr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370751286"/>
      </p:ext>
    </p:extLst>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4550480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976786" y="838200"/>
            <a:ext cx="2880783" cy="54784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334435" y="838200"/>
            <a:ext cx="8439151" cy="547846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4426875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91346498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5333"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de-DE"/>
              <a:t>Textmasterformat bearbeiten</a:t>
            </a:r>
          </a:p>
        </p:txBody>
      </p:sp>
    </p:spTree>
    <p:extLst>
      <p:ext uri="{BB962C8B-B14F-4D97-AF65-F5344CB8AC3E}">
        <p14:creationId xmlns:p14="http://schemas.microsoft.com/office/powerpoint/2010/main" val="195889323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34435" y="1808163"/>
            <a:ext cx="5659967" cy="45085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2" y="1808163"/>
            <a:ext cx="5659967" cy="45085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15772591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9"/>
            <a:ext cx="109728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Textmasterformat bearbeiten</a:t>
            </a:r>
          </a:p>
        </p:txBody>
      </p:sp>
      <p:sp>
        <p:nvSpPr>
          <p:cNvPr id="6" name="Inhaltsplatzhalt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9533516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2505642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dirty="0"/>
              <a:t>Titel, Datum</a:t>
            </a:r>
          </a:p>
        </p:txBody>
      </p:sp>
    </p:spTree>
    <p:extLst>
      <p:ext uri="{BB962C8B-B14F-4D97-AF65-F5344CB8AC3E}">
        <p14:creationId xmlns:p14="http://schemas.microsoft.com/office/powerpoint/2010/main" val="6207535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2" y="273049"/>
            <a:ext cx="4011084" cy="1162051"/>
          </a:xfrm>
        </p:spPr>
        <p:txBody>
          <a:bodyPr/>
          <a:lstStyle>
            <a:lvl1pPr algn="l">
              <a:defRPr sz="2667" b="1"/>
            </a:lvl1pPr>
          </a:lstStyle>
          <a:p>
            <a:r>
              <a:rPr lang="de-DE"/>
              <a:t>Titelmasterformat durch Klicken bearbeiten</a:t>
            </a:r>
          </a:p>
        </p:txBody>
      </p:sp>
      <p:sp>
        <p:nvSpPr>
          <p:cNvPr id="3" name="Inhaltsplatzhalt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Textmasterformat bearbeiten</a:t>
            </a:r>
          </a:p>
        </p:txBody>
      </p:sp>
    </p:spTree>
    <p:extLst>
      <p:ext uri="{BB962C8B-B14F-4D97-AF65-F5344CB8AC3E}">
        <p14:creationId xmlns:p14="http://schemas.microsoft.com/office/powerpoint/2010/main" val="145885203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9"/>
          </a:xfrm>
        </p:spPr>
        <p:txBody>
          <a:bodyPr/>
          <a:lstStyle>
            <a:lvl1pPr algn="l">
              <a:defRPr sz="2667"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de-DE" noProof="0" dirty="0"/>
              <a:t>Bild durch Klicken auf Symbol hinzufügen</a:t>
            </a:r>
          </a:p>
        </p:txBody>
      </p:sp>
      <p:sp>
        <p:nvSpPr>
          <p:cNvPr id="4" name="Textplatzhalt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Textmasterformat bearbeiten</a:t>
            </a:r>
          </a:p>
        </p:txBody>
      </p:sp>
    </p:spTree>
    <p:extLst>
      <p:ext uri="{BB962C8B-B14F-4D97-AF65-F5344CB8AC3E}">
        <p14:creationId xmlns:p14="http://schemas.microsoft.com/office/powerpoint/2010/main" val="183826990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6665384"/>
            <a:ext cx="12192000" cy="192616"/>
          </a:xfrm>
          <a:prstGeom prst="rect">
            <a:avLst/>
          </a:prstGeom>
          <a:solidFill>
            <a:schemeClr val="accent1"/>
          </a:solidFill>
          <a:ln w="9525">
            <a:noFill/>
            <a:miter lim="800000"/>
            <a:headEnd/>
            <a:tailEnd/>
          </a:ln>
        </p:spPr>
        <p:txBody>
          <a:bodyPr wrap="none" anchor="ctr"/>
          <a:lstStyle/>
          <a:p>
            <a:pPr eaLnBrk="0" hangingPunct="0">
              <a:defRPr/>
            </a:pPr>
            <a:endParaRPr lang="de-DE" sz="2400" dirty="0">
              <a:latin typeface="Verdana" pitchFamily="34" charset="0"/>
              <a:cs typeface="+mn-cs"/>
            </a:endParaRPr>
          </a:p>
        </p:txBody>
      </p:sp>
      <p:sp>
        <p:nvSpPr>
          <p:cNvPr id="38915" name="Rectangle 2"/>
          <p:cNvSpPr>
            <a:spLocks noGrp="1" noChangeArrowheads="1"/>
          </p:cNvSpPr>
          <p:nvPr>
            <p:ph type="body" idx="1"/>
          </p:nvPr>
        </p:nvSpPr>
        <p:spPr bwMode="auto">
          <a:xfrm>
            <a:off x="334434" y="1619251"/>
            <a:ext cx="11523133" cy="48619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334434" y="946151"/>
            <a:ext cx="11523133" cy="42968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334433" y="6629400"/>
            <a:ext cx="7969251"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333" b="0" dirty="0" smtClean="0">
                <a:solidFill>
                  <a:srgbClr val="5F5F5F"/>
                </a:solidFill>
                <a:cs typeface="+mn-cs"/>
              </a:defRPr>
            </a:lvl1pPr>
          </a:lstStyle>
          <a:p>
            <a:pPr>
              <a:defRPr/>
            </a:pPr>
            <a:r>
              <a:rPr lang="de-DE" dirty="0"/>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8985251" y="143933"/>
            <a:ext cx="2851149" cy="567267"/>
          </a:xfrm>
          <a:prstGeom prst="rect">
            <a:avLst/>
          </a:prstGeom>
          <a:noFill/>
          <a:ln w="9525">
            <a:noFill/>
            <a:miter lim="800000"/>
            <a:headEnd/>
            <a:tailEnd/>
          </a:ln>
        </p:spPr>
      </p:pic>
    </p:spTree>
    <p:extLst>
      <p:ext uri="{BB962C8B-B14F-4D97-AF65-F5344CB8AC3E}">
        <p14:creationId xmlns:p14="http://schemas.microsoft.com/office/powerpoint/2010/main" val="2580171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sldNum="0" hdr="0" dt="0"/>
  <p:txStyles>
    <p:titleStyle>
      <a:lvl1pPr algn="l" rtl="0" fontAlgn="base">
        <a:lnSpc>
          <a:spcPct val="85000"/>
        </a:lnSpc>
        <a:spcBef>
          <a:spcPct val="0"/>
        </a:spcBef>
        <a:spcAft>
          <a:spcPct val="0"/>
        </a:spcAft>
        <a:defRPr sz="4000" b="1">
          <a:solidFill>
            <a:srgbClr val="003366"/>
          </a:solidFill>
          <a:latin typeface="+mj-lt"/>
          <a:ea typeface="+mj-ea"/>
          <a:cs typeface="+mj-cs"/>
        </a:defRPr>
      </a:lvl1pPr>
      <a:lvl2pPr algn="l" rtl="0" fontAlgn="base">
        <a:lnSpc>
          <a:spcPct val="85000"/>
        </a:lnSpc>
        <a:spcBef>
          <a:spcPct val="0"/>
        </a:spcBef>
        <a:spcAft>
          <a:spcPct val="0"/>
        </a:spcAft>
        <a:defRPr sz="4000" b="1">
          <a:solidFill>
            <a:srgbClr val="003366"/>
          </a:solidFill>
          <a:latin typeface="Arial" charset="0"/>
        </a:defRPr>
      </a:lvl2pPr>
      <a:lvl3pPr algn="l" rtl="0" fontAlgn="base">
        <a:lnSpc>
          <a:spcPct val="85000"/>
        </a:lnSpc>
        <a:spcBef>
          <a:spcPct val="0"/>
        </a:spcBef>
        <a:spcAft>
          <a:spcPct val="0"/>
        </a:spcAft>
        <a:defRPr sz="4000" b="1">
          <a:solidFill>
            <a:srgbClr val="003366"/>
          </a:solidFill>
          <a:latin typeface="Arial" charset="0"/>
        </a:defRPr>
      </a:lvl3pPr>
      <a:lvl4pPr algn="l" rtl="0" fontAlgn="base">
        <a:lnSpc>
          <a:spcPct val="85000"/>
        </a:lnSpc>
        <a:spcBef>
          <a:spcPct val="0"/>
        </a:spcBef>
        <a:spcAft>
          <a:spcPct val="0"/>
        </a:spcAft>
        <a:defRPr sz="4000" b="1">
          <a:solidFill>
            <a:srgbClr val="003366"/>
          </a:solidFill>
          <a:latin typeface="Arial" charset="0"/>
        </a:defRPr>
      </a:lvl4pPr>
      <a:lvl5pPr algn="l" rtl="0" fontAlgn="base">
        <a:lnSpc>
          <a:spcPct val="85000"/>
        </a:lnSpc>
        <a:spcBef>
          <a:spcPct val="0"/>
        </a:spcBef>
        <a:spcAft>
          <a:spcPct val="0"/>
        </a:spcAft>
        <a:defRPr sz="4000" b="1">
          <a:solidFill>
            <a:srgbClr val="003366"/>
          </a:solidFill>
          <a:latin typeface="Arial" charset="0"/>
        </a:defRPr>
      </a:lvl5pPr>
      <a:lvl6pPr marL="609585" algn="l" rtl="0" eaLnBrk="1" fontAlgn="base" hangingPunct="1">
        <a:lnSpc>
          <a:spcPct val="85000"/>
        </a:lnSpc>
        <a:spcBef>
          <a:spcPct val="0"/>
        </a:spcBef>
        <a:spcAft>
          <a:spcPct val="0"/>
        </a:spcAft>
        <a:defRPr sz="4000" b="1">
          <a:solidFill>
            <a:srgbClr val="003366"/>
          </a:solidFill>
          <a:latin typeface="Arial" charset="0"/>
        </a:defRPr>
      </a:lvl6pPr>
      <a:lvl7pPr marL="1219170" algn="l" rtl="0" eaLnBrk="1" fontAlgn="base" hangingPunct="1">
        <a:lnSpc>
          <a:spcPct val="85000"/>
        </a:lnSpc>
        <a:spcBef>
          <a:spcPct val="0"/>
        </a:spcBef>
        <a:spcAft>
          <a:spcPct val="0"/>
        </a:spcAft>
        <a:defRPr sz="4000" b="1">
          <a:solidFill>
            <a:srgbClr val="003366"/>
          </a:solidFill>
          <a:latin typeface="Arial" charset="0"/>
        </a:defRPr>
      </a:lvl7pPr>
      <a:lvl8pPr marL="1828754" algn="l" rtl="0" eaLnBrk="1" fontAlgn="base" hangingPunct="1">
        <a:lnSpc>
          <a:spcPct val="85000"/>
        </a:lnSpc>
        <a:spcBef>
          <a:spcPct val="0"/>
        </a:spcBef>
        <a:spcAft>
          <a:spcPct val="0"/>
        </a:spcAft>
        <a:defRPr sz="4000" b="1">
          <a:solidFill>
            <a:srgbClr val="003366"/>
          </a:solidFill>
          <a:latin typeface="Arial" charset="0"/>
        </a:defRPr>
      </a:lvl8pPr>
      <a:lvl9pPr marL="2438339" algn="l" rtl="0" eaLnBrk="1" fontAlgn="base" hangingPunct="1">
        <a:lnSpc>
          <a:spcPct val="85000"/>
        </a:lnSpc>
        <a:spcBef>
          <a:spcPct val="0"/>
        </a:spcBef>
        <a:spcAft>
          <a:spcPct val="0"/>
        </a:spcAft>
        <a:defRPr sz="4000" b="1">
          <a:solidFill>
            <a:srgbClr val="003366"/>
          </a:solidFill>
          <a:latin typeface="Arial" charset="0"/>
        </a:defRPr>
      </a:lvl9pPr>
    </p:titleStyle>
    <p:bodyStyle>
      <a:lvl1pPr algn="l" rtl="0" fontAlgn="base">
        <a:lnSpc>
          <a:spcPct val="102000"/>
        </a:lnSpc>
        <a:spcBef>
          <a:spcPts val="667"/>
        </a:spcBef>
        <a:spcAft>
          <a:spcPct val="0"/>
        </a:spcAft>
        <a:buClr>
          <a:srgbClr val="000000"/>
        </a:buClr>
        <a:defRPr>
          <a:solidFill>
            <a:srgbClr val="000000"/>
          </a:solidFill>
          <a:latin typeface="+mn-lt"/>
          <a:ea typeface="+mn-ea"/>
          <a:cs typeface="+mn-cs"/>
        </a:defRPr>
      </a:lvl1pPr>
      <a:lvl2pPr marL="474121" indent="-234945" algn="l" rtl="0" fontAlgn="base">
        <a:lnSpc>
          <a:spcPct val="102000"/>
        </a:lnSpc>
        <a:spcBef>
          <a:spcPts val="667"/>
        </a:spcBef>
        <a:spcAft>
          <a:spcPct val="0"/>
        </a:spcAft>
        <a:buClr>
          <a:srgbClr val="000000"/>
        </a:buClr>
        <a:buChar char="-"/>
        <a:defRPr>
          <a:solidFill>
            <a:srgbClr val="000000"/>
          </a:solidFill>
          <a:latin typeface="+mn-lt"/>
        </a:defRPr>
      </a:lvl2pPr>
      <a:lvl3pPr marL="965176" indent="-251878" algn="l" rtl="0" fontAlgn="base">
        <a:lnSpc>
          <a:spcPct val="102000"/>
        </a:lnSpc>
        <a:spcBef>
          <a:spcPts val="667"/>
        </a:spcBef>
        <a:spcAft>
          <a:spcPct val="0"/>
        </a:spcAft>
        <a:buClr>
          <a:srgbClr val="000000"/>
        </a:buClr>
        <a:buChar char="-"/>
        <a:defRPr>
          <a:solidFill>
            <a:srgbClr val="000000"/>
          </a:solidFill>
          <a:latin typeface="+mn-lt"/>
        </a:defRPr>
      </a:lvl3pPr>
      <a:lvl4pPr marL="1439297" indent="-234945" algn="l" rtl="0" fontAlgn="base">
        <a:lnSpc>
          <a:spcPct val="102000"/>
        </a:lnSpc>
        <a:spcBef>
          <a:spcPts val="667"/>
        </a:spcBef>
        <a:spcAft>
          <a:spcPct val="0"/>
        </a:spcAft>
        <a:buClr>
          <a:srgbClr val="000000"/>
        </a:buClr>
        <a:buChar char="-"/>
        <a:defRPr>
          <a:solidFill>
            <a:srgbClr val="000000"/>
          </a:solidFill>
          <a:latin typeface="+mn-lt"/>
        </a:defRPr>
      </a:lvl4pPr>
      <a:lvl5pPr marL="1913419" indent="-234945" algn="l" rtl="0" fontAlgn="base">
        <a:lnSpc>
          <a:spcPct val="102000"/>
        </a:lnSpc>
        <a:spcBef>
          <a:spcPts val="667"/>
        </a:spcBef>
        <a:spcAft>
          <a:spcPct val="0"/>
        </a:spcAft>
        <a:buClr>
          <a:srgbClr val="000000"/>
        </a:buClr>
        <a:buChar char="-"/>
        <a:defRPr>
          <a:solidFill>
            <a:srgbClr val="000000"/>
          </a:solidFill>
          <a:latin typeface="+mn-lt"/>
        </a:defRPr>
      </a:lvl5pPr>
      <a:lvl6pPr marL="2523004"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6pPr>
      <a:lvl7pPr marL="3132588"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7pPr>
      <a:lvl8pPr marL="3742173"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8pPr>
      <a:lvl9pPr marL="4351758" indent="-234945" algn="l" rtl="0" eaLnBrk="1" fontAlgn="base" hangingPunct="1">
        <a:lnSpc>
          <a:spcPct val="102000"/>
        </a:lnSpc>
        <a:spcBef>
          <a:spcPts val="667"/>
        </a:spcBef>
        <a:spcAft>
          <a:spcPct val="0"/>
        </a:spcAft>
        <a:buClr>
          <a:schemeClr val="tx1"/>
        </a:buClr>
        <a:buSzPct val="90000"/>
        <a:buChar char="-"/>
        <a:defRPr>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B00C916-F1E4-40B7-A63E-F165318EEBAD}"/>
              </a:ext>
            </a:extLst>
          </p:cNvPr>
          <p:cNvSpPr>
            <a:spLocks noGrp="1"/>
          </p:cNvSpPr>
          <p:nvPr>
            <p:ph type="subTitle" idx="1"/>
          </p:nvPr>
        </p:nvSpPr>
        <p:spPr/>
        <p:txBody>
          <a:bodyPr/>
          <a:lstStyle/>
          <a:p>
            <a:r>
              <a:rPr lang="de-DE" dirty="0"/>
              <a:t>Experimente und Quasiexperimente</a:t>
            </a:r>
          </a:p>
        </p:txBody>
      </p:sp>
      <p:sp>
        <p:nvSpPr>
          <p:cNvPr id="5" name="Title 4">
            <a:extLst>
              <a:ext uri="{FF2B5EF4-FFF2-40B4-BE49-F238E27FC236}">
                <a16:creationId xmlns:a16="http://schemas.microsoft.com/office/drawing/2014/main" id="{76171D8C-5AC0-46DF-BA2E-F6DF3AD7AD3E}"/>
              </a:ext>
            </a:extLst>
          </p:cNvPr>
          <p:cNvSpPr>
            <a:spLocks noGrp="1"/>
          </p:cNvSpPr>
          <p:nvPr>
            <p:ph type="ctrTitle"/>
          </p:nvPr>
        </p:nvSpPr>
        <p:spPr/>
        <p:txBody>
          <a:bodyPr/>
          <a:lstStyle/>
          <a:p>
            <a:r>
              <a:rPr lang="de-DE" dirty="0"/>
              <a:t>Quantitative Methoden 1</a:t>
            </a:r>
          </a:p>
        </p:txBody>
      </p:sp>
    </p:spTree>
    <p:extLst>
      <p:ext uri="{BB962C8B-B14F-4D97-AF65-F5344CB8AC3E}">
        <p14:creationId xmlns:p14="http://schemas.microsoft.com/office/powerpoint/2010/main" val="354030044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51815-BBC7-4A7E-BBD4-71912D057813}"/>
              </a:ext>
            </a:extLst>
          </p:cNvPr>
          <p:cNvSpPr>
            <a:spLocks noGrp="1"/>
          </p:cNvSpPr>
          <p:nvPr>
            <p:ph type="title"/>
          </p:nvPr>
        </p:nvSpPr>
        <p:spPr/>
        <p:txBody>
          <a:bodyPr/>
          <a:lstStyle/>
          <a:p>
            <a:endParaRPr lang="de-DE" dirty="0"/>
          </a:p>
        </p:txBody>
      </p:sp>
      <p:pic>
        <p:nvPicPr>
          <p:cNvPr id="7" name="Picture 2" descr="Figure 3">
            <a:extLst>
              <a:ext uri="{FF2B5EF4-FFF2-40B4-BE49-F238E27FC236}">
                <a16:creationId xmlns:a16="http://schemas.microsoft.com/office/drawing/2014/main" id="{0AAD6580-FE5D-456D-85FC-9FA171F900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12662" y="1619251"/>
            <a:ext cx="6766676" cy="4861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38172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de-DE" dirty="0"/>
              <a:t>Berühmte Experimente </a:t>
            </a:r>
          </a:p>
        </p:txBody>
      </p:sp>
      <p:sp>
        <p:nvSpPr>
          <p:cNvPr id="8195" name="Content Placeholder 2"/>
          <p:cNvSpPr>
            <a:spLocks noGrp="1"/>
          </p:cNvSpPr>
          <p:nvPr>
            <p:ph sz="half" idx="1"/>
          </p:nvPr>
        </p:nvSpPr>
        <p:spPr/>
        <p:txBody>
          <a:bodyPr/>
          <a:lstStyle/>
          <a:p>
            <a:pPr marL="609585" indent="-609585">
              <a:buFont typeface="Arial" panose="020B0604020202020204" pitchFamily="34" charset="0"/>
              <a:buChar char="•"/>
            </a:pPr>
            <a:r>
              <a:rPr lang="de-DE" altLang="en-US" dirty="0"/>
              <a:t>Stanford Prison Experiment</a:t>
            </a:r>
          </a:p>
          <a:p>
            <a:pPr marL="609585" indent="-609585">
              <a:buFont typeface="Arial" panose="020B0604020202020204" pitchFamily="34" charset="0"/>
              <a:buChar char="•"/>
            </a:pPr>
            <a:r>
              <a:rPr lang="de-DE" altLang="en-US" dirty="0" err="1"/>
              <a:t>Milgrim</a:t>
            </a:r>
            <a:r>
              <a:rPr lang="de-DE" altLang="en-US" dirty="0"/>
              <a:t> </a:t>
            </a:r>
            <a:r>
              <a:rPr lang="de-DE" altLang="en-US" dirty="0" err="1"/>
              <a:t>Obedience</a:t>
            </a:r>
            <a:r>
              <a:rPr lang="de-DE" altLang="en-US" dirty="0"/>
              <a:t> Study </a:t>
            </a:r>
          </a:p>
          <a:p>
            <a:pPr marL="609585" indent="-609585">
              <a:buFont typeface="Arial" panose="020B0604020202020204" pitchFamily="34" charset="0"/>
              <a:buChar char="•"/>
            </a:pPr>
            <a:r>
              <a:rPr lang="de-DE" altLang="en-US" dirty="0"/>
              <a:t>Heutzutage mehr ethische Kontrolle </a:t>
            </a:r>
          </a:p>
        </p:txBody>
      </p:sp>
      <p:pic>
        <p:nvPicPr>
          <p:cNvPr id="6" name="Picture 2" descr="C:\Users\cng\Desktop\dasexperiment.jpg">
            <a:extLst>
              <a:ext uri="{FF2B5EF4-FFF2-40B4-BE49-F238E27FC236}">
                <a16:creationId xmlns:a16="http://schemas.microsoft.com/office/drawing/2014/main" id="{F47C9B61-1A1E-43BC-A99E-6F21CA9B79F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7903" y="946151"/>
            <a:ext cx="3212305"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83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76DC-AB01-4D70-942F-782D5694A6E7}"/>
              </a:ext>
            </a:extLst>
          </p:cNvPr>
          <p:cNvSpPr>
            <a:spLocks noGrp="1"/>
          </p:cNvSpPr>
          <p:nvPr>
            <p:ph type="title"/>
          </p:nvPr>
        </p:nvSpPr>
        <p:spPr/>
        <p:txBody>
          <a:bodyPr/>
          <a:lstStyle/>
          <a:p>
            <a:r>
              <a:rPr lang="de-DE" dirty="0"/>
              <a:t>Quasi Experimentelle Methoden </a:t>
            </a:r>
          </a:p>
        </p:txBody>
      </p:sp>
      <p:sp>
        <p:nvSpPr>
          <p:cNvPr id="4" name="Content Placeholder 3">
            <a:extLst>
              <a:ext uri="{FF2B5EF4-FFF2-40B4-BE49-F238E27FC236}">
                <a16:creationId xmlns:a16="http://schemas.microsoft.com/office/drawing/2014/main" id="{4A7E5537-FE72-46AA-93EA-B3BA82DDBAA0}"/>
              </a:ext>
            </a:extLst>
          </p:cNvPr>
          <p:cNvSpPr>
            <a:spLocks noGrp="1"/>
          </p:cNvSpPr>
          <p:nvPr>
            <p:ph sz="half" idx="1"/>
          </p:nvPr>
        </p:nvSpPr>
        <p:spPr/>
        <p:txBody>
          <a:bodyPr/>
          <a:lstStyle/>
          <a:p>
            <a:endParaRPr lang="de-DE" dirty="0"/>
          </a:p>
          <a:p>
            <a:endParaRPr lang="de-DE" dirty="0"/>
          </a:p>
        </p:txBody>
      </p:sp>
      <p:sp>
        <p:nvSpPr>
          <p:cNvPr id="7" name="Content Placeholder 6">
            <a:extLst>
              <a:ext uri="{FF2B5EF4-FFF2-40B4-BE49-F238E27FC236}">
                <a16:creationId xmlns:a16="http://schemas.microsoft.com/office/drawing/2014/main" id="{12A9BACE-CDC6-450E-8B35-FD4CD6309C49}"/>
              </a:ext>
            </a:extLst>
          </p:cNvPr>
          <p:cNvSpPr>
            <a:spLocks noGrp="1"/>
          </p:cNvSpPr>
          <p:nvPr>
            <p:ph sz="half" idx="2"/>
          </p:nvPr>
        </p:nvSpPr>
        <p:spPr>
          <a:xfrm>
            <a:off x="436033" y="1808163"/>
            <a:ext cx="6879167" cy="4508500"/>
          </a:xfrm>
        </p:spPr>
        <p:txBody>
          <a:bodyPr/>
          <a:lstStyle/>
          <a:p>
            <a:pPr marL="571500" indent="-571500">
              <a:buFont typeface="Arial" panose="020B0604020202020204" pitchFamily="34" charset="0"/>
              <a:buChar char="•"/>
            </a:pPr>
            <a:r>
              <a:rPr lang="de-DE" sz="3600" dirty="0"/>
              <a:t>Randomisierung nicht immer möglich</a:t>
            </a:r>
          </a:p>
          <a:p>
            <a:pPr marL="571500" indent="-571500">
              <a:buFont typeface="Arial" panose="020B0604020202020204" pitchFamily="34" charset="0"/>
              <a:buChar char="•"/>
            </a:pPr>
            <a:r>
              <a:rPr lang="de-DE" sz="3600" dirty="0"/>
              <a:t>Manchmal „randomisiert“ die Welt für einen </a:t>
            </a:r>
          </a:p>
          <a:p>
            <a:pPr marL="571500" indent="-571500">
              <a:buFont typeface="Arial" panose="020B0604020202020204" pitchFamily="34" charset="0"/>
              <a:buChar char="•"/>
            </a:pPr>
            <a:r>
              <a:rPr lang="de-DE" sz="3600" dirty="0"/>
              <a:t>Gruppenzuteilung „quasi –zufällig“</a:t>
            </a:r>
          </a:p>
          <a:p>
            <a:pPr marL="571500" indent="-571500">
              <a:buFont typeface="Arial" panose="020B0604020202020204" pitchFamily="34" charset="0"/>
              <a:buChar char="•"/>
            </a:pPr>
            <a:r>
              <a:rPr lang="de-DE" sz="3600" dirty="0"/>
              <a:t>In der Praxis schwer zu finden</a:t>
            </a:r>
          </a:p>
          <a:p>
            <a:pPr marL="571500" indent="-571500">
              <a:buFont typeface="Arial" panose="020B0604020202020204" pitchFamily="34" charset="0"/>
              <a:buChar char="•"/>
            </a:pPr>
            <a:endParaRPr lang="de-DE" sz="3600" dirty="0"/>
          </a:p>
        </p:txBody>
      </p:sp>
      <p:pic>
        <p:nvPicPr>
          <p:cNvPr id="8" name="Picture 7">
            <a:extLst>
              <a:ext uri="{FF2B5EF4-FFF2-40B4-BE49-F238E27FC236}">
                <a16:creationId xmlns:a16="http://schemas.microsoft.com/office/drawing/2014/main" id="{63F900D6-CB48-4824-BD1C-1A57FAD1E010}"/>
              </a:ext>
            </a:extLst>
          </p:cNvPr>
          <p:cNvPicPr>
            <a:picLocks noChangeAspect="1"/>
          </p:cNvPicPr>
          <p:nvPr/>
        </p:nvPicPr>
        <p:blipFill>
          <a:blip r:embed="rId2"/>
          <a:stretch>
            <a:fillRect/>
          </a:stretch>
        </p:blipFill>
        <p:spPr>
          <a:xfrm>
            <a:off x="7689556" y="1686867"/>
            <a:ext cx="3773101" cy="4629795"/>
          </a:xfrm>
          <a:prstGeom prst="rect">
            <a:avLst/>
          </a:prstGeom>
        </p:spPr>
      </p:pic>
    </p:spTree>
    <p:extLst>
      <p:ext uri="{BB962C8B-B14F-4D97-AF65-F5344CB8AC3E}">
        <p14:creationId xmlns:p14="http://schemas.microsoft.com/office/powerpoint/2010/main" val="211960694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0C0B-8C34-4795-A8B8-0DEE939543E3}"/>
              </a:ext>
            </a:extLst>
          </p:cNvPr>
          <p:cNvSpPr>
            <a:spLocks noGrp="1"/>
          </p:cNvSpPr>
          <p:nvPr>
            <p:ph type="title"/>
          </p:nvPr>
        </p:nvSpPr>
        <p:spPr/>
        <p:txBody>
          <a:bodyPr/>
          <a:lstStyle/>
          <a:p>
            <a:r>
              <a:rPr lang="de-DE" dirty="0"/>
              <a:t>Beispiel : ARD = Außer Raum Dresden </a:t>
            </a:r>
          </a:p>
        </p:txBody>
      </p:sp>
      <p:sp>
        <p:nvSpPr>
          <p:cNvPr id="3" name="Content Placeholder 2">
            <a:extLst>
              <a:ext uri="{FF2B5EF4-FFF2-40B4-BE49-F238E27FC236}">
                <a16:creationId xmlns:a16="http://schemas.microsoft.com/office/drawing/2014/main" id="{F2E0BF91-E5BA-4EA7-A0F1-BA8E95FAD37D}"/>
              </a:ext>
            </a:extLst>
          </p:cNvPr>
          <p:cNvSpPr>
            <a:spLocks noGrp="1"/>
          </p:cNvSpPr>
          <p:nvPr>
            <p:ph sz="half" idx="1"/>
          </p:nvPr>
        </p:nvSpPr>
        <p:spPr/>
        <p:txBody>
          <a:bodyPr/>
          <a:lstStyle/>
          <a:p>
            <a:pPr marL="342900" indent="-342900">
              <a:buFont typeface="Arial" panose="020B0604020202020204" pitchFamily="34" charset="0"/>
              <a:buChar char="•"/>
            </a:pPr>
            <a:r>
              <a:rPr lang="de-DE" sz="2800" dirty="0"/>
              <a:t>Kern, H.L. and </a:t>
            </a:r>
            <a:r>
              <a:rPr lang="de-DE" sz="2800" dirty="0" err="1"/>
              <a:t>Hainmueller</a:t>
            </a:r>
            <a:r>
              <a:rPr lang="de-DE" sz="2800" dirty="0"/>
              <a:t>, J., 2009. Opium for </a:t>
            </a:r>
            <a:r>
              <a:rPr lang="de-DE" sz="2800" dirty="0" err="1"/>
              <a:t>the</a:t>
            </a:r>
            <a:r>
              <a:rPr lang="de-DE" sz="2800" dirty="0"/>
              <a:t> </a:t>
            </a:r>
            <a:r>
              <a:rPr lang="de-DE" sz="2800" dirty="0" err="1"/>
              <a:t>masses</a:t>
            </a:r>
            <a:r>
              <a:rPr lang="de-DE" sz="2800" dirty="0"/>
              <a:t>: </a:t>
            </a:r>
            <a:r>
              <a:rPr lang="de-DE" sz="2800" dirty="0" err="1"/>
              <a:t>How</a:t>
            </a:r>
            <a:r>
              <a:rPr lang="de-DE" sz="2800" dirty="0"/>
              <a:t> </a:t>
            </a:r>
            <a:r>
              <a:rPr lang="de-DE" sz="2800" dirty="0" err="1"/>
              <a:t>foreign</a:t>
            </a:r>
            <a:r>
              <a:rPr lang="de-DE" sz="2800" dirty="0"/>
              <a:t> </a:t>
            </a:r>
            <a:r>
              <a:rPr lang="de-DE" sz="2800" dirty="0" err="1"/>
              <a:t>media</a:t>
            </a:r>
            <a:r>
              <a:rPr lang="de-DE" sz="2800" dirty="0"/>
              <a:t> </a:t>
            </a:r>
            <a:r>
              <a:rPr lang="de-DE" sz="2800" dirty="0" err="1"/>
              <a:t>can</a:t>
            </a:r>
            <a:r>
              <a:rPr lang="de-DE" sz="2800" dirty="0"/>
              <a:t> </a:t>
            </a:r>
            <a:r>
              <a:rPr lang="de-DE" sz="2800" dirty="0" err="1"/>
              <a:t>stabilize</a:t>
            </a:r>
            <a:r>
              <a:rPr lang="de-DE" sz="2800" dirty="0"/>
              <a:t> </a:t>
            </a:r>
            <a:r>
              <a:rPr lang="de-DE" sz="2800" dirty="0" err="1"/>
              <a:t>authoritarian</a:t>
            </a:r>
            <a:r>
              <a:rPr lang="de-DE" sz="2800" dirty="0"/>
              <a:t> </a:t>
            </a:r>
            <a:r>
              <a:rPr lang="de-DE" sz="2800" dirty="0" err="1"/>
              <a:t>regimes</a:t>
            </a:r>
            <a:r>
              <a:rPr lang="de-DE" sz="2800" dirty="0"/>
              <a:t>.</a:t>
            </a:r>
            <a:r>
              <a:rPr lang="de-DE" sz="2800" i="1" dirty="0"/>
              <a:t> </a:t>
            </a:r>
          </a:p>
          <a:p>
            <a:pPr marL="1109663" lvl="1" indent="-342900">
              <a:buFont typeface="Arial" panose="020B0604020202020204" pitchFamily="34" charset="0"/>
              <a:buChar char="•"/>
            </a:pPr>
            <a:r>
              <a:rPr lang="de-DE" sz="2000" dirty="0"/>
              <a:t>Frage : Können Massenmedien autoritäre Systeme destabilisieren </a:t>
            </a:r>
          </a:p>
          <a:p>
            <a:pPr marL="1109663" lvl="1" indent="-342900">
              <a:buFont typeface="Arial" panose="020B0604020202020204" pitchFamily="34" charset="0"/>
              <a:buChar char="•"/>
            </a:pPr>
            <a:r>
              <a:rPr lang="de-DE" sz="2000" dirty="0"/>
              <a:t>Methode : “Natürliche Variation” zwischen ARD Sendeleistung</a:t>
            </a:r>
          </a:p>
          <a:p>
            <a:pPr marL="1109663" lvl="1" indent="-342900">
              <a:buFont typeface="Arial" panose="020B0604020202020204" pitchFamily="34" charset="0"/>
              <a:buChar char="•"/>
            </a:pPr>
            <a:r>
              <a:rPr lang="de-DE" sz="2000" dirty="0"/>
              <a:t>Abhängige Variable: Zufriedenheit mit der Regierung</a:t>
            </a:r>
          </a:p>
          <a:p>
            <a:pPr marL="1109663" lvl="1" indent="-342900">
              <a:buFont typeface="Arial" panose="020B0604020202020204" pitchFamily="34" charset="0"/>
              <a:buChar char="•"/>
            </a:pPr>
            <a:r>
              <a:rPr lang="de-DE" sz="2000" dirty="0"/>
              <a:t>Abhängige Variable: Zugang zu “Westmedien” </a:t>
            </a:r>
          </a:p>
          <a:p>
            <a:endParaRPr lang="de-DE" sz="2800" dirty="0"/>
          </a:p>
        </p:txBody>
      </p:sp>
      <p:pic>
        <p:nvPicPr>
          <p:cNvPr id="1026" name="Picture 2" descr="https://upload.wikimedia.org/wikipedia/commons/thumb/a/ad/West_german_tv_penetration_de.svg/1024px-West_german_tv_penetration_de.svg.png">
            <a:extLst>
              <a:ext uri="{FF2B5EF4-FFF2-40B4-BE49-F238E27FC236}">
                <a16:creationId xmlns:a16="http://schemas.microsoft.com/office/drawing/2014/main" id="{08435A45-11DD-4121-9032-B72A3E4FAE5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94168" y="1808163"/>
            <a:ext cx="3796631"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01624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8572D5-C48D-473E-A87F-838118609ABD}"/>
              </a:ext>
            </a:extLst>
          </p:cNvPr>
          <p:cNvSpPr>
            <a:spLocks noGrp="1"/>
          </p:cNvSpPr>
          <p:nvPr>
            <p:ph type="title"/>
          </p:nvPr>
        </p:nvSpPr>
        <p:spPr/>
        <p:txBody>
          <a:bodyPr/>
          <a:lstStyle/>
          <a:p>
            <a:r>
              <a:rPr lang="de-DE" dirty="0"/>
              <a:t>Kausalität und Experimente</a:t>
            </a:r>
          </a:p>
        </p:txBody>
      </p:sp>
      <p:sp>
        <p:nvSpPr>
          <p:cNvPr id="5" name="Text Placeholder 4">
            <a:extLst>
              <a:ext uri="{FF2B5EF4-FFF2-40B4-BE49-F238E27FC236}">
                <a16:creationId xmlns:a16="http://schemas.microsoft.com/office/drawing/2014/main" id="{32E7CF8F-EA9E-4ED7-BCBE-A4A53A52750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72953310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4736F5-9424-47F2-8C2D-EF2C0AB50DAD}"/>
              </a:ext>
            </a:extLst>
          </p:cNvPr>
          <p:cNvSpPr>
            <a:spLocks noGrp="1"/>
          </p:cNvSpPr>
          <p:nvPr>
            <p:ph type="title"/>
          </p:nvPr>
        </p:nvSpPr>
        <p:spPr/>
        <p:txBody>
          <a:bodyPr/>
          <a:lstStyle/>
          <a:p>
            <a:r>
              <a:rPr lang="de-DE" dirty="0"/>
              <a:t>Beispiel</a:t>
            </a:r>
          </a:p>
        </p:txBody>
      </p:sp>
      <p:sp>
        <p:nvSpPr>
          <p:cNvPr id="9" name="Content Placeholder 8">
            <a:extLst>
              <a:ext uri="{FF2B5EF4-FFF2-40B4-BE49-F238E27FC236}">
                <a16:creationId xmlns:a16="http://schemas.microsoft.com/office/drawing/2014/main" id="{42F71B09-BB7A-40EB-8CB2-08C2DE55F99F}"/>
              </a:ext>
            </a:extLst>
          </p:cNvPr>
          <p:cNvSpPr>
            <a:spLocks noGrp="1"/>
          </p:cNvSpPr>
          <p:nvPr>
            <p:ph sz="half" idx="1"/>
          </p:nvPr>
        </p:nvSpPr>
        <p:spPr/>
        <p:txBody>
          <a:bodyPr/>
          <a:lstStyle/>
          <a:p>
            <a:pPr marL="609585" indent="-609585">
              <a:buFont typeface="Arial" panose="020B0604020202020204" pitchFamily="34" charset="0"/>
              <a:buChar char="•"/>
            </a:pPr>
            <a:r>
              <a:rPr lang="de-DE" dirty="0"/>
              <a:t>Auf einer Skala von 0 (gar nicht) bis 10 (absolut) – wie sehr verdient dieser Mensch Sozialhilfe? </a:t>
            </a:r>
          </a:p>
        </p:txBody>
      </p:sp>
      <p:pic>
        <p:nvPicPr>
          <p:cNvPr id="13" name="Content Placeholder 12">
            <a:extLst>
              <a:ext uri="{FF2B5EF4-FFF2-40B4-BE49-F238E27FC236}">
                <a16:creationId xmlns:a16="http://schemas.microsoft.com/office/drawing/2014/main" id="{E1EFCE0A-328D-45CB-9E01-6DAE08AC57AE}"/>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38577" y="1930586"/>
            <a:ext cx="5298504" cy="3981263"/>
          </a:xfrm>
          <a:prstGeom prst="rect">
            <a:avLst/>
          </a:prstGeom>
          <a:noFill/>
          <a:ln>
            <a:noFill/>
          </a:ln>
        </p:spPr>
      </p:pic>
    </p:spTree>
    <p:extLst>
      <p:ext uri="{BB962C8B-B14F-4D97-AF65-F5344CB8AC3E}">
        <p14:creationId xmlns:p14="http://schemas.microsoft.com/office/powerpoint/2010/main" val="273800284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E899DAA-1303-43C0-A41C-FF6FA23BD8B9}"/>
              </a:ext>
            </a:extLst>
          </p:cNvPr>
          <p:cNvSpPr>
            <a:spLocks noGrp="1"/>
          </p:cNvSpPr>
          <p:nvPr>
            <p:ph type="title"/>
          </p:nvPr>
        </p:nvSpPr>
        <p:spPr/>
        <p:txBody>
          <a:bodyPr/>
          <a:lstStyle/>
          <a:p>
            <a:r>
              <a:rPr lang="de-DE" dirty="0"/>
              <a:t>Vergleich</a:t>
            </a:r>
          </a:p>
        </p:txBody>
      </p:sp>
      <p:sp>
        <p:nvSpPr>
          <p:cNvPr id="16" name="Text Placeholder 15">
            <a:extLst>
              <a:ext uri="{FF2B5EF4-FFF2-40B4-BE49-F238E27FC236}">
                <a16:creationId xmlns:a16="http://schemas.microsoft.com/office/drawing/2014/main" id="{94356607-A312-4029-B386-0681827CE470}"/>
              </a:ext>
            </a:extLst>
          </p:cNvPr>
          <p:cNvSpPr>
            <a:spLocks noGrp="1"/>
          </p:cNvSpPr>
          <p:nvPr>
            <p:ph type="body" idx="1"/>
          </p:nvPr>
        </p:nvSpPr>
        <p:spPr/>
        <p:txBody>
          <a:bodyPr/>
          <a:lstStyle/>
          <a:p>
            <a:endParaRPr lang="de-DE" dirty="0"/>
          </a:p>
        </p:txBody>
      </p:sp>
      <p:sp>
        <p:nvSpPr>
          <p:cNvPr id="17" name="Content Placeholder 16">
            <a:extLst>
              <a:ext uri="{FF2B5EF4-FFF2-40B4-BE49-F238E27FC236}">
                <a16:creationId xmlns:a16="http://schemas.microsoft.com/office/drawing/2014/main" id="{4E476E75-C644-4164-8235-9CC99FF62D86}"/>
              </a:ext>
            </a:extLst>
          </p:cNvPr>
          <p:cNvSpPr>
            <a:spLocks noGrp="1"/>
          </p:cNvSpPr>
          <p:nvPr>
            <p:ph sz="half" idx="2"/>
          </p:nvPr>
        </p:nvSpPr>
        <p:spPr/>
        <p:txBody>
          <a:bodyPr/>
          <a:lstStyle/>
          <a:p>
            <a:r>
              <a:rPr lang="de-DE" dirty="0"/>
              <a:t>Ich bekomme </a:t>
            </a:r>
            <a:r>
              <a:rPr lang="de-DE" dirty="0" err="1"/>
              <a:t>Soziahilfe</a:t>
            </a:r>
            <a:r>
              <a:rPr lang="de-DE" dirty="0"/>
              <a:t> weil ich keine Arbeit habe. Meine Firma ist in der Finanzkriese in den Bankrott gegangen. Ich habe mich schon für eine Weiterbildung angemeldet , und ich freue mich darauf, damit anzufangen. </a:t>
            </a:r>
            <a:endParaRPr lang="en-US" dirty="0"/>
          </a:p>
          <a:p>
            <a:endParaRPr lang="de-DE" dirty="0"/>
          </a:p>
        </p:txBody>
      </p:sp>
      <p:sp>
        <p:nvSpPr>
          <p:cNvPr id="18" name="Text Placeholder 17">
            <a:extLst>
              <a:ext uri="{FF2B5EF4-FFF2-40B4-BE49-F238E27FC236}">
                <a16:creationId xmlns:a16="http://schemas.microsoft.com/office/drawing/2014/main" id="{E5313484-DD91-470D-AB5C-5B19CFE22812}"/>
              </a:ext>
            </a:extLst>
          </p:cNvPr>
          <p:cNvSpPr>
            <a:spLocks noGrp="1"/>
          </p:cNvSpPr>
          <p:nvPr>
            <p:ph type="body" sz="quarter" idx="3"/>
          </p:nvPr>
        </p:nvSpPr>
        <p:spPr/>
        <p:txBody>
          <a:bodyPr/>
          <a:lstStyle/>
          <a:p>
            <a:endParaRPr lang="de-DE"/>
          </a:p>
        </p:txBody>
      </p:sp>
      <p:sp>
        <p:nvSpPr>
          <p:cNvPr id="19" name="Content Placeholder 18">
            <a:extLst>
              <a:ext uri="{FF2B5EF4-FFF2-40B4-BE49-F238E27FC236}">
                <a16:creationId xmlns:a16="http://schemas.microsoft.com/office/drawing/2014/main" id="{1184F6B5-538D-4207-911C-4113D1473C2C}"/>
              </a:ext>
            </a:extLst>
          </p:cNvPr>
          <p:cNvSpPr>
            <a:spLocks noGrp="1"/>
          </p:cNvSpPr>
          <p:nvPr>
            <p:ph sz="quarter" idx="4"/>
          </p:nvPr>
        </p:nvSpPr>
        <p:spPr/>
        <p:txBody>
          <a:bodyPr/>
          <a:lstStyle/>
          <a:p>
            <a:r>
              <a:rPr lang="de-DE" dirty="0"/>
              <a:t>Ich bekomme Sozialhilfe weil ich keine Arbeit habe. Ich könnte leicht einen neuen Job finden, aber ich habekeine Lust  </a:t>
            </a:r>
            <a:endParaRPr lang="en-US" dirty="0"/>
          </a:p>
          <a:p>
            <a:endParaRPr lang="de-DE" dirty="0"/>
          </a:p>
        </p:txBody>
      </p:sp>
    </p:spTree>
    <p:extLst>
      <p:ext uri="{BB962C8B-B14F-4D97-AF65-F5344CB8AC3E}">
        <p14:creationId xmlns:p14="http://schemas.microsoft.com/office/powerpoint/2010/main" val="32424600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4736F5-9424-47F2-8C2D-EF2C0AB50DAD}"/>
              </a:ext>
            </a:extLst>
          </p:cNvPr>
          <p:cNvSpPr>
            <a:spLocks noGrp="1"/>
          </p:cNvSpPr>
          <p:nvPr>
            <p:ph type="title"/>
          </p:nvPr>
        </p:nvSpPr>
        <p:spPr/>
        <p:txBody>
          <a:bodyPr/>
          <a:lstStyle/>
          <a:p>
            <a:r>
              <a:rPr lang="de-DE" dirty="0"/>
              <a:t>Was ist eigentlich Kausalität ? </a:t>
            </a:r>
          </a:p>
        </p:txBody>
      </p:sp>
      <p:sp>
        <p:nvSpPr>
          <p:cNvPr id="7" name="Content Placeholder 6">
            <a:extLst>
              <a:ext uri="{FF2B5EF4-FFF2-40B4-BE49-F238E27FC236}">
                <a16:creationId xmlns:a16="http://schemas.microsoft.com/office/drawing/2014/main" id="{EF08717D-F592-4437-B049-56E8015B1B9A}"/>
              </a:ext>
            </a:extLst>
          </p:cNvPr>
          <p:cNvSpPr>
            <a:spLocks noGrp="1"/>
          </p:cNvSpPr>
          <p:nvPr>
            <p:ph sz="half" idx="1"/>
          </p:nvPr>
        </p:nvSpPr>
        <p:spPr/>
        <p:txBody>
          <a:bodyPr/>
          <a:lstStyle/>
          <a:p>
            <a:pPr marL="609585" indent="-609585">
              <a:buFont typeface="Arial" panose="020B0604020202020204" pitchFamily="34" charset="0"/>
              <a:buChar char="•"/>
            </a:pPr>
            <a:r>
              <a:rPr lang="de-DE" dirty="0"/>
              <a:t>Ursache </a:t>
            </a:r>
            <a:r>
              <a:rPr lang="de-DE" dirty="0">
                <a:sym typeface="Wingdings" panose="05000000000000000000" pitchFamily="2" charset="2"/>
              </a:rPr>
              <a:t> Wirkung </a:t>
            </a:r>
          </a:p>
          <a:p>
            <a:pPr marL="609585" indent="-609585">
              <a:buFont typeface="Arial" panose="020B0604020202020204" pitchFamily="34" charset="0"/>
              <a:buChar char="•"/>
            </a:pPr>
            <a:r>
              <a:rPr lang="de-DE" dirty="0"/>
              <a:t>Philosophisch schwierig </a:t>
            </a:r>
          </a:p>
          <a:p>
            <a:pPr marL="609585" indent="-609585">
              <a:buFont typeface="Arial" panose="020B0604020202020204" pitchFamily="34" charset="0"/>
              <a:buChar char="•"/>
            </a:pPr>
            <a:r>
              <a:rPr lang="de-DE" dirty="0"/>
              <a:t>Hier </a:t>
            </a:r>
            <a:r>
              <a:rPr lang="de-DE" dirty="0">
                <a:sym typeface="Wingdings" panose="05000000000000000000" pitchFamily="2" charset="2"/>
              </a:rPr>
              <a:t> Wenn A, dann B </a:t>
            </a:r>
          </a:p>
          <a:p>
            <a:pPr marL="1083706" lvl="1" indent="-609585">
              <a:buFont typeface="Arial" panose="020B0604020202020204" pitchFamily="34" charset="0"/>
              <a:buChar char="•"/>
            </a:pPr>
            <a:r>
              <a:rPr lang="de-DE" dirty="0">
                <a:sym typeface="Wingdings" panose="05000000000000000000" pitchFamily="2" charset="2"/>
              </a:rPr>
              <a:t>Monokausalität </a:t>
            </a:r>
          </a:p>
          <a:p>
            <a:pPr marL="1083706" lvl="1" indent="-609585">
              <a:buFont typeface="Arial" panose="020B0604020202020204" pitchFamily="34" charset="0"/>
              <a:buChar char="•"/>
            </a:pPr>
            <a:r>
              <a:rPr lang="de-DE" dirty="0">
                <a:sym typeface="Wingdings" panose="05000000000000000000" pitchFamily="2" charset="2"/>
              </a:rPr>
              <a:t>Multikausalität </a:t>
            </a:r>
          </a:p>
          <a:p>
            <a:pPr marL="609585" indent="-609585">
              <a:buFont typeface="Arial" panose="020B0604020202020204" pitchFamily="34" charset="0"/>
              <a:buChar char="•"/>
            </a:pPr>
            <a:r>
              <a:rPr lang="de-DE" dirty="0">
                <a:sym typeface="Wingdings" panose="05000000000000000000" pitchFamily="2" charset="2"/>
              </a:rPr>
              <a:t>Viele Politiktheorien sind kausal </a:t>
            </a:r>
            <a:endParaRPr lang="de-DE" dirty="0"/>
          </a:p>
        </p:txBody>
      </p:sp>
      <p:sp>
        <p:nvSpPr>
          <p:cNvPr id="3" name="Content Placeholder 2">
            <a:extLst>
              <a:ext uri="{FF2B5EF4-FFF2-40B4-BE49-F238E27FC236}">
                <a16:creationId xmlns:a16="http://schemas.microsoft.com/office/drawing/2014/main" id="{3D3CA3E1-DF2D-4A9A-B788-3B24C2788E2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9042478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D708-0141-44EF-B27D-75EC796B33A4}"/>
              </a:ext>
            </a:extLst>
          </p:cNvPr>
          <p:cNvSpPr>
            <a:spLocks noGrp="1"/>
          </p:cNvSpPr>
          <p:nvPr>
            <p:ph type="title"/>
          </p:nvPr>
        </p:nvSpPr>
        <p:spPr/>
        <p:txBody>
          <a:bodyPr/>
          <a:lstStyle/>
          <a:p>
            <a:r>
              <a:rPr lang="de-DE" dirty="0"/>
              <a:t>Das Fundamentalproblem der kausalen Inferenz</a:t>
            </a:r>
          </a:p>
        </p:txBody>
      </p:sp>
      <p:sp>
        <p:nvSpPr>
          <p:cNvPr id="3" name="Content Placeholder 2">
            <a:extLst>
              <a:ext uri="{FF2B5EF4-FFF2-40B4-BE49-F238E27FC236}">
                <a16:creationId xmlns:a16="http://schemas.microsoft.com/office/drawing/2014/main" id="{9DF9CDA8-A305-48C8-9121-41882DB2598F}"/>
              </a:ext>
            </a:extLst>
          </p:cNvPr>
          <p:cNvSpPr>
            <a:spLocks noGrp="1"/>
          </p:cNvSpPr>
          <p:nvPr>
            <p:ph sz="half" idx="1"/>
          </p:nvPr>
        </p:nvSpPr>
        <p:spPr/>
        <p:txBody>
          <a:bodyPr/>
          <a:lstStyle/>
          <a:p>
            <a:pPr marL="609585" indent="-609585">
              <a:buFont typeface="Arial" panose="020B0604020202020204" pitchFamily="34" charset="0"/>
              <a:buChar char="•"/>
            </a:pPr>
            <a:r>
              <a:rPr lang="de-DE" sz="3200" dirty="0"/>
              <a:t>Man kann nicht gleichzeitig einem Kausalfaktor ausgesetzt  und nicht ausgesetzt werden </a:t>
            </a:r>
          </a:p>
          <a:p>
            <a:pPr marL="1083706" lvl="1" indent="-609585">
              <a:buFont typeface="Arial" panose="020B0604020202020204" pitchFamily="34" charset="0"/>
              <a:buChar char="•"/>
            </a:pPr>
            <a:r>
              <a:rPr lang="de-DE" sz="2667" dirty="0"/>
              <a:t>nicht gleichzeitig arm und reich sein </a:t>
            </a:r>
          </a:p>
          <a:p>
            <a:pPr marL="1083706" lvl="1" indent="-609585">
              <a:buFont typeface="Arial" panose="020B0604020202020204" pitchFamily="34" charset="0"/>
              <a:buChar char="•"/>
            </a:pPr>
            <a:r>
              <a:rPr lang="de-DE" sz="2667" dirty="0"/>
              <a:t>Arbeitslos oder nicht arbeitslos </a:t>
            </a:r>
          </a:p>
          <a:p>
            <a:pPr marL="1083706" lvl="1" indent="-609585">
              <a:buFont typeface="Arial" panose="020B0604020202020204" pitchFamily="34" charset="0"/>
              <a:buChar char="•"/>
            </a:pPr>
            <a:r>
              <a:rPr lang="de-DE" sz="2667" dirty="0"/>
              <a:t>Weltkrieg oder nicht Weltkrieg </a:t>
            </a:r>
          </a:p>
          <a:p>
            <a:pPr marL="1083706" lvl="1" indent="-609585">
              <a:buFont typeface="Arial" panose="020B0604020202020204" pitchFamily="34" charset="0"/>
              <a:buChar char="•"/>
            </a:pPr>
            <a:endParaRPr lang="de-DE" sz="2667" dirty="0"/>
          </a:p>
        </p:txBody>
      </p:sp>
      <p:pic>
        <p:nvPicPr>
          <p:cNvPr id="7172" name="Picture 4" descr="Ähnliches Foto">
            <a:extLst>
              <a:ext uri="{FF2B5EF4-FFF2-40B4-BE49-F238E27FC236}">
                <a16:creationId xmlns:a16="http://schemas.microsoft.com/office/drawing/2014/main" id="{AF7B731E-2547-4634-8243-DB4FD22097A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55283" y="1807634"/>
            <a:ext cx="3744600"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12774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3C6E-54AC-4FED-85BF-8CC6FEC799B3}"/>
              </a:ext>
            </a:extLst>
          </p:cNvPr>
          <p:cNvSpPr>
            <a:spLocks noGrp="1"/>
          </p:cNvSpPr>
          <p:nvPr>
            <p:ph type="title"/>
          </p:nvPr>
        </p:nvSpPr>
        <p:spPr/>
        <p:txBody>
          <a:bodyPr/>
          <a:lstStyle/>
          <a:p>
            <a:r>
              <a:rPr lang="de-DE" dirty="0"/>
              <a:t>Die „Lösung“ </a:t>
            </a:r>
            <a:r>
              <a:rPr lang="de-DE" dirty="0">
                <a:sym typeface="Wingdings" panose="05000000000000000000" pitchFamily="2" charset="2"/>
              </a:rPr>
              <a:t> Zufällige Zuteilung (</a:t>
            </a:r>
            <a:r>
              <a:rPr lang="de-DE" dirty="0" err="1">
                <a:sym typeface="Wingdings" panose="05000000000000000000" pitchFamily="2" charset="2"/>
              </a:rPr>
              <a:t>Randomization</a:t>
            </a:r>
            <a:r>
              <a:rPr lang="de-DE" dirty="0">
                <a:sym typeface="Wingdings" panose="05000000000000000000" pitchFamily="2" charset="2"/>
              </a:rPr>
              <a:t>) und Experimentelle Methode </a:t>
            </a:r>
            <a:endParaRPr lang="de-DE" dirty="0"/>
          </a:p>
        </p:txBody>
      </p:sp>
      <p:sp>
        <p:nvSpPr>
          <p:cNvPr id="3" name="Content Placeholder 2">
            <a:extLst>
              <a:ext uri="{FF2B5EF4-FFF2-40B4-BE49-F238E27FC236}">
                <a16:creationId xmlns:a16="http://schemas.microsoft.com/office/drawing/2014/main" id="{30930687-E0C4-4A6B-A7A2-28EFD5C16A9C}"/>
              </a:ext>
            </a:extLst>
          </p:cNvPr>
          <p:cNvSpPr>
            <a:spLocks noGrp="1"/>
          </p:cNvSpPr>
          <p:nvPr>
            <p:ph sz="half" idx="1"/>
          </p:nvPr>
        </p:nvSpPr>
        <p:spPr/>
        <p:txBody>
          <a:bodyPr/>
          <a:lstStyle/>
          <a:p>
            <a:pPr marL="609585" indent="-609585">
              <a:buFont typeface="Arial" panose="020B0604020202020204" pitchFamily="34" charset="0"/>
              <a:buChar char="•"/>
            </a:pPr>
            <a:r>
              <a:rPr lang="de-DE" dirty="0"/>
              <a:t>Eine große Gruppe wird zufällig geteilt </a:t>
            </a:r>
          </a:p>
          <a:p>
            <a:pPr marL="609585" indent="-609585">
              <a:buFont typeface="Arial" panose="020B0604020202020204" pitchFamily="34" charset="0"/>
              <a:buChar char="•"/>
            </a:pPr>
            <a:r>
              <a:rPr lang="de-DE" dirty="0"/>
              <a:t>Beide Gruppen sollten im Durschnitt gleich sein </a:t>
            </a:r>
          </a:p>
          <a:p>
            <a:pPr marL="609585" indent="-609585">
              <a:buFont typeface="Arial" panose="020B0604020202020204" pitchFamily="34" charset="0"/>
              <a:buChar char="•"/>
            </a:pPr>
            <a:r>
              <a:rPr lang="de-DE" dirty="0"/>
              <a:t>Eine Gruppe bekommt Faktor </a:t>
            </a:r>
          </a:p>
          <a:p>
            <a:pPr marL="609585" indent="-609585">
              <a:buFont typeface="Arial" panose="020B0604020202020204" pitchFamily="34" charset="0"/>
              <a:buChar char="•"/>
            </a:pPr>
            <a:r>
              <a:rPr lang="de-DE" dirty="0"/>
              <a:t>Vergleich der Gruppen </a:t>
            </a:r>
          </a:p>
        </p:txBody>
      </p:sp>
      <p:sp>
        <p:nvSpPr>
          <p:cNvPr id="4" name="Content Placeholder 3">
            <a:extLst>
              <a:ext uri="{FF2B5EF4-FFF2-40B4-BE49-F238E27FC236}">
                <a16:creationId xmlns:a16="http://schemas.microsoft.com/office/drawing/2014/main" id="{1EF61E49-B971-4074-82BF-31711B52D42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7664302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DE89-66D9-4E90-A894-0ECB4162FFC3}"/>
              </a:ext>
            </a:extLst>
          </p:cNvPr>
          <p:cNvSpPr>
            <a:spLocks noGrp="1"/>
          </p:cNvSpPr>
          <p:nvPr>
            <p:ph type="title"/>
          </p:nvPr>
        </p:nvSpPr>
        <p:spPr/>
        <p:txBody>
          <a:bodyPr/>
          <a:lstStyle/>
          <a:p>
            <a:r>
              <a:rPr lang="de-DE" dirty="0"/>
              <a:t>Hypothesentests und Experimente </a:t>
            </a:r>
          </a:p>
        </p:txBody>
      </p:sp>
      <p:sp>
        <p:nvSpPr>
          <p:cNvPr id="3" name="Content Placeholder 2">
            <a:extLst>
              <a:ext uri="{FF2B5EF4-FFF2-40B4-BE49-F238E27FC236}">
                <a16:creationId xmlns:a16="http://schemas.microsoft.com/office/drawing/2014/main" id="{2B495D25-C377-4C4E-A949-D853597486FB}"/>
              </a:ext>
            </a:extLst>
          </p:cNvPr>
          <p:cNvSpPr>
            <a:spLocks noGrp="1"/>
          </p:cNvSpPr>
          <p:nvPr>
            <p:ph sz="half" idx="1"/>
          </p:nvPr>
        </p:nvSpPr>
        <p:spPr/>
        <p:txBody>
          <a:bodyPr/>
          <a:lstStyle/>
          <a:p>
            <a:pPr marL="609585" indent="-609585">
              <a:buFont typeface="Arial" panose="020B0604020202020204" pitchFamily="34" charset="0"/>
              <a:buChar char="•"/>
            </a:pPr>
            <a:endParaRPr lang="de-DE" sz="3200" dirty="0"/>
          </a:p>
        </p:txBody>
      </p:sp>
      <p:pic>
        <p:nvPicPr>
          <p:cNvPr id="7" name="Content Placeholder 5">
            <a:extLst>
              <a:ext uri="{FF2B5EF4-FFF2-40B4-BE49-F238E27FC236}">
                <a16:creationId xmlns:a16="http://schemas.microsoft.com/office/drawing/2014/main" id="{A23BECAF-2B50-491B-93D4-8F4AE7F6D3AA}"/>
              </a:ext>
            </a:extLst>
          </p:cNvPr>
          <p:cNvPicPr>
            <a:picLocks noGrp="1" noChangeAspect="1"/>
          </p:cNvPicPr>
          <p:nvPr>
            <p:ph sz="half" idx="2"/>
          </p:nvPr>
        </p:nvPicPr>
        <p:blipFill>
          <a:blip r:embed="rId2"/>
          <a:stretch>
            <a:fillRect/>
          </a:stretch>
        </p:blipFill>
        <p:spPr>
          <a:xfrm>
            <a:off x="6197601" y="1988765"/>
            <a:ext cx="5659967" cy="4146239"/>
          </a:xfrm>
          <a:prstGeom prst="rect">
            <a:avLst/>
          </a:prstGeom>
        </p:spPr>
      </p:pic>
    </p:spTree>
    <p:extLst>
      <p:ext uri="{BB962C8B-B14F-4D97-AF65-F5344CB8AC3E}">
        <p14:creationId xmlns:p14="http://schemas.microsoft.com/office/powerpoint/2010/main" val="144812403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58DE-472D-4A66-BD54-44D8D087CB35}"/>
              </a:ext>
            </a:extLst>
          </p:cNvPr>
          <p:cNvSpPr>
            <a:spLocks noGrp="1"/>
          </p:cNvSpPr>
          <p:nvPr>
            <p:ph type="title"/>
          </p:nvPr>
        </p:nvSpPr>
        <p:spPr/>
        <p:txBody>
          <a:bodyPr/>
          <a:lstStyle/>
          <a:p>
            <a:r>
              <a:rPr lang="de-DE" sz="2667" dirty="0"/>
              <a:t>Beispiel I: </a:t>
            </a:r>
            <a:r>
              <a:rPr lang="en-US" sz="2667" b="0" dirty="0"/>
              <a:t>Marx, Paul, and Christoph Nguyen. "Anti‐elite parties and political inequality: How challenges to the political mainstream reduce income gaps in internal efficacy." </a:t>
            </a:r>
            <a:r>
              <a:rPr lang="en-US" sz="2667" b="0" i="1" dirty="0"/>
              <a:t>European Journal of Political Research</a:t>
            </a:r>
            <a:r>
              <a:rPr lang="en-US" sz="2667" b="0" dirty="0"/>
              <a:t> (2018).</a:t>
            </a:r>
            <a:endParaRPr lang="de-DE" sz="2667" dirty="0"/>
          </a:p>
        </p:txBody>
      </p:sp>
      <p:sp>
        <p:nvSpPr>
          <p:cNvPr id="6" name="Content Placeholder 5">
            <a:extLst>
              <a:ext uri="{FF2B5EF4-FFF2-40B4-BE49-F238E27FC236}">
                <a16:creationId xmlns:a16="http://schemas.microsoft.com/office/drawing/2014/main" id="{61A09724-E6BD-4666-9DD7-E4986E274513}"/>
              </a:ext>
            </a:extLst>
          </p:cNvPr>
          <p:cNvSpPr>
            <a:spLocks noGrp="1"/>
          </p:cNvSpPr>
          <p:nvPr>
            <p:ph idx="1"/>
          </p:nvPr>
        </p:nvSpPr>
        <p:spPr/>
        <p:txBody>
          <a:bodyPr/>
          <a:lstStyle/>
          <a:p>
            <a:endParaRPr lang="de-DE" dirty="0"/>
          </a:p>
          <a:p>
            <a:r>
              <a:rPr lang="en-US" sz="2400" dirty="0"/>
              <a:t>There is growing interest in political inequality across income groups. This article contributes to this debate with two arguments about political involvement: poverty depresses internal political efficacy by undermining cognitive and emotional resources; and dissent in the party system reduces the efficacy gap to higher incomes. Specifically, conflict is to be expected between anti-elite and mainstream parties to simplify political decisions and stimulate political attention among poor voters. These arguments are supported with comparative and experimental analyses. Comparative survey data shows that the income gap in efficacy varies with a novel measure of the anti-elite salience in the party system. The causal impact of anti-elite rhetoric is established though a representative survey experiment. Finally, the article investigates how these mechanisms affect both electoral and other forms of political participation.</a:t>
            </a:r>
            <a:endParaRPr lang="de-DE" sz="2400" dirty="0"/>
          </a:p>
        </p:txBody>
      </p:sp>
    </p:spTree>
    <p:extLst>
      <p:ext uri="{BB962C8B-B14F-4D97-AF65-F5344CB8AC3E}">
        <p14:creationId xmlns:p14="http://schemas.microsoft.com/office/powerpoint/2010/main" val="1834321704"/>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466</Words>
  <Application>Microsoft Office PowerPoint</Application>
  <PresentationFormat>Widescreen</PresentationFormat>
  <Paragraphs>45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Verdana</vt:lpstr>
      <vt:lpstr>Vorlesung_15080_17.10.13</vt:lpstr>
      <vt:lpstr>Quantitative Methoden 1</vt:lpstr>
      <vt:lpstr>Kausalität und Experimente</vt:lpstr>
      <vt:lpstr>Beispiel</vt:lpstr>
      <vt:lpstr>Vergleich</vt:lpstr>
      <vt:lpstr>Was ist eigentlich Kausalität ? </vt:lpstr>
      <vt:lpstr>Das Fundamentalproblem der kausalen Inferenz</vt:lpstr>
      <vt:lpstr>Die „Lösung“  Zufällige Zuteilung (Randomization) und Experimentelle Methode </vt:lpstr>
      <vt:lpstr>Hypothesentests und Experimente </vt:lpstr>
      <vt:lpstr>Beispiel I: Marx, Paul, and Christoph Nguyen. "Anti‐elite parties and political inequality: How challenges to the political mainstream reduce income gaps in internal efficacy." European Journal of Political Research (2018).</vt:lpstr>
      <vt:lpstr>PowerPoint Presentation</vt:lpstr>
      <vt:lpstr>Berühmte Experimente </vt:lpstr>
      <vt:lpstr>Quasi Experimentelle Methoden </vt:lpstr>
      <vt:lpstr>Beispiel : ARD = Außer Raum Dresden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Kausalität und Experimente</dc:title>
  <dc:creator>C</dc:creator>
  <cp:lastModifiedBy>C C</cp:lastModifiedBy>
  <cp:revision>15</cp:revision>
  <dcterms:created xsi:type="dcterms:W3CDTF">2019-01-18T08:51:07Z</dcterms:created>
  <dcterms:modified xsi:type="dcterms:W3CDTF">2021-06-15T08:43:02Z</dcterms:modified>
</cp:coreProperties>
</file>