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84" r:id="rId2"/>
    <p:sldId id="471" r:id="rId3"/>
    <p:sldId id="472" r:id="rId4"/>
    <p:sldId id="412" r:id="rId5"/>
    <p:sldId id="481" r:id="rId6"/>
    <p:sldId id="429" r:id="rId7"/>
    <p:sldId id="430" r:id="rId8"/>
    <p:sldId id="433" r:id="rId9"/>
    <p:sldId id="434" r:id="rId10"/>
    <p:sldId id="469" r:id="rId11"/>
    <p:sldId id="435" r:id="rId12"/>
    <p:sldId id="445" r:id="rId13"/>
    <p:sldId id="483" r:id="rId14"/>
    <p:sldId id="482" r:id="rId15"/>
    <p:sldId id="4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A1AE9-47F0-46AF-9A7F-66221E30D67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A4CED-A23D-4ACB-81CE-AE85D28C0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D5F98-EC2C-4A15-A8B3-144DD0CD0805}" type="slidenum">
              <a:rPr kumimoji="0" lang="da-DK" alt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a-DK" altLang="da-D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5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543947776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16554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677502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8699309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14243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488541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534639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9205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54306512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308755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358294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1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lpolystat3.shinyapps.io/t_te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00C916-F1E4-40B7-A63E-F165318EE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Stichproben, Hypothesentests, Annahmen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71D8C-5AC0-46DF-BA2E-F6DF3AD7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Quantitative Methoden 3</a:t>
            </a:r>
          </a:p>
        </p:txBody>
      </p:sp>
    </p:spTree>
    <p:extLst>
      <p:ext uri="{BB962C8B-B14F-4D97-AF65-F5344CB8AC3E}">
        <p14:creationId xmlns:p14="http://schemas.microsoft.com/office/powerpoint/2010/main" val="165867368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A831-0AA1-4B3A-B4FF-39A1C008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D4A7-9E09-4894-B9FB-F20CA055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>
                <a:hlinkClick r:id="rId2"/>
              </a:rPr>
              <a:t>https://calpolystat3.shinyapps.io/t_test/</a:t>
            </a:r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164892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B714-0268-424C-9138-4CDED23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Verbindung zu Hypothesentests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1080-A1F1-42FA-BBBA-45031956DF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Statistische Methoden </a:t>
            </a:r>
            <a:r>
              <a:rPr lang="de-DE" noProof="0" dirty="0">
                <a:sym typeface="Wingdings" panose="05000000000000000000" pitchFamily="2" charset="2"/>
              </a:rPr>
              <a:t> Fokus auf Quantifizierung der Unsicherheit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Logik der Normalverteilung/ Sampling  Logik des Hypothesentests </a:t>
            </a:r>
            <a:endParaRPr lang="de-DE" noProof="0" dirty="0"/>
          </a:p>
        </p:txBody>
      </p:sp>
      <p:pic>
        <p:nvPicPr>
          <p:cNvPr id="6" name="Picture 4" descr="http://businessoverbroadway.com/wp-content/uploads/2015/09/samplingerror2.jpg">
            <a:extLst>
              <a:ext uri="{FF2B5EF4-FFF2-40B4-BE49-F238E27FC236}">
                <a16:creationId xmlns:a16="http://schemas.microsoft.com/office/drawing/2014/main" id="{27C5426A-4AB2-4EA8-B810-F50D5F4B78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2170545"/>
            <a:ext cx="5659967" cy="378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827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E306-2141-4F9E-B8C1-2039A8E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Die Koeffizienten als Stichprobe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E9B-C06D-4468-9D85-7F795A0B9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Unsere Daten beruhen auf einer Stichprobe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Wir kennen deshalb nicht die „wahre“ Beziehung zwischen X und Y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/>
              <a:t>Von der Stichprobe errechnet </a:t>
            </a:r>
            <a:r>
              <a:rPr lang="de-DE" sz="3200" noProof="0" dirty="0">
                <a:sym typeface="Wingdings" panose="05000000000000000000" pitchFamily="2" charset="2"/>
              </a:rPr>
              <a:t> Unsicherheit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noProof="0" dirty="0">
                <a:sym typeface="Wingdings" panose="05000000000000000000" pitchFamily="2" charset="2"/>
              </a:rPr>
              <a:t>Hypothesentest auf Grund dieser Unsicherheit</a:t>
            </a:r>
            <a:endParaRPr lang="de-DE" sz="3200" noProof="0" dirty="0"/>
          </a:p>
        </p:txBody>
      </p:sp>
      <p:pic>
        <p:nvPicPr>
          <p:cNvPr id="5" name="Content Placeholder 4" descr="Linear regression.svg">
            <a:extLst>
              <a:ext uri="{FF2B5EF4-FFF2-40B4-BE49-F238E27FC236}">
                <a16:creationId xmlns:a16="http://schemas.microsoft.com/office/drawing/2014/main" id="{115AE5BE-FACA-4AE1-9DF2-BA207DECAC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7845"/>
            <a:ext cx="5687836" cy="37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279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C9DD-BB42-43CC-99EC-DC79B77B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Warnung: Verzerrung durch ausgelassene Variablen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BF8-C21F-4EC9-825B-22EDD59CC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OLS folgt der Logik der Experimente: Kontrolle durch Variablen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Ergebnisse sind “verzerrt”, wenn nicht alle wichtigen Variablen im Model sind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800" dirty="0"/>
              <a:t>Wir können nicht immer wissen, ob es ausgelassene Variablen gibt </a:t>
            </a:r>
          </a:p>
        </p:txBody>
      </p:sp>
      <p:pic>
        <p:nvPicPr>
          <p:cNvPr id="1028" name="Picture 4" descr="Julia] 08. Plotting">
            <a:extLst>
              <a:ext uri="{FF2B5EF4-FFF2-40B4-BE49-F238E27FC236}">
                <a16:creationId xmlns:a16="http://schemas.microsoft.com/office/drawing/2014/main" id="{2EECA8F8-10D5-4E1B-AB66-33FC52F7F3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175934"/>
            <a:ext cx="5659438" cy="37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455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2F25-29FC-471A-8494-735E233EB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Statistikprogramm sagt: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65" y="2173817"/>
            <a:ext cx="4061588" cy="39518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51A1-797A-4B3C-820D-5D06A98F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Wir sagen: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FC06D-31C1-4E25-84E7-0D0C762210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Jeder Grad der Entfernung vom Äquator korreliert mit einem Anstieg von politischer Stabilität von 0.02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Wenn das “wahre Verhältniss”0 wäre, würden wir dieses Ergebnis in weniger als 0.1 % der Fälle beobachten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Das Ergebnis ist problematisch: </a:t>
            </a:r>
            <a:r>
              <a:rPr lang="de-DE" sz="2400" dirty="0" err="1"/>
              <a:t>Omitted</a:t>
            </a:r>
            <a:r>
              <a:rPr lang="de-DE" sz="2400" dirty="0"/>
              <a:t> Variable Bias </a:t>
            </a:r>
          </a:p>
        </p:txBody>
      </p:sp>
    </p:spTree>
    <p:extLst>
      <p:ext uri="{BB962C8B-B14F-4D97-AF65-F5344CB8AC3E}">
        <p14:creationId xmlns:p14="http://schemas.microsoft.com/office/powerpoint/2010/main" val="260691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E282-DE8A-4BC0-8841-5A9A88EE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Weiterführende Modelle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D905-AB20-4F95-B837-5366B998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/>
              <a:t>Logistische Regression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/>
              <a:t>Interaktionseffekte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/>
              <a:t>Geordnete logistische Regression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 err="1"/>
              <a:t>Multinomiale</a:t>
            </a:r>
            <a:r>
              <a:rPr lang="de-DE" sz="3200" noProof="0" dirty="0"/>
              <a:t> Regression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/>
              <a:t>Mehrebenenmodelle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noProof="0" dirty="0"/>
              <a:t>Panel und Zeitmodele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noProof="0" dirty="0"/>
          </a:p>
        </p:txBody>
      </p:sp>
    </p:spTree>
    <p:extLst>
      <p:ext uri="{BB962C8B-B14F-4D97-AF65-F5344CB8AC3E}">
        <p14:creationId xmlns:p14="http://schemas.microsoft.com/office/powerpoint/2010/main" val="15846768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94DF-8322-4A58-B94D-FCDAF419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Ist die Linie Flach oder nicht?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2073-7720-4A56-9B1B-7F8BBCCCE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45EF2428-58AC-4E92-8E73-3964B02C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7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6D91BFB-7F5D-41C7-8EC8-B0D7EB9EDB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5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948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0ECF-6A52-4F46-A8CA-2DFD1C35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Hypothesentest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9844-6BC9-4770-9A01-26396CF6D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noProof="0" dirty="0"/>
              <a:t>Null- Hypothese: Es gibt keinen Zusammenhang zwischen X und Y </a:t>
            </a:r>
          </a:p>
          <a:p>
            <a:endParaRPr lang="de-DE" noProof="0" dirty="0"/>
          </a:p>
          <a:p>
            <a:r>
              <a:rPr lang="de-DE" noProof="0" dirty="0"/>
              <a:t>Alternative Hypothese: Es gibt einen Zusammenhang zwischen X und Y </a:t>
            </a:r>
          </a:p>
        </p:txBody>
      </p:sp>
      <p:pic>
        <p:nvPicPr>
          <p:cNvPr id="6146" name="Picture 2" descr="Image result for karl popper">
            <a:extLst>
              <a:ext uri="{FF2B5EF4-FFF2-40B4-BE49-F238E27FC236}">
                <a16:creationId xmlns:a16="http://schemas.microsoft.com/office/drawing/2014/main" id="{7F5DB39F-31D0-474E-8FAA-EB2E9EAC4D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20" y="2301081"/>
            <a:ext cx="5654145" cy="3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179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0412-F0A7-4C87-BB52-BBCA256C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Unsicherheit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DDE6E-B135-45B8-9664-2335A7E7B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189" lvl="1" indent="-457189">
                  <a:buClr>
                    <a:srgbClr val="14407D"/>
                  </a:buClr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Regressionslinie  : </a:t>
                </a:r>
                <a14:m>
                  <m:oMath xmlns:m="http://schemas.openxmlformats.org/officeDocument/2006/math">
                    <m:r>
                      <a:rPr lang="de-DE" sz="2400" i="1" noProof="0">
                        <a:latin typeface="Cambria Math"/>
                      </a:rPr>
                      <m:t>𝑦</m:t>
                    </m:r>
                    <m:r>
                      <a:rPr lang="de-DE" sz="2400" i="1" noProof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sz="2400" i="1" noProof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i="1" noProof="0">
                        <a:latin typeface="Cambria Math"/>
                      </a:rPr>
                      <m:t>∗</m:t>
                    </m:r>
                    <m:r>
                      <a:rPr lang="de-DE" sz="2400" i="1" noProof="0">
                        <a:latin typeface="Cambria Math"/>
                      </a:rPr>
                      <m:t>𝑋</m:t>
                    </m:r>
                    <m:r>
                      <a:rPr lang="de-DE" sz="2400" i="1" noProof="0">
                        <a:latin typeface="Cambria Math"/>
                      </a:rPr>
                      <m:t>+</m:t>
                    </m:r>
                    <m:r>
                      <a:rPr lang="de-DE" sz="2400" i="1" noProof="0">
                        <a:latin typeface="Cambria Math"/>
                      </a:rPr>
                      <m:t>𝜖</m:t>
                    </m:r>
                  </m:oMath>
                </a14:m>
                <a:r>
                  <a:rPr lang="de-DE" sz="2400" noProof="0" dirty="0"/>
                  <a:t>   </a:t>
                </a:r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noProof="0" dirty="0"/>
                  <a:t> =Abschnitt  </a:t>
                </a:r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noProof="0" dirty="0"/>
                  <a:t> = Steigung  (Beziehung zwischen X und Y)  </a:t>
                </a:r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noProof="0">
                        <a:latin typeface="Cambria Math"/>
                      </a:rPr>
                      <m:t>𝜖</m:t>
                    </m:r>
                  </m:oMath>
                </a14:m>
                <a:r>
                  <a:rPr lang="de-DE" sz="2400" noProof="0" dirty="0"/>
                  <a:t>  </a:t>
                </a:r>
                <a:r>
                  <a:rPr lang="de-DE" sz="2400" noProof="0" dirty="0">
                    <a:sym typeface="Wingdings" panose="05000000000000000000" pitchFamily="2" charset="2"/>
                  </a:rPr>
                  <a:t> Stochastischer Fehler </a:t>
                </a:r>
                <a:r>
                  <a:rPr lang="de-DE" sz="2400" noProof="0" dirty="0"/>
                  <a:t> </a:t>
                </a:r>
              </a:p>
              <a:p>
                <a:pPr marL="457189" lvl="1" indent="-457189">
                  <a:buClr>
                    <a:srgbClr val="14407D"/>
                  </a:buClr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Hypothesen Test</a:t>
                </a:r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Null-Hypothese: Keine Beziehung zwischen X and Y   </a:t>
                </a:r>
                <a:r>
                  <a:rPr lang="de-DE" sz="24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noProof="0">
                        <a:latin typeface="Cambria Math"/>
                      </a:rPr>
                      <m:t>=0 </m:t>
                    </m:r>
                  </m:oMath>
                </a14:m>
                <a:endParaRPr lang="de-DE" sz="2400" noProof="0" dirty="0"/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Alternative Null-Hypothese : Es gibt eine Beziehung zwischen </a:t>
                </a:r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 X and Y </a:t>
                </a:r>
                <a:r>
                  <a:rPr lang="de-DE" sz="24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noProof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sz="2400" i="1" noProof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i="1" noProof="0">
                        <a:latin typeface="Cambria Math"/>
                        <a:ea typeface="Cambria Math"/>
                      </a:rPr>
                      <m:t>≠</m:t>
                    </m:r>
                    <m:r>
                      <a:rPr lang="de-DE" sz="2400" noProof="0">
                        <a:latin typeface="Cambria Math"/>
                      </a:rPr>
                      <m:t>0 </m:t>
                    </m:r>
                  </m:oMath>
                </a14:m>
                <a:endParaRPr lang="de-DE" sz="2400" noProof="0" dirty="0"/>
              </a:p>
              <a:p>
                <a:pPr marL="836062" lvl="2" indent="-457189">
                  <a:buFont typeface="Arial" panose="020B0604020202020204" pitchFamily="34" charset="0"/>
                  <a:buChar char="•"/>
                </a:pPr>
                <a:r>
                  <a:rPr lang="de-DE" sz="2400" noProof="0" dirty="0"/>
                  <a:t>P-Statistik: Die Wahrscheinlichkeit , dass wir diese Beziehungen sehen würden, wenn die Null-Hypothese wahr wäre. </a:t>
                </a:r>
              </a:p>
              <a:p>
                <a:pPr marL="457189" lvl="1" indent="-457189">
                  <a:buClr>
                    <a:srgbClr val="14407D"/>
                  </a:buClr>
                  <a:buFont typeface="Arial" panose="020B0604020202020204" pitchFamily="34" charset="0"/>
                  <a:buChar char="•"/>
                </a:pPr>
                <a:endParaRPr lang="de-DE" sz="2400" noProof="0" dirty="0"/>
              </a:p>
              <a:p>
                <a:pPr marL="457189" indent="-457189">
                  <a:buFont typeface="Arial" panose="020B0604020202020204" pitchFamily="34" charset="0"/>
                  <a:buChar char="•"/>
                </a:pPr>
                <a:endParaRPr lang="de-DE" sz="2400" noProof="0" dirty="0"/>
              </a:p>
              <a:p>
                <a:endParaRPr lang="de-DE" sz="24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DDE6E-B135-45B8-9664-2335A7E7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4" t="-22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628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94DF-8322-4A58-B94D-FCDAF419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Ist die Linie Flach oder nicht?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2073-7720-4A56-9B1B-7F8BBCCCE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45EF2428-58AC-4E92-8E73-3964B02C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7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6D91BFB-7F5D-41C7-8EC8-B0D7EB9EDB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5" y="180816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0463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6C1A7-B7C7-40D4-8890-9D3DF017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Grundgesamtheit und Stichproben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E593B4-A149-4F3A-B460-AFC438C2C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Viele Fragen über Große Gruppen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Alle Studierende an der FU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Alle Wähler in Deutschland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Alle Firmen in Europa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Alle Fragen geht nicht </a:t>
            </a:r>
          </a:p>
        </p:txBody>
      </p:sp>
      <p:pic>
        <p:nvPicPr>
          <p:cNvPr id="10244" name="Picture 4" descr="Bildergebnis für sample and population">
            <a:extLst>
              <a:ext uri="{FF2B5EF4-FFF2-40B4-BE49-F238E27FC236}">
                <a16:creationId xmlns:a16="http://schemas.microsoft.com/office/drawing/2014/main" id="{E59778D3-CAA1-4120-9FB6-E187C2802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5" y="1808163"/>
            <a:ext cx="3295429" cy="44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149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7B69-9647-43D2-8DFC-D6A013F3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Randomisierte Auswahl als Lösung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C289-B076-458E-8C17-AF25F83E6F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Stichprobe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Spart Geld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(Wenn erfolgreich) repräsentativ für die Grundgesamtheit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Unsicherheit unserer Messungen statistisch berechenbar </a:t>
            </a:r>
          </a:p>
        </p:txBody>
      </p:sp>
      <p:pic>
        <p:nvPicPr>
          <p:cNvPr id="15366" name="Picture 6" descr="Gambling, Cube, Play, Random, Luck, Points, Pay, Eyes">
            <a:extLst>
              <a:ext uri="{FF2B5EF4-FFF2-40B4-BE49-F238E27FC236}">
                <a16:creationId xmlns:a16="http://schemas.microsoft.com/office/drawing/2014/main" id="{8062B5C4-BCE9-4AC2-AFF0-982CA73ED8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2319546"/>
            <a:ext cx="5967248" cy="313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0631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BC1-75BB-4BC8-90D2-C38E90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Unsicherheiten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E2B-BC8A-4EAC-AEA9-57459D3D78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Unsicherheit der Stichprobenstatistik </a:t>
            </a:r>
            <a:endParaRPr lang="de-DE" noProof="0" dirty="0">
              <a:sym typeface="Wingdings" panose="05000000000000000000" pitchFamily="2" charset="2"/>
            </a:endParaRP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Normalverteilung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Konfidenzintervalle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>
                <a:sym typeface="Wingdings" panose="05000000000000000000" pitchFamily="2" charset="2"/>
              </a:rPr>
              <a:t>Je grösser die Stichprobe  kleiner die Unsicherheit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7" name="Picture 2" descr="Bildergebnis für normalverteilung">
            <a:extLst>
              <a:ext uri="{FF2B5EF4-FFF2-40B4-BE49-F238E27FC236}">
                <a16:creationId xmlns:a16="http://schemas.microsoft.com/office/drawing/2014/main" id="{89D47291-D253-41EB-B7F4-D22880F1F8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33" y="2245783"/>
            <a:ext cx="5675999" cy="40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1320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1A35-1B3B-407F-8D53-B9A1A701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Population und </a:t>
            </a:r>
            <a:r>
              <a:rPr lang="de-DE" noProof="0" dirty="0" err="1"/>
              <a:t>Stichprobenstatistken</a:t>
            </a:r>
            <a:r>
              <a:rPr lang="de-DE" noProof="0" dirty="0"/>
              <a:t> </a:t>
            </a:r>
          </a:p>
        </p:txBody>
      </p:sp>
      <p:pic>
        <p:nvPicPr>
          <p:cNvPr id="5" name="Content Placeholder 4" descr="http://businessoverbroadway.com/wp-content/uploads/2015/09/samplingerror2.jpg">
            <a:extLst>
              <a:ext uri="{FF2B5EF4-FFF2-40B4-BE49-F238E27FC236}">
                <a16:creationId xmlns:a16="http://schemas.microsoft.com/office/drawing/2014/main" id="{0173F8FA-A843-4FDD-8F38-982718198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8544" y="1619251"/>
            <a:ext cx="7274912" cy="48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331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Verdana</vt:lpstr>
      <vt:lpstr>Vorlesung_15080_17.10.13</vt:lpstr>
      <vt:lpstr>Quantitative Methoden 3</vt:lpstr>
      <vt:lpstr>Ist die Linie Flach oder nicht? </vt:lpstr>
      <vt:lpstr>Hypothesentest </vt:lpstr>
      <vt:lpstr>Unsicherheit </vt:lpstr>
      <vt:lpstr>Ist die Linie Flach oder nicht? </vt:lpstr>
      <vt:lpstr>Grundgesamtheit und Stichproben</vt:lpstr>
      <vt:lpstr>Randomisierte Auswahl als Lösung </vt:lpstr>
      <vt:lpstr>Unsicherheiten </vt:lpstr>
      <vt:lpstr>Population und Stichprobenstatistken </vt:lpstr>
      <vt:lpstr>Beispiel </vt:lpstr>
      <vt:lpstr>Verbindung zu Hypothesentests </vt:lpstr>
      <vt:lpstr>Die Koeffizienten als Stichprobe </vt:lpstr>
      <vt:lpstr>Eine Warnung: Verzerrung durch ausgelassene Variablen </vt:lpstr>
      <vt:lpstr>PowerPoint Presentation</vt:lpstr>
      <vt:lpstr>Weiterführende Modelle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Methoden 3</dc:title>
  <dc:creator>C C</dc:creator>
  <cp:lastModifiedBy>C C</cp:lastModifiedBy>
  <cp:revision>1</cp:revision>
  <dcterms:created xsi:type="dcterms:W3CDTF">2021-01-14T15:45:29Z</dcterms:created>
  <dcterms:modified xsi:type="dcterms:W3CDTF">2021-01-14T15:46:35Z</dcterms:modified>
</cp:coreProperties>
</file>