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63" r:id="rId2"/>
    <p:sldId id="477" r:id="rId3"/>
    <p:sldId id="418" r:id="rId4"/>
    <p:sldId id="479" r:id="rId5"/>
    <p:sldId id="406" r:id="rId6"/>
    <p:sldId id="478" r:id="rId7"/>
    <p:sldId id="480" r:id="rId8"/>
    <p:sldId id="444" r:id="rId9"/>
    <p:sldId id="417" r:id="rId10"/>
    <p:sldId id="407" r:id="rId11"/>
    <p:sldId id="465" r:id="rId12"/>
    <p:sldId id="415" r:id="rId13"/>
    <p:sldId id="466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20" autoAdjust="0"/>
  </p:normalViewPr>
  <p:slideViewPr>
    <p:cSldViewPr snapToGrid="0">
      <p:cViewPr varScale="1">
        <p:scale>
          <a:sx n="95" d="100"/>
          <a:sy n="95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679D3-5849-4793-90A5-BEC0C90E689B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E72B-4153-4AAD-8791-7CA19222BC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9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D5F98-EC2C-4A15-A8B3-144DD0CD0805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321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hier:  Einkommen und Politikzufriedenheit </a:t>
            </a:r>
          </a:p>
          <a:p>
            <a:endParaRPr lang="de-DE" dirty="0"/>
          </a:p>
          <a:p>
            <a:r>
              <a:rPr lang="de-DE" dirty="0" err="1"/>
              <a:t>Abhaengige</a:t>
            </a:r>
            <a:r>
              <a:rPr lang="de-DE" dirty="0"/>
              <a:t> </a:t>
            </a:r>
            <a:r>
              <a:rPr lang="de-DE" dirty="0" err="1"/>
              <a:t>Variable:Erstmal</a:t>
            </a:r>
            <a:r>
              <a:rPr lang="de-DE" dirty="0"/>
              <a:t> nur Metrisch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5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D5F98-EC2C-4A15-A8B3-144DD0CD0805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368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Referenz: https://www.youtube.com/watch?v=Ekbw28n6IX0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E72B-4153-4AAD-8791-7CA19222BC2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67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>
              <a:spcBef>
                <a:spcPct val="0"/>
              </a:spcBef>
            </a:pPr>
            <a:r>
              <a:rPr lang="en-US" altLang="en-US" sz="1000" i="1"/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686489"/>
            <a:ext cx="2971800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7519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D5F98-EC2C-4A15-A8B3-144DD0CD0805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8462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395730336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7673718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498163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58902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5818485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725707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326718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1026149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61340590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76368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9790582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7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1.gif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hyperlink" Target="http://www.shodor.org/interactivate/activities/Regressio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B00C916-F1E4-40B7-A63E-F165318EE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Einführung in die Regressionsanalyse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171D8C-5AC0-46DF-BA2E-F6DF3AD7A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Quantitative Methoden 2</a:t>
            </a:r>
          </a:p>
        </p:txBody>
      </p:sp>
    </p:spTree>
    <p:extLst>
      <p:ext uri="{BB962C8B-B14F-4D97-AF65-F5344CB8AC3E}">
        <p14:creationId xmlns:p14="http://schemas.microsoft.com/office/powerpoint/2010/main" val="35403004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3E88E-7F62-48E1-BE4C-C95888DF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Regressionen als Beziehungsfindung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9D377-CCF3-497F-97A7-DCFDDE29F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noProof="0" dirty="0"/>
              <a:t>Viele Theorien haben die gleiche Struktur </a:t>
            </a:r>
            <a:r>
              <a:rPr lang="de-DE" sz="2667" noProof="0" dirty="0">
                <a:sym typeface="Wingdings" panose="05000000000000000000" pitchFamily="2" charset="2"/>
              </a:rPr>
              <a:t> Wandel in X führt zu Wandel in Y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noProof="0" dirty="0">
                <a:sym typeface="Wingdings" panose="05000000000000000000" pitchFamily="2" charset="2"/>
              </a:rPr>
              <a:t>Mehr Einkommen  Konservativeres Wahlverhalten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noProof="0" dirty="0">
                <a:sym typeface="Wingdings" panose="05000000000000000000" pitchFamily="2" charset="2"/>
              </a:rPr>
              <a:t>Mehr Demokratie, mehr Wirtschaftswachstum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2400" noProof="0" dirty="0">
                <a:sym typeface="Wingdings" panose="05000000000000000000" pitchFamily="2" charset="2"/>
              </a:rPr>
              <a:t>Mehr Arbeitsmarktunsicherheit  weniger Vertrauen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933" noProof="0" dirty="0">
                <a:sym typeface="Wingdings" panose="05000000000000000000" pitchFamily="2" charset="2"/>
              </a:rPr>
              <a:t>Wie Finden wir diese Beziehungen?  Korrelation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2667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61C8FB-A7D6-40DF-874E-D7ED970E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93" y="1808163"/>
            <a:ext cx="5498273" cy="4655984"/>
          </a:xfrm>
        </p:spPr>
      </p:pic>
    </p:spTree>
    <p:extLst>
      <p:ext uri="{BB962C8B-B14F-4D97-AF65-F5344CB8AC3E}">
        <p14:creationId xmlns:p14="http://schemas.microsoft.com/office/powerpoint/2010/main" val="364315205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671C37-C55A-4716-A737-98402224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FORMELN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591AC21-CBB0-4B8F-B243-D7AF9E04BD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noProof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noProof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de-DE" b="0" i="0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de-DE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de-DE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noProof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de-DE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noProof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noProof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Warum?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Integralrechnung und Minimieren von Werten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Herleitung im Statistikkurs </a:t>
                </a:r>
              </a:p>
              <a:p>
                <a:r>
                  <a:rPr lang="de-DE" noProof="0" dirty="0"/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de-DE" noProof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de-DE" noProof="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591AC21-CBB0-4B8F-B243-D7AF9E04B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849" t="-3112" r="-1509" b="-13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 descr="Linear regression.svg">
            <a:extLst>
              <a:ext uri="{FF2B5EF4-FFF2-40B4-BE49-F238E27FC236}">
                <a16:creationId xmlns:a16="http://schemas.microsoft.com/office/drawing/2014/main" id="{88EFD14F-FB39-4E73-A1E4-673CB05871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2" y="1808163"/>
            <a:ext cx="5472413" cy="36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D0503D-2E5F-48F9-BED3-74046F85372E}"/>
                  </a:ext>
                </a:extLst>
              </p:cNvPr>
              <p:cNvSpPr/>
              <p:nvPr/>
            </p:nvSpPr>
            <p:spPr>
              <a:xfrm>
                <a:off x="9537484" y="4609918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D0503D-2E5F-48F9-BED3-74046F853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484" y="4609918"/>
                <a:ext cx="167148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85E2F02-7444-4E81-B52D-31D336A1FB43}"/>
                  </a:ext>
                </a:extLst>
              </p:cNvPr>
              <p:cNvSpPr/>
              <p:nvPr/>
            </p:nvSpPr>
            <p:spPr>
              <a:xfrm>
                <a:off x="9103584" y="5431450"/>
                <a:ext cx="433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85E2F02-7444-4E81-B52D-31D336A1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584" y="5431450"/>
                <a:ext cx="433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EDC6799-8C6D-4218-8372-AD3EF994E098}"/>
                  </a:ext>
                </a:extLst>
              </p:cNvPr>
              <p:cNvSpPr/>
              <p:nvPr/>
            </p:nvSpPr>
            <p:spPr>
              <a:xfrm>
                <a:off x="7089970" y="1763376"/>
                <a:ext cx="433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EDC6799-8C6D-4218-8372-AD3EF994E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70" y="1763376"/>
                <a:ext cx="433900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D938B5-F5C2-47F8-B654-5F4ED57F4C7C}"/>
                  </a:ext>
                </a:extLst>
              </p:cNvPr>
              <p:cNvSpPr/>
              <p:nvPr/>
            </p:nvSpPr>
            <p:spPr>
              <a:xfrm>
                <a:off x="6560711" y="264858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D938B5-F5C2-47F8-B654-5F4ED57F4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11" y="2648589"/>
                <a:ext cx="382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4A1BDA-6CD2-4C99-97F1-B31B197761A4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6752046" y="3017921"/>
            <a:ext cx="675849" cy="1012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E82ED-5FB0-401C-85C0-A436AD7096B7}"/>
                  </a:ext>
                </a:extLst>
              </p:cNvPr>
              <p:cNvSpPr/>
              <p:nvPr/>
            </p:nvSpPr>
            <p:spPr>
              <a:xfrm>
                <a:off x="8257316" y="180816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4E82ED-5FB0-401C-85C0-A436AD709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316" y="1808163"/>
                <a:ext cx="3826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3666D-24BB-4394-8FAC-F457B8793018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8448651" y="2177495"/>
            <a:ext cx="524030" cy="1251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8" name="Picture 6" descr="Image result for magic gif">
            <a:extLst>
              <a:ext uri="{FF2B5EF4-FFF2-40B4-BE49-F238E27FC236}">
                <a16:creationId xmlns:a16="http://schemas.microsoft.com/office/drawing/2014/main" id="{FDBB28E3-72FE-40C8-977C-CAD48D5E68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2" y="1160991"/>
            <a:ext cx="5863163" cy="53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846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1" rIns="90488" bIns="44451" numCol="1" anchor="ctr" anchorCtr="1" compatLnSpc="1">
            <a:prstTxWarp prst="textNoShape">
              <a:avLst/>
            </a:prstTxWarp>
          </a:bodyPr>
          <a:lstStyle/>
          <a:p>
            <a:r>
              <a:rPr lang="de-DE" altLang="en-US" b="1" noProof="0" dirty="0">
                <a:latin typeface="Arial" pitchFamily="34" charset="0"/>
              </a:rPr>
              <a:t>Kleinquadratmethode / OLS  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662489" y="3654426"/>
            <a:ext cx="1587" cy="1406525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5045075" y="4144964"/>
            <a:ext cx="134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i="1">
                <a:latin typeface="Symbol" pitchFamily="18" charset="2"/>
              </a:rPr>
              <a:t>e</a:t>
            </a:r>
            <a:endParaRPr lang="en-US" altLang="en-US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5176839" y="437038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/>
              <a:t>2</a:t>
            </a:r>
            <a:endParaRPr lang="en-US" alt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2736849" y="2916237"/>
            <a:ext cx="2212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100" b="1" i="1" dirty="0"/>
              <a:t>y</a:t>
            </a:r>
            <a:endParaRPr lang="en-US" altLang="en-US" i="1" dirty="0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8932863" y="5854700"/>
            <a:ext cx="2212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100" b="1" i="1"/>
              <a:t>x</a:t>
            </a:r>
            <a:endParaRPr lang="en-US" altLang="en-US" i="1"/>
          </a:p>
        </p:txBody>
      </p:sp>
      <p:sp>
        <p:nvSpPr>
          <p:cNvPr id="102414" name="Freeform 14"/>
          <p:cNvSpPr>
            <a:spLocks/>
          </p:cNvSpPr>
          <p:nvPr/>
        </p:nvSpPr>
        <p:spPr bwMode="auto">
          <a:xfrm>
            <a:off x="4757740" y="3857625"/>
            <a:ext cx="225425" cy="549275"/>
          </a:xfrm>
          <a:custGeom>
            <a:avLst/>
            <a:gdLst>
              <a:gd name="T0" fmla="*/ 0 w 142"/>
              <a:gd name="T1" fmla="*/ 0 h 346"/>
              <a:gd name="T2" fmla="*/ 26 w 142"/>
              <a:gd name="T3" fmla="*/ 13 h 346"/>
              <a:gd name="T4" fmla="*/ 39 w 142"/>
              <a:gd name="T5" fmla="*/ 27 h 346"/>
              <a:gd name="T6" fmla="*/ 59 w 142"/>
              <a:gd name="T7" fmla="*/ 53 h 346"/>
              <a:gd name="T8" fmla="*/ 72 w 142"/>
              <a:gd name="T9" fmla="*/ 76 h 346"/>
              <a:gd name="T10" fmla="*/ 79 w 142"/>
              <a:gd name="T11" fmla="*/ 102 h 346"/>
              <a:gd name="T12" fmla="*/ 82 w 142"/>
              <a:gd name="T13" fmla="*/ 129 h 346"/>
              <a:gd name="T14" fmla="*/ 82 w 142"/>
              <a:gd name="T15" fmla="*/ 165 h 346"/>
              <a:gd name="T16" fmla="*/ 85 w 142"/>
              <a:gd name="T17" fmla="*/ 191 h 346"/>
              <a:gd name="T18" fmla="*/ 85 w 142"/>
              <a:gd name="T19" fmla="*/ 204 h 346"/>
              <a:gd name="T20" fmla="*/ 89 w 142"/>
              <a:gd name="T21" fmla="*/ 231 h 346"/>
              <a:gd name="T22" fmla="*/ 89 w 142"/>
              <a:gd name="T23" fmla="*/ 244 h 346"/>
              <a:gd name="T24" fmla="*/ 92 w 142"/>
              <a:gd name="T25" fmla="*/ 267 h 346"/>
              <a:gd name="T26" fmla="*/ 102 w 142"/>
              <a:gd name="T27" fmla="*/ 300 h 346"/>
              <a:gd name="T28" fmla="*/ 112 w 142"/>
              <a:gd name="T29" fmla="*/ 320 h 346"/>
              <a:gd name="T30" fmla="*/ 125 w 142"/>
              <a:gd name="T31" fmla="*/ 333 h 346"/>
              <a:gd name="T32" fmla="*/ 142 w 142"/>
              <a:gd name="T33" fmla="*/ 346 h 346"/>
              <a:gd name="T34" fmla="*/ 115 w 142"/>
              <a:gd name="T35" fmla="*/ 333 h 346"/>
              <a:gd name="T36" fmla="*/ 95 w 142"/>
              <a:gd name="T37" fmla="*/ 313 h 346"/>
              <a:gd name="T38" fmla="*/ 79 w 142"/>
              <a:gd name="T39" fmla="*/ 283 h 346"/>
              <a:gd name="T40" fmla="*/ 72 w 142"/>
              <a:gd name="T41" fmla="*/ 267 h 346"/>
              <a:gd name="T42" fmla="*/ 66 w 142"/>
              <a:gd name="T43" fmla="*/ 244 h 346"/>
              <a:gd name="T44" fmla="*/ 66 w 142"/>
              <a:gd name="T45" fmla="*/ 231 h 346"/>
              <a:gd name="T46" fmla="*/ 59 w 142"/>
              <a:gd name="T47" fmla="*/ 204 h 346"/>
              <a:gd name="T48" fmla="*/ 59 w 142"/>
              <a:gd name="T49" fmla="*/ 191 h 346"/>
              <a:gd name="T50" fmla="*/ 59 w 142"/>
              <a:gd name="T51" fmla="*/ 171 h 346"/>
              <a:gd name="T52" fmla="*/ 59 w 142"/>
              <a:gd name="T53" fmla="*/ 142 h 346"/>
              <a:gd name="T54" fmla="*/ 59 w 142"/>
              <a:gd name="T55" fmla="*/ 115 h 346"/>
              <a:gd name="T56" fmla="*/ 56 w 142"/>
              <a:gd name="T57" fmla="*/ 89 h 346"/>
              <a:gd name="T58" fmla="*/ 49 w 142"/>
              <a:gd name="T59" fmla="*/ 63 h 346"/>
              <a:gd name="T60" fmla="*/ 39 w 142"/>
              <a:gd name="T61" fmla="*/ 46 h 346"/>
              <a:gd name="T62" fmla="*/ 26 w 142"/>
              <a:gd name="T63" fmla="*/ 27 h 346"/>
              <a:gd name="T64" fmla="*/ 16 w 142"/>
              <a:gd name="T65" fmla="*/ 13 h 346"/>
              <a:gd name="T66" fmla="*/ 0 w 142"/>
              <a:gd name="T67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2" h="346">
                <a:moveTo>
                  <a:pt x="0" y="0"/>
                </a:moveTo>
                <a:lnTo>
                  <a:pt x="26" y="13"/>
                </a:lnTo>
                <a:lnTo>
                  <a:pt x="39" y="27"/>
                </a:lnTo>
                <a:lnTo>
                  <a:pt x="59" y="53"/>
                </a:lnTo>
                <a:lnTo>
                  <a:pt x="72" y="76"/>
                </a:lnTo>
                <a:lnTo>
                  <a:pt x="79" y="102"/>
                </a:lnTo>
                <a:lnTo>
                  <a:pt x="82" y="129"/>
                </a:lnTo>
                <a:lnTo>
                  <a:pt x="82" y="165"/>
                </a:lnTo>
                <a:lnTo>
                  <a:pt x="85" y="191"/>
                </a:lnTo>
                <a:lnTo>
                  <a:pt x="85" y="204"/>
                </a:lnTo>
                <a:lnTo>
                  <a:pt x="89" y="231"/>
                </a:lnTo>
                <a:lnTo>
                  <a:pt x="89" y="244"/>
                </a:lnTo>
                <a:lnTo>
                  <a:pt x="92" y="267"/>
                </a:lnTo>
                <a:lnTo>
                  <a:pt x="102" y="300"/>
                </a:lnTo>
                <a:lnTo>
                  <a:pt x="112" y="320"/>
                </a:lnTo>
                <a:lnTo>
                  <a:pt x="125" y="333"/>
                </a:lnTo>
                <a:lnTo>
                  <a:pt x="142" y="346"/>
                </a:lnTo>
                <a:lnTo>
                  <a:pt x="115" y="333"/>
                </a:lnTo>
                <a:lnTo>
                  <a:pt x="95" y="313"/>
                </a:lnTo>
                <a:lnTo>
                  <a:pt x="79" y="283"/>
                </a:lnTo>
                <a:lnTo>
                  <a:pt x="72" y="267"/>
                </a:lnTo>
                <a:lnTo>
                  <a:pt x="66" y="244"/>
                </a:lnTo>
                <a:lnTo>
                  <a:pt x="66" y="231"/>
                </a:lnTo>
                <a:lnTo>
                  <a:pt x="59" y="204"/>
                </a:lnTo>
                <a:lnTo>
                  <a:pt x="59" y="191"/>
                </a:lnTo>
                <a:lnTo>
                  <a:pt x="59" y="171"/>
                </a:lnTo>
                <a:lnTo>
                  <a:pt x="59" y="142"/>
                </a:lnTo>
                <a:lnTo>
                  <a:pt x="59" y="115"/>
                </a:lnTo>
                <a:lnTo>
                  <a:pt x="56" y="89"/>
                </a:lnTo>
                <a:lnTo>
                  <a:pt x="49" y="63"/>
                </a:lnTo>
                <a:lnTo>
                  <a:pt x="39" y="46"/>
                </a:lnTo>
                <a:lnTo>
                  <a:pt x="26" y="27"/>
                </a:lnTo>
                <a:lnTo>
                  <a:pt x="16" y="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15" name="Freeform 15"/>
          <p:cNvSpPr>
            <a:spLocks/>
          </p:cNvSpPr>
          <p:nvPr/>
        </p:nvSpPr>
        <p:spPr bwMode="auto">
          <a:xfrm>
            <a:off x="4757740" y="4406901"/>
            <a:ext cx="225425" cy="544513"/>
          </a:xfrm>
          <a:custGeom>
            <a:avLst/>
            <a:gdLst>
              <a:gd name="T0" fmla="*/ 142 w 142"/>
              <a:gd name="T1" fmla="*/ 0 h 343"/>
              <a:gd name="T2" fmla="*/ 118 w 142"/>
              <a:gd name="T3" fmla="*/ 13 h 343"/>
              <a:gd name="T4" fmla="*/ 102 w 142"/>
              <a:gd name="T5" fmla="*/ 23 h 343"/>
              <a:gd name="T6" fmla="*/ 82 w 142"/>
              <a:gd name="T7" fmla="*/ 49 h 343"/>
              <a:gd name="T8" fmla="*/ 69 w 142"/>
              <a:gd name="T9" fmla="*/ 76 h 343"/>
              <a:gd name="T10" fmla="*/ 66 w 142"/>
              <a:gd name="T11" fmla="*/ 102 h 343"/>
              <a:gd name="T12" fmla="*/ 62 w 142"/>
              <a:gd name="T13" fmla="*/ 125 h 343"/>
              <a:gd name="T14" fmla="*/ 59 w 142"/>
              <a:gd name="T15" fmla="*/ 165 h 343"/>
              <a:gd name="T16" fmla="*/ 59 w 142"/>
              <a:gd name="T17" fmla="*/ 191 h 343"/>
              <a:gd name="T18" fmla="*/ 56 w 142"/>
              <a:gd name="T19" fmla="*/ 201 h 343"/>
              <a:gd name="T20" fmla="*/ 56 w 142"/>
              <a:gd name="T21" fmla="*/ 227 h 343"/>
              <a:gd name="T22" fmla="*/ 52 w 142"/>
              <a:gd name="T23" fmla="*/ 244 h 343"/>
              <a:gd name="T24" fmla="*/ 49 w 142"/>
              <a:gd name="T25" fmla="*/ 267 h 343"/>
              <a:gd name="T26" fmla="*/ 39 w 142"/>
              <a:gd name="T27" fmla="*/ 297 h 343"/>
              <a:gd name="T28" fmla="*/ 29 w 142"/>
              <a:gd name="T29" fmla="*/ 316 h 343"/>
              <a:gd name="T30" fmla="*/ 16 w 142"/>
              <a:gd name="T31" fmla="*/ 329 h 343"/>
              <a:gd name="T32" fmla="*/ 0 w 142"/>
              <a:gd name="T33" fmla="*/ 343 h 343"/>
              <a:gd name="T34" fmla="*/ 26 w 142"/>
              <a:gd name="T35" fmla="*/ 329 h 343"/>
              <a:gd name="T36" fmla="*/ 46 w 142"/>
              <a:gd name="T37" fmla="*/ 313 h 343"/>
              <a:gd name="T38" fmla="*/ 66 w 142"/>
              <a:gd name="T39" fmla="*/ 283 h 343"/>
              <a:gd name="T40" fmla="*/ 69 w 142"/>
              <a:gd name="T41" fmla="*/ 267 h 343"/>
              <a:gd name="T42" fmla="*/ 76 w 142"/>
              <a:gd name="T43" fmla="*/ 244 h 343"/>
              <a:gd name="T44" fmla="*/ 79 w 142"/>
              <a:gd name="T45" fmla="*/ 227 h 343"/>
              <a:gd name="T46" fmla="*/ 82 w 142"/>
              <a:gd name="T47" fmla="*/ 201 h 343"/>
              <a:gd name="T48" fmla="*/ 82 w 142"/>
              <a:gd name="T49" fmla="*/ 191 h 343"/>
              <a:gd name="T50" fmla="*/ 85 w 142"/>
              <a:gd name="T51" fmla="*/ 168 h 343"/>
              <a:gd name="T52" fmla="*/ 82 w 142"/>
              <a:gd name="T53" fmla="*/ 138 h 343"/>
              <a:gd name="T54" fmla="*/ 82 w 142"/>
              <a:gd name="T55" fmla="*/ 112 h 343"/>
              <a:gd name="T56" fmla="*/ 85 w 142"/>
              <a:gd name="T57" fmla="*/ 89 h 343"/>
              <a:gd name="T58" fmla="*/ 95 w 142"/>
              <a:gd name="T59" fmla="*/ 63 h 343"/>
              <a:gd name="T60" fmla="*/ 102 w 142"/>
              <a:gd name="T61" fmla="*/ 43 h 343"/>
              <a:gd name="T62" fmla="*/ 115 w 142"/>
              <a:gd name="T63" fmla="*/ 23 h 343"/>
              <a:gd name="T64" fmla="*/ 125 w 142"/>
              <a:gd name="T65" fmla="*/ 13 h 343"/>
              <a:gd name="T66" fmla="*/ 142 w 142"/>
              <a:gd name="T67" fmla="*/ 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2" h="343">
                <a:moveTo>
                  <a:pt x="142" y="0"/>
                </a:moveTo>
                <a:lnTo>
                  <a:pt x="118" y="13"/>
                </a:lnTo>
                <a:lnTo>
                  <a:pt x="102" y="23"/>
                </a:lnTo>
                <a:lnTo>
                  <a:pt x="82" y="49"/>
                </a:lnTo>
                <a:lnTo>
                  <a:pt x="69" y="76"/>
                </a:lnTo>
                <a:lnTo>
                  <a:pt x="66" y="102"/>
                </a:lnTo>
                <a:lnTo>
                  <a:pt x="62" y="125"/>
                </a:lnTo>
                <a:lnTo>
                  <a:pt x="59" y="165"/>
                </a:lnTo>
                <a:lnTo>
                  <a:pt x="59" y="191"/>
                </a:lnTo>
                <a:lnTo>
                  <a:pt x="56" y="201"/>
                </a:lnTo>
                <a:lnTo>
                  <a:pt x="56" y="227"/>
                </a:lnTo>
                <a:lnTo>
                  <a:pt x="52" y="244"/>
                </a:lnTo>
                <a:lnTo>
                  <a:pt x="49" y="267"/>
                </a:lnTo>
                <a:lnTo>
                  <a:pt x="39" y="297"/>
                </a:lnTo>
                <a:lnTo>
                  <a:pt x="29" y="316"/>
                </a:lnTo>
                <a:lnTo>
                  <a:pt x="16" y="329"/>
                </a:lnTo>
                <a:lnTo>
                  <a:pt x="0" y="343"/>
                </a:lnTo>
                <a:lnTo>
                  <a:pt x="26" y="329"/>
                </a:lnTo>
                <a:lnTo>
                  <a:pt x="46" y="313"/>
                </a:lnTo>
                <a:lnTo>
                  <a:pt x="66" y="283"/>
                </a:lnTo>
                <a:lnTo>
                  <a:pt x="69" y="267"/>
                </a:lnTo>
                <a:lnTo>
                  <a:pt x="76" y="244"/>
                </a:lnTo>
                <a:lnTo>
                  <a:pt x="79" y="227"/>
                </a:lnTo>
                <a:lnTo>
                  <a:pt x="82" y="201"/>
                </a:lnTo>
                <a:lnTo>
                  <a:pt x="82" y="191"/>
                </a:lnTo>
                <a:lnTo>
                  <a:pt x="85" y="168"/>
                </a:lnTo>
                <a:lnTo>
                  <a:pt x="82" y="138"/>
                </a:lnTo>
                <a:lnTo>
                  <a:pt x="82" y="112"/>
                </a:lnTo>
                <a:lnTo>
                  <a:pt x="85" y="89"/>
                </a:lnTo>
                <a:lnTo>
                  <a:pt x="95" y="63"/>
                </a:lnTo>
                <a:lnTo>
                  <a:pt x="102" y="43"/>
                </a:lnTo>
                <a:lnTo>
                  <a:pt x="115" y="23"/>
                </a:lnTo>
                <a:lnTo>
                  <a:pt x="125" y="13"/>
                </a:lnTo>
                <a:lnTo>
                  <a:pt x="142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17" name="Freeform 17"/>
          <p:cNvSpPr>
            <a:spLocks/>
          </p:cNvSpPr>
          <p:nvPr/>
        </p:nvSpPr>
        <p:spPr bwMode="auto">
          <a:xfrm>
            <a:off x="4521200" y="3517902"/>
            <a:ext cx="277813" cy="271463"/>
          </a:xfrm>
          <a:custGeom>
            <a:avLst/>
            <a:gdLst>
              <a:gd name="T0" fmla="*/ 0 w 175"/>
              <a:gd name="T1" fmla="*/ 86 h 171"/>
              <a:gd name="T2" fmla="*/ 6 w 175"/>
              <a:gd name="T3" fmla="*/ 56 h 171"/>
              <a:gd name="T4" fmla="*/ 23 w 175"/>
              <a:gd name="T5" fmla="*/ 30 h 171"/>
              <a:gd name="T6" fmla="*/ 46 w 175"/>
              <a:gd name="T7" fmla="*/ 10 h 171"/>
              <a:gd name="T8" fmla="*/ 73 w 175"/>
              <a:gd name="T9" fmla="*/ 0 h 171"/>
              <a:gd name="T10" fmla="*/ 102 w 175"/>
              <a:gd name="T11" fmla="*/ 0 h 171"/>
              <a:gd name="T12" fmla="*/ 132 w 175"/>
              <a:gd name="T13" fmla="*/ 10 h 171"/>
              <a:gd name="T14" fmla="*/ 155 w 175"/>
              <a:gd name="T15" fmla="*/ 30 h 171"/>
              <a:gd name="T16" fmla="*/ 168 w 175"/>
              <a:gd name="T17" fmla="*/ 56 h 171"/>
              <a:gd name="T18" fmla="*/ 175 w 175"/>
              <a:gd name="T19" fmla="*/ 86 h 171"/>
              <a:gd name="T20" fmla="*/ 168 w 175"/>
              <a:gd name="T21" fmla="*/ 115 h 171"/>
              <a:gd name="T22" fmla="*/ 155 w 175"/>
              <a:gd name="T23" fmla="*/ 142 h 171"/>
              <a:gd name="T24" fmla="*/ 132 w 175"/>
              <a:gd name="T25" fmla="*/ 161 h 171"/>
              <a:gd name="T26" fmla="*/ 102 w 175"/>
              <a:gd name="T27" fmla="*/ 171 h 171"/>
              <a:gd name="T28" fmla="*/ 73 w 175"/>
              <a:gd name="T29" fmla="*/ 171 h 171"/>
              <a:gd name="T30" fmla="*/ 46 w 175"/>
              <a:gd name="T31" fmla="*/ 161 h 171"/>
              <a:gd name="T32" fmla="*/ 23 w 175"/>
              <a:gd name="T33" fmla="*/ 142 h 171"/>
              <a:gd name="T34" fmla="*/ 6 w 175"/>
              <a:gd name="T35" fmla="*/ 115 h 171"/>
              <a:gd name="T36" fmla="*/ 0 w 175"/>
              <a:gd name="T37" fmla="*/ 8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1">
                <a:moveTo>
                  <a:pt x="0" y="86"/>
                </a:moveTo>
                <a:lnTo>
                  <a:pt x="6" y="56"/>
                </a:lnTo>
                <a:lnTo>
                  <a:pt x="23" y="30"/>
                </a:lnTo>
                <a:lnTo>
                  <a:pt x="46" y="10"/>
                </a:lnTo>
                <a:lnTo>
                  <a:pt x="73" y="0"/>
                </a:lnTo>
                <a:lnTo>
                  <a:pt x="102" y="0"/>
                </a:lnTo>
                <a:lnTo>
                  <a:pt x="132" y="10"/>
                </a:lnTo>
                <a:lnTo>
                  <a:pt x="155" y="30"/>
                </a:lnTo>
                <a:lnTo>
                  <a:pt x="168" y="56"/>
                </a:lnTo>
                <a:lnTo>
                  <a:pt x="175" y="86"/>
                </a:lnTo>
                <a:lnTo>
                  <a:pt x="168" y="115"/>
                </a:lnTo>
                <a:lnTo>
                  <a:pt x="155" y="142"/>
                </a:lnTo>
                <a:lnTo>
                  <a:pt x="132" y="161"/>
                </a:lnTo>
                <a:lnTo>
                  <a:pt x="102" y="171"/>
                </a:lnTo>
                <a:lnTo>
                  <a:pt x="73" y="171"/>
                </a:lnTo>
                <a:lnTo>
                  <a:pt x="46" y="161"/>
                </a:lnTo>
                <a:lnTo>
                  <a:pt x="23" y="142"/>
                </a:lnTo>
                <a:lnTo>
                  <a:pt x="6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CDBBDA"/>
          </a:solidFill>
          <a:ln w="38100" cap="flat" cmpd="sng">
            <a:solidFill>
              <a:srgbClr val="AD8CC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7972426" y="3836988"/>
            <a:ext cx="1588" cy="731837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5957889" y="4579938"/>
            <a:ext cx="1587" cy="971551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3444875" y="4568826"/>
            <a:ext cx="1588" cy="909639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V="1">
            <a:off x="2857501" y="3663951"/>
            <a:ext cx="5508625" cy="2081213"/>
          </a:xfrm>
          <a:prstGeom prst="line">
            <a:avLst/>
          </a:prstGeom>
          <a:noFill/>
          <a:ln w="47625">
            <a:solidFill>
              <a:srgbClr val="DC4D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2" name="Freeform 22"/>
          <p:cNvSpPr>
            <a:spLocks/>
          </p:cNvSpPr>
          <p:nvPr/>
        </p:nvSpPr>
        <p:spPr bwMode="auto">
          <a:xfrm>
            <a:off x="2889251" y="3454401"/>
            <a:ext cx="5902325" cy="2652713"/>
          </a:xfrm>
          <a:custGeom>
            <a:avLst/>
            <a:gdLst>
              <a:gd name="T0" fmla="*/ 0 w 3718"/>
              <a:gd name="T1" fmla="*/ 0 h 1671"/>
              <a:gd name="T2" fmla="*/ 0 w 3718"/>
              <a:gd name="T3" fmla="*/ 1671 h 1671"/>
              <a:gd name="T4" fmla="*/ 3718 w 3718"/>
              <a:gd name="T5" fmla="*/ 1671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8" h="1671">
                <a:moveTo>
                  <a:pt x="0" y="0"/>
                </a:moveTo>
                <a:lnTo>
                  <a:pt x="0" y="1671"/>
                </a:lnTo>
                <a:lnTo>
                  <a:pt x="3718" y="1671"/>
                </a:lnTo>
              </a:path>
            </a:pathLst>
          </a:custGeom>
          <a:noFill/>
          <a:ln w="682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2816226" y="3454401"/>
            <a:ext cx="73025" cy="15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2816226" y="3721101"/>
            <a:ext cx="73025" cy="15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2816226" y="3989389"/>
            <a:ext cx="73025" cy="15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2816226" y="4249739"/>
            <a:ext cx="73025" cy="15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>
            <a:off x="2816226" y="4516439"/>
            <a:ext cx="73025" cy="15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2816226" y="4783139"/>
            <a:ext cx="73025" cy="15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2816226" y="5045075"/>
            <a:ext cx="73025" cy="15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2816226" y="5311775"/>
            <a:ext cx="73025" cy="1588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2816226" y="5573713"/>
            <a:ext cx="73025" cy="15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2816226" y="5840413"/>
            <a:ext cx="73025" cy="1587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>
            <a:off x="8791575" y="6107113"/>
            <a:ext cx="1588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8202613" y="6107113"/>
            <a:ext cx="1587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>
            <a:off x="7610475" y="6107113"/>
            <a:ext cx="1588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>
            <a:off x="7023101" y="6107113"/>
            <a:ext cx="1588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7" name="Line 37"/>
          <p:cNvSpPr>
            <a:spLocks noChangeShapeType="1"/>
          </p:cNvSpPr>
          <p:nvPr/>
        </p:nvSpPr>
        <p:spPr bwMode="auto">
          <a:xfrm>
            <a:off x="6430964" y="6107113"/>
            <a:ext cx="1587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>
            <a:off x="5843589" y="6107113"/>
            <a:ext cx="1587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5249864" y="6107113"/>
            <a:ext cx="1587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>
            <a:off x="4662489" y="6107113"/>
            <a:ext cx="1587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41" name="Line 41"/>
          <p:cNvSpPr>
            <a:spLocks noChangeShapeType="1"/>
          </p:cNvSpPr>
          <p:nvPr/>
        </p:nvSpPr>
        <p:spPr bwMode="auto">
          <a:xfrm>
            <a:off x="4070351" y="6107113"/>
            <a:ext cx="1588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42" name="Line 42"/>
          <p:cNvSpPr>
            <a:spLocks noChangeShapeType="1"/>
          </p:cNvSpPr>
          <p:nvPr/>
        </p:nvSpPr>
        <p:spPr bwMode="auto">
          <a:xfrm>
            <a:off x="3482975" y="6107113"/>
            <a:ext cx="1588" cy="30163"/>
          </a:xfrm>
          <a:prstGeom prst="line">
            <a:avLst/>
          </a:prstGeom>
          <a:noFill/>
          <a:ln w="682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44" name="Freeform 44"/>
          <p:cNvSpPr>
            <a:spLocks/>
          </p:cNvSpPr>
          <p:nvPr/>
        </p:nvSpPr>
        <p:spPr bwMode="auto">
          <a:xfrm>
            <a:off x="7831139" y="4433889"/>
            <a:ext cx="277812" cy="271463"/>
          </a:xfrm>
          <a:custGeom>
            <a:avLst/>
            <a:gdLst>
              <a:gd name="T0" fmla="*/ 0 w 175"/>
              <a:gd name="T1" fmla="*/ 85 h 171"/>
              <a:gd name="T2" fmla="*/ 6 w 175"/>
              <a:gd name="T3" fmla="*/ 56 h 171"/>
              <a:gd name="T4" fmla="*/ 23 w 175"/>
              <a:gd name="T5" fmla="*/ 29 h 171"/>
              <a:gd name="T6" fmla="*/ 46 w 175"/>
              <a:gd name="T7" fmla="*/ 9 h 171"/>
              <a:gd name="T8" fmla="*/ 73 w 175"/>
              <a:gd name="T9" fmla="*/ 0 h 171"/>
              <a:gd name="T10" fmla="*/ 102 w 175"/>
              <a:gd name="T11" fmla="*/ 0 h 171"/>
              <a:gd name="T12" fmla="*/ 132 w 175"/>
              <a:gd name="T13" fmla="*/ 9 h 171"/>
              <a:gd name="T14" fmla="*/ 155 w 175"/>
              <a:gd name="T15" fmla="*/ 29 h 171"/>
              <a:gd name="T16" fmla="*/ 168 w 175"/>
              <a:gd name="T17" fmla="*/ 56 h 171"/>
              <a:gd name="T18" fmla="*/ 175 w 175"/>
              <a:gd name="T19" fmla="*/ 85 h 171"/>
              <a:gd name="T20" fmla="*/ 168 w 175"/>
              <a:gd name="T21" fmla="*/ 115 h 171"/>
              <a:gd name="T22" fmla="*/ 155 w 175"/>
              <a:gd name="T23" fmla="*/ 141 h 171"/>
              <a:gd name="T24" fmla="*/ 132 w 175"/>
              <a:gd name="T25" fmla="*/ 161 h 171"/>
              <a:gd name="T26" fmla="*/ 102 w 175"/>
              <a:gd name="T27" fmla="*/ 171 h 171"/>
              <a:gd name="T28" fmla="*/ 73 w 175"/>
              <a:gd name="T29" fmla="*/ 171 h 171"/>
              <a:gd name="T30" fmla="*/ 46 w 175"/>
              <a:gd name="T31" fmla="*/ 161 h 171"/>
              <a:gd name="T32" fmla="*/ 23 w 175"/>
              <a:gd name="T33" fmla="*/ 141 h 171"/>
              <a:gd name="T34" fmla="*/ 6 w 175"/>
              <a:gd name="T35" fmla="*/ 115 h 171"/>
              <a:gd name="T36" fmla="*/ 0 w 175"/>
              <a:gd name="T37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1">
                <a:moveTo>
                  <a:pt x="0" y="85"/>
                </a:moveTo>
                <a:lnTo>
                  <a:pt x="6" y="56"/>
                </a:lnTo>
                <a:lnTo>
                  <a:pt x="23" y="29"/>
                </a:lnTo>
                <a:lnTo>
                  <a:pt x="46" y="9"/>
                </a:lnTo>
                <a:lnTo>
                  <a:pt x="73" y="0"/>
                </a:lnTo>
                <a:lnTo>
                  <a:pt x="102" y="0"/>
                </a:lnTo>
                <a:lnTo>
                  <a:pt x="132" y="9"/>
                </a:lnTo>
                <a:lnTo>
                  <a:pt x="155" y="29"/>
                </a:lnTo>
                <a:lnTo>
                  <a:pt x="168" y="56"/>
                </a:lnTo>
                <a:lnTo>
                  <a:pt x="175" y="85"/>
                </a:lnTo>
                <a:lnTo>
                  <a:pt x="168" y="115"/>
                </a:lnTo>
                <a:lnTo>
                  <a:pt x="155" y="141"/>
                </a:lnTo>
                <a:lnTo>
                  <a:pt x="132" y="161"/>
                </a:lnTo>
                <a:lnTo>
                  <a:pt x="102" y="171"/>
                </a:lnTo>
                <a:lnTo>
                  <a:pt x="73" y="171"/>
                </a:lnTo>
                <a:lnTo>
                  <a:pt x="46" y="161"/>
                </a:lnTo>
                <a:lnTo>
                  <a:pt x="23" y="141"/>
                </a:lnTo>
                <a:lnTo>
                  <a:pt x="6" y="115"/>
                </a:lnTo>
                <a:lnTo>
                  <a:pt x="0" y="85"/>
                </a:lnTo>
                <a:close/>
              </a:path>
            </a:pathLst>
          </a:custGeom>
          <a:solidFill>
            <a:srgbClr val="CDBBDA"/>
          </a:solidFill>
          <a:ln w="38100" cap="flat" cmpd="sng">
            <a:solidFill>
              <a:srgbClr val="AD8CC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446" name="Freeform 46"/>
          <p:cNvSpPr>
            <a:spLocks/>
          </p:cNvSpPr>
          <p:nvPr/>
        </p:nvSpPr>
        <p:spPr bwMode="auto">
          <a:xfrm>
            <a:off x="5816600" y="5416551"/>
            <a:ext cx="277813" cy="271463"/>
          </a:xfrm>
          <a:custGeom>
            <a:avLst/>
            <a:gdLst>
              <a:gd name="T0" fmla="*/ 0 w 175"/>
              <a:gd name="T1" fmla="*/ 85 h 171"/>
              <a:gd name="T2" fmla="*/ 7 w 175"/>
              <a:gd name="T3" fmla="*/ 56 h 171"/>
              <a:gd name="T4" fmla="*/ 23 w 175"/>
              <a:gd name="T5" fmla="*/ 29 h 171"/>
              <a:gd name="T6" fmla="*/ 46 w 175"/>
              <a:gd name="T7" fmla="*/ 10 h 171"/>
              <a:gd name="T8" fmla="*/ 73 w 175"/>
              <a:gd name="T9" fmla="*/ 0 h 171"/>
              <a:gd name="T10" fmla="*/ 102 w 175"/>
              <a:gd name="T11" fmla="*/ 0 h 171"/>
              <a:gd name="T12" fmla="*/ 132 w 175"/>
              <a:gd name="T13" fmla="*/ 10 h 171"/>
              <a:gd name="T14" fmla="*/ 155 w 175"/>
              <a:gd name="T15" fmla="*/ 29 h 171"/>
              <a:gd name="T16" fmla="*/ 169 w 175"/>
              <a:gd name="T17" fmla="*/ 56 h 171"/>
              <a:gd name="T18" fmla="*/ 175 w 175"/>
              <a:gd name="T19" fmla="*/ 85 h 171"/>
              <a:gd name="T20" fmla="*/ 169 w 175"/>
              <a:gd name="T21" fmla="*/ 115 h 171"/>
              <a:gd name="T22" fmla="*/ 155 w 175"/>
              <a:gd name="T23" fmla="*/ 142 h 171"/>
              <a:gd name="T24" fmla="*/ 132 w 175"/>
              <a:gd name="T25" fmla="*/ 158 h 171"/>
              <a:gd name="T26" fmla="*/ 102 w 175"/>
              <a:gd name="T27" fmla="*/ 171 h 171"/>
              <a:gd name="T28" fmla="*/ 73 w 175"/>
              <a:gd name="T29" fmla="*/ 171 h 171"/>
              <a:gd name="T30" fmla="*/ 46 w 175"/>
              <a:gd name="T31" fmla="*/ 158 h 171"/>
              <a:gd name="T32" fmla="*/ 23 w 175"/>
              <a:gd name="T33" fmla="*/ 142 h 171"/>
              <a:gd name="T34" fmla="*/ 7 w 175"/>
              <a:gd name="T35" fmla="*/ 115 h 171"/>
              <a:gd name="T36" fmla="*/ 0 w 175"/>
              <a:gd name="T37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1">
                <a:moveTo>
                  <a:pt x="0" y="85"/>
                </a:moveTo>
                <a:lnTo>
                  <a:pt x="7" y="56"/>
                </a:lnTo>
                <a:lnTo>
                  <a:pt x="23" y="29"/>
                </a:lnTo>
                <a:lnTo>
                  <a:pt x="46" y="10"/>
                </a:lnTo>
                <a:lnTo>
                  <a:pt x="73" y="0"/>
                </a:lnTo>
                <a:lnTo>
                  <a:pt x="102" y="0"/>
                </a:lnTo>
                <a:lnTo>
                  <a:pt x="132" y="10"/>
                </a:lnTo>
                <a:lnTo>
                  <a:pt x="155" y="29"/>
                </a:lnTo>
                <a:lnTo>
                  <a:pt x="169" y="56"/>
                </a:lnTo>
                <a:lnTo>
                  <a:pt x="175" y="85"/>
                </a:lnTo>
                <a:lnTo>
                  <a:pt x="169" y="115"/>
                </a:lnTo>
                <a:lnTo>
                  <a:pt x="155" y="142"/>
                </a:lnTo>
                <a:lnTo>
                  <a:pt x="132" y="158"/>
                </a:lnTo>
                <a:lnTo>
                  <a:pt x="102" y="171"/>
                </a:lnTo>
                <a:lnTo>
                  <a:pt x="73" y="171"/>
                </a:lnTo>
                <a:lnTo>
                  <a:pt x="46" y="158"/>
                </a:lnTo>
                <a:lnTo>
                  <a:pt x="23" y="142"/>
                </a:lnTo>
                <a:lnTo>
                  <a:pt x="7" y="115"/>
                </a:lnTo>
                <a:lnTo>
                  <a:pt x="0" y="85"/>
                </a:lnTo>
                <a:close/>
              </a:path>
            </a:pathLst>
          </a:custGeom>
          <a:solidFill>
            <a:srgbClr val="CDBBDA"/>
          </a:solidFill>
          <a:ln w="38100" cap="flat" cmpd="sng">
            <a:solidFill>
              <a:srgbClr val="AD8CC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448" name="Freeform 48"/>
          <p:cNvSpPr>
            <a:spLocks/>
          </p:cNvSpPr>
          <p:nvPr/>
        </p:nvSpPr>
        <p:spPr bwMode="auto">
          <a:xfrm>
            <a:off x="3309938" y="4433889"/>
            <a:ext cx="271463" cy="271463"/>
          </a:xfrm>
          <a:custGeom>
            <a:avLst/>
            <a:gdLst>
              <a:gd name="T0" fmla="*/ 0 w 171"/>
              <a:gd name="T1" fmla="*/ 85 h 171"/>
              <a:gd name="T2" fmla="*/ 6 w 171"/>
              <a:gd name="T3" fmla="*/ 56 h 171"/>
              <a:gd name="T4" fmla="*/ 19 w 171"/>
              <a:gd name="T5" fmla="*/ 29 h 171"/>
              <a:gd name="T6" fmla="*/ 42 w 171"/>
              <a:gd name="T7" fmla="*/ 9 h 171"/>
              <a:gd name="T8" fmla="*/ 72 w 171"/>
              <a:gd name="T9" fmla="*/ 0 h 171"/>
              <a:gd name="T10" fmla="*/ 102 w 171"/>
              <a:gd name="T11" fmla="*/ 0 h 171"/>
              <a:gd name="T12" fmla="*/ 128 w 171"/>
              <a:gd name="T13" fmla="*/ 9 h 171"/>
              <a:gd name="T14" fmla="*/ 152 w 171"/>
              <a:gd name="T15" fmla="*/ 29 h 171"/>
              <a:gd name="T16" fmla="*/ 168 w 171"/>
              <a:gd name="T17" fmla="*/ 56 h 171"/>
              <a:gd name="T18" fmla="*/ 171 w 171"/>
              <a:gd name="T19" fmla="*/ 85 h 171"/>
              <a:gd name="T20" fmla="*/ 168 w 171"/>
              <a:gd name="T21" fmla="*/ 115 h 171"/>
              <a:gd name="T22" fmla="*/ 152 w 171"/>
              <a:gd name="T23" fmla="*/ 141 h 171"/>
              <a:gd name="T24" fmla="*/ 128 w 171"/>
              <a:gd name="T25" fmla="*/ 161 h 171"/>
              <a:gd name="T26" fmla="*/ 102 w 171"/>
              <a:gd name="T27" fmla="*/ 171 h 171"/>
              <a:gd name="T28" fmla="*/ 72 w 171"/>
              <a:gd name="T29" fmla="*/ 171 h 171"/>
              <a:gd name="T30" fmla="*/ 42 w 171"/>
              <a:gd name="T31" fmla="*/ 161 h 171"/>
              <a:gd name="T32" fmla="*/ 19 w 171"/>
              <a:gd name="T33" fmla="*/ 141 h 171"/>
              <a:gd name="T34" fmla="*/ 6 w 171"/>
              <a:gd name="T35" fmla="*/ 115 h 171"/>
              <a:gd name="T36" fmla="*/ 0 w 171"/>
              <a:gd name="T37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1" h="171">
                <a:moveTo>
                  <a:pt x="0" y="85"/>
                </a:moveTo>
                <a:lnTo>
                  <a:pt x="6" y="56"/>
                </a:lnTo>
                <a:lnTo>
                  <a:pt x="19" y="29"/>
                </a:lnTo>
                <a:lnTo>
                  <a:pt x="42" y="9"/>
                </a:lnTo>
                <a:lnTo>
                  <a:pt x="72" y="0"/>
                </a:lnTo>
                <a:lnTo>
                  <a:pt x="102" y="0"/>
                </a:lnTo>
                <a:lnTo>
                  <a:pt x="128" y="9"/>
                </a:lnTo>
                <a:lnTo>
                  <a:pt x="152" y="29"/>
                </a:lnTo>
                <a:lnTo>
                  <a:pt x="168" y="56"/>
                </a:lnTo>
                <a:lnTo>
                  <a:pt x="171" y="85"/>
                </a:lnTo>
                <a:lnTo>
                  <a:pt x="168" y="115"/>
                </a:lnTo>
                <a:lnTo>
                  <a:pt x="152" y="141"/>
                </a:lnTo>
                <a:lnTo>
                  <a:pt x="128" y="161"/>
                </a:lnTo>
                <a:lnTo>
                  <a:pt x="102" y="171"/>
                </a:lnTo>
                <a:lnTo>
                  <a:pt x="72" y="171"/>
                </a:lnTo>
                <a:lnTo>
                  <a:pt x="42" y="161"/>
                </a:lnTo>
                <a:lnTo>
                  <a:pt x="19" y="141"/>
                </a:lnTo>
                <a:lnTo>
                  <a:pt x="6" y="115"/>
                </a:lnTo>
                <a:lnTo>
                  <a:pt x="0" y="85"/>
                </a:lnTo>
                <a:close/>
              </a:path>
            </a:pathLst>
          </a:custGeom>
          <a:solidFill>
            <a:srgbClr val="CDBBDA"/>
          </a:solidFill>
          <a:ln w="38100" cap="flat" cmpd="sng">
            <a:solidFill>
              <a:srgbClr val="AD8CC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449" name="Freeform 49"/>
          <p:cNvSpPr>
            <a:spLocks/>
          </p:cNvSpPr>
          <p:nvPr/>
        </p:nvSpPr>
        <p:spPr bwMode="auto">
          <a:xfrm>
            <a:off x="8077200" y="3873501"/>
            <a:ext cx="141288" cy="250825"/>
          </a:xfrm>
          <a:custGeom>
            <a:avLst/>
            <a:gdLst>
              <a:gd name="T0" fmla="*/ 0 w 89"/>
              <a:gd name="T1" fmla="*/ 0 h 158"/>
              <a:gd name="T2" fmla="*/ 17 w 89"/>
              <a:gd name="T3" fmla="*/ 7 h 158"/>
              <a:gd name="T4" fmla="*/ 27 w 89"/>
              <a:gd name="T5" fmla="*/ 13 h 158"/>
              <a:gd name="T6" fmla="*/ 37 w 89"/>
              <a:gd name="T7" fmla="*/ 23 h 158"/>
              <a:gd name="T8" fmla="*/ 46 w 89"/>
              <a:gd name="T9" fmla="*/ 36 h 158"/>
              <a:gd name="T10" fmla="*/ 50 w 89"/>
              <a:gd name="T11" fmla="*/ 46 h 158"/>
              <a:gd name="T12" fmla="*/ 50 w 89"/>
              <a:gd name="T13" fmla="*/ 59 h 158"/>
              <a:gd name="T14" fmla="*/ 53 w 89"/>
              <a:gd name="T15" fmla="*/ 76 h 158"/>
              <a:gd name="T16" fmla="*/ 53 w 89"/>
              <a:gd name="T17" fmla="*/ 89 h 158"/>
              <a:gd name="T18" fmla="*/ 53 w 89"/>
              <a:gd name="T19" fmla="*/ 92 h 158"/>
              <a:gd name="T20" fmla="*/ 56 w 89"/>
              <a:gd name="T21" fmla="*/ 105 h 158"/>
              <a:gd name="T22" fmla="*/ 56 w 89"/>
              <a:gd name="T23" fmla="*/ 112 h 158"/>
              <a:gd name="T24" fmla="*/ 60 w 89"/>
              <a:gd name="T25" fmla="*/ 122 h 158"/>
              <a:gd name="T26" fmla="*/ 66 w 89"/>
              <a:gd name="T27" fmla="*/ 135 h 158"/>
              <a:gd name="T28" fmla="*/ 73 w 89"/>
              <a:gd name="T29" fmla="*/ 145 h 158"/>
              <a:gd name="T30" fmla="*/ 79 w 89"/>
              <a:gd name="T31" fmla="*/ 152 h 158"/>
              <a:gd name="T32" fmla="*/ 89 w 89"/>
              <a:gd name="T33" fmla="*/ 158 h 158"/>
              <a:gd name="T34" fmla="*/ 73 w 89"/>
              <a:gd name="T35" fmla="*/ 152 h 158"/>
              <a:gd name="T36" fmla="*/ 63 w 89"/>
              <a:gd name="T37" fmla="*/ 142 h 158"/>
              <a:gd name="T38" fmla="*/ 50 w 89"/>
              <a:gd name="T39" fmla="*/ 129 h 158"/>
              <a:gd name="T40" fmla="*/ 46 w 89"/>
              <a:gd name="T41" fmla="*/ 122 h 158"/>
              <a:gd name="T42" fmla="*/ 43 w 89"/>
              <a:gd name="T43" fmla="*/ 112 h 158"/>
              <a:gd name="T44" fmla="*/ 40 w 89"/>
              <a:gd name="T45" fmla="*/ 105 h 158"/>
              <a:gd name="T46" fmla="*/ 40 w 89"/>
              <a:gd name="T47" fmla="*/ 92 h 158"/>
              <a:gd name="T48" fmla="*/ 37 w 89"/>
              <a:gd name="T49" fmla="*/ 89 h 158"/>
              <a:gd name="T50" fmla="*/ 37 w 89"/>
              <a:gd name="T51" fmla="*/ 79 h 158"/>
              <a:gd name="T52" fmla="*/ 37 w 89"/>
              <a:gd name="T53" fmla="*/ 66 h 158"/>
              <a:gd name="T54" fmla="*/ 37 w 89"/>
              <a:gd name="T55" fmla="*/ 53 h 158"/>
              <a:gd name="T56" fmla="*/ 37 w 89"/>
              <a:gd name="T57" fmla="*/ 43 h 158"/>
              <a:gd name="T58" fmla="*/ 30 w 89"/>
              <a:gd name="T59" fmla="*/ 30 h 158"/>
              <a:gd name="T60" fmla="*/ 27 w 89"/>
              <a:gd name="T61" fmla="*/ 23 h 158"/>
              <a:gd name="T62" fmla="*/ 17 w 89"/>
              <a:gd name="T63" fmla="*/ 13 h 158"/>
              <a:gd name="T64" fmla="*/ 10 w 89"/>
              <a:gd name="T65" fmla="*/ 7 h 158"/>
              <a:gd name="T66" fmla="*/ 0 w 89"/>
              <a:gd name="T67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9" h="158">
                <a:moveTo>
                  <a:pt x="0" y="0"/>
                </a:moveTo>
                <a:lnTo>
                  <a:pt x="17" y="7"/>
                </a:lnTo>
                <a:lnTo>
                  <a:pt x="27" y="13"/>
                </a:lnTo>
                <a:lnTo>
                  <a:pt x="37" y="23"/>
                </a:lnTo>
                <a:lnTo>
                  <a:pt x="46" y="36"/>
                </a:lnTo>
                <a:lnTo>
                  <a:pt x="50" y="46"/>
                </a:lnTo>
                <a:lnTo>
                  <a:pt x="50" y="59"/>
                </a:lnTo>
                <a:lnTo>
                  <a:pt x="53" y="76"/>
                </a:lnTo>
                <a:lnTo>
                  <a:pt x="53" y="89"/>
                </a:lnTo>
                <a:lnTo>
                  <a:pt x="53" y="92"/>
                </a:lnTo>
                <a:lnTo>
                  <a:pt x="56" y="105"/>
                </a:lnTo>
                <a:lnTo>
                  <a:pt x="56" y="112"/>
                </a:lnTo>
                <a:lnTo>
                  <a:pt x="60" y="122"/>
                </a:lnTo>
                <a:lnTo>
                  <a:pt x="66" y="135"/>
                </a:lnTo>
                <a:lnTo>
                  <a:pt x="73" y="145"/>
                </a:lnTo>
                <a:lnTo>
                  <a:pt x="79" y="152"/>
                </a:lnTo>
                <a:lnTo>
                  <a:pt x="89" y="158"/>
                </a:lnTo>
                <a:lnTo>
                  <a:pt x="73" y="152"/>
                </a:lnTo>
                <a:lnTo>
                  <a:pt x="63" y="142"/>
                </a:lnTo>
                <a:lnTo>
                  <a:pt x="50" y="129"/>
                </a:lnTo>
                <a:lnTo>
                  <a:pt x="46" y="122"/>
                </a:lnTo>
                <a:lnTo>
                  <a:pt x="43" y="112"/>
                </a:lnTo>
                <a:lnTo>
                  <a:pt x="40" y="105"/>
                </a:lnTo>
                <a:lnTo>
                  <a:pt x="40" y="92"/>
                </a:lnTo>
                <a:lnTo>
                  <a:pt x="37" y="89"/>
                </a:lnTo>
                <a:lnTo>
                  <a:pt x="37" y="79"/>
                </a:lnTo>
                <a:lnTo>
                  <a:pt x="37" y="66"/>
                </a:lnTo>
                <a:lnTo>
                  <a:pt x="37" y="53"/>
                </a:lnTo>
                <a:lnTo>
                  <a:pt x="37" y="43"/>
                </a:lnTo>
                <a:lnTo>
                  <a:pt x="30" y="30"/>
                </a:lnTo>
                <a:lnTo>
                  <a:pt x="27" y="23"/>
                </a:lnTo>
                <a:lnTo>
                  <a:pt x="17" y="13"/>
                </a:lnTo>
                <a:lnTo>
                  <a:pt x="10" y="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50" name="Freeform 50"/>
          <p:cNvSpPr>
            <a:spLocks/>
          </p:cNvSpPr>
          <p:nvPr/>
        </p:nvSpPr>
        <p:spPr bwMode="auto">
          <a:xfrm>
            <a:off x="8077200" y="4124326"/>
            <a:ext cx="141288" cy="246063"/>
          </a:xfrm>
          <a:custGeom>
            <a:avLst/>
            <a:gdLst>
              <a:gd name="T0" fmla="*/ 89 w 89"/>
              <a:gd name="T1" fmla="*/ 0 h 155"/>
              <a:gd name="T2" fmla="*/ 76 w 89"/>
              <a:gd name="T3" fmla="*/ 3 h 155"/>
              <a:gd name="T4" fmla="*/ 63 w 89"/>
              <a:gd name="T5" fmla="*/ 10 h 155"/>
              <a:gd name="T6" fmla="*/ 53 w 89"/>
              <a:gd name="T7" fmla="*/ 23 h 155"/>
              <a:gd name="T8" fmla="*/ 43 w 89"/>
              <a:gd name="T9" fmla="*/ 33 h 155"/>
              <a:gd name="T10" fmla="*/ 40 w 89"/>
              <a:gd name="T11" fmla="*/ 46 h 155"/>
              <a:gd name="T12" fmla="*/ 40 w 89"/>
              <a:gd name="T13" fmla="*/ 56 h 155"/>
              <a:gd name="T14" fmla="*/ 37 w 89"/>
              <a:gd name="T15" fmla="*/ 73 h 155"/>
              <a:gd name="T16" fmla="*/ 37 w 89"/>
              <a:gd name="T17" fmla="*/ 86 h 155"/>
              <a:gd name="T18" fmla="*/ 37 w 89"/>
              <a:gd name="T19" fmla="*/ 89 h 155"/>
              <a:gd name="T20" fmla="*/ 33 w 89"/>
              <a:gd name="T21" fmla="*/ 102 h 155"/>
              <a:gd name="T22" fmla="*/ 33 w 89"/>
              <a:gd name="T23" fmla="*/ 109 h 155"/>
              <a:gd name="T24" fmla="*/ 30 w 89"/>
              <a:gd name="T25" fmla="*/ 119 h 155"/>
              <a:gd name="T26" fmla="*/ 27 w 89"/>
              <a:gd name="T27" fmla="*/ 132 h 155"/>
              <a:gd name="T28" fmla="*/ 17 w 89"/>
              <a:gd name="T29" fmla="*/ 142 h 155"/>
              <a:gd name="T30" fmla="*/ 10 w 89"/>
              <a:gd name="T31" fmla="*/ 148 h 155"/>
              <a:gd name="T32" fmla="*/ 0 w 89"/>
              <a:gd name="T33" fmla="*/ 155 h 155"/>
              <a:gd name="T34" fmla="*/ 17 w 89"/>
              <a:gd name="T35" fmla="*/ 148 h 155"/>
              <a:gd name="T36" fmla="*/ 30 w 89"/>
              <a:gd name="T37" fmla="*/ 142 h 155"/>
              <a:gd name="T38" fmla="*/ 40 w 89"/>
              <a:gd name="T39" fmla="*/ 125 h 155"/>
              <a:gd name="T40" fmla="*/ 43 w 89"/>
              <a:gd name="T41" fmla="*/ 119 h 155"/>
              <a:gd name="T42" fmla="*/ 50 w 89"/>
              <a:gd name="T43" fmla="*/ 109 h 155"/>
              <a:gd name="T44" fmla="*/ 50 w 89"/>
              <a:gd name="T45" fmla="*/ 102 h 155"/>
              <a:gd name="T46" fmla="*/ 53 w 89"/>
              <a:gd name="T47" fmla="*/ 89 h 155"/>
              <a:gd name="T48" fmla="*/ 53 w 89"/>
              <a:gd name="T49" fmla="*/ 86 h 155"/>
              <a:gd name="T50" fmla="*/ 53 w 89"/>
              <a:gd name="T51" fmla="*/ 76 h 155"/>
              <a:gd name="T52" fmla="*/ 53 w 89"/>
              <a:gd name="T53" fmla="*/ 63 h 155"/>
              <a:gd name="T54" fmla="*/ 53 w 89"/>
              <a:gd name="T55" fmla="*/ 50 h 155"/>
              <a:gd name="T56" fmla="*/ 53 w 89"/>
              <a:gd name="T57" fmla="*/ 40 h 155"/>
              <a:gd name="T58" fmla="*/ 60 w 89"/>
              <a:gd name="T59" fmla="*/ 27 h 155"/>
              <a:gd name="T60" fmla="*/ 66 w 89"/>
              <a:gd name="T61" fmla="*/ 20 h 155"/>
              <a:gd name="T62" fmla="*/ 73 w 89"/>
              <a:gd name="T63" fmla="*/ 10 h 155"/>
              <a:gd name="T64" fmla="*/ 79 w 89"/>
              <a:gd name="T65" fmla="*/ 3 h 155"/>
              <a:gd name="T66" fmla="*/ 89 w 89"/>
              <a:gd name="T6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9" h="155">
                <a:moveTo>
                  <a:pt x="89" y="0"/>
                </a:moveTo>
                <a:lnTo>
                  <a:pt x="76" y="3"/>
                </a:lnTo>
                <a:lnTo>
                  <a:pt x="63" y="10"/>
                </a:lnTo>
                <a:lnTo>
                  <a:pt x="53" y="23"/>
                </a:lnTo>
                <a:lnTo>
                  <a:pt x="43" y="33"/>
                </a:lnTo>
                <a:lnTo>
                  <a:pt x="40" y="46"/>
                </a:lnTo>
                <a:lnTo>
                  <a:pt x="40" y="56"/>
                </a:lnTo>
                <a:lnTo>
                  <a:pt x="37" y="73"/>
                </a:lnTo>
                <a:lnTo>
                  <a:pt x="37" y="86"/>
                </a:lnTo>
                <a:lnTo>
                  <a:pt x="37" y="89"/>
                </a:lnTo>
                <a:lnTo>
                  <a:pt x="33" y="102"/>
                </a:lnTo>
                <a:lnTo>
                  <a:pt x="33" y="109"/>
                </a:lnTo>
                <a:lnTo>
                  <a:pt x="30" y="119"/>
                </a:lnTo>
                <a:lnTo>
                  <a:pt x="27" y="132"/>
                </a:lnTo>
                <a:lnTo>
                  <a:pt x="17" y="142"/>
                </a:lnTo>
                <a:lnTo>
                  <a:pt x="10" y="148"/>
                </a:lnTo>
                <a:lnTo>
                  <a:pt x="0" y="155"/>
                </a:lnTo>
                <a:lnTo>
                  <a:pt x="17" y="148"/>
                </a:lnTo>
                <a:lnTo>
                  <a:pt x="30" y="142"/>
                </a:lnTo>
                <a:lnTo>
                  <a:pt x="40" y="125"/>
                </a:lnTo>
                <a:lnTo>
                  <a:pt x="43" y="119"/>
                </a:lnTo>
                <a:lnTo>
                  <a:pt x="50" y="109"/>
                </a:lnTo>
                <a:lnTo>
                  <a:pt x="50" y="102"/>
                </a:lnTo>
                <a:lnTo>
                  <a:pt x="53" y="89"/>
                </a:lnTo>
                <a:lnTo>
                  <a:pt x="53" y="86"/>
                </a:lnTo>
                <a:lnTo>
                  <a:pt x="53" y="76"/>
                </a:lnTo>
                <a:lnTo>
                  <a:pt x="53" y="63"/>
                </a:lnTo>
                <a:lnTo>
                  <a:pt x="53" y="50"/>
                </a:lnTo>
                <a:lnTo>
                  <a:pt x="53" y="40"/>
                </a:lnTo>
                <a:lnTo>
                  <a:pt x="60" y="27"/>
                </a:lnTo>
                <a:lnTo>
                  <a:pt x="66" y="20"/>
                </a:lnTo>
                <a:lnTo>
                  <a:pt x="73" y="10"/>
                </a:lnTo>
                <a:lnTo>
                  <a:pt x="79" y="3"/>
                </a:lnTo>
                <a:lnTo>
                  <a:pt x="89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51" name="Freeform 51"/>
          <p:cNvSpPr>
            <a:spLocks/>
          </p:cNvSpPr>
          <p:nvPr/>
        </p:nvSpPr>
        <p:spPr bwMode="auto">
          <a:xfrm>
            <a:off x="6053138" y="4673601"/>
            <a:ext cx="209551" cy="360363"/>
          </a:xfrm>
          <a:custGeom>
            <a:avLst/>
            <a:gdLst>
              <a:gd name="T0" fmla="*/ 0 w 132"/>
              <a:gd name="T1" fmla="*/ 0 h 227"/>
              <a:gd name="T2" fmla="*/ 23 w 132"/>
              <a:gd name="T3" fmla="*/ 7 h 227"/>
              <a:gd name="T4" fmla="*/ 36 w 132"/>
              <a:gd name="T5" fmla="*/ 17 h 227"/>
              <a:gd name="T6" fmla="*/ 56 w 132"/>
              <a:gd name="T7" fmla="*/ 33 h 227"/>
              <a:gd name="T8" fmla="*/ 66 w 132"/>
              <a:gd name="T9" fmla="*/ 49 h 227"/>
              <a:gd name="T10" fmla="*/ 72 w 132"/>
              <a:gd name="T11" fmla="*/ 66 h 227"/>
              <a:gd name="T12" fmla="*/ 76 w 132"/>
              <a:gd name="T13" fmla="*/ 82 h 227"/>
              <a:gd name="T14" fmla="*/ 76 w 132"/>
              <a:gd name="T15" fmla="*/ 109 h 227"/>
              <a:gd name="T16" fmla="*/ 79 w 132"/>
              <a:gd name="T17" fmla="*/ 125 h 227"/>
              <a:gd name="T18" fmla="*/ 79 w 132"/>
              <a:gd name="T19" fmla="*/ 132 h 227"/>
              <a:gd name="T20" fmla="*/ 82 w 132"/>
              <a:gd name="T21" fmla="*/ 152 h 227"/>
              <a:gd name="T22" fmla="*/ 82 w 132"/>
              <a:gd name="T23" fmla="*/ 161 h 227"/>
              <a:gd name="T24" fmla="*/ 86 w 132"/>
              <a:gd name="T25" fmla="*/ 175 h 227"/>
              <a:gd name="T26" fmla="*/ 96 w 132"/>
              <a:gd name="T27" fmla="*/ 198 h 227"/>
              <a:gd name="T28" fmla="*/ 105 w 132"/>
              <a:gd name="T29" fmla="*/ 211 h 227"/>
              <a:gd name="T30" fmla="*/ 115 w 132"/>
              <a:gd name="T31" fmla="*/ 217 h 227"/>
              <a:gd name="T32" fmla="*/ 132 w 132"/>
              <a:gd name="T33" fmla="*/ 227 h 227"/>
              <a:gd name="T34" fmla="*/ 109 w 132"/>
              <a:gd name="T35" fmla="*/ 217 h 227"/>
              <a:gd name="T36" fmla="*/ 89 w 132"/>
              <a:gd name="T37" fmla="*/ 204 h 227"/>
              <a:gd name="T38" fmla="*/ 72 w 132"/>
              <a:gd name="T39" fmla="*/ 185 h 227"/>
              <a:gd name="T40" fmla="*/ 66 w 132"/>
              <a:gd name="T41" fmla="*/ 175 h 227"/>
              <a:gd name="T42" fmla="*/ 59 w 132"/>
              <a:gd name="T43" fmla="*/ 161 h 227"/>
              <a:gd name="T44" fmla="*/ 59 w 132"/>
              <a:gd name="T45" fmla="*/ 152 h 227"/>
              <a:gd name="T46" fmla="*/ 56 w 132"/>
              <a:gd name="T47" fmla="*/ 132 h 227"/>
              <a:gd name="T48" fmla="*/ 56 w 132"/>
              <a:gd name="T49" fmla="*/ 125 h 227"/>
              <a:gd name="T50" fmla="*/ 53 w 132"/>
              <a:gd name="T51" fmla="*/ 112 h 227"/>
              <a:gd name="T52" fmla="*/ 53 w 132"/>
              <a:gd name="T53" fmla="*/ 92 h 227"/>
              <a:gd name="T54" fmla="*/ 56 w 132"/>
              <a:gd name="T55" fmla="*/ 76 h 227"/>
              <a:gd name="T56" fmla="*/ 53 w 132"/>
              <a:gd name="T57" fmla="*/ 56 h 227"/>
              <a:gd name="T58" fmla="*/ 43 w 132"/>
              <a:gd name="T59" fmla="*/ 40 h 227"/>
              <a:gd name="T60" fmla="*/ 36 w 132"/>
              <a:gd name="T61" fmla="*/ 30 h 227"/>
              <a:gd name="T62" fmla="*/ 23 w 132"/>
              <a:gd name="T63" fmla="*/ 13 h 227"/>
              <a:gd name="T64" fmla="*/ 13 w 132"/>
              <a:gd name="T65" fmla="*/ 7 h 227"/>
              <a:gd name="T66" fmla="*/ 0 w 132"/>
              <a:gd name="T67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" h="227">
                <a:moveTo>
                  <a:pt x="0" y="0"/>
                </a:moveTo>
                <a:lnTo>
                  <a:pt x="23" y="7"/>
                </a:lnTo>
                <a:lnTo>
                  <a:pt x="36" y="17"/>
                </a:lnTo>
                <a:lnTo>
                  <a:pt x="56" y="33"/>
                </a:lnTo>
                <a:lnTo>
                  <a:pt x="66" y="49"/>
                </a:lnTo>
                <a:lnTo>
                  <a:pt x="72" y="66"/>
                </a:lnTo>
                <a:lnTo>
                  <a:pt x="76" y="82"/>
                </a:lnTo>
                <a:lnTo>
                  <a:pt x="76" y="109"/>
                </a:lnTo>
                <a:lnTo>
                  <a:pt x="79" y="125"/>
                </a:lnTo>
                <a:lnTo>
                  <a:pt x="79" y="132"/>
                </a:lnTo>
                <a:lnTo>
                  <a:pt x="82" y="152"/>
                </a:lnTo>
                <a:lnTo>
                  <a:pt x="82" y="161"/>
                </a:lnTo>
                <a:lnTo>
                  <a:pt x="86" y="175"/>
                </a:lnTo>
                <a:lnTo>
                  <a:pt x="96" y="198"/>
                </a:lnTo>
                <a:lnTo>
                  <a:pt x="105" y="211"/>
                </a:lnTo>
                <a:lnTo>
                  <a:pt x="115" y="217"/>
                </a:lnTo>
                <a:lnTo>
                  <a:pt x="132" y="227"/>
                </a:lnTo>
                <a:lnTo>
                  <a:pt x="109" y="217"/>
                </a:lnTo>
                <a:lnTo>
                  <a:pt x="89" y="204"/>
                </a:lnTo>
                <a:lnTo>
                  <a:pt x="72" y="185"/>
                </a:lnTo>
                <a:lnTo>
                  <a:pt x="66" y="175"/>
                </a:lnTo>
                <a:lnTo>
                  <a:pt x="59" y="161"/>
                </a:lnTo>
                <a:lnTo>
                  <a:pt x="59" y="152"/>
                </a:lnTo>
                <a:lnTo>
                  <a:pt x="56" y="132"/>
                </a:lnTo>
                <a:lnTo>
                  <a:pt x="56" y="125"/>
                </a:lnTo>
                <a:lnTo>
                  <a:pt x="53" y="112"/>
                </a:lnTo>
                <a:lnTo>
                  <a:pt x="53" y="92"/>
                </a:lnTo>
                <a:lnTo>
                  <a:pt x="56" y="76"/>
                </a:lnTo>
                <a:lnTo>
                  <a:pt x="53" y="56"/>
                </a:lnTo>
                <a:lnTo>
                  <a:pt x="43" y="40"/>
                </a:lnTo>
                <a:lnTo>
                  <a:pt x="36" y="30"/>
                </a:lnTo>
                <a:lnTo>
                  <a:pt x="23" y="13"/>
                </a:lnTo>
                <a:lnTo>
                  <a:pt x="13" y="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52" name="Freeform 52"/>
          <p:cNvSpPr>
            <a:spLocks/>
          </p:cNvSpPr>
          <p:nvPr/>
        </p:nvSpPr>
        <p:spPr bwMode="auto">
          <a:xfrm>
            <a:off x="6053138" y="5033963"/>
            <a:ext cx="209551" cy="361951"/>
          </a:xfrm>
          <a:custGeom>
            <a:avLst/>
            <a:gdLst>
              <a:gd name="T0" fmla="*/ 132 w 132"/>
              <a:gd name="T1" fmla="*/ 0 h 228"/>
              <a:gd name="T2" fmla="*/ 109 w 132"/>
              <a:gd name="T3" fmla="*/ 7 h 228"/>
              <a:gd name="T4" fmla="*/ 92 w 132"/>
              <a:gd name="T5" fmla="*/ 17 h 228"/>
              <a:gd name="T6" fmla="*/ 76 w 132"/>
              <a:gd name="T7" fmla="*/ 33 h 228"/>
              <a:gd name="T8" fmla="*/ 66 w 132"/>
              <a:gd name="T9" fmla="*/ 50 h 228"/>
              <a:gd name="T10" fmla="*/ 59 w 132"/>
              <a:gd name="T11" fmla="*/ 66 h 228"/>
              <a:gd name="T12" fmla="*/ 56 w 132"/>
              <a:gd name="T13" fmla="*/ 83 h 228"/>
              <a:gd name="T14" fmla="*/ 53 w 132"/>
              <a:gd name="T15" fmla="*/ 109 h 228"/>
              <a:gd name="T16" fmla="*/ 53 w 132"/>
              <a:gd name="T17" fmla="*/ 126 h 228"/>
              <a:gd name="T18" fmla="*/ 53 w 132"/>
              <a:gd name="T19" fmla="*/ 132 h 228"/>
              <a:gd name="T20" fmla="*/ 49 w 132"/>
              <a:gd name="T21" fmla="*/ 152 h 228"/>
              <a:gd name="T22" fmla="*/ 49 w 132"/>
              <a:gd name="T23" fmla="*/ 162 h 228"/>
              <a:gd name="T24" fmla="*/ 46 w 132"/>
              <a:gd name="T25" fmla="*/ 175 h 228"/>
              <a:gd name="T26" fmla="*/ 36 w 132"/>
              <a:gd name="T27" fmla="*/ 198 h 228"/>
              <a:gd name="T28" fmla="*/ 26 w 132"/>
              <a:gd name="T29" fmla="*/ 211 h 228"/>
              <a:gd name="T30" fmla="*/ 16 w 132"/>
              <a:gd name="T31" fmla="*/ 218 h 228"/>
              <a:gd name="T32" fmla="*/ 0 w 132"/>
              <a:gd name="T33" fmla="*/ 228 h 228"/>
              <a:gd name="T34" fmla="*/ 23 w 132"/>
              <a:gd name="T35" fmla="*/ 218 h 228"/>
              <a:gd name="T36" fmla="*/ 43 w 132"/>
              <a:gd name="T37" fmla="*/ 205 h 228"/>
              <a:gd name="T38" fmla="*/ 59 w 132"/>
              <a:gd name="T39" fmla="*/ 185 h 228"/>
              <a:gd name="T40" fmla="*/ 66 w 132"/>
              <a:gd name="T41" fmla="*/ 175 h 228"/>
              <a:gd name="T42" fmla="*/ 69 w 132"/>
              <a:gd name="T43" fmla="*/ 162 h 228"/>
              <a:gd name="T44" fmla="*/ 72 w 132"/>
              <a:gd name="T45" fmla="*/ 152 h 228"/>
              <a:gd name="T46" fmla="*/ 76 w 132"/>
              <a:gd name="T47" fmla="*/ 132 h 228"/>
              <a:gd name="T48" fmla="*/ 76 w 132"/>
              <a:gd name="T49" fmla="*/ 126 h 228"/>
              <a:gd name="T50" fmla="*/ 79 w 132"/>
              <a:gd name="T51" fmla="*/ 112 h 228"/>
              <a:gd name="T52" fmla="*/ 76 w 132"/>
              <a:gd name="T53" fmla="*/ 93 h 228"/>
              <a:gd name="T54" fmla="*/ 76 w 132"/>
              <a:gd name="T55" fmla="*/ 73 h 228"/>
              <a:gd name="T56" fmla="*/ 79 w 132"/>
              <a:gd name="T57" fmla="*/ 56 h 228"/>
              <a:gd name="T58" fmla="*/ 86 w 132"/>
              <a:gd name="T59" fmla="*/ 40 h 228"/>
              <a:gd name="T60" fmla="*/ 96 w 132"/>
              <a:gd name="T61" fmla="*/ 30 h 228"/>
              <a:gd name="T62" fmla="*/ 109 w 132"/>
              <a:gd name="T63" fmla="*/ 17 h 228"/>
              <a:gd name="T64" fmla="*/ 119 w 132"/>
              <a:gd name="T65" fmla="*/ 7 h 228"/>
              <a:gd name="T66" fmla="*/ 132 w 132"/>
              <a:gd name="T67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2" h="228">
                <a:moveTo>
                  <a:pt x="132" y="0"/>
                </a:moveTo>
                <a:lnTo>
                  <a:pt x="109" y="7"/>
                </a:lnTo>
                <a:lnTo>
                  <a:pt x="92" y="17"/>
                </a:lnTo>
                <a:lnTo>
                  <a:pt x="76" y="33"/>
                </a:lnTo>
                <a:lnTo>
                  <a:pt x="66" y="50"/>
                </a:lnTo>
                <a:lnTo>
                  <a:pt x="59" y="66"/>
                </a:lnTo>
                <a:lnTo>
                  <a:pt x="56" y="83"/>
                </a:lnTo>
                <a:lnTo>
                  <a:pt x="53" y="109"/>
                </a:lnTo>
                <a:lnTo>
                  <a:pt x="53" y="126"/>
                </a:lnTo>
                <a:lnTo>
                  <a:pt x="53" y="132"/>
                </a:lnTo>
                <a:lnTo>
                  <a:pt x="49" y="152"/>
                </a:lnTo>
                <a:lnTo>
                  <a:pt x="49" y="162"/>
                </a:lnTo>
                <a:lnTo>
                  <a:pt x="46" y="175"/>
                </a:lnTo>
                <a:lnTo>
                  <a:pt x="36" y="198"/>
                </a:lnTo>
                <a:lnTo>
                  <a:pt x="26" y="211"/>
                </a:lnTo>
                <a:lnTo>
                  <a:pt x="16" y="218"/>
                </a:lnTo>
                <a:lnTo>
                  <a:pt x="0" y="228"/>
                </a:lnTo>
                <a:lnTo>
                  <a:pt x="23" y="218"/>
                </a:lnTo>
                <a:lnTo>
                  <a:pt x="43" y="205"/>
                </a:lnTo>
                <a:lnTo>
                  <a:pt x="59" y="185"/>
                </a:lnTo>
                <a:lnTo>
                  <a:pt x="66" y="175"/>
                </a:lnTo>
                <a:lnTo>
                  <a:pt x="69" y="162"/>
                </a:lnTo>
                <a:lnTo>
                  <a:pt x="72" y="152"/>
                </a:lnTo>
                <a:lnTo>
                  <a:pt x="76" y="132"/>
                </a:lnTo>
                <a:lnTo>
                  <a:pt x="76" y="126"/>
                </a:lnTo>
                <a:lnTo>
                  <a:pt x="79" y="112"/>
                </a:lnTo>
                <a:lnTo>
                  <a:pt x="76" y="93"/>
                </a:lnTo>
                <a:lnTo>
                  <a:pt x="76" y="73"/>
                </a:lnTo>
                <a:lnTo>
                  <a:pt x="79" y="56"/>
                </a:lnTo>
                <a:lnTo>
                  <a:pt x="86" y="40"/>
                </a:lnTo>
                <a:lnTo>
                  <a:pt x="96" y="30"/>
                </a:lnTo>
                <a:lnTo>
                  <a:pt x="109" y="17"/>
                </a:lnTo>
                <a:lnTo>
                  <a:pt x="119" y="7"/>
                </a:lnTo>
                <a:lnTo>
                  <a:pt x="132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53" name="Freeform 53"/>
          <p:cNvSpPr>
            <a:spLocks/>
          </p:cNvSpPr>
          <p:nvPr/>
        </p:nvSpPr>
        <p:spPr bwMode="auto">
          <a:xfrm>
            <a:off x="3529014" y="4773614"/>
            <a:ext cx="136525" cy="333375"/>
          </a:xfrm>
          <a:custGeom>
            <a:avLst/>
            <a:gdLst>
              <a:gd name="T0" fmla="*/ 0 w 86"/>
              <a:gd name="T1" fmla="*/ 0 h 210"/>
              <a:gd name="T2" fmla="*/ 14 w 86"/>
              <a:gd name="T3" fmla="*/ 6 h 210"/>
              <a:gd name="T4" fmla="*/ 23 w 86"/>
              <a:gd name="T5" fmla="*/ 16 h 210"/>
              <a:gd name="T6" fmla="*/ 33 w 86"/>
              <a:gd name="T7" fmla="*/ 29 h 210"/>
              <a:gd name="T8" fmla="*/ 43 w 86"/>
              <a:gd name="T9" fmla="*/ 46 h 210"/>
              <a:gd name="T10" fmla="*/ 47 w 86"/>
              <a:gd name="T11" fmla="*/ 62 h 210"/>
              <a:gd name="T12" fmla="*/ 47 w 86"/>
              <a:gd name="T13" fmla="*/ 75 h 210"/>
              <a:gd name="T14" fmla="*/ 50 w 86"/>
              <a:gd name="T15" fmla="*/ 98 h 210"/>
              <a:gd name="T16" fmla="*/ 50 w 86"/>
              <a:gd name="T17" fmla="*/ 115 h 210"/>
              <a:gd name="T18" fmla="*/ 50 w 86"/>
              <a:gd name="T19" fmla="*/ 125 h 210"/>
              <a:gd name="T20" fmla="*/ 50 w 86"/>
              <a:gd name="T21" fmla="*/ 138 h 210"/>
              <a:gd name="T22" fmla="*/ 53 w 86"/>
              <a:gd name="T23" fmla="*/ 148 h 210"/>
              <a:gd name="T24" fmla="*/ 53 w 86"/>
              <a:gd name="T25" fmla="*/ 161 h 210"/>
              <a:gd name="T26" fmla="*/ 60 w 86"/>
              <a:gd name="T27" fmla="*/ 181 h 210"/>
              <a:gd name="T28" fmla="*/ 66 w 86"/>
              <a:gd name="T29" fmla="*/ 194 h 210"/>
              <a:gd name="T30" fmla="*/ 73 w 86"/>
              <a:gd name="T31" fmla="*/ 201 h 210"/>
              <a:gd name="T32" fmla="*/ 86 w 86"/>
              <a:gd name="T33" fmla="*/ 210 h 210"/>
              <a:gd name="T34" fmla="*/ 70 w 86"/>
              <a:gd name="T35" fmla="*/ 201 h 210"/>
              <a:gd name="T36" fmla="*/ 56 w 86"/>
              <a:gd name="T37" fmla="*/ 191 h 210"/>
              <a:gd name="T38" fmla="*/ 47 w 86"/>
              <a:gd name="T39" fmla="*/ 171 h 210"/>
              <a:gd name="T40" fmla="*/ 43 w 86"/>
              <a:gd name="T41" fmla="*/ 161 h 210"/>
              <a:gd name="T42" fmla="*/ 40 w 86"/>
              <a:gd name="T43" fmla="*/ 148 h 210"/>
              <a:gd name="T44" fmla="*/ 37 w 86"/>
              <a:gd name="T45" fmla="*/ 138 h 210"/>
              <a:gd name="T46" fmla="*/ 37 w 86"/>
              <a:gd name="T47" fmla="*/ 125 h 210"/>
              <a:gd name="T48" fmla="*/ 33 w 86"/>
              <a:gd name="T49" fmla="*/ 115 h 210"/>
              <a:gd name="T50" fmla="*/ 33 w 86"/>
              <a:gd name="T51" fmla="*/ 102 h 210"/>
              <a:gd name="T52" fmla="*/ 33 w 86"/>
              <a:gd name="T53" fmla="*/ 85 h 210"/>
              <a:gd name="T54" fmla="*/ 33 w 86"/>
              <a:gd name="T55" fmla="*/ 69 h 210"/>
              <a:gd name="T56" fmla="*/ 33 w 86"/>
              <a:gd name="T57" fmla="*/ 52 h 210"/>
              <a:gd name="T58" fmla="*/ 27 w 86"/>
              <a:gd name="T59" fmla="*/ 36 h 210"/>
              <a:gd name="T60" fmla="*/ 23 w 86"/>
              <a:gd name="T61" fmla="*/ 26 h 210"/>
              <a:gd name="T62" fmla="*/ 14 w 86"/>
              <a:gd name="T63" fmla="*/ 13 h 210"/>
              <a:gd name="T64" fmla="*/ 7 w 86"/>
              <a:gd name="T65" fmla="*/ 6 h 210"/>
              <a:gd name="T66" fmla="*/ 0 w 86"/>
              <a:gd name="T6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" h="210">
                <a:moveTo>
                  <a:pt x="0" y="0"/>
                </a:moveTo>
                <a:lnTo>
                  <a:pt x="14" y="6"/>
                </a:lnTo>
                <a:lnTo>
                  <a:pt x="23" y="16"/>
                </a:lnTo>
                <a:lnTo>
                  <a:pt x="33" y="29"/>
                </a:lnTo>
                <a:lnTo>
                  <a:pt x="43" y="46"/>
                </a:lnTo>
                <a:lnTo>
                  <a:pt x="47" y="62"/>
                </a:lnTo>
                <a:lnTo>
                  <a:pt x="47" y="75"/>
                </a:lnTo>
                <a:lnTo>
                  <a:pt x="50" y="98"/>
                </a:lnTo>
                <a:lnTo>
                  <a:pt x="50" y="115"/>
                </a:lnTo>
                <a:lnTo>
                  <a:pt x="50" y="125"/>
                </a:lnTo>
                <a:lnTo>
                  <a:pt x="50" y="138"/>
                </a:lnTo>
                <a:lnTo>
                  <a:pt x="53" y="148"/>
                </a:lnTo>
                <a:lnTo>
                  <a:pt x="53" y="161"/>
                </a:lnTo>
                <a:lnTo>
                  <a:pt x="60" y="181"/>
                </a:lnTo>
                <a:lnTo>
                  <a:pt x="66" y="194"/>
                </a:lnTo>
                <a:lnTo>
                  <a:pt x="73" y="201"/>
                </a:lnTo>
                <a:lnTo>
                  <a:pt x="86" y="210"/>
                </a:lnTo>
                <a:lnTo>
                  <a:pt x="70" y="201"/>
                </a:lnTo>
                <a:lnTo>
                  <a:pt x="56" y="191"/>
                </a:lnTo>
                <a:lnTo>
                  <a:pt x="47" y="171"/>
                </a:lnTo>
                <a:lnTo>
                  <a:pt x="43" y="161"/>
                </a:lnTo>
                <a:lnTo>
                  <a:pt x="40" y="148"/>
                </a:lnTo>
                <a:lnTo>
                  <a:pt x="37" y="138"/>
                </a:lnTo>
                <a:lnTo>
                  <a:pt x="37" y="125"/>
                </a:lnTo>
                <a:lnTo>
                  <a:pt x="33" y="115"/>
                </a:lnTo>
                <a:lnTo>
                  <a:pt x="33" y="102"/>
                </a:lnTo>
                <a:lnTo>
                  <a:pt x="33" y="85"/>
                </a:lnTo>
                <a:lnTo>
                  <a:pt x="33" y="69"/>
                </a:lnTo>
                <a:lnTo>
                  <a:pt x="33" y="52"/>
                </a:lnTo>
                <a:lnTo>
                  <a:pt x="27" y="36"/>
                </a:lnTo>
                <a:lnTo>
                  <a:pt x="23" y="26"/>
                </a:lnTo>
                <a:lnTo>
                  <a:pt x="14" y="13"/>
                </a:lnTo>
                <a:lnTo>
                  <a:pt x="7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54" name="Freeform 54"/>
          <p:cNvSpPr>
            <a:spLocks/>
          </p:cNvSpPr>
          <p:nvPr/>
        </p:nvSpPr>
        <p:spPr bwMode="auto">
          <a:xfrm>
            <a:off x="3524251" y="5106988"/>
            <a:ext cx="136525" cy="334963"/>
          </a:xfrm>
          <a:custGeom>
            <a:avLst/>
            <a:gdLst>
              <a:gd name="T0" fmla="*/ 86 w 86"/>
              <a:gd name="T1" fmla="*/ 0 h 211"/>
              <a:gd name="T2" fmla="*/ 73 w 86"/>
              <a:gd name="T3" fmla="*/ 7 h 211"/>
              <a:gd name="T4" fmla="*/ 63 w 86"/>
              <a:gd name="T5" fmla="*/ 14 h 211"/>
              <a:gd name="T6" fmla="*/ 50 w 86"/>
              <a:gd name="T7" fmla="*/ 30 h 211"/>
              <a:gd name="T8" fmla="*/ 43 w 86"/>
              <a:gd name="T9" fmla="*/ 47 h 211"/>
              <a:gd name="T10" fmla="*/ 40 w 86"/>
              <a:gd name="T11" fmla="*/ 63 h 211"/>
              <a:gd name="T12" fmla="*/ 40 w 86"/>
              <a:gd name="T13" fmla="*/ 76 h 211"/>
              <a:gd name="T14" fmla="*/ 36 w 86"/>
              <a:gd name="T15" fmla="*/ 99 h 211"/>
              <a:gd name="T16" fmla="*/ 36 w 86"/>
              <a:gd name="T17" fmla="*/ 116 h 211"/>
              <a:gd name="T18" fmla="*/ 36 w 86"/>
              <a:gd name="T19" fmla="*/ 122 h 211"/>
              <a:gd name="T20" fmla="*/ 33 w 86"/>
              <a:gd name="T21" fmla="*/ 139 h 211"/>
              <a:gd name="T22" fmla="*/ 33 w 86"/>
              <a:gd name="T23" fmla="*/ 149 h 211"/>
              <a:gd name="T24" fmla="*/ 33 w 86"/>
              <a:gd name="T25" fmla="*/ 162 h 211"/>
              <a:gd name="T26" fmla="*/ 26 w 86"/>
              <a:gd name="T27" fmla="*/ 182 h 211"/>
              <a:gd name="T28" fmla="*/ 20 w 86"/>
              <a:gd name="T29" fmla="*/ 195 h 211"/>
              <a:gd name="T30" fmla="*/ 13 w 86"/>
              <a:gd name="T31" fmla="*/ 201 h 211"/>
              <a:gd name="T32" fmla="*/ 0 w 86"/>
              <a:gd name="T33" fmla="*/ 211 h 211"/>
              <a:gd name="T34" fmla="*/ 17 w 86"/>
              <a:gd name="T35" fmla="*/ 201 h 211"/>
              <a:gd name="T36" fmla="*/ 30 w 86"/>
              <a:gd name="T37" fmla="*/ 192 h 211"/>
              <a:gd name="T38" fmla="*/ 40 w 86"/>
              <a:gd name="T39" fmla="*/ 172 h 211"/>
              <a:gd name="T40" fmla="*/ 43 w 86"/>
              <a:gd name="T41" fmla="*/ 162 h 211"/>
              <a:gd name="T42" fmla="*/ 46 w 86"/>
              <a:gd name="T43" fmla="*/ 149 h 211"/>
              <a:gd name="T44" fmla="*/ 50 w 86"/>
              <a:gd name="T45" fmla="*/ 139 h 211"/>
              <a:gd name="T46" fmla="*/ 50 w 86"/>
              <a:gd name="T47" fmla="*/ 122 h 211"/>
              <a:gd name="T48" fmla="*/ 50 w 86"/>
              <a:gd name="T49" fmla="*/ 116 h 211"/>
              <a:gd name="T50" fmla="*/ 53 w 86"/>
              <a:gd name="T51" fmla="*/ 103 h 211"/>
              <a:gd name="T52" fmla="*/ 53 w 86"/>
              <a:gd name="T53" fmla="*/ 86 h 211"/>
              <a:gd name="T54" fmla="*/ 53 w 86"/>
              <a:gd name="T55" fmla="*/ 70 h 211"/>
              <a:gd name="T56" fmla="*/ 53 w 86"/>
              <a:gd name="T57" fmla="*/ 53 h 211"/>
              <a:gd name="T58" fmla="*/ 59 w 86"/>
              <a:gd name="T59" fmla="*/ 37 h 211"/>
              <a:gd name="T60" fmla="*/ 63 w 86"/>
              <a:gd name="T61" fmla="*/ 27 h 211"/>
              <a:gd name="T62" fmla="*/ 73 w 86"/>
              <a:gd name="T63" fmla="*/ 14 h 211"/>
              <a:gd name="T64" fmla="*/ 79 w 86"/>
              <a:gd name="T65" fmla="*/ 7 h 211"/>
              <a:gd name="T66" fmla="*/ 86 w 86"/>
              <a:gd name="T6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" h="211">
                <a:moveTo>
                  <a:pt x="86" y="0"/>
                </a:moveTo>
                <a:lnTo>
                  <a:pt x="73" y="7"/>
                </a:lnTo>
                <a:lnTo>
                  <a:pt x="63" y="14"/>
                </a:lnTo>
                <a:lnTo>
                  <a:pt x="50" y="30"/>
                </a:lnTo>
                <a:lnTo>
                  <a:pt x="43" y="47"/>
                </a:lnTo>
                <a:lnTo>
                  <a:pt x="40" y="63"/>
                </a:lnTo>
                <a:lnTo>
                  <a:pt x="40" y="76"/>
                </a:lnTo>
                <a:lnTo>
                  <a:pt x="36" y="99"/>
                </a:lnTo>
                <a:lnTo>
                  <a:pt x="36" y="116"/>
                </a:lnTo>
                <a:lnTo>
                  <a:pt x="36" y="122"/>
                </a:lnTo>
                <a:lnTo>
                  <a:pt x="33" y="139"/>
                </a:lnTo>
                <a:lnTo>
                  <a:pt x="33" y="149"/>
                </a:lnTo>
                <a:lnTo>
                  <a:pt x="33" y="162"/>
                </a:lnTo>
                <a:lnTo>
                  <a:pt x="26" y="182"/>
                </a:lnTo>
                <a:lnTo>
                  <a:pt x="20" y="195"/>
                </a:lnTo>
                <a:lnTo>
                  <a:pt x="13" y="201"/>
                </a:lnTo>
                <a:lnTo>
                  <a:pt x="0" y="211"/>
                </a:lnTo>
                <a:lnTo>
                  <a:pt x="17" y="201"/>
                </a:lnTo>
                <a:lnTo>
                  <a:pt x="30" y="192"/>
                </a:lnTo>
                <a:lnTo>
                  <a:pt x="40" y="172"/>
                </a:lnTo>
                <a:lnTo>
                  <a:pt x="43" y="162"/>
                </a:lnTo>
                <a:lnTo>
                  <a:pt x="46" y="149"/>
                </a:lnTo>
                <a:lnTo>
                  <a:pt x="50" y="139"/>
                </a:lnTo>
                <a:lnTo>
                  <a:pt x="50" y="122"/>
                </a:lnTo>
                <a:lnTo>
                  <a:pt x="50" y="116"/>
                </a:lnTo>
                <a:lnTo>
                  <a:pt x="53" y="103"/>
                </a:lnTo>
                <a:lnTo>
                  <a:pt x="53" y="86"/>
                </a:lnTo>
                <a:lnTo>
                  <a:pt x="53" y="70"/>
                </a:lnTo>
                <a:lnTo>
                  <a:pt x="53" y="53"/>
                </a:lnTo>
                <a:lnTo>
                  <a:pt x="59" y="37"/>
                </a:lnTo>
                <a:lnTo>
                  <a:pt x="63" y="27"/>
                </a:lnTo>
                <a:lnTo>
                  <a:pt x="73" y="14"/>
                </a:lnTo>
                <a:lnTo>
                  <a:pt x="79" y="7"/>
                </a:lnTo>
                <a:lnTo>
                  <a:pt x="86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55" name="Rectangle 55"/>
          <p:cNvSpPr>
            <a:spLocks noChangeArrowheads="1"/>
          </p:cNvSpPr>
          <p:nvPr/>
        </p:nvSpPr>
        <p:spPr bwMode="auto">
          <a:xfrm>
            <a:off x="3733800" y="4737101"/>
            <a:ext cx="134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i="1">
                <a:latin typeface="Symbol" pitchFamily="18" charset="2"/>
              </a:rPr>
              <a:t>e</a:t>
            </a:r>
            <a:endParaRPr lang="en-US" altLang="en-US"/>
          </a:p>
        </p:txBody>
      </p:sp>
      <p:sp>
        <p:nvSpPr>
          <p:cNvPr id="102456" name="Rectangle 56"/>
          <p:cNvSpPr>
            <a:spLocks noChangeArrowheads="1"/>
          </p:cNvSpPr>
          <p:nvPr/>
        </p:nvSpPr>
        <p:spPr bwMode="auto">
          <a:xfrm>
            <a:off x="3865563" y="4956175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/>
              <a:t>1</a:t>
            </a:r>
            <a:endParaRPr lang="en-US" altLang="en-US"/>
          </a:p>
        </p:txBody>
      </p:sp>
      <p:sp>
        <p:nvSpPr>
          <p:cNvPr id="102457" name="Rectangle 57"/>
          <p:cNvSpPr>
            <a:spLocks noChangeArrowheads="1"/>
          </p:cNvSpPr>
          <p:nvPr/>
        </p:nvSpPr>
        <p:spPr bwMode="auto">
          <a:xfrm>
            <a:off x="6288088" y="4803776"/>
            <a:ext cx="134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i="1">
                <a:latin typeface="Symbol" pitchFamily="18" charset="2"/>
              </a:rPr>
              <a:t>e</a:t>
            </a:r>
            <a:endParaRPr lang="en-US" altLang="en-US"/>
          </a:p>
        </p:txBody>
      </p: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6419851" y="5024438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/>
              <a:t>3</a:t>
            </a:r>
            <a:endParaRPr lang="en-US" altLang="en-US"/>
          </a:p>
        </p:txBody>
      </p:sp>
      <p:sp>
        <p:nvSpPr>
          <p:cNvPr id="102459" name="Rectangle 59"/>
          <p:cNvSpPr>
            <a:spLocks noChangeArrowheads="1"/>
          </p:cNvSpPr>
          <p:nvPr/>
        </p:nvSpPr>
        <p:spPr bwMode="auto">
          <a:xfrm>
            <a:off x="8270875" y="3884613"/>
            <a:ext cx="134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i="1">
                <a:latin typeface="Symbol" pitchFamily="18" charset="2"/>
              </a:rPr>
              <a:t>e</a:t>
            </a:r>
            <a:endParaRPr lang="en-US" altLang="en-US"/>
          </a:p>
        </p:txBody>
      </p:sp>
      <p:sp>
        <p:nvSpPr>
          <p:cNvPr id="102460" name="Rectangle 60"/>
          <p:cNvSpPr>
            <a:spLocks noChangeArrowheads="1"/>
          </p:cNvSpPr>
          <p:nvPr/>
        </p:nvSpPr>
        <p:spPr bwMode="auto">
          <a:xfrm>
            <a:off x="8402639" y="410368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/>
              <a:t>4</a:t>
            </a:r>
            <a:endParaRPr lang="en-US" altLang="en-US"/>
          </a:p>
        </p:txBody>
      </p:sp>
      <p:sp>
        <p:nvSpPr>
          <p:cNvPr id="102461" name="Freeform 61"/>
          <p:cNvSpPr>
            <a:spLocks/>
          </p:cNvSpPr>
          <p:nvPr/>
        </p:nvSpPr>
        <p:spPr bwMode="auto">
          <a:xfrm>
            <a:off x="7831139" y="3648075"/>
            <a:ext cx="277812" cy="273051"/>
          </a:xfrm>
          <a:custGeom>
            <a:avLst/>
            <a:gdLst>
              <a:gd name="T0" fmla="*/ 0 w 175"/>
              <a:gd name="T1" fmla="*/ 86 h 172"/>
              <a:gd name="T2" fmla="*/ 6 w 175"/>
              <a:gd name="T3" fmla="*/ 56 h 172"/>
              <a:gd name="T4" fmla="*/ 20 w 175"/>
              <a:gd name="T5" fmla="*/ 30 h 172"/>
              <a:gd name="T6" fmla="*/ 43 w 175"/>
              <a:gd name="T7" fmla="*/ 10 h 172"/>
              <a:gd name="T8" fmla="*/ 73 w 175"/>
              <a:gd name="T9" fmla="*/ 0 h 172"/>
              <a:gd name="T10" fmla="*/ 102 w 175"/>
              <a:gd name="T11" fmla="*/ 0 h 172"/>
              <a:gd name="T12" fmla="*/ 132 w 175"/>
              <a:gd name="T13" fmla="*/ 10 h 172"/>
              <a:gd name="T14" fmla="*/ 155 w 175"/>
              <a:gd name="T15" fmla="*/ 30 h 172"/>
              <a:gd name="T16" fmla="*/ 172 w 175"/>
              <a:gd name="T17" fmla="*/ 56 h 172"/>
              <a:gd name="T18" fmla="*/ 175 w 175"/>
              <a:gd name="T19" fmla="*/ 86 h 172"/>
              <a:gd name="T20" fmla="*/ 172 w 175"/>
              <a:gd name="T21" fmla="*/ 116 h 172"/>
              <a:gd name="T22" fmla="*/ 155 w 175"/>
              <a:gd name="T23" fmla="*/ 142 h 172"/>
              <a:gd name="T24" fmla="*/ 132 w 175"/>
              <a:gd name="T25" fmla="*/ 162 h 172"/>
              <a:gd name="T26" fmla="*/ 102 w 175"/>
              <a:gd name="T27" fmla="*/ 172 h 172"/>
              <a:gd name="T28" fmla="*/ 73 w 175"/>
              <a:gd name="T29" fmla="*/ 172 h 172"/>
              <a:gd name="T30" fmla="*/ 43 w 175"/>
              <a:gd name="T31" fmla="*/ 162 h 172"/>
              <a:gd name="T32" fmla="*/ 20 w 175"/>
              <a:gd name="T33" fmla="*/ 142 h 172"/>
              <a:gd name="T34" fmla="*/ 6 w 175"/>
              <a:gd name="T35" fmla="*/ 116 h 172"/>
              <a:gd name="T36" fmla="*/ 0 w 175"/>
              <a:gd name="T37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2">
                <a:moveTo>
                  <a:pt x="0" y="86"/>
                </a:moveTo>
                <a:lnTo>
                  <a:pt x="6" y="56"/>
                </a:lnTo>
                <a:lnTo>
                  <a:pt x="20" y="30"/>
                </a:lnTo>
                <a:lnTo>
                  <a:pt x="43" y="10"/>
                </a:lnTo>
                <a:lnTo>
                  <a:pt x="73" y="0"/>
                </a:lnTo>
                <a:lnTo>
                  <a:pt x="102" y="0"/>
                </a:lnTo>
                <a:lnTo>
                  <a:pt x="132" y="10"/>
                </a:lnTo>
                <a:lnTo>
                  <a:pt x="155" y="30"/>
                </a:lnTo>
                <a:lnTo>
                  <a:pt x="172" y="56"/>
                </a:lnTo>
                <a:lnTo>
                  <a:pt x="175" y="86"/>
                </a:lnTo>
                <a:lnTo>
                  <a:pt x="172" y="116"/>
                </a:lnTo>
                <a:lnTo>
                  <a:pt x="155" y="142"/>
                </a:lnTo>
                <a:lnTo>
                  <a:pt x="132" y="162"/>
                </a:lnTo>
                <a:lnTo>
                  <a:pt x="102" y="172"/>
                </a:lnTo>
                <a:lnTo>
                  <a:pt x="73" y="172"/>
                </a:lnTo>
                <a:lnTo>
                  <a:pt x="43" y="162"/>
                </a:lnTo>
                <a:lnTo>
                  <a:pt x="20" y="142"/>
                </a:lnTo>
                <a:lnTo>
                  <a:pt x="6" y="116"/>
                </a:lnTo>
                <a:lnTo>
                  <a:pt x="0" y="86"/>
                </a:lnTo>
                <a:close/>
              </a:path>
            </a:pathLst>
          </a:custGeom>
          <a:solidFill>
            <a:srgbClr val="DC4D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62" name="Freeform 62"/>
          <p:cNvSpPr>
            <a:spLocks/>
          </p:cNvSpPr>
          <p:nvPr/>
        </p:nvSpPr>
        <p:spPr bwMode="auto">
          <a:xfrm>
            <a:off x="7872414" y="3690939"/>
            <a:ext cx="195263" cy="187325"/>
          </a:xfrm>
          <a:custGeom>
            <a:avLst/>
            <a:gdLst>
              <a:gd name="T0" fmla="*/ 0 w 123"/>
              <a:gd name="T1" fmla="*/ 59 h 118"/>
              <a:gd name="T2" fmla="*/ 7 w 123"/>
              <a:gd name="T3" fmla="*/ 33 h 118"/>
              <a:gd name="T4" fmla="*/ 23 w 123"/>
              <a:gd name="T5" fmla="*/ 13 h 118"/>
              <a:gd name="T6" fmla="*/ 50 w 123"/>
              <a:gd name="T7" fmla="*/ 0 h 118"/>
              <a:gd name="T8" fmla="*/ 76 w 123"/>
              <a:gd name="T9" fmla="*/ 0 h 118"/>
              <a:gd name="T10" fmla="*/ 99 w 123"/>
              <a:gd name="T11" fmla="*/ 13 h 118"/>
              <a:gd name="T12" fmla="*/ 116 w 123"/>
              <a:gd name="T13" fmla="*/ 33 h 118"/>
              <a:gd name="T14" fmla="*/ 123 w 123"/>
              <a:gd name="T15" fmla="*/ 59 h 118"/>
              <a:gd name="T16" fmla="*/ 116 w 123"/>
              <a:gd name="T17" fmla="*/ 85 h 118"/>
              <a:gd name="T18" fmla="*/ 99 w 123"/>
              <a:gd name="T19" fmla="*/ 108 h 118"/>
              <a:gd name="T20" fmla="*/ 76 w 123"/>
              <a:gd name="T21" fmla="*/ 118 h 118"/>
              <a:gd name="T22" fmla="*/ 50 w 123"/>
              <a:gd name="T23" fmla="*/ 118 h 118"/>
              <a:gd name="T24" fmla="*/ 23 w 123"/>
              <a:gd name="T25" fmla="*/ 108 h 118"/>
              <a:gd name="T26" fmla="*/ 7 w 123"/>
              <a:gd name="T27" fmla="*/ 85 h 118"/>
              <a:gd name="T28" fmla="*/ 0 w 123"/>
              <a:gd name="T29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8">
                <a:moveTo>
                  <a:pt x="0" y="59"/>
                </a:moveTo>
                <a:lnTo>
                  <a:pt x="7" y="33"/>
                </a:lnTo>
                <a:lnTo>
                  <a:pt x="23" y="13"/>
                </a:lnTo>
                <a:lnTo>
                  <a:pt x="50" y="0"/>
                </a:lnTo>
                <a:lnTo>
                  <a:pt x="76" y="0"/>
                </a:lnTo>
                <a:lnTo>
                  <a:pt x="99" y="13"/>
                </a:lnTo>
                <a:lnTo>
                  <a:pt x="116" y="33"/>
                </a:lnTo>
                <a:lnTo>
                  <a:pt x="123" y="59"/>
                </a:lnTo>
                <a:lnTo>
                  <a:pt x="116" y="85"/>
                </a:lnTo>
                <a:lnTo>
                  <a:pt x="99" y="108"/>
                </a:lnTo>
                <a:lnTo>
                  <a:pt x="76" y="118"/>
                </a:lnTo>
                <a:lnTo>
                  <a:pt x="50" y="118"/>
                </a:lnTo>
                <a:lnTo>
                  <a:pt x="23" y="108"/>
                </a:lnTo>
                <a:lnTo>
                  <a:pt x="7" y="85"/>
                </a:lnTo>
                <a:lnTo>
                  <a:pt x="0" y="59"/>
                </a:lnTo>
                <a:close/>
              </a:path>
            </a:pathLst>
          </a:custGeom>
          <a:solidFill>
            <a:srgbClr val="FFCF56"/>
          </a:solidFill>
          <a:ln w="9525">
            <a:solidFill>
              <a:srgbClr val="FFCF56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63" name="Freeform 63"/>
          <p:cNvSpPr>
            <a:spLocks/>
          </p:cNvSpPr>
          <p:nvPr/>
        </p:nvSpPr>
        <p:spPr bwMode="auto">
          <a:xfrm>
            <a:off x="5816600" y="4443414"/>
            <a:ext cx="277813" cy="271463"/>
          </a:xfrm>
          <a:custGeom>
            <a:avLst/>
            <a:gdLst>
              <a:gd name="T0" fmla="*/ 0 w 175"/>
              <a:gd name="T1" fmla="*/ 86 h 171"/>
              <a:gd name="T2" fmla="*/ 7 w 175"/>
              <a:gd name="T3" fmla="*/ 56 h 171"/>
              <a:gd name="T4" fmla="*/ 20 w 175"/>
              <a:gd name="T5" fmla="*/ 30 h 171"/>
              <a:gd name="T6" fmla="*/ 43 w 175"/>
              <a:gd name="T7" fmla="*/ 10 h 171"/>
              <a:gd name="T8" fmla="*/ 73 w 175"/>
              <a:gd name="T9" fmla="*/ 0 h 171"/>
              <a:gd name="T10" fmla="*/ 102 w 175"/>
              <a:gd name="T11" fmla="*/ 0 h 171"/>
              <a:gd name="T12" fmla="*/ 132 w 175"/>
              <a:gd name="T13" fmla="*/ 10 h 171"/>
              <a:gd name="T14" fmla="*/ 155 w 175"/>
              <a:gd name="T15" fmla="*/ 30 h 171"/>
              <a:gd name="T16" fmla="*/ 172 w 175"/>
              <a:gd name="T17" fmla="*/ 56 h 171"/>
              <a:gd name="T18" fmla="*/ 175 w 175"/>
              <a:gd name="T19" fmla="*/ 86 h 171"/>
              <a:gd name="T20" fmla="*/ 172 w 175"/>
              <a:gd name="T21" fmla="*/ 115 h 171"/>
              <a:gd name="T22" fmla="*/ 155 w 175"/>
              <a:gd name="T23" fmla="*/ 142 h 171"/>
              <a:gd name="T24" fmla="*/ 132 w 175"/>
              <a:gd name="T25" fmla="*/ 162 h 171"/>
              <a:gd name="T26" fmla="*/ 102 w 175"/>
              <a:gd name="T27" fmla="*/ 171 h 171"/>
              <a:gd name="T28" fmla="*/ 73 w 175"/>
              <a:gd name="T29" fmla="*/ 171 h 171"/>
              <a:gd name="T30" fmla="*/ 43 w 175"/>
              <a:gd name="T31" fmla="*/ 162 h 171"/>
              <a:gd name="T32" fmla="*/ 20 w 175"/>
              <a:gd name="T33" fmla="*/ 142 h 171"/>
              <a:gd name="T34" fmla="*/ 7 w 175"/>
              <a:gd name="T35" fmla="*/ 115 h 171"/>
              <a:gd name="T36" fmla="*/ 0 w 175"/>
              <a:gd name="T37" fmla="*/ 8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1">
                <a:moveTo>
                  <a:pt x="0" y="86"/>
                </a:moveTo>
                <a:lnTo>
                  <a:pt x="7" y="56"/>
                </a:lnTo>
                <a:lnTo>
                  <a:pt x="20" y="30"/>
                </a:lnTo>
                <a:lnTo>
                  <a:pt x="43" y="10"/>
                </a:lnTo>
                <a:lnTo>
                  <a:pt x="73" y="0"/>
                </a:lnTo>
                <a:lnTo>
                  <a:pt x="102" y="0"/>
                </a:lnTo>
                <a:lnTo>
                  <a:pt x="132" y="10"/>
                </a:lnTo>
                <a:lnTo>
                  <a:pt x="155" y="30"/>
                </a:lnTo>
                <a:lnTo>
                  <a:pt x="172" y="56"/>
                </a:lnTo>
                <a:lnTo>
                  <a:pt x="175" y="86"/>
                </a:lnTo>
                <a:lnTo>
                  <a:pt x="172" y="115"/>
                </a:lnTo>
                <a:lnTo>
                  <a:pt x="155" y="142"/>
                </a:lnTo>
                <a:lnTo>
                  <a:pt x="132" y="162"/>
                </a:lnTo>
                <a:lnTo>
                  <a:pt x="102" y="171"/>
                </a:lnTo>
                <a:lnTo>
                  <a:pt x="73" y="171"/>
                </a:lnTo>
                <a:lnTo>
                  <a:pt x="43" y="162"/>
                </a:lnTo>
                <a:lnTo>
                  <a:pt x="20" y="142"/>
                </a:lnTo>
                <a:lnTo>
                  <a:pt x="7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DC4D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64" name="Freeform 64"/>
          <p:cNvSpPr>
            <a:spLocks/>
          </p:cNvSpPr>
          <p:nvPr/>
        </p:nvSpPr>
        <p:spPr bwMode="auto">
          <a:xfrm>
            <a:off x="5857877" y="4484688"/>
            <a:ext cx="195263" cy="188912"/>
          </a:xfrm>
          <a:custGeom>
            <a:avLst/>
            <a:gdLst>
              <a:gd name="T0" fmla="*/ 0 w 123"/>
              <a:gd name="T1" fmla="*/ 60 h 119"/>
              <a:gd name="T2" fmla="*/ 7 w 123"/>
              <a:gd name="T3" fmla="*/ 33 h 119"/>
              <a:gd name="T4" fmla="*/ 24 w 123"/>
              <a:gd name="T5" fmla="*/ 10 h 119"/>
              <a:gd name="T6" fmla="*/ 50 w 123"/>
              <a:gd name="T7" fmla="*/ 0 h 119"/>
              <a:gd name="T8" fmla="*/ 76 w 123"/>
              <a:gd name="T9" fmla="*/ 0 h 119"/>
              <a:gd name="T10" fmla="*/ 100 w 123"/>
              <a:gd name="T11" fmla="*/ 10 h 119"/>
              <a:gd name="T12" fmla="*/ 116 w 123"/>
              <a:gd name="T13" fmla="*/ 33 h 119"/>
              <a:gd name="T14" fmla="*/ 123 w 123"/>
              <a:gd name="T15" fmla="*/ 60 h 119"/>
              <a:gd name="T16" fmla="*/ 116 w 123"/>
              <a:gd name="T17" fmla="*/ 86 h 119"/>
              <a:gd name="T18" fmla="*/ 100 w 123"/>
              <a:gd name="T19" fmla="*/ 106 h 119"/>
              <a:gd name="T20" fmla="*/ 76 w 123"/>
              <a:gd name="T21" fmla="*/ 119 h 119"/>
              <a:gd name="T22" fmla="*/ 50 w 123"/>
              <a:gd name="T23" fmla="*/ 119 h 119"/>
              <a:gd name="T24" fmla="*/ 24 w 123"/>
              <a:gd name="T25" fmla="*/ 106 h 119"/>
              <a:gd name="T26" fmla="*/ 7 w 123"/>
              <a:gd name="T27" fmla="*/ 86 h 119"/>
              <a:gd name="T28" fmla="*/ 0 w 123"/>
              <a:gd name="T29" fmla="*/ 6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9">
                <a:moveTo>
                  <a:pt x="0" y="60"/>
                </a:moveTo>
                <a:lnTo>
                  <a:pt x="7" y="33"/>
                </a:lnTo>
                <a:lnTo>
                  <a:pt x="24" y="10"/>
                </a:lnTo>
                <a:lnTo>
                  <a:pt x="50" y="0"/>
                </a:lnTo>
                <a:lnTo>
                  <a:pt x="76" y="0"/>
                </a:lnTo>
                <a:lnTo>
                  <a:pt x="100" y="10"/>
                </a:lnTo>
                <a:lnTo>
                  <a:pt x="116" y="33"/>
                </a:lnTo>
                <a:lnTo>
                  <a:pt x="123" y="60"/>
                </a:lnTo>
                <a:lnTo>
                  <a:pt x="116" y="86"/>
                </a:lnTo>
                <a:lnTo>
                  <a:pt x="100" y="106"/>
                </a:lnTo>
                <a:lnTo>
                  <a:pt x="76" y="119"/>
                </a:lnTo>
                <a:lnTo>
                  <a:pt x="50" y="119"/>
                </a:lnTo>
                <a:lnTo>
                  <a:pt x="24" y="106"/>
                </a:lnTo>
                <a:lnTo>
                  <a:pt x="7" y="86"/>
                </a:lnTo>
                <a:lnTo>
                  <a:pt x="0" y="60"/>
                </a:lnTo>
                <a:close/>
              </a:path>
            </a:pathLst>
          </a:custGeom>
          <a:solidFill>
            <a:srgbClr val="FFCF56"/>
          </a:solidFill>
          <a:ln w="9525">
            <a:solidFill>
              <a:srgbClr val="FFCF56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65" name="Freeform 65"/>
          <p:cNvSpPr>
            <a:spLocks/>
          </p:cNvSpPr>
          <p:nvPr/>
        </p:nvSpPr>
        <p:spPr bwMode="auto">
          <a:xfrm>
            <a:off x="4521200" y="4924426"/>
            <a:ext cx="277813" cy="271463"/>
          </a:xfrm>
          <a:custGeom>
            <a:avLst/>
            <a:gdLst>
              <a:gd name="T0" fmla="*/ 0 w 175"/>
              <a:gd name="T1" fmla="*/ 85 h 171"/>
              <a:gd name="T2" fmla="*/ 6 w 175"/>
              <a:gd name="T3" fmla="*/ 56 h 171"/>
              <a:gd name="T4" fmla="*/ 20 w 175"/>
              <a:gd name="T5" fmla="*/ 29 h 171"/>
              <a:gd name="T6" fmla="*/ 43 w 175"/>
              <a:gd name="T7" fmla="*/ 10 h 171"/>
              <a:gd name="T8" fmla="*/ 73 w 175"/>
              <a:gd name="T9" fmla="*/ 0 h 171"/>
              <a:gd name="T10" fmla="*/ 102 w 175"/>
              <a:gd name="T11" fmla="*/ 0 h 171"/>
              <a:gd name="T12" fmla="*/ 132 w 175"/>
              <a:gd name="T13" fmla="*/ 10 h 171"/>
              <a:gd name="T14" fmla="*/ 155 w 175"/>
              <a:gd name="T15" fmla="*/ 29 h 171"/>
              <a:gd name="T16" fmla="*/ 172 w 175"/>
              <a:gd name="T17" fmla="*/ 56 h 171"/>
              <a:gd name="T18" fmla="*/ 175 w 175"/>
              <a:gd name="T19" fmla="*/ 85 h 171"/>
              <a:gd name="T20" fmla="*/ 172 w 175"/>
              <a:gd name="T21" fmla="*/ 115 h 171"/>
              <a:gd name="T22" fmla="*/ 155 w 175"/>
              <a:gd name="T23" fmla="*/ 141 h 171"/>
              <a:gd name="T24" fmla="*/ 132 w 175"/>
              <a:gd name="T25" fmla="*/ 161 h 171"/>
              <a:gd name="T26" fmla="*/ 102 w 175"/>
              <a:gd name="T27" fmla="*/ 171 h 171"/>
              <a:gd name="T28" fmla="*/ 73 w 175"/>
              <a:gd name="T29" fmla="*/ 171 h 171"/>
              <a:gd name="T30" fmla="*/ 43 w 175"/>
              <a:gd name="T31" fmla="*/ 161 h 171"/>
              <a:gd name="T32" fmla="*/ 20 w 175"/>
              <a:gd name="T33" fmla="*/ 141 h 171"/>
              <a:gd name="T34" fmla="*/ 6 w 175"/>
              <a:gd name="T35" fmla="*/ 115 h 171"/>
              <a:gd name="T36" fmla="*/ 0 w 175"/>
              <a:gd name="T37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1">
                <a:moveTo>
                  <a:pt x="0" y="85"/>
                </a:moveTo>
                <a:lnTo>
                  <a:pt x="6" y="56"/>
                </a:lnTo>
                <a:lnTo>
                  <a:pt x="20" y="29"/>
                </a:lnTo>
                <a:lnTo>
                  <a:pt x="43" y="10"/>
                </a:lnTo>
                <a:lnTo>
                  <a:pt x="73" y="0"/>
                </a:lnTo>
                <a:lnTo>
                  <a:pt x="102" y="0"/>
                </a:lnTo>
                <a:lnTo>
                  <a:pt x="132" y="10"/>
                </a:lnTo>
                <a:lnTo>
                  <a:pt x="155" y="29"/>
                </a:lnTo>
                <a:lnTo>
                  <a:pt x="172" y="56"/>
                </a:lnTo>
                <a:lnTo>
                  <a:pt x="175" y="85"/>
                </a:lnTo>
                <a:lnTo>
                  <a:pt x="172" y="115"/>
                </a:lnTo>
                <a:lnTo>
                  <a:pt x="155" y="141"/>
                </a:lnTo>
                <a:lnTo>
                  <a:pt x="132" y="161"/>
                </a:lnTo>
                <a:lnTo>
                  <a:pt x="102" y="171"/>
                </a:lnTo>
                <a:lnTo>
                  <a:pt x="73" y="171"/>
                </a:lnTo>
                <a:lnTo>
                  <a:pt x="43" y="161"/>
                </a:lnTo>
                <a:lnTo>
                  <a:pt x="20" y="141"/>
                </a:lnTo>
                <a:lnTo>
                  <a:pt x="6" y="115"/>
                </a:lnTo>
                <a:lnTo>
                  <a:pt x="0" y="85"/>
                </a:lnTo>
                <a:close/>
              </a:path>
            </a:pathLst>
          </a:custGeom>
          <a:solidFill>
            <a:srgbClr val="DC4D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C4D28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66" name="Freeform 66"/>
          <p:cNvSpPr>
            <a:spLocks/>
          </p:cNvSpPr>
          <p:nvPr/>
        </p:nvSpPr>
        <p:spPr bwMode="auto">
          <a:xfrm>
            <a:off x="4562477" y="4965701"/>
            <a:ext cx="195263" cy="188913"/>
          </a:xfrm>
          <a:custGeom>
            <a:avLst/>
            <a:gdLst>
              <a:gd name="T0" fmla="*/ 0 w 123"/>
              <a:gd name="T1" fmla="*/ 59 h 119"/>
              <a:gd name="T2" fmla="*/ 7 w 123"/>
              <a:gd name="T3" fmla="*/ 33 h 119"/>
              <a:gd name="T4" fmla="*/ 23 w 123"/>
              <a:gd name="T5" fmla="*/ 13 h 119"/>
              <a:gd name="T6" fmla="*/ 50 w 123"/>
              <a:gd name="T7" fmla="*/ 0 h 119"/>
              <a:gd name="T8" fmla="*/ 76 w 123"/>
              <a:gd name="T9" fmla="*/ 0 h 119"/>
              <a:gd name="T10" fmla="*/ 99 w 123"/>
              <a:gd name="T11" fmla="*/ 13 h 119"/>
              <a:gd name="T12" fmla="*/ 116 w 123"/>
              <a:gd name="T13" fmla="*/ 33 h 119"/>
              <a:gd name="T14" fmla="*/ 123 w 123"/>
              <a:gd name="T15" fmla="*/ 59 h 119"/>
              <a:gd name="T16" fmla="*/ 116 w 123"/>
              <a:gd name="T17" fmla="*/ 86 h 119"/>
              <a:gd name="T18" fmla="*/ 99 w 123"/>
              <a:gd name="T19" fmla="*/ 109 h 119"/>
              <a:gd name="T20" fmla="*/ 76 w 123"/>
              <a:gd name="T21" fmla="*/ 119 h 119"/>
              <a:gd name="T22" fmla="*/ 50 w 123"/>
              <a:gd name="T23" fmla="*/ 119 h 119"/>
              <a:gd name="T24" fmla="*/ 23 w 123"/>
              <a:gd name="T25" fmla="*/ 109 h 119"/>
              <a:gd name="T26" fmla="*/ 7 w 123"/>
              <a:gd name="T27" fmla="*/ 86 h 119"/>
              <a:gd name="T28" fmla="*/ 0 w 123"/>
              <a:gd name="T29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9">
                <a:moveTo>
                  <a:pt x="0" y="59"/>
                </a:moveTo>
                <a:lnTo>
                  <a:pt x="7" y="33"/>
                </a:lnTo>
                <a:lnTo>
                  <a:pt x="23" y="13"/>
                </a:lnTo>
                <a:lnTo>
                  <a:pt x="50" y="0"/>
                </a:lnTo>
                <a:lnTo>
                  <a:pt x="76" y="0"/>
                </a:lnTo>
                <a:lnTo>
                  <a:pt x="99" y="13"/>
                </a:lnTo>
                <a:lnTo>
                  <a:pt x="116" y="33"/>
                </a:lnTo>
                <a:lnTo>
                  <a:pt x="123" y="59"/>
                </a:lnTo>
                <a:lnTo>
                  <a:pt x="116" y="86"/>
                </a:lnTo>
                <a:lnTo>
                  <a:pt x="99" y="109"/>
                </a:lnTo>
                <a:lnTo>
                  <a:pt x="76" y="119"/>
                </a:lnTo>
                <a:lnTo>
                  <a:pt x="50" y="119"/>
                </a:lnTo>
                <a:lnTo>
                  <a:pt x="23" y="109"/>
                </a:lnTo>
                <a:lnTo>
                  <a:pt x="7" y="86"/>
                </a:lnTo>
                <a:lnTo>
                  <a:pt x="0" y="59"/>
                </a:lnTo>
                <a:close/>
              </a:path>
            </a:pathLst>
          </a:custGeom>
          <a:solidFill>
            <a:srgbClr val="FFCF56"/>
          </a:solidFill>
          <a:ln w="9525">
            <a:solidFill>
              <a:srgbClr val="FFCF56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467" name="Freeform 67"/>
          <p:cNvSpPr>
            <a:spLocks/>
          </p:cNvSpPr>
          <p:nvPr/>
        </p:nvSpPr>
        <p:spPr bwMode="auto">
          <a:xfrm>
            <a:off x="3309939" y="5359402"/>
            <a:ext cx="277812" cy="271463"/>
          </a:xfrm>
          <a:custGeom>
            <a:avLst/>
            <a:gdLst>
              <a:gd name="T0" fmla="*/ 0 w 175"/>
              <a:gd name="T1" fmla="*/ 85 h 171"/>
              <a:gd name="T2" fmla="*/ 3 w 175"/>
              <a:gd name="T3" fmla="*/ 56 h 171"/>
              <a:gd name="T4" fmla="*/ 19 w 175"/>
              <a:gd name="T5" fmla="*/ 29 h 171"/>
              <a:gd name="T6" fmla="*/ 42 w 175"/>
              <a:gd name="T7" fmla="*/ 9 h 171"/>
              <a:gd name="T8" fmla="*/ 72 w 175"/>
              <a:gd name="T9" fmla="*/ 0 h 171"/>
              <a:gd name="T10" fmla="*/ 102 w 175"/>
              <a:gd name="T11" fmla="*/ 0 h 171"/>
              <a:gd name="T12" fmla="*/ 128 w 175"/>
              <a:gd name="T13" fmla="*/ 9 h 171"/>
              <a:gd name="T14" fmla="*/ 152 w 175"/>
              <a:gd name="T15" fmla="*/ 29 h 171"/>
              <a:gd name="T16" fmla="*/ 168 w 175"/>
              <a:gd name="T17" fmla="*/ 56 h 171"/>
              <a:gd name="T18" fmla="*/ 175 w 175"/>
              <a:gd name="T19" fmla="*/ 85 h 171"/>
              <a:gd name="T20" fmla="*/ 168 w 175"/>
              <a:gd name="T21" fmla="*/ 115 h 171"/>
              <a:gd name="T22" fmla="*/ 152 w 175"/>
              <a:gd name="T23" fmla="*/ 141 h 171"/>
              <a:gd name="T24" fmla="*/ 128 w 175"/>
              <a:gd name="T25" fmla="*/ 161 h 171"/>
              <a:gd name="T26" fmla="*/ 102 w 175"/>
              <a:gd name="T27" fmla="*/ 171 h 171"/>
              <a:gd name="T28" fmla="*/ 72 w 175"/>
              <a:gd name="T29" fmla="*/ 171 h 171"/>
              <a:gd name="T30" fmla="*/ 42 w 175"/>
              <a:gd name="T31" fmla="*/ 161 h 171"/>
              <a:gd name="T32" fmla="*/ 19 w 175"/>
              <a:gd name="T33" fmla="*/ 141 h 171"/>
              <a:gd name="T34" fmla="*/ 3 w 175"/>
              <a:gd name="T35" fmla="*/ 115 h 171"/>
              <a:gd name="T36" fmla="*/ 0 w 175"/>
              <a:gd name="T37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1">
                <a:moveTo>
                  <a:pt x="0" y="85"/>
                </a:moveTo>
                <a:lnTo>
                  <a:pt x="3" y="56"/>
                </a:lnTo>
                <a:lnTo>
                  <a:pt x="19" y="29"/>
                </a:lnTo>
                <a:lnTo>
                  <a:pt x="42" y="9"/>
                </a:lnTo>
                <a:lnTo>
                  <a:pt x="72" y="0"/>
                </a:lnTo>
                <a:lnTo>
                  <a:pt x="102" y="0"/>
                </a:lnTo>
                <a:lnTo>
                  <a:pt x="128" y="9"/>
                </a:lnTo>
                <a:lnTo>
                  <a:pt x="152" y="29"/>
                </a:lnTo>
                <a:lnTo>
                  <a:pt x="168" y="56"/>
                </a:lnTo>
                <a:lnTo>
                  <a:pt x="175" y="85"/>
                </a:lnTo>
                <a:lnTo>
                  <a:pt x="168" y="115"/>
                </a:lnTo>
                <a:lnTo>
                  <a:pt x="152" y="141"/>
                </a:lnTo>
                <a:lnTo>
                  <a:pt x="128" y="161"/>
                </a:lnTo>
                <a:lnTo>
                  <a:pt x="102" y="171"/>
                </a:lnTo>
                <a:lnTo>
                  <a:pt x="72" y="171"/>
                </a:lnTo>
                <a:lnTo>
                  <a:pt x="42" y="161"/>
                </a:lnTo>
                <a:lnTo>
                  <a:pt x="19" y="141"/>
                </a:lnTo>
                <a:lnTo>
                  <a:pt x="3" y="115"/>
                </a:lnTo>
                <a:lnTo>
                  <a:pt x="0" y="85"/>
                </a:lnTo>
                <a:close/>
              </a:path>
            </a:pathLst>
          </a:custGeom>
          <a:solidFill>
            <a:srgbClr val="DC4D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C4D28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68" name="Freeform 68"/>
          <p:cNvSpPr>
            <a:spLocks/>
          </p:cNvSpPr>
          <p:nvPr/>
        </p:nvSpPr>
        <p:spPr bwMode="auto">
          <a:xfrm>
            <a:off x="3351213" y="5400677"/>
            <a:ext cx="193675" cy="188913"/>
          </a:xfrm>
          <a:custGeom>
            <a:avLst/>
            <a:gdLst>
              <a:gd name="T0" fmla="*/ 0 w 122"/>
              <a:gd name="T1" fmla="*/ 59 h 119"/>
              <a:gd name="T2" fmla="*/ 3 w 122"/>
              <a:gd name="T3" fmla="*/ 33 h 119"/>
              <a:gd name="T4" fmla="*/ 23 w 122"/>
              <a:gd name="T5" fmla="*/ 10 h 119"/>
              <a:gd name="T6" fmla="*/ 46 w 122"/>
              <a:gd name="T7" fmla="*/ 0 h 119"/>
              <a:gd name="T8" fmla="*/ 73 w 122"/>
              <a:gd name="T9" fmla="*/ 0 h 119"/>
              <a:gd name="T10" fmla="*/ 99 w 122"/>
              <a:gd name="T11" fmla="*/ 10 h 119"/>
              <a:gd name="T12" fmla="*/ 116 w 122"/>
              <a:gd name="T13" fmla="*/ 33 h 119"/>
              <a:gd name="T14" fmla="*/ 122 w 122"/>
              <a:gd name="T15" fmla="*/ 59 h 119"/>
              <a:gd name="T16" fmla="*/ 116 w 122"/>
              <a:gd name="T17" fmla="*/ 86 h 119"/>
              <a:gd name="T18" fmla="*/ 99 w 122"/>
              <a:gd name="T19" fmla="*/ 105 h 119"/>
              <a:gd name="T20" fmla="*/ 73 w 122"/>
              <a:gd name="T21" fmla="*/ 119 h 119"/>
              <a:gd name="T22" fmla="*/ 46 w 122"/>
              <a:gd name="T23" fmla="*/ 119 h 119"/>
              <a:gd name="T24" fmla="*/ 23 w 122"/>
              <a:gd name="T25" fmla="*/ 105 h 119"/>
              <a:gd name="T26" fmla="*/ 3 w 122"/>
              <a:gd name="T27" fmla="*/ 86 h 119"/>
              <a:gd name="T28" fmla="*/ 0 w 122"/>
              <a:gd name="T29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19">
                <a:moveTo>
                  <a:pt x="0" y="59"/>
                </a:moveTo>
                <a:lnTo>
                  <a:pt x="3" y="33"/>
                </a:lnTo>
                <a:lnTo>
                  <a:pt x="23" y="10"/>
                </a:lnTo>
                <a:lnTo>
                  <a:pt x="46" y="0"/>
                </a:lnTo>
                <a:lnTo>
                  <a:pt x="73" y="0"/>
                </a:lnTo>
                <a:lnTo>
                  <a:pt x="99" y="10"/>
                </a:lnTo>
                <a:lnTo>
                  <a:pt x="116" y="33"/>
                </a:lnTo>
                <a:lnTo>
                  <a:pt x="122" y="59"/>
                </a:lnTo>
                <a:lnTo>
                  <a:pt x="116" y="86"/>
                </a:lnTo>
                <a:lnTo>
                  <a:pt x="99" y="105"/>
                </a:lnTo>
                <a:lnTo>
                  <a:pt x="73" y="119"/>
                </a:lnTo>
                <a:lnTo>
                  <a:pt x="46" y="119"/>
                </a:lnTo>
                <a:lnTo>
                  <a:pt x="23" y="105"/>
                </a:lnTo>
                <a:lnTo>
                  <a:pt x="3" y="86"/>
                </a:lnTo>
                <a:lnTo>
                  <a:pt x="0" y="59"/>
                </a:lnTo>
                <a:close/>
              </a:path>
            </a:pathLst>
          </a:custGeom>
          <a:solidFill>
            <a:srgbClr val="FFC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2469" name="Rectangle 69"/>
          <p:cNvSpPr>
            <a:spLocks noChangeArrowheads="1"/>
          </p:cNvSpPr>
          <p:nvPr/>
        </p:nvSpPr>
        <p:spPr bwMode="auto">
          <a:xfrm>
            <a:off x="6335713" y="4778376"/>
            <a:ext cx="144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/>
              <a:t>^</a:t>
            </a:r>
            <a:endParaRPr lang="en-US" altLang="en-US"/>
          </a:p>
        </p:txBody>
      </p:sp>
      <p:sp>
        <p:nvSpPr>
          <p:cNvPr id="102470" name="Rectangle 70"/>
          <p:cNvSpPr>
            <a:spLocks noChangeArrowheads="1"/>
          </p:cNvSpPr>
          <p:nvPr/>
        </p:nvSpPr>
        <p:spPr bwMode="auto">
          <a:xfrm>
            <a:off x="3776663" y="4678364"/>
            <a:ext cx="144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/>
              <a:t>^</a:t>
            </a:r>
            <a:endParaRPr lang="en-US" altLang="en-US"/>
          </a:p>
        </p:txBody>
      </p:sp>
      <p:sp>
        <p:nvSpPr>
          <p:cNvPr id="102471" name="Rectangle 71"/>
          <p:cNvSpPr>
            <a:spLocks noChangeArrowheads="1"/>
          </p:cNvSpPr>
          <p:nvPr/>
        </p:nvSpPr>
        <p:spPr bwMode="auto">
          <a:xfrm>
            <a:off x="8302625" y="3846513"/>
            <a:ext cx="144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/>
              <a:t>^</a:t>
            </a:r>
            <a:endParaRPr lang="en-US" altLang="en-US"/>
          </a:p>
        </p:txBody>
      </p:sp>
      <p:sp>
        <p:nvSpPr>
          <p:cNvPr id="102472" name="Rectangle 72"/>
          <p:cNvSpPr>
            <a:spLocks noChangeArrowheads="1"/>
          </p:cNvSpPr>
          <p:nvPr/>
        </p:nvSpPr>
        <p:spPr bwMode="auto">
          <a:xfrm>
            <a:off x="5103813" y="4087813"/>
            <a:ext cx="144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/>
              <a:t>^</a:t>
            </a:r>
            <a:endParaRPr lang="en-US" altLang="en-US"/>
          </a:p>
        </p:txBody>
      </p:sp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817813"/>
          <a:ext cx="3505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10240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7813"/>
                        <a:ext cx="3505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4953001"/>
          <a:ext cx="2590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10240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953001"/>
                        <a:ext cx="2590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6948489" y="4343401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4814890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8400" y="1447800"/>
          <a:ext cx="678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280" imgH="431640" progId="Equation.DSMT4">
                  <p:embed/>
                </p:oleObj>
              </mc:Choice>
              <mc:Fallback>
                <p:oleObj name="Equation" r:id="rId7" imgW="2438280" imgH="431640" progId="Equation.DSMT4">
                  <p:embed/>
                  <p:pic>
                    <p:nvPicPr>
                      <p:cNvPr id="10240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678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28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50303D-B8C3-482F-ACF3-3A4DF6286E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6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D7C3A0A-B7DD-45D2-8CB6-DBA8156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6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FCF134D-E77F-49CC-8775-9346A369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6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AA6DC38-53CD-4D0B-9C52-13329606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6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5F021EE3-69B0-4E13-B190-3DCB2FCE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6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347C9-5896-4DB5-915D-04CAE418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946151"/>
            <a:ext cx="11523133" cy="429683"/>
          </a:xfrm>
        </p:spPr>
        <p:txBody>
          <a:bodyPr/>
          <a:lstStyle/>
          <a:p>
            <a:r>
              <a:rPr lang="de-DE" sz="3200" noProof="0" dirty="0"/>
              <a:t>Beispiel: </a:t>
            </a:r>
            <a:r>
              <a:rPr lang="de-DE" sz="3200" noProof="0" dirty="0">
                <a:hlinkClick r:id="rId7"/>
              </a:rPr>
              <a:t>http://www.shodor.org/interactivate/activities/Regression/</a:t>
            </a:r>
            <a:br>
              <a:rPr lang="de-DE" sz="3200" noProof="0" dirty="0"/>
            </a:br>
            <a:br>
              <a:rPr lang="de-DE" sz="3200" noProof="0" dirty="0"/>
            </a:br>
            <a:endParaRPr lang="de-DE" sz="32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BE45-C25E-4468-B487-90BB201C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noProof="0" dirty="0"/>
              <a:t>Beispiel 1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sz="2400" noProof="0" dirty="0"/>
              <a:t>X = 0, 1, 2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sz="2400" noProof="0" dirty="0"/>
              <a:t>Y = 0, 1, 2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noProof="0" dirty="0"/>
              <a:t>Beispiel 2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sz="2400" noProof="0" dirty="0"/>
              <a:t>X= 0, 1 , 2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sz="2400" noProof="0" dirty="0"/>
              <a:t>Y =0, 2 ,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noProof="0" dirty="0"/>
              <a:t>Beispiel 3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sz="2400" noProof="0" dirty="0"/>
              <a:t>X= 0, 1 , 2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de-DE" sz="2400" noProof="0" dirty="0"/>
              <a:t>Y =1, 1 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1045621" lvl="1" indent="-5715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F8339887-4A9E-4DF8-9516-CE18A5CA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6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42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Regressionsanalyse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de-DE" sz="3200" noProof="0" dirty="0"/>
              <a:t>Regression mit mehr als einer Unabhängigen Variable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de-DE" sz="3200" noProof="0" dirty="0"/>
              <a:t>Gleiche Logik </a:t>
            </a:r>
            <a:r>
              <a:rPr lang="de-DE" sz="3200" noProof="0" dirty="0">
                <a:sym typeface="Wingdings" panose="05000000000000000000" pitchFamily="2" charset="2"/>
              </a:rPr>
              <a:t>Beste Linie durch die Punkte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de-DE" sz="3200" noProof="0" dirty="0"/>
              <a:t>Mit zwei Unabhängigen Variablen als 3-D Graph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de-DE" sz="3200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8BEB28-BA3B-425A-BBD6-DB3304603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939397"/>
            <a:ext cx="5659967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FFE4F-A631-4A03-B4D6-908F90A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5FFBD59-0848-4941-A711-AAB51FE5E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903367" cy="6572956"/>
          </a:xfrm>
        </p:spPr>
      </p:pic>
    </p:spTree>
    <p:extLst>
      <p:ext uri="{BB962C8B-B14F-4D97-AF65-F5344CB8AC3E}">
        <p14:creationId xmlns:p14="http://schemas.microsoft.com/office/powerpoint/2010/main" val="5316888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2F25-29FC-471A-8494-735E233EB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Statistikprogramm sagt: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65" y="2173817"/>
            <a:ext cx="4061588" cy="39518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51A1-797A-4B3C-820D-5D06A98F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Wir sagen: </a:t>
            </a:r>
          </a:p>
        </p:txBody>
      </p:sp>
      <p:pic>
        <p:nvPicPr>
          <p:cNvPr id="4100" name="Picture 4" descr="Bildergebnis für fragezeichen">
            <a:extLst>
              <a:ext uri="{FF2B5EF4-FFF2-40B4-BE49-F238E27FC236}">
                <a16:creationId xmlns:a16="http://schemas.microsoft.com/office/drawing/2014/main" id="{5D547EC1-AAC6-4B10-8F5E-19AA607F841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2173817"/>
            <a:ext cx="3951816" cy="39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2E821-A8EB-42A4-AD9D-5FC6A02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Wir sehen Sterne 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A4C8F713-73AB-42EB-B3D8-A7A6EDB476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" y="1375834"/>
            <a:ext cx="4958443" cy="4824431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E9FC3B1-9412-400C-9331-119C0CABD0E8}"/>
              </a:ext>
            </a:extLst>
          </p:cNvPr>
          <p:cNvSpPr/>
          <p:nvPr/>
        </p:nvSpPr>
        <p:spPr bwMode="auto">
          <a:xfrm>
            <a:off x="8474529" y="2318657"/>
            <a:ext cx="734785" cy="1665514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mp4">
            <a:hlinkClick r:id="" action="ppaction://media"/>
            <a:extLst>
              <a:ext uri="{FF2B5EF4-FFF2-40B4-BE49-F238E27FC236}">
                <a16:creationId xmlns:a16="http://schemas.microsoft.com/office/drawing/2014/main" id="{ED51F8C2-A6C0-4168-B90A-01CD32B16950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58252" y="1533799"/>
            <a:ext cx="5367337" cy="4508500"/>
          </a:xfrm>
        </p:spPr>
      </p:pic>
    </p:spTree>
    <p:extLst>
      <p:ext uri="{BB962C8B-B14F-4D97-AF65-F5344CB8AC3E}">
        <p14:creationId xmlns:p14="http://schemas.microsoft.com/office/powerpoint/2010/main" val="11963410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8FBE80-BD27-40CF-854E-029097B0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Quantitative Methoden: Eine Übersicht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4189AF-E09C-45DD-9A16-82E8D0D17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/>
              <a:t>Wichtiger Teil der politikwissenschaftlichen Forschung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/>
              <a:t>Fokus auf Messbarkeit und statistische Auswertung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/>
              <a:t>Sehr vielfältige Methoden </a:t>
            </a:r>
            <a:r>
              <a:rPr lang="de-DE" sz="3200" noProof="0" dirty="0">
                <a:sym typeface="Wingdings" panose="05000000000000000000" pitchFamily="2" charset="2"/>
              </a:rPr>
              <a:t> Hier Fokus auf Grundlage (Regression)</a:t>
            </a:r>
            <a:endParaRPr lang="de-DE" sz="3200" noProof="0" dirty="0"/>
          </a:p>
        </p:txBody>
      </p:sp>
      <p:pic>
        <p:nvPicPr>
          <p:cNvPr id="7170" name="Picture 2" descr="Bildergebnis für Rstudio">
            <a:extLst>
              <a:ext uri="{FF2B5EF4-FFF2-40B4-BE49-F238E27FC236}">
                <a16:creationId xmlns:a16="http://schemas.microsoft.com/office/drawing/2014/main" id="{468C0874-DF4D-4CCC-9429-630903516D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29" y="1807634"/>
            <a:ext cx="5415907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473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9361-D9E1-42FF-95E6-596B8E9D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Operationalisierung und Typen von Variablen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003D-D698-421A-B3CE-AD57236D3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Dummy/ nominale Variable  (ja/nein)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Kategorische Variable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Ordinale Variable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Metrisch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Messung </a:t>
            </a:r>
            <a:endParaRPr lang="de-DE" noProof="0" dirty="0">
              <a:sym typeface="Wingdings" panose="05000000000000000000" pitchFamily="2" charset="2"/>
            </a:endParaRP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(Politische)Theorie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Messtheorie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5122" name="Picture 2" descr="Bildergebnis für datensatz">
            <a:extLst>
              <a:ext uri="{FF2B5EF4-FFF2-40B4-BE49-F238E27FC236}">
                <a16:creationId xmlns:a16="http://schemas.microsoft.com/office/drawing/2014/main" id="{26AF1CE3-0899-4D82-8FBB-6B6EA363FB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2" y="2276411"/>
            <a:ext cx="5659967" cy="298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4F6299B-AA43-48A8-B3D8-4D1BDB0C5E06}"/>
              </a:ext>
            </a:extLst>
          </p:cNvPr>
          <p:cNvSpPr/>
          <p:nvPr/>
        </p:nvSpPr>
        <p:spPr bwMode="auto">
          <a:xfrm>
            <a:off x="550259" y="4240227"/>
            <a:ext cx="2567872" cy="690520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80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BF6A3D-E8F2-4FF1-B6BE-6ED8AC69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Die Logik der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95D19-4FAA-4FE3-9536-512657A7A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80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E647-AE35-4CEF-B805-BFEE18F4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Statistik ist eine Linie Zeichnen </a:t>
            </a:r>
          </a:p>
        </p:txBody>
      </p:sp>
      <p:pic>
        <p:nvPicPr>
          <p:cNvPr id="17412" name="Picture 4" descr="Linear regression.svg">
            <a:extLst>
              <a:ext uri="{FF2B5EF4-FFF2-40B4-BE49-F238E27FC236}">
                <a16:creationId xmlns:a16="http://schemas.microsoft.com/office/drawing/2014/main" id="{39ABC2DA-6460-40E8-A0FF-1B04DB9AF56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6" y="2220383"/>
            <a:ext cx="5562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BE7B6A9-51E5-4B75-B3C9-A3A14901A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9" y="1819115"/>
            <a:ext cx="4833129" cy="4092735"/>
          </a:xfrm>
        </p:spPr>
      </p:pic>
    </p:spTree>
    <p:extLst>
      <p:ext uri="{BB962C8B-B14F-4D97-AF65-F5344CB8AC3E}">
        <p14:creationId xmlns:p14="http://schemas.microsoft.com/office/powerpoint/2010/main" val="40014800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Beispiel: Politische Stabilität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10" y="1375834"/>
            <a:ext cx="7412341" cy="5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03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299</Words>
  <Application>Microsoft Office PowerPoint</Application>
  <PresentationFormat>Widescreen</PresentationFormat>
  <Paragraphs>80</Paragraphs>
  <Slides>14</Slides>
  <Notes>6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Verdana</vt:lpstr>
      <vt:lpstr>Vorlesung_15080_17.10.13</vt:lpstr>
      <vt:lpstr>Equation</vt:lpstr>
      <vt:lpstr>Quantitative Methoden 2</vt:lpstr>
      <vt:lpstr>PowerPoint Presentation</vt:lpstr>
      <vt:lpstr>PowerPoint Presentation</vt:lpstr>
      <vt:lpstr>Wir sehen Sterne </vt:lpstr>
      <vt:lpstr>Quantitative Methoden: Eine Übersicht </vt:lpstr>
      <vt:lpstr>Operationalisierung und Typen von Variablen </vt:lpstr>
      <vt:lpstr>Die Logik der Regression</vt:lpstr>
      <vt:lpstr>Statistik ist eine Linie Zeichnen </vt:lpstr>
      <vt:lpstr>Beispiel: Politische Stabilität</vt:lpstr>
      <vt:lpstr>Regressionen als Beziehungsfindung </vt:lpstr>
      <vt:lpstr>FORMELN </vt:lpstr>
      <vt:lpstr>Kleinquadratmethode / OLS  </vt:lpstr>
      <vt:lpstr>Beispiel: http://www.shodor.org/interactivate/activities/Regression/  </vt:lpstr>
      <vt:lpstr>Multiple Regressionsanalyse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Methoden 1</dc:title>
  <dc:creator>Christoph Nguyen</dc:creator>
  <cp:lastModifiedBy>C C</cp:lastModifiedBy>
  <cp:revision>24</cp:revision>
  <dcterms:created xsi:type="dcterms:W3CDTF">2019-01-25T09:34:57Z</dcterms:created>
  <dcterms:modified xsi:type="dcterms:W3CDTF">2021-01-14T15:46:09Z</dcterms:modified>
</cp:coreProperties>
</file>