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6"/>
  </p:notesMasterIdLst>
  <p:handoutMasterIdLst>
    <p:handoutMasterId r:id="rId17"/>
  </p:handoutMasterIdLst>
  <p:sldIdLst>
    <p:sldId id="389" r:id="rId2"/>
    <p:sldId id="473" r:id="rId3"/>
    <p:sldId id="444" r:id="rId4"/>
    <p:sldId id="472" r:id="rId5"/>
    <p:sldId id="445" r:id="rId6"/>
    <p:sldId id="474" r:id="rId7"/>
    <p:sldId id="475" r:id="rId8"/>
    <p:sldId id="486" r:id="rId9"/>
    <p:sldId id="479" r:id="rId10"/>
    <p:sldId id="477" r:id="rId11"/>
    <p:sldId id="482" r:id="rId12"/>
    <p:sldId id="483" r:id="rId13"/>
    <p:sldId id="484" r:id="rId14"/>
    <p:sldId id="487" r:id="rId15"/>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84843" autoAdjust="0"/>
  </p:normalViewPr>
  <p:slideViewPr>
    <p:cSldViewPr snapToGrid="0">
      <p:cViewPr varScale="1">
        <p:scale>
          <a:sx n="106" d="100"/>
          <a:sy n="106" d="100"/>
        </p:scale>
        <p:origin x="624" y="77"/>
      </p:cViewPr>
      <p:guideLst>
        <p:guide orient="horz" pos="1620"/>
        <p:guide pos="2880"/>
      </p:guideLst>
    </p:cSldViewPr>
  </p:slideViewPr>
  <p:outlineViewPr>
    <p:cViewPr>
      <p:scale>
        <a:sx n="33" d="100"/>
        <a:sy n="33" d="100"/>
      </p:scale>
      <p:origin x="0" y="-1878"/>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783A6CC7-7F6B-4D40-9AF9-B79D9FD5ED9C}"/>
    <pc:docChg chg="modSld">
      <pc:chgData name="C C" userId="58c016da926720ee" providerId="LiveId" clId="{783A6CC7-7F6B-4D40-9AF9-B79D9FD5ED9C}" dt="2021-01-18T11:48:42.585" v="3" actId="5793"/>
      <pc:docMkLst>
        <pc:docMk/>
      </pc:docMkLst>
      <pc:sldChg chg="modSp mod">
        <pc:chgData name="C C" userId="58c016da926720ee" providerId="LiveId" clId="{783A6CC7-7F6B-4D40-9AF9-B79D9FD5ED9C}" dt="2021-01-18T10:05:31.115" v="1" actId="20577"/>
        <pc:sldMkLst>
          <pc:docMk/>
          <pc:sldMk cId="386379166" sldId="486"/>
        </pc:sldMkLst>
        <pc:spChg chg="mod">
          <ac:chgData name="C C" userId="58c016da926720ee" providerId="LiveId" clId="{783A6CC7-7F6B-4D40-9AF9-B79D9FD5ED9C}" dt="2021-01-18T10:05:31.115" v="1" actId="20577"/>
          <ac:spMkLst>
            <pc:docMk/>
            <pc:sldMk cId="386379166" sldId="486"/>
            <ac:spMk id="3" creationId="{150F4288-F1D7-4FAF-9265-89B5DA874C91}"/>
          </ac:spMkLst>
        </pc:spChg>
      </pc:sldChg>
      <pc:sldChg chg="modSp mod">
        <pc:chgData name="C C" userId="58c016da926720ee" providerId="LiveId" clId="{783A6CC7-7F6B-4D40-9AF9-B79D9FD5ED9C}" dt="2021-01-18T11:48:42.585" v="3" actId="5793"/>
        <pc:sldMkLst>
          <pc:docMk/>
          <pc:sldMk cId="769441478" sldId="487"/>
        </pc:sldMkLst>
        <pc:spChg chg="mod">
          <ac:chgData name="C C" userId="58c016da926720ee" providerId="LiveId" clId="{783A6CC7-7F6B-4D40-9AF9-B79D9FD5ED9C}" dt="2021-01-18T11:48:42.585" v="3" actId="5793"/>
          <ac:spMkLst>
            <pc:docMk/>
            <pc:sldMk cId="769441478" sldId="487"/>
            <ac:spMk id="5" creationId="{97B34D1E-C084-4F87-B3F6-31FFDFF4A295}"/>
          </ac:spMkLst>
        </pc:spChg>
      </pc:sldChg>
    </pc:docChg>
  </pc:docChgLst>
  <pc:docChgLst>
    <pc:chgData name="C C" userId="58c016da926720ee" providerId="LiveId" clId="{D61B2829-6443-40EB-9BED-0B255B89B05B}"/>
    <pc:docChg chg="custSel delSld modSld">
      <pc:chgData name="C C" userId="58c016da926720ee" providerId="LiveId" clId="{D61B2829-6443-40EB-9BED-0B255B89B05B}" dt="2019-12-16T11:16:20.139" v="16" actId="20577"/>
      <pc:docMkLst>
        <pc:docMk/>
      </pc:docMkLst>
      <pc:sldChg chg="del">
        <pc:chgData name="C C" userId="58c016da926720ee" providerId="LiveId" clId="{D61B2829-6443-40EB-9BED-0B255B89B05B}" dt="2019-12-15T16:15:56.625" v="0" actId="47"/>
        <pc:sldMkLst>
          <pc:docMk/>
          <pc:sldMk cId="4292369639" sldId="390"/>
        </pc:sldMkLst>
      </pc:sldChg>
      <pc:sldChg chg="modSp">
        <pc:chgData name="C C" userId="58c016da926720ee" providerId="LiveId" clId="{D61B2829-6443-40EB-9BED-0B255B89B05B}" dt="2019-12-16T11:16:20.139" v="16" actId="20577"/>
        <pc:sldMkLst>
          <pc:docMk/>
          <pc:sldMk cId="769441478" sldId="487"/>
        </pc:sldMkLst>
        <pc:spChg chg="mod">
          <ac:chgData name="C C" userId="58c016da926720ee" providerId="LiveId" clId="{D61B2829-6443-40EB-9BED-0B255B89B05B}" dt="2019-12-16T11:16:20.139" v="16" actId="20577"/>
          <ac:spMkLst>
            <pc:docMk/>
            <pc:sldMk cId="769441478" sldId="487"/>
            <ac:spMk id="5" creationId="{97B34D1E-C084-4F87-B3F6-31FFDFF4A295}"/>
          </ac:spMkLst>
        </pc:spChg>
      </pc:sldChg>
    </pc:docChg>
  </pc:docChgLst>
  <pc:docChgLst>
    <pc:chgData name="C C" userId="58c016da926720ee" providerId="LiveId" clId="{1EB835BE-7442-4431-8507-A9D0F68964EF}"/>
    <pc:docChg chg="modSld">
      <pc:chgData name="C C" userId="58c016da926720ee" providerId="LiveId" clId="{1EB835BE-7442-4431-8507-A9D0F68964EF}" dt="2022-04-12T08:52:44.884" v="15" actId="20577"/>
      <pc:docMkLst>
        <pc:docMk/>
      </pc:docMkLst>
      <pc:sldChg chg="modSp mod">
        <pc:chgData name="C C" userId="58c016da926720ee" providerId="LiveId" clId="{1EB835BE-7442-4431-8507-A9D0F68964EF}" dt="2022-04-12T08:52:44.884" v="15" actId="20577"/>
        <pc:sldMkLst>
          <pc:docMk/>
          <pc:sldMk cId="769441478" sldId="487"/>
        </pc:sldMkLst>
        <pc:spChg chg="mod">
          <ac:chgData name="C C" userId="58c016da926720ee" providerId="LiveId" clId="{1EB835BE-7442-4431-8507-A9D0F68964EF}" dt="2022-04-12T08:52:44.884" v="15" actId="20577"/>
          <ac:spMkLst>
            <pc:docMk/>
            <pc:sldMk cId="769441478" sldId="487"/>
            <ac:spMk id="2" creationId="{520240E7-3D01-4A71-83D9-CA7AB39258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Marx, Paul, and Christoph Nguyen. "Anti‐elite parties and political inequality: How challenges to the political mainstream reduce income gaps in internal efficacy." </a:t>
            </a:r>
            <a:r>
              <a:rPr lang="en-US" sz="1200" b="0" i="1" dirty="0"/>
              <a:t>European Journal of Political Research</a:t>
            </a:r>
            <a:r>
              <a:rPr lang="en-US" sz="1200" b="0" dirty="0"/>
              <a:t> (2018).</a:t>
            </a: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6</a:t>
            </a:fld>
            <a:endParaRPr lang="de-DE" dirty="0"/>
          </a:p>
        </p:txBody>
      </p:sp>
    </p:spTree>
    <p:extLst>
      <p:ext uri="{BB962C8B-B14F-4D97-AF65-F5344CB8AC3E}">
        <p14:creationId xmlns:p14="http://schemas.microsoft.com/office/powerpoint/2010/main" val="267474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8</a:t>
            </a:fld>
            <a:endParaRPr lang="de-DE" dirty="0"/>
          </a:p>
        </p:txBody>
      </p:sp>
    </p:spTree>
    <p:extLst>
      <p:ext uri="{BB962C8B-B14F-4D97-AF65-F5344CB8AC3E}">
        <p14:creationId xmlns:p14="http://schemas.microsoft.com/office/powerpoint/2010/main" val="233254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Oder noch komplizierter: Wenn das „wahre“  Verhältnis zwischen Einkommen und Selbstwirksamkeit 0 wäre (es gibt kein Verhältnis) würden wir ein Verhältnis das mindestens diese Größe hätte in weniger als 0.1 % der Fälle finden </a:t>
            </a:r>
          </a:p>
          <a:p>
            <a:endParaRPr lang="de-DE" dirty="0"/>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11</a:t>
            </a:fld>
            <a:endParaRPr lang="de-DE" dirty="0"/>
          </a:p>
        </p:txBody>
      </p:sp>
    </p:spTree>
    <p:extLst>
      <p:ext uri="{BB962C8B-B14F-4D97-AF65-F5344CB8AC3E}">
        <p14:creationId xmlns:p14="http://schemas.microsoft.com/office/powerpoint/2010/main" val="25913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12</a:t>
            </a:fld>
            <a:endParaRPr lang="de-DE" dirty="0"/>
          </a:p>
        </p:txBody>
      </p:sp>
    </p:spTree>
    <p:extLst>
      <p:ext uri="{BB962C8B-B14F-4D97-AF65-F5344CB8AC3E}">
        <p14:creationId xmlns:p14="http://schemas.microsoft.com/office/powerpoint/2010/main" val="1089295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dirty="0"/>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dirty="0"/>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sz="2400" dirty="0"/>
              <a:t>PSMWA - Das Politische System Deutschlands im internationalen Vergleich</a:t>
            </a:r>
            <a:endParaRPr lang="de-DE" altLang="de-DE" sz="2400" b="1" noProof="0" dirty="0"/>
          </a:p>
        </p:txBody>
      </p:sp>
      <p:sp>
        <p:nvSpPr>
          <p:cNvPr id="4099" name="Rectangle 7"/>
          <p:cNvSpPr>
            <a:spLocks noGrp="1" noChangeArrowheads="1"/>
          </p:cNvSpPr>
          <p:nvPr>
            <p:ph type="subTitle" idx="1"/>
          </p:nvPr>
        </p:nvSpPr>
        <p:spPr>
          <a:xfrm>
            <a:off x="250825" y="3481540"/>
            <a:ext cx="8497887" cy="901304"/>
          </a:xfrm>
        </p:spPr>
        <p:txBody>
          <a:bodyPr/>
          <a:lstStyle/>
          <a:p>
            <a:r>
              <a:rPr lang="de-DE" altLang="de-DE" noProof="0" dirty="0"/>
              <a:t>Quantitative Texte Lesen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0289-D844-4BBB-ACE3-5D81227B2A4F}"/>
              </a:ext>
            </a:extLst>
          </p:cNvPr>
          <p:cNvSpPr>
            <a:spLocks noGrp="1"/>
          </p:cNvSpPr>
          <p:nvPr>
            <p:ph type="title"/>
          </p:nvPr>
        </p:nvSpPr>
        <p:spPr/>
        <p:txBody>
          <a:bodyPr/>
          <a:lstStyle/>
          <a:p>
            <a:r>
              <a:rPr lang="de-DE" dirty="0"/>
              <a:t>Unabhängige Variable : Anti-Eliten Politik </a:t>
            </a:r>
          </a:p>
        </p:txBody>
      </p:sp>
      <p:sp>
        <p:nvSpPr>
          <p:cNvPr id="3" name="Content Placeholder 2">
            <a:extLst>
              <a:ext uri="{FF2B5EF4-FFF2-40B4-BE49-F238E27FC236}">
                <a16:creationId xmlns:a16="http://schemas.microsoft.com/office/drawing/2014/main" id="{150F4288-F1D7-4FAF-9265-89B5DA874C91}"/>
              </a:ext>
            </a:extLst>
          </p:cNvPr>
          <p:cNvSpPr>
            <a:spLocks noGrp="1"/>
          </p:cNvSpPr>
          <p:nvPr>
            <p:ph sz="half" idx="1"/>
          </p:nvPr>
        </p:nvSpPr>
        <p:spPr/>
        <p:txBody>
          <a:bodyPr/>
          <a:lstStyle/>
          <a:p>
            <a:r>
              <a:rPr lang="en-US" sz="1000" dirty="0"/>
              <a:t>To capture the intensity of anti-elite discourses in the political system, we rely on the CHES, which asks national experts to rate the “salience of anti-establishment and anti-elite rhetoric” for each party. Salience scores range from 0 (low) to 10 (high). This measure is extremely useful for us, because it allows us to go beyond a dichotomous party family approach (which would produce little variation in contemporary Europe) and to operationalize anti-elite rhetoric as a continuous phenomenon</a:t>
            </a:r>
          </a:p>
          <a:p>
            <a:endParaRPr lang="en-US" sz="1000" dirty="0"/>
          </a:p>
          <a:p>
            <a:r>
              <a:rPr lang="en-US" sz="1000" dirty="0"/>
              <a:t>However, the translation of the party scores into a party-system indicator requires an important analytical choice. On the one hand, we could use the maximum value among parties that gained a seat in the national parliament. This indicator captures the intensity of anti-elite rhetoric. However, by ignoring electoral performance, it does not consider the relative success of anti-elite parties. On the other hand, we could use the vote share of anti-elite parties (which we define as being above 75</a:t>
            </a:r>
            <a:r>
              <a:rPr lang="en-US" sz="1000" baseline="30000" dirty="0"/>
              <a:t>th</a:t>
            </a:r>
            <a:r>
              <a:rPr lang="en-US" sz="1000" dirty="0"/>
              <a:t> percentile in anti-elite salience). This indicator does take into account relative success, but cannot account for variations in intensity and is sensitive to the selection of the cut-off point. </a:t>
            </a:r>
            <a:r>
              <a:rPr lang="en-GB" sz="1000" dirty="0"/>
              <a:t>This </a:t>
            </a:r>
            <a:r>
              <a:rPr lang="en-GB" sz="1000" dirty="0" err="1"/>
              <a:t>cutoff</a:t>
            </a:r>
            <a:r>
              <a:rPr lang="en-GB" sz="1000" dirty="0"/>
              <a:t> excludes the Dansk </a:t>
            </a:r>
            <a:r>
              <a:rPr lang="en-GB" sz="1000" dirty="0" err="1"/>
              <a:t>Folkeparti</a:t>
            </a:r>
            <a:r>
              <a:rPr lang="en-GB" sz="1000" dirty="0"/>
              <a:t> (DF), which is just below the value but usually considered an anti-elite party. However, using a lower cut-off point that includes DF does not change our results (see Appendix Table 10) </a:t>
            </a:r>
            <a:endParaRPr lang="de-DE" sz="1000" dirty="0"/>
          </a:p>
          <a:p>
            <a:r>
              <a:rPr lang="en-US" sz="1000" dirty="0"/>
              <a:t>. </a:t>
            </a:r>
            <a:endParaRPr lang="de-DE" sz="1000" dirty="0"/>
          </a:p>
        </p:txBody>
      </p:sp>
      <p:sp>
        <p:nvSpPr>
          <p:cNvPr id="4" name="Content Placeholder 3">
            <a:extLst>
              <a:ext uri="{FF2B5EF4-FFF2-40B4-BE49-F238E27FC236}">
                <a16:creationId xmlns:a16="http://schemas.microsoft.com/office/drawing/2014/main" id="{2C16A353-C719-44DD-823C-73182E92AD86}"/>
              </a:ext>
            </a:extLst>
          </p:cNvPr>
          <p:cNvSpPr>
            <a:spLocks noGrp="1"/>
          </p:cNvSpPr>
          <p:nvPr>
            <p:ph sz="half" idx="2"/>
          </p:nvPr>
        </p:nvSpPr>
        <p:spPr/>
        <p:txBody>
          <a:bodyPr/>
          <a:lstStyle/>
          <a:p>
            <a:pPr marL="457200" indent="-457200">
              <a:buFont typeface="Arial" panose="020B0604020202020204" pitchFamily="34" charset="0"/>
              <a:buChar char="•"/>
            </a:pPr>
            <a:r>
              <a:rPr lang="de-DE" dirty="0"/>
              <a:t>Kontinuierliche Variable</a:t>
            </a:r>
          </a:p>
          <a:p>
            <a:pPr marL="457200" indent="-457200">
              <a:buFont typeface="Arial" panose="020B0604020202020204" pitchFamily="34" charset="0"/>
              <a:buChar char="•"/>
            </a:pPr>
            <a:r>
              <a:rPr lang="de-DE" dirty="0"/>
              <a:t>CHES Expertendaten </a:t>
            </a:r>
          </a:p>
          <a:p>
            <a:pPr marL="457200" indent="-457200">
              <a:buFont typeface="Arial" panose="020B0604020202020204" pitchFamily="34" charset="0"/>
              <a:buChar char="•"/>
            </a:pPr>
            <a:r>
              <a:rPr lang="de-DE" dirty="0"/>
              <a:t>Wahlerfolg der Parteien </a:t>
            </a:r>
          </a:p>
          <a:p>
            <a:pPr marL="457200" indent="-457200">
              <a:buFont typeface="Arial" panose="020B0604020202020204" pitchFamily="34" charset="0"/>
              <a:buChar char="•"/>
            </a:pPr>
            <a:r>
              <a:rPr lang="de-DE" dirty="0"/>
              <a:t>CHES Anti-Eliten Skala (0-10)</a:t>
            </a:r>
          </a:p>
          <a:p>
            <a:pPr marL="457200" indent="-457200">
              <a:buFont typeface="Arial" panose="020B0604020202020204" pitchFamily="34" charset="0"/>
              <a:buChar char="•"/>
            </a:pPr>
            <a:r>
              <a:rPr lang="de-DE" dirty="0"/>
              <a:t>Wahlerfolg / Sitze (0-100%)</a:t>
            </a:r>
          </a:p>
          <a:p>
            <a:pPr marL="81280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155893693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83BB-42CA-4402-B8A7-FFF08EEB8E61}"/>
              </a:ext>
            </a:extLst>
          </p:cNvPr>
          <p:cNvSpPr>
            <a:spLocks noGrp="1"/>
          </p:cNvSpPr>
          <p:nvPr>
            <p:ph type="title"/>
          </p:nvPr>
        </p:nvSpPr>
        <p:spPr/>
        <p:txBody>
          <a:bodyPr/>
          <a:lstStyle/>
          <a:p>
            <a:r>
              <a:rPr lang="de-DE" dirty="0"/>
              <a:t>Sind die Beziehungen statistisch signifikant? / Gibt es ein Verhältnis zwischen den Variablen?</a:t>
            </a:r>
          </a:p>
        </p:txBody>
      </p:sp>
      <p:sp>
        <p:nvSpPr>
          <p:cNvPr id="3" name="Content Placeholder 2">
            <a:extLst>
              <a:ext uri="{FF2B5EF4-FFF2-40B4-BE49-F238E27FC236}">
                <a16:creationId xmlns:a16="http://schemas.microsoft.com/office/drawing/2014/main" id="{FA669537-F2CC-4DE0-BAD4-A0D97015523F}"/>
              </a:ext>
            </a:extLst>
          </p:cNvPr>
          <p:cNvSpPr>
            <a:spLocks noGrp="1"/>
          </p:cNvSpPr>
          <p:nvPr>
            <p:ph sz="half" idx="1"/>
          </p:nvPr>
        </p:nvSpPr>
        <p:spPr/>
        <p:txBody>
          <a:bodyPr/>
          <a:lstStyle/>
          <a:p>
            <a:pPr marL="457200" indent="-457200">
              <a:buFont typeface="Arial" panose="020B0604020202020204" pitchFamily="34" charset="0"/>
              <a:buChar char="•"/>
            </a:pPr>
            <a:r>
              <a:rPr lang="de-DE" dirty="0"/>
              <a:t>Einkommen: ja </a:t>
            </a:r>
          </a:p>
          <a:p>
            <a:pPr marL="457200" indent="-457200">
              <a:buFont typeface="Arial" panose="020B0604020202020204" pitchFamily="34" charset="0"/>
              <a:buChar char="•"/>
            </a:pPr>
            <a:r>
              <a:rPr lang="de-DE" dirty="0"/>
              <a:t>Anti-Eliten Parteien im Parlament: Nein </a:t>
            </a:r>
          </a:p>
          <a:p>
            <a:pPr marL="457200" indent="-457200">
              <a:buFont typeface="Arial" panose="020B0604020202020204" pitchFamily="34" charset="0"/>
              <a:buChar char="•"/>
            </a:pPr>
            <a:r>
              <a:rPr lang="de-DE" dirty="0"/>
              <a:t>Übersetzung? </a:t>
            </a:r>
          </a:p>
          <a:p>
            <a:pPr marL="457200" indent="-457200">
              <a:buFont typeface="Arial" panose="020B0604020202020204" pitchFamily="34" charset="0"/>
              <a:buChar char="•"/>
            </a:pPr>
            <a:r>
              <a:rPr lang="de-DE" sz="1600" dirty="0"/>
              <a:t>Wir lehnen die Null-hypothese für Einkommen ab  </a:t>
            </a:r>
          </a:p>
          <a:p>
            <a:pPr marL="457200" indent="-457200">
              <a:buFont typeface="Arial" panose="020B0604020202020204" pitchFamily="34" charset="0"/>
              <a:buChar char="•"/>
            </a:pPr>
            <a:r>
              <a:rPr lang="de-DE" sz="1600" dirty="0"/>
              <a:t>Wir können die Null-hypothese für Anti-Eliten Parteien nicht ablehnen </a:t>
            </a:r>
          </a:p>
        </p:txBody>
      </p:sp>
      <p:sp>
        <p:nvSpPr>
          <p:cNvPr id="4" name="Content Placeholder 3">
            <a:extLst>
              <a:ext uri="{FF2B5EF4-FFF2-40B4-BE49-F238E27FC236}">
                <a16:creationId xmlns:a16="http://schemas.microsoft.com/office/drawing/2014/main" id="{7EE7373F-46E2-411C-9257-37D6C7915B59}"/>
              </a:ext>
            </a:extLst>
          </p:cNvPr>
          <p:cNvSpPr>
            <a:spLocks noGrp="1"/>
          </p:cNvSpPr>
          <p:nvPr>
            <p:ph sz="half" idx="2"/>
          </p:nvPr>
        </p:nvSpPr>
        <p:spPr/>
        <p:txBody>
          <a:bodyPr/>
          <a:lstStyle/>
          <a:p>
            <a:endParaRPr lang="de-DE" dirty="0"/>
          </a:p>
        </p:txBody>
      </p:sp>
      <p:pic>
        <p:nvPicPr>
          <p:cNvPr id="5" name="Content Placeholder 9">
            <a:extLst>
              <a:ext uri="{FF2B5EF4-FFF2-40B4-BE49-F238E27FC236}">
                <a16:creationId xmlns:a16="http://schemas.microsoft.com/office/drawing/2014/main" id="{229EA2B0-2FD0-4FFB-90E6-E23AA0F3DE1B}"/>
              </a:ext>
            </a:extLst>
          </p:cNvPr>
          <p:cNvPicPr>
            <a:picLocks noChangeAspect="1"/>
          </p:cNvPicPr>
          <p:nvPr/>
        </p:nvPicPr>
        <p:blipFill rotWithShape="1">
          <a:blip r:embed="rId3"/>
          <a:srcRect l="-1" t="8403" r="20784"/>
          <a:stretch/>
        </p:blipFill>
        <p:spPr bwMode="auto">
          <a:xfrm>
            <a:off x="4578532" y="1356122"/>
            <a:ext cx="4503249" cy="3218018"/>
          </a:xfrm>
          <a:prstGeom prst="rect">
            <a:avLst/>
          </a:prstGeom>
          <a:noFill/>
          <a:ln w="9525">
            <a:noFill/>
            <a:miter lim="800000"/>
            <a:headEnd/>
            <a:tailEnd/>
          </a:ln>
        </p:spPr>
      </p:pic>
      <p:pic>
        <p:nvPicPr>
          <p:cNvPr id="6" name="Picture 5">
            <a:extLst>
              <a:ext uri="{FF2B5EF4-FFF2-40B4-BE49-F238E27FC236}">
                <a16:creationId xmlns:a16="http://schemas.microsoft.com/office/drawing/2014/main" id="{A44D2860-19E3-4B3C-BAD1-83E33ACA56C7}"/>
              </a:ext>
            </a:extLst>
          </p:cNvPr>
          <p:cNvPicPr>
            <a:picLocks noChangeAspect="1"/>
          </p:cNvPicPr>
          <p:nvPr/>
        </p:nvPicPr>
        <p:blipFill>
          <a:blip r:embed="rId4"/>
          <a:stretch>
            <a:fillRect/>
          </a:stretch>
        </p:blipFill>
        <p:spPr>
          <a:xfrm>
            <a:off x="4648201" y="4622091"/>
            <a:ext cx="4462596" cy="269949"/>
          </a:xfrm>
          <a:prstGeom prst="rect">
            <a:avLst/>
          </a:prstGeom>
        </p:spPr>
      </p:pic>
      <p:sp>
        <p:nvSpPr>
          <p:cNvPr id="7" name="Oval 6">
            <a:extLst>
              <a:ext uri="{FF2B5EF4-FFF2-40B4-BE49-F238E27FC236}">
                <a16:creationId xmlns:a16="http://schemas.microsoft.com/office/drawing/2014/main" id="{DDFD50E0-D67A-4EF4-8064-215ADBAB6C6D}"/>
              </a:ext>
            </a:extLst>
          </p:cNvPr>
          <p:cNvSpPr/>
          <p:nvPr/>
        </p:nvSpPr>
        <p:spPr bwMode="auto">
          <a:xfrm>
            <a:off x="6944456" y="1962086"/>
            <a:ext cx="1084217" cy="679268"/>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E0367EDF-8FA4-4DA3-8BF0-08E57B0156B9}"/>
              </a:ext>
            </a:extLst>
          </p:cNvPr>
          <p:cNvSpPr/>
          <p:nvPr/>
        </p:nvSpPr>
        <p:spPr bwMode="auto">
          <a:xfrm>
            <a:off x="8059783" y="1969754"/>
            <a:ext cx="1084217" cy="679268"/>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F0C8D8A6-9BED-4A76-B8F0-E2E3CCAC3E97}"/>
              </a:ext>
            </a:extLst>
          </p:cNvPr>
          <p:cNvSpPr/>
          <p:nvPr/>
        </p:nvSpPr>
        <p:spPr bwMode="auto">
          <a:xfrm>
            <a:off x="8059782" y="2454185"/>
            <a:ext cx="1084217" cy="679268"/>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111338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83BB-42CA-4402-B8A7-FFF08EEB8E61}"/>
              </a:ext>
            </a:extLst>
          </p:cNvPr>
          <p:cNvSpPr>
            <a:spLocks noGrp="1"/>
          </p:cNvSpPr>
          <p:nvPr>
            <p:ph type="title"/>
          </p:nvPr>
        </p:nvSpPr>
        <p:spPr>
          <a:xfrm>
            <a:off x="250825" y="709613"/>
            <a:ext cx="8642350" cy="322262"/>
          </a:xfrm>
        </p:spPr>
        <p:txBody>
          <a:bodyPr/>
          <a:lstStyle/>
          <a:p>
            <a:r>
              <a:rPr lang="de-DE" dirty="0"/>
              <a:t>Sind die Beziehungen inhaltlich signifikant? / Wie groß ist der Einfluss ?</a:t>
            </a:r>
          </a:p>
        </p:txBody>
      </p:sp>
      <p:sp>
        <p:nvSpPr>
          <p:cNvPr id="3" name="Content Placeholder 2">
            <a:extLst>
              <a:ext uri="{FF2B5EF4-FFF2-40B4-BE49-F238E27FC236}">
                <a16:creationId xmlns:a16="http://schemas.microsoft.com/office/drawing/2014/main" id="{FA669537-F2CC-4DE0-BAD4-A0D97015523F}"/>
              </a:ext>
            </a:extLst>
          </p:cNvPr>
          <p:cNvSpPr>
            <a:spLocks noGrp="1"/>
          </p:cNvSpPr>
          <p:nvPr>
            <p:ph sz="half" idx="1"/>
          </p:nvPr>
        </p:nvSpPr>
        <p:spPr>
          <a:xfrm>
            <a:off x="250826" y="1356122"/>
            <a:ext cx="4244975" cy="3381375"/>
          </a:xfrm>
        </p:spPr>
        <p:txBody>
          <a:bodyPr/>
          <a:lstStyle/>
          <a:p>
            <a:pPr marL="457200" indent="-457200">
              <a:buFont typeface="Arial" panose="020B0604020202020204" pitchFamily="34" charset="0"/>
              <a:buChar char="•"/>
            </a:pPr>
            <a:r>
              <a:rPr lang="de-DE" sz="2400" dirty="0"/>
              <a:t>Einkommen: </a:t>
            </a:r>
          </a:p>
          <a:p>
            <a:pPr marL="812800" lvl="1" indent="-457200">
              <a:buFont typeface="Arial" panose="020B0604020202020204" pitchFamily="34" charset="0"/>
              <a:buChar char="•"/>
            </a:pPr>
            <a:r>
              <a:rPr lang="de-DE" sz="1200" dirty="0"/>
              <a:t>Im Vergleich zu Menschen mit Mittlerem Einkommen, verringert sich die Selbstwirksamkeit um 0.51 bei niedrigem Einkommen </a:t>
            </a:r>
          </a:p>
          <a:p>
            <a:pPr marL="812800" lvl="1" indent="-457200">
              <a:buFont typeface="Arial" panose="020B0604020202020204" pitchFamily="34" charset="0"/>
              <a:buChar char="•"/>
            </a:pPr>
            <a:r>
              <a:rPr lang="de-DE" sz="1200" dirty="0"/>
              <a:t>Im Vergleich zu Menschen mit Mittlerem Einkommen, erhöht sich die Selbstwirksamkeit um 0.55 bei hohem Einkommen </a:t>
            </a:r>
          </a:p>
          <a:p>
            <a:pPr marL="812800" lvl="1" indent="-457200">
              <a:buFont typeface="Arial" panose="020B0604020202020204" pitchFamily="34" charset="0"/>
              <a:buChar char="•"/>
            </a:pPr>
            <a:r>
              <a:rPr lang="de-DE" sz="1200" dirty="0"/>
              <a:t>Abhängige Variable Skala 0-10 </a:t>
            </a:r>
          </a:p>
          <a:p>
            <a:pPr marL="812800" lvl="1" indent="-457200">
              <a:buFont typeface="Arial" panose="020B0604020202020204" pitchFamily="34" charset="0"/>
              <a:buChar char="•"/>
            </a:pPr>
            <a:r>
              <a:rPr lang="de-DE" sz="1200" dirty="0"/>
              <a:t>Vergleich: Krank oder Behindert </a:t>
            </a:r>
          </a:p>
          <a:p>
            <a:pPr marL="457200" indent="-457200">
              <a:buFont typeface="Arial" panose="020B0604020202020204" pitchFamily="34" charset="0"/>
              <a:buChar char="•"/>
            </a:pPr>
            <a:r>
              <a:rPr lang="de-DE" sz="2400" dirty="0"/>
              <a:t>Anti-Eliten Parteien im Parlament</a:t>
            </a:r>
          </a:p>
          <a:p>
            <a:pPr marL="812800" lvl="1" indent="-457200">
              <a:buFont typeface="Arial" panose="020B0604020202020204" pitchFamily="34" charset="0"/>
              <a:buChar char="•"/>
            </a:pPr>
            <a:r>
              <a:rPr lang="de-DE" sz="2000" dirty="0"/>
              <a:t>?</a:t>
            </a:r>
          </a:p>
        </p:txBody>
      </p:sp>
      <p:sp>
        <p:nvSpPr>
          <p:cNvPr id="4" name="Content Placeholder 3">
            <a:extLst>
              <a:ext uri="{FF2B5EF4-FFF2-40B4-BE49-F238E27FC236}">
                <a16:creationId xmlns:a16="http://schemas.microsoft.com/office/drawing/2014/main" id="{7EE7373F-46E2-411C-9257-37D6C7915B59}"/>
              </a:ext>
            </a:extLst>
          </p:cNvPr>
          <p:cNvSpPr>
            <a:spLocks noGrp="1"/>
          </p:cNvSpPr>
          <p:nvPr>
            <p:ph sz="half" idx="2"/>
          </p:nvPr>
        </p:nvSpPr>
        <p:spPr/>
        <p:txBody>
          <a:bodyPr/>
          <a:lstStyle/>
          <a:p>
            <a:endParaRPr lang="de-DE" dirty="0"/>
          </a:p>
        </p:txBody>
      </p:sp>
      <p:pic>
        <p:nvPicPr>
          <p:cNvPr id="5" name="Content Placeholder 9">
            <a:extLst>
              <a:ext uri="{FF2B5EF4-FFF2-40B4-BE49-F238E27FC236}">
                <a16:creationId xmlns:a16="http://schemas.microsoft.com/office/drawing/2014/main" id="{229EA2B0-2FD0-4FFB-90E6-E23AA0F3DE1B}"/>
              </a:ext>
            </a:extLst>
          </p:cNvPr>
          <p:cNvPicPr>
            <a:picLocks noChangeAspect="1"/>
          </p:cNvPicPr>
          <p:nvPr/>
        </p:nvPicPr>
        <p:blipFill rotWithShape="1">
          <a:blip r:embed="rId3"/>
          <a:srcRect l="-1" t="8403" r="20784"/>
          <a:stretch/>
        </p:blipFill>
        <p:spPr bwMode="auto">
          <a:xfrm>
            <a:off x="4578532" y="1356122"/>
            <a:ext cx="4503249" cy="3218018"/>
          </a:xfrm>
          <a:prstGeom prst="rect">
            <a:avLst/>
          </a:prstGeom>
          <a:noFill/>
          <a:ln w="9525">
            <a:noFill/>
            <a:miter lim="800000"/>
            <a:headEnd/>
            <a:tailEnd/>
          </a:ln>
        </p:spPr>
      </p:pic>
      <p:pic>
        <p:nvPicPr>
          <p:cNvPr id="6" name="Picture 5">
            <a:extLst>
              <a:ext uri="{FF2B5EF4-FFF2-40B4-BE49-F238E27FC236}">
                <a16:creationId xmlns:a16="http://schemas.microsoft.com/office/drawing/2014/main" id="{A44D2860-19E3-4B3C-BAD1-83E33ACA56C7}"/>
              </a:ext>
            </a:extLst>
          </p:cNvPr>
          <p:cNvPicPr>
            <a:picLocks noChangeAspect="1"/>
          </p:cNvPicPr>
          <p:nvPr/>
        </p:nvPicPr>
        <p:blipFill>
          <a:blip r:embed="rId4"/>
          <a:stretch>
            <a:fillRect/>
          </a:stretch>
        </p:blipFill>
        <p:spPr>
          <a:xfrm>
            <a:off x="4648201" y="4622091"/>
            <a:ext cx="4462596" cy="269949"/>
          </a:xfrm>
          <a:prstGeom prst="rect">
            <a:avLst/>
          </a:prstGeom>
        </p:spPr>
      </p:pic>
      <p:sp>
        <p:nvSpPr>
          <p:cNvPr id="7" name="Oval 6">
            <a:extLst>
              <a:ext uri="{FF2B5EF4-FFF2-40B4-BE49-F238E27FC236}">
                <a16:creationId xmlns:a16="http://schemas.microsoft.com/office/drawing/2014/main" id="{DDFD50E0-D67A-4EF4-8064-215ADBAB6C6D}"/>
              </a:ext>
            </a:extLst>
          </p:cNvPr>
          <p:cNvSpPr/>
          <p:nvPr/>
        </p:nvSpPr>
        <p:spPr bwMode="auto">
          <a:xfrm>
            <a:off x="6944456" y="1962086"/>
            <a:ext cx="1084217" cy="679268"/>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E0367EDF-8FA4-4DA3-8BF0-08E57B0156B9}"/>
              </a:ext>
            </a:extLst>
          </p:cNvPr>
          <p:cNvSpPr/>
          <p:nvPr/>
        </p:nvSpPr>
        <p:spPr bwMode="auto">
          <a:xfrm>
            <a:off x="8059783" y="1969754"/>
            <a:ext cx="1084217" cy="679268"/>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F0C8D8A6-9BED-4A76-B8F0-E2E3CCAC3E97}"/>
              </a:ext>
            </a:extLst>
          </p:cNvPr>
          <p:cNvSpPr/>
          <p:nvPr/>
        </p:nvSpPr>
        <p:spPr bwMode="auto">
          <a:xfrm>
            <a:off x="8059782" y="2454185"/>
            <a:ext cx="1084217" cy="679268"/>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966373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C420-7B2F-4BE6-92E5-9FA4DE922D50}"/>
              </a:ext>
            </a:extLst>
          </p:cNvPr>
          <p:cNvSpPr>
            <a:spLocks noGrp="1"/>
          </p:cNvSpPr>
          <p:nvPr>
            <p:ph type="title"/>
          </p:nvPr>
        </p:nvSpPr>
        <p:spPr/>
        <p:txBody>
          <a:bodyPr/>
          <a:lstStyle/>
          <a:p>
            <a:r>
              <a:rPr lang="de-DE" dirty="0"/>
              <a:t>Weite Fragen an den Text / Kritik </a:t>
            </a:r>
          </a:p>
        </p:txBody>
      </p:sp>
      <p:sp>
        <p:nvSpPr>
          <p:cNvPr id="3" name="Content Placeholder 2">
            <a:extLst>
              <a:ext uri="{FF2B5EF4-FFF2-40B4-BE49-F238E27FC236}">
                <a16:creationId xmlns:a16="http://schemas.microsoft.com/office/drawing/2014/main" id="{CF53916A-B71E-4191-A253-E7542FD2B688}"/>
              </a:ext>
            </a:extLst>
          </p:cNvPr>
          <p:cNvSpPr>
            <a:spLocks noGrp="1"/>
          </p:cNvSpPr>
          <p:nvPr>
            <p:ph idx="1"/>
          </p:nvPr>
        </p:nvSpPr>
        <p:spPr/>
        <p:txBody>
          <a:bodyPr/>
          <a:lstStyle/>
          <a:p>
            <a:pPr marL="457200" indent="-457200">
              <a:buFont typeface="Arial" panose="020B0604020202020204" pitchFamily="34" charset="0"/>
              <a:buChar char="•"/>
            </a:pPr>
            <a:r>
              <a:rPr lang="de-DE" sz="2800" dirty="0"/>
              <a:t>Was ist die Datengrundlage / Woher kommen die Daten? </a:t>
            </a:r>
          </a:p>
          <a:p>
            <a:pPr marL="457200" indent="-457200">
              <a:buFont typeface="Arial" panose="020B0604020202020204" pitchFamily="34" charset="0"/>
              <a:buChar char="•"/>
            </a:pPr>
            <a:r>
              <a:rPr lang="de-DE" sz="2800" dirty="0"/>
              <a:t>Sind die Daten repräsentativ?  / Wie weit kann man die Ergebnisse generalisieren? </a:t>
            </a:r>
          </a:p>
          <a:p>
            <a:pPr marL="457200" indent="-457200">
              <a:buFont typeface="Arial" panose="020B0604020202020204" pitchFamily="34" charset="0"/>
              <a:buChar char="•"/>
            </a:pPr>
            <a:r>
              <a:rPr lang="de-DE" sz="2800" dirty="0"/>
              <a:t>Andere Kontrollvariablen / Welche Faktoren könnten das Ergebnis noch beeinflussen?</a:t>
            </a:r>
          </a:p>
          <a:p>
            <a:pPr marL="457200" indent="-457200">
              <a:buFont typeface="Arial" panose="020B0604020202020204" pitchFamily="34" charset="0"/>
              <a:buChar char="•"/>
            </a:pPr>
            <a:r>
              <a:rPr lang="de-DE" sz="2800" dirty="0"/>
              <a:t>(Andere Methoden/ Berechnungsverfahren/ Operationalisierungen )</a:t>
            </a:r>
            <a:endParaRPr lang="de-DE" sz="2000" dirty="0"/>
          </a:p>
          <a:p>
            <a:pPr marL="812800" lvl="1" indent="-457200">
              <a:buFont typeface="Arial" panose="020B0604020202020204" pitchFamily="34" charset="0"/>
              <a:buChar char="•"/>
            </a:pPr>
            <a:endParaRPr lang="de-DE" sz="1600" dirty="0"/>
          </a:p>
          <a:p>
            <a:pPr marL="812800" lvl="1" indent="-457200">
              <a:buFont typeface="Arial" panose="020B0604020202020204" pitchFamily="34" charset="0"/>
              <a:buChar char="•"/>
            </a:pPr>
            <a:endParaRPr lang="de-DE" sz="1600" dirty="0"/>
          </a:p>
        </p:txBody>
      </p:sp>
    </p:spTree>
    <p:extLst>
      <p:ext uri="{BB962C8B-B14F-4D97-AF65-F5344CB8AC3E}">
        <p14:creationId xmlns:p14="http://schemas.microsoft.com/office/powerpoint/2010/main" val="263848194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40E7-3D01-4A71-83D9-CA7AB392587A}"/>
              </a:ext>
            </a:extLst>
          </p:cNvPr>
          <p:cNvSpPr>
            <a:spLocks noGrp="1"/>
          </p:cNvSpPr>
          <p:nvPr>
            <p:ph type="title"/>
          </p:nvPr>
        </p:nvSpPr>
        <p:spPr/>
        <p:txBody>
          <a:bodyPr/>
          <a:lstStyle/>
          <a:p>
            <a:r>
              <a:rPr lang="de-DE"/>
              <a:t>Gemeinsame Übung</a:t>
            </a:r>
            <a:r>
              <a:rPr lang="de-DE" dirty="0"/>
              <a:t>: Quantitative texte lesen </a:t>
            </a:r>
          </a:p>
        </p:txBody>
      </p:sp>
      <p:sp>
        <p:nvSpPr>
          <p:cNvPr id="5" name="Content Placeholder 4">
            <a:extLst>
              <a:ext uri="{FF2B5EF4-FFF2-40B4-BE49-F238E27FC236}">
                <a16:creationId xmlns:a16="http://schemas.microsoft.com/office/drawing/2014/main" id="{97B34D1E-C084-4F87-B3F6-31FFDFF4A295}"/>
              </a:ext>
            </a:extLst>
          </p:cNvPr>
          <p:cNvSpPr>
            <a:spLocks noGrp="1"/>
          </p:cNvSpPr>
          <p:nvPr>
            <p:ph idx="1"/>
          </p:nvPr>
        </p:nvSpPr>
        <p:spPr/>
        <p:txBody>
          <a:bodyPr/>
          <a:lstStyle/>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sz="2800" dirty="0"/>
              <a:t>Siehe Arbeitsblatt – Blackboard</a:t>
            </a:r>
          </a:p>
          <a:p>
            <a:pPr marL="285750" indent="-285750">
              <a:buFont typeface="Arial" panose="020B0604020202020204" pitchFamily="34" charset="0"/>
              <a:buChar char="•"/>
            </a:pPr>
            <a:endParaRPr lang="de-DE" sz="2800" dirty="0"/>
          </a:p>
          <a:p>
            <a:endParaRPr lang="de-DE" sz="2800" dirty="0"/>
          </a:p>
        </p:txBody>
      </p:sp>
    </p:spTree>
    <p:extLst>
      <p:ext uri="{BB962C8B-B14F-4D97-AF65-F5344CB8AC3E}">
        <p14:creationId xmlns:p14="http://schemas.microsoft.com/office/powerpoint/2010/main" val="76944147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7CBA2-1A61-4591-9211-A397AA485921}"/>
              </a:ext>
            </a:extLst>
          </p:cNvPr>
          <p:cNvSpPr>
            <a:spLocks noGrp="1"/>
          </p:cNvSpPr>
          <p:nvPr>
            <p:ph type="title"/>
          </p:nvPr>
        </p:nvSpPr>
        <p:spPr/>
        <p:txBody>
          <a:bodyPr/>
          <a:lstStyle/>
          <a:p>
            <a:r>
              <a:rPr lang="de-DE" dirty="0"/>
              <a:t>Rückblick </a:t>
            </a:r>
          </a:p>
        </p:txBody>
      </p:sp>
      <p:sp>
        <p:nvSpPr>
          <p:cNvPr id="6" name="Text Placeholder 5">
            <a:extLst>
              <a:ext uri="{FF2B5EF4-FFF2-40B4-BE49-F238E27FC236}">
                <a16:creationId xmlns:a16="http://schemas.microsoft.com/office/drawing/2014/main" id="{0E686ED4-9037-4F04-812F-E25D29240E3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02556871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D9E647-AE35-4CEF-B805-BFEE18F406B4}"/>
              </a:ext>
            </a:extLst>
          </p:cNvPr>
          <p:cNvSpPr>
            <a:spLocks noGrp="1"/>
          </p:cNvSpPr>
          <p:nvPr>
            <p:ph type="title"/>
          </p:nvPr>
        </p:nvSpPr>
        <p:spPr/>
        <p:txBody>
          <a:bodyPr/>
          <a:lstStyle/>
          <a:p>
            <a:r>
              <a:rPr lang="de-DE" dirty="0"/>
              <a:t>Statistik ist eine Linie Zeichnen </a:t>
            </a:r>
          </a:p>
        </p:txBody>
      </p:sp>
      <p:pic>
        <p:nvPicPr>
          <p:cNvPr id="17412" name="Picture 4" descr="Linear regression.svg">
            <a:extLst>
              <a:ext uri="{FF2B5EF4-FFF2-40B4-BE49-F238E27FC236}">
                <a16:creationId xmlns:a16="http://schemas.microsoft.com/office/drawing/2014/main" id="{39ABC2DA-6460-40E8-A0FF-1B04DB9AF5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87337" y="1665287"/>
            <a:ext cx="41719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7">
            <a:extLst>
              <a:ext uri="{FF2B5EF4-FFF2-40B4-BE49-F238E27FC236}">
                <a16:creationId xmlns:a16="http://schemas.microsoft.com/office/drawing/2014/main" id="{0BE7B6A9-51E5-4B75-B3C9-A3A14901A5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21322" y="1364337"/>
            <a:ext cx="3624847" cy="3069551"/>
          </a:xfrm>
        </p:spPr>
      </p:pic>
    </p:spTree>
    <p:extLst>
      <p:ext uri="{BB962C8B-B14F-4D97-AF65-F5344CB8AC3E}">
        <p14:creationId xmlns:p14="http://schemas.microsoft.com/office/powerpoint/2010/main" val="274913815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0ECF-6A52-4F46-A8CA-2DFD1C35BA01}"/>
              </a:ext>
            </a:extLst>
          </p:cNvPr>
          <p:cNvSpPr>
            <a:spLocks noGrp="1"/>
          </p:cNvSpPr>
          <p:nvPr>
            <p:ph type="title"/>
          </p:nvPr>
        </p:nvSpPr>
        <p:spPr/>
        <p:txBody>
          <a:bodyPr/>
          <a:lstStyle/>
          <a:p>
            <a:r>
              <a:rPr lang="de-DE" dirty="0"/>
              <a:t>Hypothesentest I</a:t>
            </a:r>
          </a:p>
        </p:txBody>
      </p:sp>
      <p:sp>
        <p:nvSpPr>
          <p:cNvPr id="3" name="Content Placeholder 2">
            <a:extLst>
              <a:ext uri="{FF2B5EF4-FFF2-40B4-BE49-F238E27FC236}">
                <a16:creationId xmlns:a16="http://schemas.microsoft.com/office/drawing/2014/main" id="{24C49844-6BC9-4770-9A01-26396CF6DCAB}"/>
              </a:ext>
            </a:extLst>
          </p:cNvPr>
          <p:cNvSpPr>
            <a:spLocks noGrp="1"/>
          </p:cNvSpPr>
          <p:nvPr>
            <p:ph sz="half" idx="1"/>
          </p:nvPr>
        </p:nvSpPr>
        <p:spPr/>
        <p:txBody>
          <a:bodyPr/>
          <a:lstStyle/>
          <a:p>
            <a:r>
              <a:rPr lang="de-DE" dirty="0"/>
              <a:t>Null- Hypothese: Es gibt keinen Zusammenhang zwischen X und Y </a:t>
            </a:r>
          </a:p>
          <a:p>
            <a:endParaRPr lang="de-DE" dirty="0"/>
          </a:p>
          <a:p>
            <a:r>
              <a:rPr lang="de-DE" dirty="0"/>
              <a:t>Alternative Hypothese: Es gibt einen Zusammenhang zwischen X und Y </a:t>
            </a:r>
          </a:p>
        </p:txBody>
      </p:sp>
      <p:pic>
        <p:nvPicPr>
          <p:cNvPr id="7" name="Picture 2" descr="Image result for hypothesentest">
            <a:extLst>
              <a:ext uri="{FF2B5EF4-FFF2-40B4-BE49-F238E27FC236}">
                <a16:creationId xmlns:a16="http://schemas.microsoft.com/office/drawing/2014/main" id="{B20EF6AF-FC37-4660-821A-FCBF83B9EA0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13287" y="1689100"/>
            <a:ext cx="4114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6907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3E8C6D-B13E-463D-80A4-A55F789AE42D}"/>
              </a:ext>
            </a:extLst>
          </p:cNvPr>
          <p:cNvSpPr>
            <a:spLocks noGrp="1"/>
          </p:cNvSpPr>
          <p:nvPr>
            <p:ph type="title"/>
          </p:nvPr>
        </p:nvSpPr>
        <p:spPr/>
        <p:txBody>
          <a:bodyPr/>
          <a:lstStyle/>
          <a:p>
            <a:r>
              <a:rPr lang="de-DE" dirty="0"/>
              <a:t>Fragen an den Artikel </a:t>
            </a:r>
          </a:p>
        </p:txBody>
      </p:sp>
      <p:sp>
        <p:nvSpPr>
          <p:cNvPr id="7" name="Text Placeholder 6">
            <a:extLst>
              <a:ext uri="{FF2B5EF4-FFF2-40B4-BE49-F238E27FC236}">
                <a16:creationId xmlns:a16="http://schemas.microsoft.com/office/drawing/2014/main" id="{091883D8-B523-44E9-9A2F-0B798B3F5988}"/>
              </a:ext>
            </a:extLst>
          </p:cNvPr>
          <p:cNvSpPr>
            <a:spLocks noGrp="1"/>
          </p:cNvSpPr>
          <p:nvPr>
            <p:ph type="body" idx="1"/>
          </p:nvPr>
        </p:nvSpPr>
        <p:spPr/>
        <p:txBody>
          <a:bodyPr/>
          <a:lstStyle/>
          <a:p>
            <a:r>
              <a:rPr lang="de-DE" dirty="0"/>
              <a:t>Quantitative Artikel richtig lesen </a:t>
            </a:r>
          </a:p>
        </p:txBody>
      </p:sp>
    </p:spTree>
    <p:extLst>
      <p:ext uri="{BB962C8B-B14F-4D97-AF65-F5344CB8AC3E}">
        <p14:creationId xmlns:p14="http://schemas.microsoft.com/office/powerpoint/2010/main" val="4927536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64AC0-F648-4C4D-9BDB-F77CF3458453}"/>
              </a:ext>
            </a:extLst>
          </p:cNvPr>
          <p:cNvSpPr>
            <a:spLocks noGrp="1"/>
          </p:cNvSpPr>
          <p:nvPr>
            <p:ph type="title"/>
          </p:nvPr>
        </p:nvSpPr>
        <p:spPr/>
        <p:txBody>
          <a:bodyPr/>
          <a:lstStyle/>
          <a:p>
            <a:r>
              <a:rPr lang="de-DE" dirty="0"/>
              <a:t>Beispiel:  </a:t>
            </a:r>
          </a:p>
        </p:txBody>
      </p:sp>
      <p:sp>
        <p:nvSpPr>
          <p:cNvPr id="8" name="Content Placeholder 7">
            <a:extLst>
              <a:ext uri="{FF2B5EF4-FFF2-40B4-BE49-F238E27FC236}">
                <a16:creationId xmlns:a16="http://schemas.microsoft.com/office/drawing/2014/main" id="{A5F45939-3D51-4AF0-8FAA-E90B3EBD0AEE}"/>
              </a:ext>
            </a:extLst>
          </p:cNvPr>
          <p:cNvSpPr>
            <a:spLocks noGrp="1"/>
          </p:cNvSpPr>
          <p:nvPr>
            <p:ph sz="half" idx="1"/>
          </p:nvPr>
        </p:nvSpPr>
        <p:spPr/>
        <p:txBody>
          <a:bodyPr/>
          <a:lstStyle/>
          <a:p>
            <a:pPr marL="457200" indent="-457200">
              <a:buFont typeface="Arial" panose="020B0604020202020204" pitchFamily="34" charset="0"/>
              <a:buChar char="•"/>
            </a:pPr>
            <a:r>
              <a:rPr lang="de-DE" dirty="0"/>
              <a:t>Effekt von Einkommen und Anti-Eliten Politik auf Interne Politische Selbstwirksamkeit  </a:t>
            </a:r>
          </a:p>
          <a:p>
            <a:pPr marL="457200" indent="-457200">
              <a:buFont typeface="Arial" panose="020B0604020202020204" pitchFamily="34" charset="0"/>
              <a:buChar char="•"/>
            </a:pPr>
            <a:endParaRPr lang="de-DE" dirty="0"/>
          </a:p>
        </p:txBody>
      </p:sp>
      <p:pic>
        <p:nvPicPr>
          <p:cNvPr id="10" name="Content Placeholder 9">
            <a:extLst>
              <a:ext uri="{FF2B5EF4-FFF2-40B4-BE49-F238E27FC236}">
                <a16:creationId xmlns:a16="http://schemas.microsoft.com/office/drawing/2014/main" id="{9FA9F99C-BB64-44E2-8FAA-5B6FC8106A80}"/>
              </a:ext>
            </a:extLst>
          </p:cNvPr>
          <p:cNvPicPr>
            <a:picLocks noGrp="1" noChangeAspect="1"/>
          </p:cNvPicPr>
          <p:nvPr>
            <p:ph sz="half" idx="2"/>
          </p:nvPr>
        </p:nvPicPr>
        <p:blipFill rotWithShape="1">
          <a:blip r:embed="rId3"/>
          <a:srcRect l="-1" t="8403" r="20784"/>
          <a:stretch/>
        </p:blipFill>
        <p:spPr>
          <a:xfrm>
            <a:off x="4572000" y="1031875"/>
            <a:ext cx="4503249" cy="3494314"/>
          </a:xfrm>
          <a:prstGeom prst="rect">
            <a:avLst/>
          </a:prstGeom>
        </p:spPr>
      </p:pic>
      <p:pic>
        <p:nvPicPr>
          <p:cNvPr id="11" name="Picture 10">
            <a:extLst>
              <a:ext uri="{FF2B5EF4-FFF2-40B4-BE49-F238E27FC236}">
                <a16:creationId xmlns:a16="http://schemas.microsoft.com/office/drawing/2014/main" id="{D751892B-982B-431F-BDA6-66891F4DDC21}"/>
              </a:ext>
            </a:extLst>
          </p:cNvPr>
          <p:cNvPicPr>
            <a:picLocks noChangeAspect="1"/>
          </p:cNvPicPr>
          <p:nvPr/>
        </p:nvPicPr>
        <p:blipFill>
          <a:blip r:embed="rId4"/>
          <a:stretch>
            <a:fillRect/>
          </a:stretch>
        </p:blipFill>
        <p:spPr>
          <a:xfrm>
            <a:off x="4648201" y="4622091"/>
            <a:ext cx="4462596" cy="269949"/>
          </a:xfrm>
          <a:prstGeom prst="rect">
            <a:avLst/>
          </a:prstGeom>
        </p:spPr>
      </p:pic>
    </p:spTree>
    <p:extLst>
      <p:ext uri="{BB962C8B-B14F-4D97-AF65-F5344CB8AC3E}">
        <p14:creationId xmlns:p14="http://schemas.microsoft.com/office/powerpoint/2010/main" val="362405878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A0A0-84A9-4A8B-8C3A-D834C5930F4C}"/>
              </a:ext>
            </a:extLst>
          </p:cNvPr>
          <p:cNvSpPr>
            <a:spLocks noGrp="1"/>
          </p:cNvSpPr>
          <p:nvPr>
            <p:ph type="title"/>
          </p:nvPr>
        </p:nvSpPr>
        <p:spPr/>
        <p:txBody>
          <a:bodyPr/>
          <a:lstStyle/>
          <a:p>
            <a:r>
              <a:rPr lang="de-DE" dirty="0"/>
              <a:t>Abhängige und Unabhängige Variablen? Wie werden diese gemessen? </a:t>
            </a:r>
          </a:p>
        </p:txBody>
      </p:sp>
      <p:sp>
        <p:nvSpPr>
          <p:cNvPr id="3" name="Content Placeholder 2">
            <a:extLst>
              <a:ext uri="{FF2B5EF4-FFF2-40B4-BE49-F238E27FC236}">
                <a16:creationId xmlns:a16="http://schemas.microsoft.com/office/drawing/2014/main" id="{374FB6CA-A473-44F0-90F3-B02A8FC16ADD}"/>
              </a:ext>
            </a:extLst>
          </p:cNvPr>
          <p:cNvSpPr>
            <a:spLocks noGrp="1"/>
          </p:cNvSpPr>
          <p:nvPr>
            <p:ph sz="half" idx="1"/>
          </p:nvPr>
        </p:nvSpPr>
        <p:spPr>
          <a:xfrm>
            <a:off x="250824" y="1443445"/>
            <a:ext cx="7978551" cy="2135778"/>
          </a:xfrm>
        </p:spPr>
        <p:txBody>
          <a:bodyPr/>
          <a:lstStyle/>
          <a:p>
            <a:pPr marL="457200" indent="-457200">
              <a:buFont typeface="Arial" panose="020B0604020202020204" pitchFamily="34" charset="0"/>
              <a:buChar char="•"/>
            </a:pPr>
            <a:r>
              <a:rPr lang="de-DE" dirty="0"/>
              <a:t>Definition und Operationalisierung </a:t>
            </a:r>
          </a:p>
          <a:p>
            <a:pPr marL="812800" lvl="1" indent="-457200">
              <a:buFont typeface="Arial" panose="020B0604020202020204" pitchFamily="34" charset="0"/>
              <a:buChar char="•"/>
            </a:pPr>
            <a:r>
              <a:rPr lang="de-DE" dirty="0"/>
              <a:t>Wie werden die Schlüsselkonzepte definiert? </a:t>
            </a:r>
          </a:p>
          <a:p>
            <a:pPr marL="812800" lvl="1" indent="-457200">
              <a:buFont typeface="Arial" panose="020B0604020202020204" pitchFamily="34" charset="0"/>
              <a:buChar char="•"/>
            </a:pPr>
            <a:r>
              <a:rPr lang="de-DE" dirty="0"/>
              <a:t>Wie werden die Schlüsselkonzepte operationalisiert? </a:t>
            </a:r>
          </a:p>
          <a:p>
            <a:pPr marL="812800" lvl="1" indent="-457200">
              <a:buFont typeface="Arial" panose="020B0604020202020204" pitchFamily="34" charset="0"/>
              <a:buChar char="•"/>
            </a:pPr>
            <a:r>
              <a:rPr lang="de-DE" dirty="0"/>
              <a:t>Entsprechen sich Definition und Operationalisierung?</a:t>
            </a:r>
          </a:p>
          <a:p>
            <a:pPr marL="457200" indent="-457200">
              <a:buFont typeface="Arial" panose="020B0604020202020204" pitchFamily="34" charset="0"/>
              <a:buChar char="•"/>
            </a:pPr>
            <a:r>
              <a:rPr lang="de-DE" dirty="0"/>
              <a:t>Welche Werte kann die Variable annehmen?</a:t>
            </a:r>
          </a:p>
          <a:p>
            <a:pPr marL="812800" lvl="1" indent="-457200">
              <a:buFont typeface="Arial" panose="020B0604020202020204" pitchFamily="34" charset="0"/>
              <a:buChar char="•"/>
            </a:pPr>
            <a:r>
              <a:rPr lang="de-DE" dirty="0"/>
              <a:t>Nummerisch – welche Grenzwerte? </a:t>
            </a:r>
          </a:p>
          <a:p>
            <a:pPr marL="812800" lvl="1" indent="-457200">
              <a:buFont typeface="Arial" panose="020B0604020202020204" pitchFamily="34" charset="0"/>
              <a:buChar char="•"/>
            </a:pPr>
            <a:r>
              <a:rPr lang="de-DE" dirty="0"/>
              <a:t>Binär oder kategorisch? </a:t>
            </a:r>
          </a:p>
        </p:txBody>
      </p:sp>
    </p:spTree>
    <p:extLst>
      <p:ext uri="{BB962C8B-B14F-4D97-AF65-F5344CB8AC3E}">
        <p14:creationId xmlns:p14="http://schemas.microsoft.com/office/powerpoint/2010/main" val="187283793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0289-D844-4BBB-ACE3-5D81227B2A4F}"/>
              </a:ext>
            </a:extLst>
          </p:cNvPr>
          <p:cNvSpPr>
            <a:spLocks noGrp="1"/>
          </p:cNvSpPr>
          <p:nvPr>
            <p:ph type="title"/>
          </p:nvPr>
        </p:nvSpPr>
        <p:spPr/>
        <p:txBody>
          <a:bodyPr/>
          <a:lstStyle/>
          <a:p>
            <a:r>
              <a:rPr lang="de-DE" dirty="0"/>
              <a:t>Abhängige Variable :  Politische Selbstwirksamkeit</a:t>
            </a:r>
          </a:p>
        </p:txBody>
      </p:sp>
      <p:sp>
        <p:nvSpPr>
          <p:cNvPr id="3" name="Content Placeholder 2">
            <a:extLst>
              <a:ext uri="{FF2B5EF4-FFF2-40B4-BE49-F238E27FC236}">
                <a16:creationId xmlns:a16="http://schemas.microsoft.com/office/drawing/2014/main" id="{150F4288-F1D7-4FAF-9265-89B5DA874C91}"/>
              </a:ext>
            </a:extLst>
          </p:cNvPr>
          <p:cNvSpPr>
            <a:spLocks noGrp="1"/>
          </p:cNvSpPr>
          <p:nvPr>
            <p:ph sz="half" idx="1"/>
          </p:nvPr>
        </p:nvSpPr>
        <p:spPr/>
        <p:txBody>
          <a:bodyPr/>
          <a:lstStyle/>
          <a:p>
            <a:r>
              <a:rPr lang="en-US" sz="1800" dirty="0"/>
              <a:t>Our dependent variable is respondents’ internal efficacy. It is constructed as an additive index based on three items capturing respondents’ confidence in their ability to understand and participate in politics (Cronbach α= 0.84, see appendix for question wording and construction). </a:t>
            </a:r>
          </a:p>
          <a:p>
            <a:r>
              <a:rPr lang="en-US" sz="1800" dirty="0"/>
              <a:t>The index ranges between 0 and 10, where higher values indicate a greater sense of internal efficacy. </a:t>
            </a:r>
            <a:endParaRPr lang="de-DE" sz="1800" dirty="0"/>
          </a:p>
        </p:txBody>
      </p:sp>
      <p:sp>
        <p:nvSpPr>
          <p:cNvPr id="4" name="Content Placeholder 3">
            <a:extLst>
              <a:ext uri="{FF2B5EF4-FFF2-40B4-BE49-F238E27FC236}">
                <a16:creationId xmlns:a16="http://schemas.microsoft.com/office/drawing/2014/main" id="{2C16A353-C719-44DD-823C-73182E92AD86}"/>
              </a:ext>
            </a:extLst>
          </p:cNvPr>
          <p:cNvSpPr>
            <a:spLocks noGrp="1"/>
          </p:cNvSpPr>
          <p:nvPr>
            <p:ph sz="half" idx="2"/>
          </p:nvPr>
        </p:nvSpPr>
        <p:spPr/>
        <p:txBody>
          <a:bodyPr/>
          <a:lstStyle/>
          <a:p>
            <a:pPr marL="812800" lvl="1" indent="-457200">
              <a:buFont typeface="Arial" panose="020B0604020202020204" pitchFamily="34" charset="0"/>
              <a:buChar char="•"/>
            </a:pPr>
            <a:r>
              <a:rPr lang="de-DE" dirty="0"/>
              <a:t>3 Survey Fragen </a:t>
            </a:r>
          </a:p>
          <a:p>
            <a:pPr marL="171450" lvl="0" indent="-171450">
              <a:buFont typeface="Arial" panose="020B0604020202020204" pitchFamily="34" charset="0"/>
              <a:buChar char="•"/>
            </a:pPr>
            <a:r>
              <a:rPr kumimoji="1" lang="en-US" sz="1200" kern="1200" dirty="0">
                <a:solidFill>
                  <a:schemeClr val="tx1"/>
                </a:solidFill>
                <a:latin typeface="Verdana" pitchFamily="34" charset="0"/>
              </a:rPr>
              <a:t>How confident are you in your own ability to participate in politics?</a:t>
            </a:r>
            <a:endParaRPr kumimoji="1" lang="de-DE" sz="1200" kern="1200" dirty="0">
              <a:solidFill>
                <a:schemeClr val="tx1"/>
              </a:solidFill>
              <a:latin typeface="Verdana" pitchFamily="34" charset="0"/>
            </a:endParaRPr>
          </a:p>
          <a:p>
            <a:pPr marL="171450" lvl="0" indent="-171450">
              <a:buFont typeface="Arial" panose="020B0604020202020204" pitchFamily="34" charset="0"/>
              <a:buChar char="•"/>
            </a:pPr>
            <a:r>
              <a:rPr kumimoji="1" lang="en-US" sz="1200" kern="1200" dirty="0">
                <a:solidFill>
                  <a:schemeClr val="tx1"/>
                </a:solidFill>
                <a:latin typeface="Verdana" pitchFamily="34" charset="0"/>
              </a:rPr>
              <a:t>How easy do you personally find it to take part in politics?</a:t>
            </a:r>
            <a:endParaRPr kumimoji="1" lang="de-DE" sz="1200" kern="1200" dirty="0">
              <a:solidFill>
                <a:schemeClr val="tx1"/>
              </a:solidFill>
              <a:latin typeface="Verdana" pitchFamily="34" charset="0"/>
            </a:endParaRPr>
          </a:p>
          <a:p>
            <a:pPr marL="171450" lvl="0" indent="-171450">
              <a:buFont typeface="Arial" panose="020B0604020202020204" pitchFamily="34" charset="0"/>
              <a:buChar char="•"/>
            </a:pPr>
            <a:r>
              <a:rPr kumimoji="1" lang="en-US" sz="1200" kern="1200" dirty="0">
                <a:solidFill>
                  <a:schemeClr val="tx1"/>
                </a:solidFill>
                <a:latin typeface="Verdana" pitchFamily="34" charset="0"/>
              </a:rPr>
              <a:t>How able do you think you are to take an active role in a group involved with political issues? </a:t>
            </a:r>
            <a:r>
              <a:rPr lang="de-DE" dirty="0"/>
              <a:t> </a:t>
            </a:r>
          </a:p>
          <a:p>
            <a:pPr marL="812800" lvl="1" indent="-457200">
              <a:buFont typeface="Arial" panose="020B0604020202020204" pitchFamily="34" charset="0"/>
              <a:buChar char="•"/>
            </a:pPr>
            <a:r>
              <a:rPr lang="de-DE" dirty="0"/>
              <a:t>Addiert  und Skaliert 0-10 (hoch = mehr) </a:t>
            </a:r>
          </a:p>
        </p:txBody>
      </p:sp>
    </p:spTree>
    <p:extLst>
      <p:ext uri="{BB962C8B-B14F-4D97-AF65-F5344CB8AC3E}">
        <p14:creationId xmlns:p14="http://schemas.microsoft.com/office/powerpoint/2010/main" val="38637916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0289-D844-4BBB-ACE3-5D81227B2A4F}"/>
              </a:ext>
            </a:extLst>
          </p:cNvPr>
          <p:cNvSpPr>
            <a:spLocks noGrp="1"/>
          </p:cNvSpPr>
          <p:nvPr>
            <p:ph type="title"/>
          </p:nvPr>
        </p:nvSpPr>
        <p:spPr/>
        <p:txBody>
          <a:bodyPr/>
          <a:lstStyle/>
          <a:p>
            <a:r>
              <a:rPr lang="de-DE" dirty="0"/>
              <a:t>Unabhängige Variable : Einkommen</a:t>
            </a:r>
          </a:p>
        </p:txBody>
      </p:sp>
      <p:sp>
        <p:nvSpPr>
          <p:cNvPr id="3" name="Content Placeholder 2">
            <a:extLst>
              <a:ext uri="{FF2B5EF4-FFF2-40B4-BE49-F238E27FC236}">
                <a16:creationId xmlns:a16="http://schemas.microsoft.com/office/drawing/2014/main" id="{150F4288-F1D7-4FAF-9265-89B5DA874C91}"/>
              </a:ext>
            </a:extLst>
          </p:cNvPr>
          <p:cNvSpPr>
            <a:spLocks noGrp="1"/>
          </p:cNvSpPr>
          <p:nvPr>
            <p:ph sz="half" idx="1"/>
          </p:nvPr>
        </p:nvSpPr>
        <p:spPr/>
        <p:txBody>
          <a:bodyPr/>
          <a:lstStyle/>
          <a:p>
            <a:r>
              <a:rPr lang="en-US" sz="2400" dirty="0"/>
              <a:t>The explanatory variable is respondents’ household after-tax income. The ESS places all respondents into country-specific income deciles, which we recoded into low </a:t>
            </a:r>
          </a:p>
          <a:p>
            <a:r>
              <a:rPr lang="en-US" sz="2400" dirty="0"/>
              <a:t>(deciles 1-3), middle (4-7), and high income (8-10). </a:t>
            </a:r>
            <a:endParaRPr lang="de-DE" sz="900" dirty="0"/>
          </a:p>
        </p:txBody>
      </p:sp>
      <p:sp>
        <p:nvSpPr>
          <p:cNvPr id="4" name="Content Placeholder 3">
            <a:extLst>
              <a:ext uri="{FF2B5EF4-FFF2-40B4-BE49-F238E27FC236}">
                <a16:creationId xmlns:a16="http://schemas.microsoft.com/office/drawing/2014/main" id="{2C16A353-C719-44DD-823C-73182E92AD86}"/>
              </a:ext>
            </a:extLst>
          </p:cNvPr>
          <p:cNvSpPr>
            <a:spLocks noGrp="1"/>
          </p:cNvSpPr>
          <p:nvPr>
            <p:ph sz="half" idx="2"/>
          </p:nvPr>
        </p:nvSpPr>
        <p:spPr/>
        <p:txBody>
          <a:bodyPr/>
          <a:lstStyle/>
          <a:p>
            <a:pPr marL="812800" lvl="1" indent="-457200">
              <a:buFont typeface="Arial" panose="020B0604020202020204" pitchFamily="34" charset="0"/>
              <a:buChar char="•"/>
            </a:pPr>
            <a:r>
              <a:rPr lang="de-DE" dirty="0"/>
              <a:t>Einkommensverteilung </a:t>
            </a:r>
          </a:p>
          <a:p>
            <a:pPr marL="812800" lvl="1" indent="-457200">
              <a:buFont typeface="Arial" panose="020B0604020202020204" pitchFamily="34" charset="0"/>
              <a:buChar char="•"/>
            </a:pPr>
            <a:r>
              <a:rPr lang="de-DE" dirty="0"/>
              <a:t>Dezile (10% Schritte) </a:t>
            </a:r>
          </a:p>
          <a:p>
            <a:pPr marL="812800" lvl="1" indent="-457200">
              <a:buFont typeface="Arial" panose="020B0604020202020204" pitchFamily="34" charset="0"/>
              <a:buChar char="•"/>
            </a:pPr>
            <a:r>
              <a:rPr lang="de-DE" dirty="0"/>
              <a:t>Vereinfacht – Kategorische Variable </a:t>
            </a:r>
          </a:p>
        </p:txBody>
      </p:sp>
    </p:spTree>
    <p:extLst>
      <p:ext uri="{BB962C8B-B14F-4D97-AF65-F5344CB8AC3E}">
        <p14:creationId xmlns:p14="http://schemas.microsoft.com/office/powerpoint/2010/main" val="1251388712"/>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816</Words>
  <Application>Microsoft Office PowerPoint</Application>
  <PresentationFormat>On-screen Show (16:9)</PresentationFormat>
  <Paragraphs>72</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Verdana</vt:lpstr>
      <vt:lpstr>Vorlesung_15080_17.10.13</vt:lpstr>
      <vt:lpstr>PSMWA - Das Politische System Deutschlands im internationalen Vergleich</vt:lpstr>
      <vt:lpstr>Rückblick </vt:lpstr>
      <vt:lpstr>Statistik ist eine Linie Zeichnen </vt:lpstr>
      <vt:lpstr>Hypothesentest I</vt:lpstr>
      <vt:lpstr>Fragen an den Artikel </vt:lpstr>
      <vt:lpstr>Beispiel:  </vt:lpstr>
      <vt:lpstr>Abhängige und Unabhängige Variablen? Wie werden diese gemessen? </vt:lpstr>
      <vt:lpstr>Abhängige Variable :  Politische Selbstwirksamkeit</vt:lpstr>
      <vt:lpstr>Unabhängige Variable : Einkommen</vt:lpstr>
      <vt:lpstr>Unabhängige Variable : Anti-Eliten Politik </vt:lpstr>
      <vt:lpstr>Sind die Beziehungen statistisch signifikant? / Gibt es ein Verhältnis zwischen den Variablen?</vt:lpstr>
      <vt:lpstr>Sind die Beziehungen inhaltlich signifikant? / Wie groß ist der Einfluss ?</vt:lpstr>
      <vt:lpstr>Weite Fragen an den Text / Kritik </vt:lpstr>
      <vt:lpstr>Gemeinsame Übung: Quantitative texte lesen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621</cp:revision>
  <cp:lastPrinted>2015-10-12T07:54:51Z</cp:lastPrinted>
  <dcterms:created xsi:type="dcterms:W3CDTF">2013-10-17T07:50:24Z</dcterms:created>
  <dcterms:modified xsi:type="dcterms:W3CDTF">2022-04-12T08:52:45Z</dcterms:modified>
</cp:coreProperties>
</file>