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0"/>
  </p:notesMasterIdLst>
  <p:handoutMasterIdLst>
    <p:handoutMasterId r:id="rId31"/>
  </p:handoutMasterIdLst>
  <p:sldIdLst>
    <p:sldId id="389" r:id="rId2"/>
    <p:sldId id="391" r:id="rId3"/>
    <p:sldId id="406" r:id="rId4"/>
    <p:sldId id="410" r:id="rId5"/>
    <p:sldId id="392" r:id="rId6"/>
    <p:sldId id="396" r:id="rId7"/>
    <p:sldId id="398" r:id="rId8"/>
    <p:sldId id="397" r:id="rId9"/>
    <p:sldId id="412" r:id="rId10"/>
    <p:sldId id="439" r:id="rId11"/>
    <p:sldId id="414" r:id="rId12"/>
    <p:sldId id="416" r:id="rId13"/>
    <p:sldId id="419" r:id="rId14"/>
    <p:sldId id="418" r:id="rId15"/>
    <p:sldId id="437" r:id="rId16"/>
    <p:sldId id="401" r:id="rId17"/>
    <p:sldId id="400" r:id="rId18"/>
    <p:sldId id="415" r:id="rId19"/>
    <p:sldId id="425" r:id="rId20"/>
    <p:sldId id="422" r:id="rId21"/>
    <p:sldId id="423" r:id="rId22"/>
    <p:sldId id="424" r:id="rId23"/>
    <p:sldId id="435" r:id="rId24"/>
    <p:sldId id="421" r:id="rId25"/>
    <p:sldId id="434" r:id="rId26"/>
    <p:sldId id="395" r:id="rId27"/>
    <p:sldId id="413" r:id="rId28"/>
    <p:sldId id="411" r:id="rId29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003366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9" autoAdjust="0"/>
    <p:restoredTop sz="86430" autoAdjust="0"/>
  </p:normalViewPr>
  <p:slideViewPr>
    <p:cSldViewPr snapToGrid="0">
      <p:cViewPr varScale="1">
        <p:scale>
          <a:sx n="131" d="100"/>
          <a:sy n="131" d="100"/>
        </p:scale>
        <p:origin x="69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8c016da926720ee" providerId="LiveId" clId="{95530705-1D48-4BD4-BD74-89411EA8185A}"/>
    <pc:docChg chg="delSld">
      <pc:chgData name="C C" userId="58c016da926720ee" providerId="LiveId" clId="{95530705-1D48-4BD4-BD74-89411EA8185A}" dt="2020-02-03T11:19:19.149" v="1" actId="47"/>
      <pc:docMkLst>
        <pc:docMk/>
      </pc:docMkLst>
      <pc:sldChg chg="del">
        <pc:chgData name="C C" userId="58c016da926720ee" providerId="LiveId" clId="{95530705-1D48-4BD4-BD74-89411EA8185A}" dt="2020-02-03T11:19:05.179" v="0" actId="47"/>
        <pc:sldMkLst>
          <pc:docMk/>
          <pc:sldMk cId="2325386826" sldId="435"/>
        </pc:sldMkLst>
      </pc:sldChg>
      <pc:sldChg chg="del">
        <pc:chgData name="C C" userId="58c016da926720ee" providerId="LiveId" clId="{95530705-1D48-4BD4-BD74-89411EA8185A}" dt="2020-02-03T11:19:19.149" v="1" actId="47"/>
        <pc:sldMkLst>
          <pc:docMk/>
          <pc:sldMk cId="2755094030" sldId="437"/>
        </pc:sldMkLst>
      </pc:sldChg>
      <pc:sldChg chg="del">
        <pc:chgData name="C C" userId="58c016da926720ee" providerId="LiveId" clId="{95530705-1D48-4BD4-BD74-89411EA8185A}" dt="2020-02-03T11:19:19.149" v="1" actId="47"/>
        <pc:sldMkLst>
          <pc:docMk/>
          <pc:sldMk cId="2138566871" sldId="438"/>
        </pc:sldMkLst>
      </pc:sldChg>
      <pc:sldChg chg="del">
        <pc:chgData name="C C" userId="58c016da926720ee" providerId="LiveId" clId="{95530705-1D48-4BD4-BD74-89411EA8185A}" dt="2020-02-03T11:19:19.149" v="1" actId="47"/>
        <pc:sldMkLst>
          <pc:docMk/>
          <pc:sldMk cId="37620222" sldId="439"/>
        </pc:sldMkLst>
      </pc:sldChg>
      <pc:sldChg chg="del">
        <pc:chgData name="C C" userId="58c016da926720ee" providerId="LiveId" clId="{95530705-1D48-4BD4-BD74-89411EA8185A}" dt="2020-02-03T11:19:19.149" v="1" actId="47"/>
        <pc:sldMkLst>
          <pc:docMk/>
          <pc:sldMk cId="737793273" sldId="440"/>
        </pc:sldMkLst>
      </pc:sldChg>
      <pc:sldChg chg="del">
        <pc:chgData name="C C" userId="58c016da926720ee" providerId="LiveId" clId="{95530705-1D48-4BD4-BD74-89411EA8185A}" dt="2020-02-03T11:19:19.149" v="1" actId="47"/>
        <pc:sldMkLst>
          <pc:docMk/>
          <pc:sldMk cId="4045130048" sldId="441"/>
        </pc:sldMkLst>
      </pc:sldChg>
      <pc:sldChg chg="del">
        <pc:chgData name="C C" userId="58c016da926720ee" providerId="LiveId" clId="{95530705-1D48-4BD4-BD74-89411EA8185A}" dt="2020-02-03T11:19:19.149" v="1" actId="47"/>
        <pc:sldMkLst>
          <pc:docMk/>
          <pc:sldMk cId="1668320543" sldId="442"/>
        </pc:sldMkLst>
      </pc:sldChg>
      <pc:sldChg chg="del">
        <pc:chgData name="C C" userId="58c016da926720ee" providerId="LiveId" clId="{95530705-1D48-4BD4-BD74-89411EA8185A}" dt="2020-02-03T11:19:19.149" v="1" actId="47"/>
        <pc:sldMkLst>
          <pc:docMk/>
          <pc:sldMk cId="4087967706" sldId="445"/>
        </pc:sldMkLst>
      </pc:sldChg>
      <pc:sldChg chg="del">
        <pc:chgData name="C C" userId="58c016da926720ee" providerId="LiveId" clId="{95530705-1D48-4BD4-BD74-89411EA8185A}" dt="2020-02-03T11:19:19.149" v="1" actId="47"/>
        <pc:sldMkLst>
          <pc:docMk/>
          <pc:sldMk cId="3704290060" sldId="44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Auch hier nur grober Überblick . Viele verschiedene Methoden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30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http://www.qualitative-research.net/index.php/fqs/article/view/1961/3594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14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http://www.qualitative-research.net/index.php/fqs/article/view/1961/3594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23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804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auf Kurs im nächsten Semester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424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Bayern oder </a:t>
            </a:r>
            <a:r>
              <a:rPr lang="de-DE" dirty="0" err="1"/>
              <a:t>Hanover</a:t>
            </a:r>
            <a:r>
              <a:rPr lang="de-DE" dirty="0"/>
              <a:t> 96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6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68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72050"/>
            <a:ext cx="59769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ps.sagepub.com/content/49/10/1341.abstract?rss=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cps.sagepub.com/content/49/11/1513.abstract?rss=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50825" y="1597819"/>
            <a:ext cx="8785225" cy="110251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2400" noProof="0" dirty="0"/>
              <a:t>PSMWA - Das Politische System Deutschlands im internationalen Vergleich</a:t>
            </a:r>
            <a:endParaRPr lang="de-DE" altLang="de-DE" sz="2400" b="1" noProof="0" dirty="0"/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481540"/>
            <a:ext cx="8497887" cy="901304"/>
          </a:xfrm>
        </p:spPr>
        <p:txBody>
          <a:bodyPr/>
          <a:lstStyle/>
          <a:p>
            <a:r>
              <a:rPr lang="de-DE" altLang="de-DE" noProof="0" dirty="0"/>
              <a:t>Qualitative Methoden</a:t>
            </a:r>
          </a:p>
          <a:p>
            <a:endParaRPr lang="de-DE" alt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19A63E-454C-4222-9CC1-AF87D35D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Pfadabhängigkeit und Prozesse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88075-8225-47B5-B955-AF4A34042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430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47EE97-1EDF-4ADC-9DCE-99F94AF5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Fokus auf Prozesse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06F79F-6937-472D-806D-EE0F14275D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„Wenig“ Datenpunkte im Vergleich zu Quantitativen Methoden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Fokus auf kausale Prozesse ( </a:t>
            </a:r>
            <a:r>
              <a:rPr lang="de-DE" noProof="0" dirty="0">
                <a:sym typeface="Wingdings" panose="05000000000000000000" pitchFamily="2" charset="2"/>
              </a:rPr>
              <a:t> Theorie)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>
                <a:sym typeface="Wingdings" panose="05000000000000000000" pitchFamily="2" charset="2"/>
              </a:rPr>
              <a:t>„</a:t>
            </a:r>
            <a:r>
              <a:rPr lang="de-DE" noProof="0" dirty="0" err="1">
                <a:sym typeface="Wingdings" panose="05000000000000000000" pitchFamily="2" charset="2"/>
              </a:rPr>
              <a:t>Causal</a:t>
            </a:r>
            <a:r>
              <a:rPr lang="de-DE" noProof="0" dirty="0">
                <a:sym typeface="Wingdings" panose="05000000000000000000" pitchFamily="2" charset="2"/>
              </a:rPr>
              <a:t> </a:t>
            </a:r>
            <a:r>
              <a:rPr lang="de-DE" noProof="0" dirty="0" err="1">
                <a:sym typeface="Wingdings" panose="05000000000000000000" pitchFamily="2" charset="2"/>
              </a:rPr>
              <a:t>Process</a:t>
            </a:r>
            <a:r>
              <a:rPr lang="de-DE" noProof="0" dirty="0">
                <a:sym typeface="Wingdings" panose="05000000000000000000" pitchFamily="2" charset="2"/>
              </a:rPr>
              <a:t> </a:t>
            </a:r>
            <a:r>
              <a:rPr lang="de-DE" noProof="0" dirty="0" err="1">
                <a:sym typeface="Wingdings" panose="05000000000000000000" pitchFamily="2" charset="2"/>
              </a:rPr>
              <a:t>Observations</a:t>
            </a:r>
            <a:r>
              <a:rPr lang="de-DE" noProof="0" dirty="0">
                <a:sym typeface="Wingdings" panose="05000000000000000000" pitchFamily="2" charset="2"/>
              </a:rPr>
              <a:t>“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  <p:pic>
        <p:nvPicPr>
          <p:cNvPr id="6146" name="Picture 2" descr="Image result for rethinking social inquiry">
            <a:extLst>
              <a:ext uri="{FF2B5EF4-FFF2-40B4-BE49-F238E27FC236}">
                <a16:creationId xmlns:a16="http://schemas.microsoft.com/office/drawing/2014/main" id="{A56D4E9B-A447-4757-8B06-8AF5F5ACD0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65" y="2055257"/>
            <a:ext cx="192024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rethinking social inquiry">
            <a:extLst>
              <a:ext uri="{FF2B5EF4-FFF2-40B4-BE49-F238E27FC236}">
                <a16:creationId xmlns:a16="http://schemas.microsoft.com/office/drawing/2014/main" id="{22DB9127-DD62-4287-9E56-95DA95A6B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958" y="816947"/>
            <a:ext cx="19621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67084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3359-DF8B-4C2E-AB46-C4BA8163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Pfadabhängigkeiten und „</a:t>
            </a:r>
            <a:r>
              <a:rPr lang="de-DE" noProof="0" dirty="0" err="1"/>
              <a:t>Procces</a:t>
            </a:r>
            <a:r>
              <a:rPr lang="de-DE" noProof="0" dirty="0"/>
              <a:t> Tracing“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4AB8-1BD3-4E20-9BB1-B0876379FC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Pfadabhängigkeiten </a:t>
            </a:r>
            <a:r>
              <a:rPr lang="de-DE" noProof="0" dirty="0">
                <a:sym typeface="Wingdings" panose="05000000000000000000" pitchFamily="2" charset="2"/>
              </a:rPr>
              <a:t>Theoretische kausal Sequenz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>
                <a:sym typeface="Wingdings" panose="05000000000000000000" pitchFamily="2" charset="2"/>
              </a:rPr>
              <a:t>„</a:t>
            </a:r>
            <a:r>
              <a:rPr lang="de-DE" noProof="0" dirty="0" err="1">
                <a:sym typeface="Wingdings" panose="05000000000000000000" pitchFamily="2" charset="2"/>
              </a:rPr>
              <a:t>Self</a:t>
            </a:r>
            <a:r>
              <a:rPr lang="de-DE" noProof="0" dirty="0">
                <a:sym typeface="Wingdings" panose="05000000000000000000" pitchFamily="2" charset="2"/>
              </a:rPr>
              <a:t> </a:t>
            </a:r>
            <a:r>
              <a:rPr lang="de-DE" noProof="0" dirty="0" err="1">
                <a:sym typeface="Wingdings" panose="05000000000000000000" pitchFamily="2" charset="2"/>
              </a:rPr>
              <a:t>Reinforcing</a:t>
            </a:r>
            <a:r>
              <a:rPr lang="de-DE" noProof="0" dirty="0">
                <a:sym typeface="Wingdings" panose="05000000000000000000" pitchFamily="2" charset="2"/>
              </a:rPr>
              <a:t> </a:t>
            </a:r>
            <a:r>
              <a:rPr lang="de-DE" noProof="0" dirty="0" err="1">
                <a:sym typeface="Wingdings" panose="05000000000000000000" pitchFamily="2" charset="2"/>
              </a:rPr>
              <a:t>Sequence</a:t>
            </a:r>
            <a:r>
              <a:rPr lang="de-DE" noProof="0" dirty="0">
                <a:sym typeface="Wingdings" panose="05000000000000000000" pitchFamily="2" charset="2"/>
              </a:rPr>
              <a:t>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>
                <a:sym typeface="Wingdings" panose="05000000000000000000" pitchFamily="2" charset="2"/>
              </a:rPr>
              <a:t>Reaktive Sequenz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>
                <a:sym typeface="Wingdings" panose="05000000000000000000" pitchFamily="2" charset="2"/>
              </a:rPr>
              <a:t>Critical </a:t>
            </a:r>
            <a:r>
              <a:rPr lang="de-DE" noProof="0" dirty="0" err="1">
                <a:sym typeface="Wingdings" panose="05000000000000000000" pitchFamily="2" charset="2"/>
              </a:rPr>
              <a:t>Juncture</a:t>
            </a:r>
            <a:endParaRPr lang="de-DE" noProof="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  <p:pic>
        <p:nvPicPr>
          <p:cNvPr id="5126" name="Picture 6" descr="Image result for butterfly effect critical juncture">
            <a:extLst>
              <a:ext uri="{FF2B5EF4-FFF2-40B4-BE49-F238E27FC236}">
                <a16:creationId xmlns:a16="http://schemas.microsoft.com/office/drawing/2014/main" id="{D57F0D19-A033-4A23-A0CC-FEE6ADEDE4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672" y="1355725"/>
            <a:ext cx="2536031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40250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FA17-F125-44B5-864D-5643FE95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noProof="0" dirty="0"/>
              <a:t>Beispiel: </a:t>
            </a:r>
            <a:r>
              <a:rPr lang="de-DE" sz="2800" noProof="0" dirty="0" err="1"/>
              <a:t>Why</a:t>
            </a:r>
            <a:r>
              <a:rPr lang="de-DE" sz="2800" noProof="0" dirty="0"/>
              <a:t> Europe? The </a:t>
            </a:r>
            <a:r>
              <a:rPr lang="de-DE" sz="2800" noProof="0" dirty="0" err="1"/>
              <a:t>Rise</a:t>
            </a:r>
            <a:r>
              <a:rPr lang="de-DE" sz="2800" noProof="0" dirty="0"/>
              <a:t> of </a:t>
            </a:r>
            <a:r>
              <a:rPr lang="de-DE" sz="2800" noProof="0" dirty="0" err="1"/>
              <a:t>the</a:t>
            </a:r>
            <a:r>
              <a:rPr lang="de-DE" sz="2800" noProof="0" dirty="0"/>
              <a:t> West in World </a:t>
            </a:r>
            <a:r>
              <a:rPr lang="de-DE" sz="2800" noProof="0" dirty="0" err="1"/>
              <a:t>History</a:t>
            </a:r>
            <a:r>
              <a:rPr lang="de-DE" sz="2800" noProof="0" dirty="0"/>
              <a:t> 1500-1850 (</a:t>
            </a:r>
            <a:r>
              <a:rPr lang="de-DE" sz="2800" noProof="0" dirty="0" err="1"/>
              <a:t>Explorations</a:t>
            </a:r>
            <a:r>
              <a:rPr lang="de-DE" sz="2800" noProof="0" dirty="0"/>
              <a:t> in World </a:t>
            </a:r>
            <a:r>
              <a:rPr lang="de-DE" sz="2800" noProof="0" dirty="0" err="1"/>
              <a:t>History</a:t>
            </a:r>
            <a:r>
              <a:rPr lang="de-DE" sz="2800" noProof="0" dirty="0"/>
              <a:t>) </a:t>
            </a:r>
            <a:br>
              <a:rPr lang="de-DE" sz="2800" noProof="0" dirty="0"/>
            </a:br>
            <a:endParaRPr lang="de-DE" sz="28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2BCA-76BF-4C5E-88C2-36FFB3EF6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noProof="0" dirty="0"/>
              <a:t>Beispiel: Goldstone und die Industrielle Revolution in England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noProof="0" dirty="0"/>
              <a:t>Pfadabhängigkeiten durch verschiedene Sequenzen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noProof="0" dirty="0"/>
              <a:t>Reaktive Sequenzen:  Umweltfaktoren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noProof="0" dirty="0"/>
              <a:t>Self-</a:t>
            </a:r>
            <a:r>
              <a:rPr lang="de-DE" sz="2000" noProof="0" dirty="0" err="1"/>
              <a:t>Reinforcing</a:t>
            </a:r>
            <a:r>
              <a:rPr lang="de-DE" sz="2000" noProof="0" dirty="0"/>
              <a:t> </a:t>
            </a:r>
            <a:r>
              <a:rPr lang="de-DE" sz="2000" noProof="0" dirty="0" err="1"/>
              <a:t>Sequence</a:t>
            </a:r>
            <a:r>
              <a:rPr lang="de-DE" sz="2000" noProof="0" dirty="0"/>
              <a:t>:  Liberalisierung und Kultur  technischer Experimente</a:t>
            </a:r>
          </a:p>
          <a:p>
            <a:endParaRPr lang="de-DE" sz="2000" noProof="0" dirty="0"/>
          </a:p>
        </p:txBody>
      </p:sp>
      <p:pic>
        <p:nvPicPr>
          <p:cNvPr id="7170" name="Picture 2" descr="https://images-na.ssl-images-amazon.com/images/I/41J90atMDSL._SX326_BO1,204,203,200_.jpg">
            <a:extLst>
              <a:ext uri="{FF2B5EF4-FFF2-40B4-BE49-F238E27FC236}">
                <a16:creationId xmlns:a16="http://schemas.microsoft.com/office/drawing/2014/main" id="{28F32616-A709-428C-B682-7556E0E477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74" y="1355725"/>
            <a:ext cx="2222627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6602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DCFE0B2-CCCF-45AA-9E94-19475042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noProof="0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D7F6193-3B58-47D9-92A3-4773660831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19"/>
          <a:stretch/>
        </p:blipFill>
        <p:spPr bwMode="auto">
          <a:xfrm>
            <a:off x="0" y="0"/>
            <a:ext cx="516818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FCC99323-A09B-41AC-A56B-748522B1C4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97"/>
          <a:stretch/>
        </p:blipFill>
        <p:spPr bwMode="auto">
          <a:xfrm>
            <a:off x="4908191" y="1688096"/>
            <a:ext cx="4244975" cy="274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164267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19A63E-454C-4222-9CC1-AF87D35D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 Studies / Fallstudien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88075-8225-47B5-B955-AF4A34042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4054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55A1-9234-432E-BE1F-01E90C94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Case Study Methode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642BB-C91D-4F7D-B677-0789369E20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Fokus auf einen Fall im Detail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Ziel: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noProof="0" dirty="0"/>
              <a:t>Diesen Fall verstehen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noProof="0" dirty="0"/>
              <a:t>Ähnliche Fälle verstehen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Process Tracing </a:t>
            </a:r>
            <a:r>
              <a:rPr lang="de-DE" dirty="0">
                <a:sym typeface="Wingdings" panose="05000000000000000000" pitchFamily="2" charset="2"/>
              </a:rPr>
              <a:t> Kausale Mechanismen verstehen </a:t>
            </a:r>
            <a:endParaRPr lang="de-DE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E1F2DE-27D5-4736-A938-192319EAC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9959" y="865047"/>
            <a:ext cx="3690982" cy="1297386"/>
          </a:xfrm>
        </p:spPr>
        <p:txBody>
          <a:bodyPr/>
          <a:lstStyle/>
          <a:p>
            <a:r>
              <a:rPr lang="de-DE" sz="2000" b="1" noProof="0" dirty="0"/>
              <a:t>A </a:t>
            </a:r>
            <a:r>
              <a:rPr lang="de-DE" sz="2000" b="1" noProof="0" dirty="0" err="1"/>
              <a:t>case</a:t>
            </a:r>
            <a:r>
              <a:rPr lang="de-DE" sz="2000" b="1" noProof="0" dirty="0"/>
              <a:t> </a:t>
            </a:r>
            <a:r>
              <a:rPr lang="de-DE" sz="2000" b="1" noProof="0" dirty="0" err="1"/>
              <a:t>study</a:t>
            </a:r>
            <a:r>
              <a:rPr lang="de-DE" sz="2000" b="1" noProof="0" dirty="0"/>
              <a:t> </a:t>
            </a:r>
            <a:r>
              <a:rPr lang="de-DE" sz="2000" b="1" noProof="0" dirty="0" err="1"/>
              <a:t>is</a:t>
            </a:r>
            <a:r>
              <a:rPr lang="de-DE" sz="2000" b="1" noProof="0" dirty="0"/>
              <a:t> </a:t>
            </a:r>
            <a:r>
              <a:rPr lang="de-DE" sz="2000" b="1" noProof="0" dirty="0" err="1"/>
              <a:t>the</a:t>
            </a:r>
            <a:r>
              <a:rPr lang="de-DE" sz="2000" b="1" noProof="0" dirty="0"/>
              <a:t> intensive </a:t>
            </a:r>
            <a:r>
              <a:rPr lang="de-DE" sz="2000" b="1" noProof="0" dirty="0" err="1"/>
              <a:t>study</a:t>
            </a:r>
            <a:r>
              <a:rPr lang="de-DE" sz="2000" b="1" noProof="0" dirty="0"/>
              <a:t> of </a:t>
            </a:r>
            <a:r>
              <a:rPr lang="de-DE" sz="2000" b="1" noProof="0" dirty="0" err="1"/>
              <a:t>one</a:t>
            </a:r>
            <a:r>
              <a:rPr lang="de-DE" sz="2000" b="1" noProof="0" dirty="0"/>
              <a:t> </a:t>
            </a:r>
            <a:r>
              <a:rPr lang="de-DE" sz="2000" b="1" noProof="0" dirty="0" err="1"/>
              <a:t>or</a:t>
            </a:r>
            <a:r>
              <a:rPr lang="de-DE" sz="2000" b="1" noProof="0" dirty="0"/>
              <a:t> a </a:t>
            </a:r>
            <a:r>
              <a:rPr lang="de-DE" sz="2000" b="1" noProof="0" dirty="0" err="1"/>
              <a:t>few</a:t>
            </a:r>
            <a:r>
              <a:rPr lang="de-DE" sz="2000" b="1" noProof="0" dirty="0"/>
              <a:t> </a:t>
            </a:r>
            <a:r>
              <a:rPr lang="de-DE" sz="2000" b="1" noProof="0" dirty="0" err="1"/>
              <a:t>cases</a:t>
            </a:r>
            <a:r>
              <a:rPr lang="de-DE" sz="2000" b="1" noProof="0" dirty="0"/>
              <a:t> </a:t>
            </a:r>
            <a:r>
              <a:rPr lang="de-DE" sz="2000" b="1" noProof="0" dirty="0" err="1"/>
              <a:t>with</a:t>
            </a:r>
            <a:r>
              <a:rPr lang="de-DE" sz="2000" b="1" noProof="0" dirty="0"/>
              <a:t> </a:t>
            </a:r>
            <a:r>
              <a:rPr lang="de-DE" sz="2000" b="1" noProof="0" dirty="0" err="1"/>
              <a:t>the</a:t>
            </a:r>
            <a:r>
              <a:rPr lang="de-DE" sz="2000" b="1" noProof="0" dirty="0"/>
              <a:t> </a:t>
            </a:r>
            <a:r>
              <a:rPr lang="de-DE" sz="2000" b="1" noProof="0" dirty="0" err="1"/>
              <a:t>goal</a:t>
            </a:r>
            <a:r>
              <a:rPr lang="de-DE" sz="2000" b="1" noProof="0" dirty="0"/>
              <a:t> of </a:t>
            </a:r>
            <a:r>
              <a:rPr lang="de-DE" sz="2000" b="1" noProof="0" dirty="0" err="1"/>
              <a:t>better</a:t>
            </a:r>
            <a:r>
              <a:rPr lang="de-DE" sz="2000" b="1" noProof="0" dirty="0"/>
              <a:t> </a:t>
            </a:r>
            <a:r>
              <a:rPr lang="de-DE" sz="2000" b="1" noProof="0" dirty="0" err="1"/>
              <a:t>understanding</a:t>
            </a:r>
            <a:r>
              <a:rPr lang="de-DE" sz="2000" b="1" noProof="0" dirty="0"/>
              <a:t> a larger </a:t>
            </a:r>
            <a:r>
              <a:rPr lang="de-DE" sz="2000" b="1" noProof="0" dirty="0" err="1"/>
              <a:t>set</a:t>
            </a:r>
            <a:r>
              <a:rPr lang="de-DE" sz="2000" b="1" noProof="0" dirty="0"/>
              <a:t> of </a:t>
            </a:r>
            <a:r>
              <a:rPr lang="de-DE" sz="2000" b="1" noProof="0" dirty="0" err="1"/>
              <a:t>cases</a:t>
            </a:r>
            <a:r>
              <a:rPr lang="de-DE" sz="2000" b="1" noProof="0" dirty="0"/>
              <a:t>.</a:t>
            </a:r>
            <a:endParaRPr lang="de-DE" sz="2000" noProof="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C6AE82-80D3-4DD9-9F56-AF5D2A120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14" y="2280302"/>
            <a:ext cx="1638130" cy="245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33806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0C71-0D7D-4FD3-AC60-32642A1D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Fallauswahl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99EA9-A41C-4ABD-98BF-161E11A679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noProof="0" dirty="0"/>
              <a:t>Was sind unsere Fallstudien?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noProof="0" dirty="0"/>
              <a:t>„</a:t>
            </a:r>
            <a:r>
              <a:rPr lang="de-DE" sz="2400" noProof="0" dirty="0" err="1"/>
              <a:t>casing</a:t>
            </a:r>
            <a:r>
              <a:rPr lang="de-DE" sz="2400" noProof="0" dirty="0"/>
              <a:t>“ </a:t>
            </a:r>
            <a:r>
              <a:rPr lang="de-DE" sz="2400" noProof="0" dirty="0">
                <a:sym typeface="Wingdings" panose="05000000000000000000" pitchFamily="2" charset="2"/>
              </a:rPr>
              <a:t> Ein Fall von „was“ genau?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noProof="0" dirty="0"/>
              <a:t>Abgrenzung des Phänomens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noProof="0" dirty="0"/>
              <a:t>Analytisches Level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noProof="0" dirty="0"/>
              <a:t>Zeit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noProof="0" dirty="0"/>
              <a:t>Inhaltlich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endParaRPr lang="de-DE" sz="2000" noProof="0" dirty="0"/>
          </a:p>
          <a:p>
            <a:pPr marL="812800" lvl="1" indent="-457200">
              <a:buFont typeface="Arial" panose="020B0604020202020204" pitchFamily="34" charset="0"/>
              <a:buChar char="•"/>
            </a:pPr>
            <a:endParaRPr lang="de-DE" sz="2000" noProof="0" dirty="0"/>
          </a:p>
        </p:txBody>
      </p:sp>
      <p:pic>
        <p:nvPicPr>
          <p:cNvPr id="6" name="Picture 2" descr="http://www.kids-and-science.de/typo3temp/pics/7c63fbc9d9.jpg">
            <a:extLst>
              <a:ext uri="{FF2B5EF4-FFF2-40B4-BE49-F238E27FC236}">
                <a16:creationId xmlns:a16="http://schemas.microsoft.com/office/drawing/2014/main" id="{B9706217-813B-4A3D-9BBA-6BAC4CF9E7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33779"/>
            <a:ext cx="4244975" cy="282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547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0B12-252F-4F1D-8151-3E9CA95A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Der Richtige Vergleich </a:t>
            </a:r>
          </a:p>
        </p:txBody>
      </p:sp>
      <p:pic>
        <p:nvPicPr>
          <p:cNvPr id="8196" name="Picture 4" descr="Image result">
            <a:extLst>
              <a:ext uri="{FF2B5EF4-FFF2-40B4-BE49-F238E27FC236}">
                <a16:creationId xmlns:a16="http://schemas.microsoft.com/office/drawing/2014/main" id="{5AB8A3DC-35D0-4813-9265-7CCDCD2424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55724"/>
            <a:ext cx="4332436" cy="319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apfel birne vergleich">
            <a:extLst>
              <a:ext uri="{FF2B5EF4-FFF2-40B4-BE49-F238E27FC236}">
                <a16:creationId xmlns:a16="http://schemas.microsoft.com/office/drawing/2014/main" id="{B43E0448-C20E-40C8-BD60-F0594979953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78" y="1355725"/>
            <a:ext cx="3459068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5192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709613"/>
            <a:ext cx="3233780" cy="322262"/>
          </a:xfrm>
        </p:spPr>
        <p:txBody>
          <a:bodyPr/>
          <a:lstStyle/>
          <a:p>
            <a:r>
              <a:rPr lang="de-DE" noProof="0" dirty="0"/>
              <a:t>Von einem Zusammenhang ausgehen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E2ADC5-85B7-4A94-919B-4A4D5BD4028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 descr="http://media.salon.com/2015/03/tanf-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776" y="0"/>
            <a:ext cx="5676224" cy="462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0825" y="3470221"/>
            <a:ext cx="237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/>
              <a:t>Source: </a:t>
            </a:r>
            <a:r>
              <a:rPr lang="en-US" sz="750" dirty="0" err="1"/>
              <a:t>Alesina</a:t>
            </a:r>
            <a:r>
              <a:rPr lang="en-US" sz="750" dirty="0"/>
              <a:t> et al. 2001: Why Doesn’t the United States Have a European-Style Welfare State?</a:t>
            </a:r>
          </a:p>
        </p:txBody>
      </p:sp>
    </p:spTree>
    <p:extLst>
      <p:ext uri="{BB962C8B-B14F-4D97-AF65-F5344CB8AC3E}">
        <p14:creationId xmlns:p14="http://schemas.microsoft.com/office/powerpoint/2010/main" val="41524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EF226-FAD8-434D-BCAD-534F5558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50A17-1CDA-4C0C-8C85-9548773CC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58562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Typical</a:t>
            </a:r>
            <a:r>
              <a:rPr lang="de-DE" noProof="0" dirty="0"/>
              <a:t> </a:t>
            </a:r>
            <a:r>
              <a:rPr lang="de-DE" noProof="0" dirty="0" err="1"/>
              <a:t>case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Testend oder explorativ: es geht um </a:t>
            </a:r>
            <a:r>
              <a:rPr lang="de-DE" u="sng" noProof="0" dirty="0"/>
              <a:t>Mechanismen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Beispiel (</a:t>
            </a:r>
            <a:r>
              <a:rPr lang="de-DE" noProof="0" dirty="0" err="1">
                <a:hlinkClick r:id="rId2"/>
              </a:rPr>
              <a:t>Soifer</a:t>
            </a:r>
            <a:r>
              <a:rPr lang="de-DE" noProof="0" dirty="0">
                <a:hlinkClick r:id="rId2"/>
              </a:rPr>
              <a:t> 2016, CPS</a:t>
            </a:r>
            <a:r>
              <a:rPr lang="de-DE" noProof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Ecuador &amp; Kolumbien sind typische Fälle für ethnische Fragmentierung </a:t>
            </a:r>
            <a:r>
              <a:rPr lang="de-DE" noProof="0" dirty="0">
                <a:sym typeface="Wingdings" panose="05000000000000000000" pitchFamily="2" charset="2"/>
              </a:rPr>
              <a:t> geringe öffentliche Güter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>
                <a:sym typeface="Wingdings" panose="05000000000000000000" pitchFamily="2" charset="2"/>
              </a:rPr>
              <a:t>ABER: Process </a:t>
            </a:r>
            <a:r>
              <a:rPr lang="de-DE" noProof="0" dirty="0" err="1">
                <a:sym typeface="Wingdings" panose="05000000000000000000" pitchFamily="2" charset="2"/>
              </a:rPr>
              <a:t>tracing</a:t>
            </a:r>
            <a:r>
              <a:rPr lang="de-DE" noProof="0" dirty="0">
                <a:sym typeface="Wingdings" panose="05000000000000000000" pitchFamily="2" charset="2"/>
              </a:rPr>
              <a:t> zeigt, dass ein alternativer Mechanismus das Ergebnis besser erklärt: starker Regionalismus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>
                <a:sym typeface="Wingdings" panose="05000000000000000000" pitchFamily="2" charset="2"/>
              </a:rPr>
              <a:t>In der Folge wird das mit Hilfe quantitativer Daten für ganz Lateinamerika plausibilisiert</a:t>
            </a:r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E2ADC5-85B7-4A94-919B-4A4D5BD4028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2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Deviant </a:t>
            </a:r>
            <a:r>
              <a:rPr lang="de-DE" noProof="0" dirty="0" err="1"/>
              <a:t>case</a:t>
            </a:r>
            <a:r>
              <a:rPr lang="de-DE" noProof="0" dirty="0"/>
              <a:t> / Abweichender 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Immer theoriegenerierend bzw. fallerklärend, eines der stärksten Designs!</a:t>
            </a:r>
          </a:p>
          <a:p>
            <a:r>
              <a:rPr lang="de-DE" noProof="0" dirty="0"/>
              <a:t>Beispiel (</a:t>
            </a:r>
            <a:r>
              <a:rPr lang="de-DE" noProof="0" dirty="0">
                <a:hlinkClick r:id="rId2"/>
              </a:rPr>
              <a:t>McDonell 2016, CPS</a:t>
            </a:r>
            <a:r>
              <a:rPr lang="de-DE" noProof="0" dirty="0"/>
              <a:t>): “</a:t>
            </a:r>
            <a:r>
              <a:rPr lang="de-DE" noProof="0" dirty="0" err="1"/>
              <a:t>the</a:t>
            </a:r>
            <a:r>
              <a:rPr lang="de-DE" noProof="0" dirty="0"/>
              <a:t> puzzle of Ghana, </a:t>
            </a:r>
            <a:r>
              <a:rPr lang="de-DE" noProof="0" dirty="0" err="1"/>
              <a:t>the</a:t>
            </a:r>
            <a:r>
              <a:rPr lang="de-DE" noProof="0" dirty="0"/>
              <a:t> 12th </a:t>
            </a:r>
            <a:r>
              <a:rPr lang="de-DE" noProof="0" dirty="0" err="1"/>
              <a:t>most</a:t>
            </a:r>
            <a:r>
              <a:rPr lang="de-DE" noProof="0" dirty="0"/>
              <a:t> diverse </a:t>
            </a:r>
            <a:r>
              <a:rPr lang="de-DE" noProof="0" dirty="0" err="1"/>
              <a:t>state</a:t>
            </a:r>
            <a:r>
              <a:rPr lang="de-DE" noProof="0" dirty="0"/>
              <a:t> </a:t>
            </a:r>
            <a:r>
              <a:rPr lang="de-DE" noProof="0" dirty="0" err="1"/>
              <a:t>globally</a:t>
            </a:r>
            <a:r>
              <a:rPr lang="de-DE" noProof="0" dirty="0"/>
              <a:t>, </a:t>
            </a:r>
            <a:r>
              <a:rPr lang="de-DE" noProof="0" dirty="0" err="1"/>
              <a:t>yet</a:t>
            </a:r>
            <a:r>
              <a:rPr lang="de-DE" noProof="0" dirty="0"/>
              <a:t> </a:t>
            </a:r>
            <a:r>
              <a:rPr lang="de-DE" noProof="0" dirty="0" err="1"/>
              <a:t>among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most</a:t>
            </a:r>
            <a:r>
              <a:rPr lang="de-DE" noProof="0" dirty="0"/>
              <a:t> </a:t>
            </a:r>
            <a:r>
              <a:rPr lang="de-DE" noProof="0" dirty="0" err="1"/>
              <a:t>peaceful</a:t>
            </a:r>
            <a:r>
              <a:rPr lang="de-DE" noProof="0" dirty="0"/>
              <a:t>, </a:t>
            </a:r>
            <a:r>
              <a:rPr lang="de-DE" noProof="0" dirty="0" err="1"/>
              <a:t>democratic</a:t>
            </a:r>
            <a:r>
              <a:rPr lang="de-DE" noProof="0" dirty="0"/>
              <a:t>, and </a:t>
            </a:r>
            <a:r>
              <a:rPr lang="de-DE" noProof="0" dirty="0" err="1"/>
              <a:t>developed</a:t>
            </a:r>
            <a:r>
              <a:rPr lang="de-DE" noProof="0" dirty="0"/>
              <a:t> African </a:t>
            </a:r>
            <a:r>
              <a:rPr lang="de-DE" noProof="0" dirty="0" err="1"/>
              <a:t>states</a:t>
            </a:r>
            <a:r>
              <a:rPr lang="de-DE" noProof="0" dirty="0"/>
              <a:t>”.</a:t>
            </a:r>
          </a:p>
          <a:p>
            <a:r>
              <a:rPr lang="de-DE" noProof="0" dirty="0"/>
              <a:t>Erklärung: „</a:t>
            </a:r>
            <a:r>
              <a:rPr lang="de-DE" noProof="0" dirty="0" err="1"/>
              <a:t>Diversity</a:t>
            </a:r>
            <a:r>
              <a:rPr lang="de-DE" noProof="0" dirty="0"/>
              <a:t> </a:t>
            </a:r>
            <a:r>
              <a:rPr lang="de-DE" noProof="0" dirty="0" err="1"/>
              <a:t>encouraged</a:t>
            </a:r>
            <a:r>
              <a:rPr lang="de-DE" noProof="0" dirty="0"/>
              <a:t> </a:t>
            </a:r>
            <a:r>
              <a:rPr lang="de-DE" noProof="0" dirty="0" err="1"/>
              <a:t>provision</a:t>
            </a:r>
            <a:r>
              <a:rPr lang="de-DE" noProof="0" dirty="0"/>
              <a:t> of social </a:t>
            </a:r>
            <a:r>
              <a:rPr lang="de-DE" noProof="0" dirty="0" err="1"/>
              <a:t>goods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broad-based</a:t>
            </a:r>
            <a:r>
              <a:rPr lang="de-DE" noProof="0" dirty="0"/>
              <a:t> support in </a:t>
            </a:r>
            <a:r>
              <a:rPr lang="de-DE" noProof="0" dirty="0" err="1"/>
              <a:t>states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a </a:t>
            </a:r>
            <a:r>
              <a:rPr lang="de-DE" noProof="0" dirty="0" err="1"/>
              <a:t>modest</a:t>
            </a:r>
            <a:r>
              <a:rPr lang="de-DE" noProof="0" dirty="0"/>
              <a:t> </a:t>
            </a:r>
            <a:r>
              <a:rPr lang="de-DE" noProof="0" dirty="0" err="1"/>
              <a:t>plurality</a:t>
            </a:r>
            <a:r>
              <a:rPr lang="de-DE" noProof="0" dirty="0"/>
              <a:t>—not large </a:t>
            </a:r>
            <a:r>
              <a:rPr lang="de-DE" noProof="0" dirty="0" err="1"/>
              <a:t>enough</a:t>
            </a:r>
            <a:r>
              <a:rPr lang="de-DE" noProof="0" dirty="0"/>
              <a:t> to </a:t>
            </a:r>
            <a:r>
              <a:rPr lang="de-DE" noProof="0" dirty="0" err="1"/>
              <a:t>dominate</a:t>
            </a:r>
            <a:r>
              <a:rPr lang="de-DE" noProof="0" dirty="0"/>
              <a:t>, but </a:t>
            </a:r>
            <a:r>
              <a:rPr lang="de-DE" noProof="0" dirty="0" err="1"/>
              <a:t>without</a:t>
            </a:r>
            <a:r>
              <a:rPr lang="de-DE" noProof="0" dirty="0"/>
              <a:t> </a:t>
            </a:r>
            <a:r>
              <a:rPr lang="de-DE" noProof="0" dirty="0" err="1"/>
              <a:t>proximately</a:t>
            </a:r>
            <a:r>
              <a:rPr lang="de-DE" noProof="0" dirty="0"/>
              <a:t> </a:t>
            </a:r>
            <a:r>
              <a:rPr lang="de-DE" noProof="0" dirty="0" err="1"/>
              <a:t>sized</a:t>
            </a:r>
            <a:r>
              <a:rPr lang="de-DE" noProof="0" dirty="0"/>
              <a:t> </a:t>
            </a:r>
            <a:r>
              <a:rPr lang="de-DE" noProof="0" dirty="0" err="1"/>
              <a:t>ethnic</a:t>
            </a:r>
            <a:r>
              <a:rPr lang="de-DE" noProof="0" dirty="0"/>
              <a:t> </a:t>
            </a:r>
            <a:r>
              <a:rPr lang="de-DE" noProof="0" dirty="0" err="1"/>
              <a:t>groups</a:t>
            </a:r>
            <a:r>
              <a:rPr lang="de-DE" noProof="0" dirty="0"/>
              <a:t>—</a:t>
            </a:r>
            <a:r>
              <a:rPr lang="de-DE" noProof="0" dirty="0" err="1"/>
              <a:t>especially</a:t>
            </a:r>
            <a:r>
              <a:rPr lang="de-DE" noProof="0" dirty="0"/>
              <a:t> for </a:t>
            </a:r>
            <a:r>
              <a:rPr lang="de-DE" noProof="0" dirty="0" err="1"/>
              <a:t>leaders</a:t>
            </a:r>
            <a:r>
              <a:rPr lang="de-DE" noProof="0" dirty="0"/>
              <a:t> </a:t>
            </a:r>
            <a:r>
              <a:rPr lang="de-DE" noProof="0" dirty="0" err="1"/>
              <a:t>from</a:t>
            </a:r>
            <a:r>
              <a:rPr lang="de-DE" noProof="0" dirty="0"/>
              <a:t> a </a:t>
            </a:r>
            <a:r>
              <a:rPr lang="de-DE" noProof="0" dirty="0" err="1"/>
              <a:t>minority</a:t>
            </a:r>
            <a:r>
              <a:rPr lang="de-DE" noProof="0" dirty="0"/>
              <a:t>.”</a:t>
            </a:r>
          </a:p>
          <a:p>
            <a:endParaRPr lang="de-DE" noProof="0" dirty="0"/>
          </a:p>
          <a:p>
            <a:r>
              <a:rPr lang="de-DE" noProof="0" dirty="0"/>
              <a:t>+ Fallstudien über Guinea, Togo, und Kenia</a:t>
            </a:r>
          </a:p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E2ADC5-85B7-4A94-919B-4A4D5BD4028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090" y="3813888"/>
            <a:ext cx="1229427" cy="107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9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Most-</a:t>
            </a:r>
            <a:r>
              <a:rPr lang="de-DE" noProof="0" dirty="0" err="1"/>
              <a:t>likely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noProof="0" dirty="0"/>
              <a:t>: Bundesliga Meister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E2ADC5-85B7-4A94-919B-4A4D5BD4028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202254-8BC1-4F0A-B1C5-C0B680724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821" y="1390494"/>
            <a:ext cx="4636501" cy="2686206"/>
          </a:xfrm>
          <a:prstGeom prst="rect">
            <a:avLst/>
          </a:prstGeom>
        </p:spPr>
      </p:pic>
      <p:pic>
        <p:nvPicPr>
          <p:cNvPr id="5" name="Picture 2" descr="Image result for bayern münchen">
            <a:extLst>
              <a:ext uri="{FF2B5EF4-FFF2-40B4-BE49-F238E27FC236}">
                <a16:creationId xmlns:a16="http://schemas.microsoft.com/office/drawing/2014/main" id="{AD7CBECC-3820-4D6D-9A86-F4CFBF7F25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03" y="166203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51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AA35-EE74-4CFD-A1E2-B44F4E5B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Least-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Bundesliga Meister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DDDF-F292-4BBF-A694-42949CBE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783346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Arten von Fallauswahl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E2ADC5-85B7-4A94-919B-4A4D5BD4028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9613"/>
            <a:ext cx="9200096" cy="443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663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7719CA-1190-4022-8ACF-F29839CA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Komparativ-Historische Methode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3B657D-3A3B-496F-969F-CEFEA001E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63437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2B70-2BA3-4C28-BAFC-B7023A9B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Logik der Komparativ-Historischen Methode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F3F451-FC6B-4A6D-AE2E-13ADD66833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Beginnt mit einem Ergebnis/ Kontrast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Vergleicht einige Fälle sehr detaillierte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Fokus auf einige wichtige Faktoren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Fokus auf Prozesse (Theoriegeleitet) </a:t>
            </a:r>
          </a:p>
        </p:txBody>
      </p:sp>
      <p:pic>
        <p:nvPicPr>
          <p:cNvPr id="4098" name="Picture 2" descr="https://www.booktopia.com.au/http_coversbooktopiacomau/600/9780199662814/the-oxford-handbook-of-historical-institutionalism.jpg">
            <a:extLst>
              <a:ext uri="{FF2B5EF4-FFF2-40B4-BE49-F238E27FC236}">
                <a16:creationId xmlns:a16="http://schemas.microsoft.com/office/drawing/2014/main" id="{D16DDD9D-66A0-4BF7-B6E9-C9E797EC16C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355725"/>
            <a:ext cx="33813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532578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ED78-A180-4CAA-8A3A-2B4EB432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States and </a:t>
            </a:r>
            <a:r>
              <a:rPr lang="de-DE" noProof="0" dirty="0" err="1"/>
              <a:t>Social</a:t>
            </a:r>
            <a:r>
              <a:rPr lang="de-DE" noProof="0" dirty="0"/>
              <a:t> </a:t>
            </a:r>
            <a:r>
              <a:rPr lang="de-DE" noProof="0" dirty="0" err="1"/>
              <a:t>Revolutions</a:t>
            </a:r>
            <a:r>
              <a:rPr lang="de-DE" noProof="0" dirty="0"/>
              <a:t>: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C5181-75AE-44B2-8FEE-C76DD427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State Breakdown </a:t>
            </a:r>
          </a:p>
        </p:txBody>
      </p:sp>
      <p:pic>
        <p:nvPicPr>
          <p:cNvPr id="4098" name="Picture 2" descr="Image result for state breakdown revolution">
            <a:extLst>
              <a:ext uri="{FF2B5EF4-FFF2-40B4-BE49-F238E27FC236}">
                <a16:creationId xmlns:a16="http://schemas.microsoft.com/office/drawing/2014/main" id="{BB393EBE-BC38-4850-AC1C-6AD4B801C41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3306" y="2045494"/>
            <a:ext cx="28479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6E4310-BAFF-4F47-B0AB-8E44F569E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noProof="0" dirty="0" err="1"/>
              <a:t>Peasant</a:t>
            </a:r>
            <a:r>
              <a:rPr lang="de-DE" noProof="0" dirty="0"/>
              <a:t> </a:t>
            </a:r>
            <a:r>
              <a:rPr lang="de-DE" noProof="0" dirty="0" err="1"/>
              <a:t>Revolt</a:t>
            </a:r>
            <a:r>
              <a:rPr lang="de-DE" noProof="0" dirty="0"/>
              <a:t> </a:t>
            </a:r>
          </a:p>
        </p:txBody>
      </p:sp>
      <p:pic>
        <p:nvPicPr>
          <p:cNvPr id="4100" name="Picture 4" descr="Image result for peasant revolt china">
            <a:extLst>
              <a:ext uri="{FF2B5EF4-FFF2-40B4-BE49-F238E27FC236}">
                <a16:creationId xmlns:a16="http://schemas.microsoft.com/office/drawing/2014/main" id="{19AB22FA-9F61-49A7-8231-02A672E700C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70" y="1630363"/>
            <a:ext cx="2759684" cy="29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04582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AC69-BB72-4886-A69C-B7D5A6E4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noProof="0" dirty="0"/>
              <a:t>Beispiele: </a:t>
            </a:r>
            <a:r>
              <a:rPr lang="de-DE" sz="2800" i="1" noProof="0" dirty="0"/>
              <a:t>States and </a:t>
            </a:r>
            <a:r>
              <a:rPr lang="de-DE" sz="2800" i="1" noProof="0" dirty="0" err="1"/>
              <a:t>Social</a:t>
            </a:r>
            <a:r>
              <a:rPr lang="de-DE" sz="2800" i="1" noProof="0" dirty="0"/>
              <a:t> </a:t>
            </a:r>
            <a:r>
              <a:rPr lang="de-DE" sz="2800" i="1" noProof="0" dirty="0" err="1"/>
              <a:t>Revolutions</a:t>
            </a:r>
            <a:r>
              <a:rPr lang="de-DE" sz="2800" i="1" noProof="0" dirty="0"/>
              <a:t>: A </a:t>
            </a:r>
            <a:r>
              <a:rPr lang="de-DE" sz="2800" i="1" noProof="0" dirty="0" err="1"/>
              <a:t>Comparative</a:t>
            </a:r>
            <a:r>
              <a:rPr lang="de-DE" sz="2800" i="1" noProof="0" dirty="0"/>
              <a:t> Analysis of France, Russia and China</a:t>
            </a:r>
            <a:endParaRPr lang="de-DE" sz="2800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BBF41-1809-4D74-89F8-3E9C6C4E4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4347" y="1356122"/>
            <a:ext cx="6248830" cy="33813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Fragestellung: Wie erklären wir „social </a:t>
            </a:r>
            <a:r>
              <a:rPr lang="de-DE" noProof="0" dirty="0" err="1"/>
              <a:t>Revolutions</a:t>
            </a:r>
            <a:r>
              <a:rPr lang="de-DE" noProof="0" dirty="0"/>
              <a:t>“ 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Konzept: </a:t>
            </a:r>
            <a:r>
              <a:rPr lang="de-DE" noProof="0" dirty="0" err="1"/>
              <a:t>Social</a:t>
            </a:r>
            <a:r>
              <a:rPr lang="de-DE" noProof="0" dirty="0"/>
              <a:t> Revolution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noProof="0" dirty="0"/>
              <a:t>Sehr schnelle Transformation der Gesellschaft und Klassenstruktur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noProof="0" dirty="0"/>
              <a:t>Beispiele: Frankreich, Russland, China </a:t>
            </a:r>
          </a:p>
          <a:p>
            <a:endParaRPr lang="de-DE" noProof="0" dirty="0"/>
          </a:p>
          <a:p>
            <a:r>
              <a:rPr lang="de-DE" noProof="0" dirty="0"/>
              <a:t>	</a:t>
            </a:r>
          </a:p>
        </p:txBody>
      </p:sp>
      <p:pic>
        <p:nvPicPr>
          <p:cNvPr id="1026" name="Picture 2" descr="Image result for states and social revolutions">
            <a:extLst>
              <a:ext uri="{FF2B5EF4-FFF2-40B4-BE49-F238E27FC236}">
                <a16:creationId xmlns:a16="http://schemas.microsoft.com/office/drawing/2014/main" id="{52028376-CF64-4DCF-BA5D-376533AE582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4" y="1356122"/>
            <a:ext cx="2186622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66753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079ACD-35A1-4ABF-BDB2-546294E8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Rückblick auf Quantitative Methoden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4CE23D-7991-446D-B439-D5B3D3A92F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„Effekt im Durschnitt“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Kontrolle durch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noProof="0" dirty="0"/>
              <a:t>Zufällige Auswahl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noProof="0" dirty="0"/>
              <a:t>Statistische „Kontrolle“ durch weitere Variablen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Fokus auf viele Beobachtungen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Generell: X </a:t>
            </a:r>
            <a:r>
              <a:rPr lang="de-DE" noProof="0" dirty="0">
                <a:sym typeface="Wingdings" panose="05000000000000000000" pitchFamily="2" charset="2"/>
              </a:rPr>
              <a:t> Y </a:t>
            </a:r>
            <a:endParaRPr lang="de-DE" noProof="0" dirty="0"/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DE0E6EF7-C81B-4C04-B482-CD99AC0FB7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7" y="1784350"/>
            <a:ext cx="3810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755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0361-2719-4D03-A4C6-3FBB4530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Manche Fragen sind schwer quantitative zu beantworten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3CB3-3AE2-4DE2-8C2E-EC7672AAD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5371498" cy="33813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Welche Faktoren erklären die französische Revolution 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Ursprung WW2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Erklärungsmuster und Entscheidungen bei „New </a:t>
            </a:r>
            <a:r>
              <a:rPr lang="de-DE" noProof="0" dirty="0" err="1"/>
              <a:t>Social</a:t>
            </a:r>
            <a:r>
              <a:rPr lang="de-DE" noProof="0" dirty="0"/>
              <a:t> Risk“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  <p:pic>
        <p:nvPicPr>
          <p:cNvPr id="2050" name="Picture 2" descr="Image result for french revolution">
            <a:extLst>
              <a:ext uri="{FF2B5EF4-FFF2-40B4-BE49-F238E27FC236}">
                <a16:creationId xmlns:a16="http://schemas.microsoft.com/office/drawing/2014/main" id="{DB358362-E4CB-425C-8C26-4F831EC361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2276173"/>
            <a:ext cx="3086100" cy="15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9855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FA1ED0-EC3C-4A28-ACDF-1FA5C6C4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Was sind Qualitative Methoden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A5590-9C94-4E40-82B6-FABB58C1D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noProof="0" dirty="0"/>
              <a:t>Vielfältige Methoden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noProof="0" dirty="0"/>
              <a:t>Spezifische Ergebnisse und Ereignisse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noProof="0" dirty="0"/>
              <a:t>„Daten“ sind vielfältiger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noProof="0" dirty="0"/>
              <a:t>Breite vs. Tiefe Analyse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noProof="0" dirty="0"/>
              <a:t>Hier: Komparativ/ Historische Methode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noProof="0" dirty="0"/>
              <a:t>Andere Methoden kurz vorgestellt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noProof="0" dirty="0"/>
          </a:p>
        </p:txBody>
      </p:sp>
      <p:pic>
        <p:nvPicPr>
          <p:cNvPr id="3076" name="Picture 4" descr="Image result for qualitative method">
            <a:extLst>
              <a:ext uri="{FF2B5EF4-FFF2-40B4-BE49-F238E27FC236}">
                <a16:creationId xmlns:a16="http://schemas.microsoft.com/office/drawing/2014/main" id="{4C92DAE1-AFA6-41C9-AD49-3FED4183520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14203"/>
            <a:ext cx="4244975" cy="306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93561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F3E5-25B6-4087-9165-9DC7E1ED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Kausalität und Qualitative Methoden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2D1F8-2DDD-45AE-ADEC-30DCCC528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Quantitative Methoden: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noProof="0" dirty="0"/>
              <a:t>Probabilistische Methoden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Qualitative Methoden 1: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noProof="0" dirty="0"/>
              <a:t>Deterministisch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noProof="0" dirty="0"/>
              <a:t>Notwendige und hinreichende Bedingungen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Qualitative Methoden 2: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noProof="0" dirty="0"/>
              <a:t>Gar kein Fokus auf Kausalität</a:t>
            </a:r>
          </a:p>
        </p:txBody>
      </p:sp>
      <p:pic>
        <p:nvPicPr>
          <p:cNvPr id="6" name="Picture 6" descr="Gambling, Cube, Play, Random, Luck, Points, Pay, Eyes">
            <a:extLst>
              <a:ext uri="{FF2B5EF4-FFF2-40B4-BE49-F238E27FC236}">
                <a16:creationId xmlns:a16="http://schemas.microsoft.com/office/drawing/2014/main" id="{035E9219-2D95-4722-962D-83E89CCCEEB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158844"/>
            <a:ext cx="3052119" cy="160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ominos stones">
            <a:extLst>
              <a:ext uri="{FF2B5EF4-FFF2-40B4-BE49-F238E27FC236}">
                <a16:creationId xmlns:a16="http://schemas.microsoft.com/office/drawing/2014/main" id="{6E4C895D-2807-4CB9-A836-5B40523B6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897" y="2822005"/>
            <a:ext cx="2913110" cy="164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06888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0F50-5D03-4DA2-9E8A-1805157E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Notwendige Bedingungen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19B9F-98F0-4FA0-983E-D207217FA9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Bedingung A ist notwendig um Ergebnis Y zu erhalten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Nur weil Bedingung A besteht, muss Y nicht stattfinden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E12412-9534-4DE6-AD32-17335E4446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95801" y="1356122"/>
            <a:ext cx="2238375" cy="2847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8F7A4-7F78-4F2C-AD79-5655F7E58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299" y="1356122"/>
            <a:ext cx="24288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949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7FAC-E7F5-4B49-BCA6-CF8C5E2A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Hinreichende Bedingungen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D6E37-AB78-4E96-AAA5-89768F03AB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Immer wenn Bedingung A besteht, muss Ergebnis Y stattfinden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Nur weil Ergebnis Y stattgefunden hat, muss A nicht bestanden haben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CF51F5-3C70-47CB-927D-8A248EE58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1557337"/>
            <a:ext cx="2133600" cy="2876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5D9A0E-AF82-4C88-8FE7-8838D4E4B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75" y="1610368"/>
            <a:ext cx="26003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493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0030-0D12-4798-815D-BB04BA19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Einfaches Beispiel: Feuer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C65C-5D5D-4844-9112-A774B0BB08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Feuer Dreieck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noProof="0" dirty="0"/>
              <a:t>Sauerstoff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noProof="0" dirty="0"/>
              <a:t>Treibstoff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noProof="0" dirty="0"/>
              <a:t>Hitze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Individuell notwendig, zusammen hinreichend um ein Feuer auszulösen</a:t>
            </a:r>
          </a:p>
        </p:txBody>
      </p:sp>
      <p:pic>
        <p:nvPicPr>
          <p:cNvPr id="6" name="Picture 2" descr="Image result">
            <a:extLst>
              <a:ext uri="{FF2B5EF4-FFF2-40B4-BE49-F238E27FC236}">
                <a16:creationId xmlns:a16="http://schemas.microsoft.com/office/drawing/2014/main" id="{FE3A579F-5520-42B4-8005-4A4DAAA596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818" y="1031875"/>
            <a:ext cx="3878074" cy="33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46065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</TotalTime>
  <Words>708</Words>
  <Application>Microsoft Office PowerPoint</Application>
  <PresentationFormat>On-screen Show (16:9)</PresentationFormat>
  <Paragraphs>128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Times New Roman</vt:lpstr>
      <vt:lpstr>Verdana</vt:lpstr>
      <vt:lpstr>Vorlesung_15080_17.10.13</vt:lpstr>
      <vt:lpstr>PSMWA - Das Politische System Deutschlands im internationalen Vergleich</vt:lpstr>
      <vt:lpstr>Überblick</vt:lpstr>
      <vt:lpstr>Rückblick auf Quantitative Methoden</vt:lpstr>
      <vt:lpstr>Manche Fragen sind schwer quantitative zu beantworten </vt:lpstr>
      <vt:lpstr>Was sind Qualitative Methoden</vt:lpstr>
      <vt:lpstr>Kausalität und Qualitative Methoden </vt:lpstr>
      <vt:lpstr>Notwendige Bedingungen </vt:lpstr>
      <vt:lpstr>Hinreichende Bedingungen</vt:lpstr>
      <vt:lpstr>Einfaches Beispiel: Feuer  </vt:lpstr>
      <vt:lpstr>Pfadabhängigkeit und Prozesse</vt:lpstr>
      <vt:lpstr>Fokus auf Prozesse </vt:lpstr>
      <vt:lpstr>Pfadabhängigkeiten und „Procces Tracing“ </vt:lpstr>
      <vt:lpstr>Beispiel: Why Europe? The Rise of the West in World History 1500-1850 (Explorations in World History)  </vt:lpstr>
      <vt:lpstr>PowerPoint Presentation</vt:lpstr>
      <vt:lpstr>Case Studies / Fallstudien</vt:lpstr>
      <vt:lpstr>Case Study Methode</vt:lpstr>
      <vt:lpstr>Fallauswahl </vt:lpstr>
      <vt:lpstr>Der Richtige Vergleich </vt:lpstr>
      <vt:lpstr>Von einem Zusammenhang ausgehen</vt:lpstr>
      <vt:lpstr>Typical case</vt:lpstr>
      <vt:lpstr>Deviant case / Abweichender Fall</vt:lpstr>
      <vt:lpstr>Most-likely case: Bundesliga Meister</vt:lpstr>
      <vt:lpstr>Least-likely case: Bundesliga Meister</vt:lpstr>
      <vt:lpstr>Arten von Fallauswahl</vt:lpstr>
      <vt:lpstr>Komparativ-Historische Methode </vt:lpstr>
      <vt:lpstr>Logik der Komparativ-Historischen Methode</vt:lpstr>
      <vt:lpstr>States and Social Revolutions: II</vt:lpstr>
      <vt:lpstr>Beispiele: States and Social Revolutions: A Comparative Analysis of France, Russia and China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724</cp:revision>
  <cp:lastPrinted>2015-10-12T07:54:51Z</cp:lastPrinted>
  <dcterms:created xsi:type="dcterms:W3CDTF">2013-10-17T07:50:24Z</dcterms:created>
  <dcterms:modified xsi:type="dcterms:W3CDTF">2021-02-18T09:12:40Z</dcterms:modified>
</cp:coreProperties>
</file>