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417" r:id="rId2"/>
    <p:sldId id="444" r:id="rId3"/>
    <p:sldId id="442" r:id="rId4"/>
    <p:sldId id="418" r:id="rId5"/>
    <p:sldId id="419" r:id="rId6"/>
    <p:sldId id="427" r:id="rId7"/>
    <p:sldId id="435" r:id="rId8"/>
    <p:sldId id="421" r:id="rId9"/>
    <p:sldId id="422" r:id="rId10"/>
    <p:sldId id="423" r:id="rId11"/>
    <p:sldId id="424" r:id="rId12"/>
    <p:sldId id="42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6776B-0D17-4469-B68C-7EB44550B3DE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B488C-D265-4D9C-B732-7ECAA3584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83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47134" y="287867"/>
            <a:ext cx="5761567" cy="610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333" b="1" dirty="0">
                <a:solidFill>
                  <a:srgbClr val="5F5F5F"/>
                </a:solidFill>
              </a:rPr>
              <a:t>Dr. Christoph Nguyen 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333" b="1" dirty="0">
                <a:solidFill>
                  <a:srgbClr val="5F5F5F"/>
                </a:solidFill>
              </a:rPr>
              <a:t>Otto-Suhr-Institut für Politikwissenschaft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333" b="1" dirty="0">
                <a:solidFill>
                  <a:srgbClr val="5F5F5F"/>
                </a:solidFill>
              </a:rPr>
              <a:t>Arbeitsstelle Politisches System Deutschlands</a:t>
            </a: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85251" y="143933"/>
            <a:ext cx="2851149" cy="56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6665384"/>
            <a:ext cx="12192000" cy="19261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sz="2400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213102" y="4616451"/>
            <a:ext cx="8623300" cy="1057275"/>
          </a:xfrm>
        </p:spPr>
        <p:txBody>
          <a:bodyPr lIns="360000"/>
          <a:lstStyle>
            <a:lvl1pPr>
              <a:defRPr sz="2667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213100" y="2579689"/>
            <a:ext cx="8636000" cy="1470025"/>
          </a:xfrm>
        </p:spPr>
        <p:txBody>
          <a:bodyPr lIns="360000" anchor="t"/>
          <a:lstStyle>
            <a:lvl1pPr>
              <a:lnSpc>
                <a:spcPct val="100000"/>
              </a:lnSpc>
              <a:defRPr sz="4800" smtClean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6285"/>
            <a:ext cx="3860800" cy="476249"/>
          </a:xfrm>
        </p:spPr>
        <p:txBody>
          <a:bodyPr/>
          <a:lstStyle>
            <a:lvl1pPr>
              <a:defRPr dirty="0" smtClean="0"/>
            </a:lvl1pPr>
          </a:lstStyle>
          <a:p>
            <a:pPr algn="ctr">
              <a:defRPr/>
            </a:pPr>
            <a:r>
              <a:rPr lang="de-DE" dirty="0"/>
              <a:t>20.04.2017</a:t>
            </a:r>
          </a:p>
        </p:txBody>
      </p:sp>
    </p:spTree>
    <p:extLst>
      <p:ext uri="{BB962C8B-B14F-4D97-AF65-F5344CB8AC3E}">
        <p14:creationId xmlns:p14="http://schemas.microsoft.com/office/powerpoint/2010/main" val="1776068280"/>
      </p:ext>
    </p:extLst>
  </p:cSld>
  <p:clrMapOvr>
    <a:masterClrMapping/>
  </p:clrMapOvr>
  <p:transition spd="slow"/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72185617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976786" y="838200"/>
            <a:ext cx="2880783" cy="547846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4435" y="838200"/>
            <a:ext cx="8439151" cy="5478463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77673254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02291445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002964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435" y="1808163"/>
            <a:ext cx="5659967" cy="45085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2" y="1808163"/>
            <a:ext cx="5659967" cy="45085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1051439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20433964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19864617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4138767668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35985959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4878337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384"/>
            <a:ext cx="12192000" cy="19261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sz="2400" dirty="0">
              <a:latin typeface="Verdana" pitchFamily="34" charset="0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4" y="1619251"/>
            <a:ext cx="11523133" cy="486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34434" y="946151"/>
            <a:ext cx="11523133" cy="42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433" y="6629400"/>
            <a:ext cx="7969251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333" b="0" dirty="0" smtClean="0">
                <a:solidFill>
                  <a:srgbClr val="5F5F5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Titel, Datum, …</a:t>
            </a:r>
          </a:p>
        </p:txBody>
      </p:sp>
      <p:pic>
        <p:nvPicPr>
          <p:cNvPr id="38918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985251" y="143933"/>
            <a:ext cx="2851149" cy="56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602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hf sldNum="0"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5pPr>
      <a:lvl6pPr marL="60958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6pPr>
      <a:lvl7pPr marL="121917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7pPr>
      <a:lvl8pPr marL="182875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8pPr>
      <a:lvl9pPr marL="2438339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9pPr>
    </p:titleStyle>
    <p:bodyStyle>
      <a:lvl1pPr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474121" indent="-234945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965176" indent="-251878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439297" indent="-234945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913419" indent="-234945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2523004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3132588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3742173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4351758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3AFD04-61A8-4B9C-A7F6-1700ADD8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Politikwissenschaftliche Fragestellungen</a:t>
            </a:r>
            <a:br>
              <a:rPr lang="de-DE" dirty="0"/>
            </a:b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B9218-A4BF-4F78-A061-63BE24B3B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386935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BB03-5DA6-49B6-B725-6A44229F3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Effektfragen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8140D-1992-484B-BD3A-94F7AD117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2400" dirty="0"/>
              <a:t>Welchen Effekt haben bestimmte Faktoren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de-DE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2400" dirty="0"/>
              <a:t>Beispiele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/>
              <a:t>Was ist der Effekt von Arbeitslosigkeit (</a:t>
            </a:r>
            <a:r>
              <a:rPr lang="de-DE" sz="2400" dirty="0" err="1"/>
              <a:t>z.B</a:t>
            </a:r>
            <a:r>
              <a:rPr lang="de-DE" sz="2400" dirty="0"/>
              <a:t> auf politische Selbstwirksamkeit)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/>
              <a:t>Welchen Effekt hat politische Bildung auf politische Teilhabe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/>
              <a:t>Kann die Staatsform das Wirtschafswachstum beeinflussen?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/>
              <a:t>Kann Wahlwerbung das </a:t>
            </a:r>
            <a:r>
              <a:rPr lang="de-DE" sz="2400" dirty="0" err="1"/>
              <a:t>Wahlverahlten</a:t>
            </a:r>
            <a:r>
              <a:rPr lang="de-DE" sz="2400" dirty="0"/>
              <a:t> verändern?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b="1" dirty="0"/>
              <a:t>Welchen Effekt haben wirtschaftliche und soziale Unsicherheit auf rechtspopulistische Parteienidentifikation </a:t>
            </a:r>
          </a:p>
          <a:p>
            <a:pPr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4330890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B4C0-F11C-4208-8150-84EE2E91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Mechanismusfragen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9AFD1-7669-446D-8743-92BEFA652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2400" dirty="0"/>
              <a:t>Durch Welche Mechanismen sind zwei „Variablen“ miteinander verbrunden?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2400" dirty="0"/>
              <a:t>Beispiele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/>
              <a:t>Wie verändert Wahlwerbung das </a:t>
            </a:r>
            <a:r>
              <a:rPr lang="de-DE" sz="2400" dirty="0" err="1"/>
              <a:t>Wahlverahlten</a:t>
            </a:r>
            <a:r>
              <a:rPr lang="de-DE" sz="2400" dirty="0"/>
              <a:t> von Wählern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/>
              <a:t>Durch welche Mechanismen kann das Grundgesetz die Demokratie schützen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b="1" dirty="0"/>
              <a:t>Welche Rolle spielen Emotionen wie Wut oder Angst in der Verbindung zwischen Unsicherheit und AfD Unterstützung </a:t>
            </a:r>
          </a:p>
          <a:p>
            <a:pPr lvl="1" indent="0">
              <a:buNone/>
            </a:pPr>
            <a:r>
              <a:rPr lang="de-DE" dirty="0"/>
              <a:t>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8449321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F089-A21E-438C-81D7-D4AA5C44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Normative und Politiktheoretische Fragen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AFFD7-4B0B-452A-A960-7B83B894B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2400" dirty="0"/>
              <a:t>Wie sollte die Welt sein  / wie stehen verschiedene Konzepte in Bezug zueinander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2400" dirty="0"/>
              <a:t>Wichtig: Auch positivistische Fragen haben oft einen normativen Bezug 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/>
              <a:t>Konzepte und Analysen oft normativ behaftet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855112" lvl="1" indent="-38099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2400" dirty="0"/>
              <a:t>Beispiele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/>
              <a:t>Was ist ein gerechter Staat oder eine gerechte Gesellschaftsordnung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/>
              <a:t>In der als Beispiel: Inwiefern sind verschiedene Gerechtigkeitsprinzipien kompatibel mit dem deutschen Sozialstaat.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/>
              <a:t>Ist Populismus gut für die Demokratie ?</a:t>
            </a:r>
          </a:p>
          <a:p>
            <a:pPr lvl="1" indent="0">
              <a:buNone/>
            </a:pPr>
            <a:endParaRPr lang="de-DE" dirty="0"/>
          </a:p>
          <a:p>
            <a:pPr marL="855112" lvl="1" indent="-380990">
              <a:buFont typeface="Arial" panose="020B0604020202020204" pitchFamily="34" charset="0"/>
              <a:buChar char="•"/>
            </a:pPr>
            <a:endParaRPr lang="de-DE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929171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Review</a:t>
            </a:r>
            <a:r>
              <a:rPr lang="de-DE" dirty="0"/>
              <a:t>: Politik-</a:t>
            </a:r>
            <a:r>
              <a:rPr lang="de-DE" b="0" dirty="0"/>
              <a:t>wissenschaft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3200" dirty="0"/>
              <a:t>Politikbegriff  </a:t>
            </a:r>
            <a:r>
              <a:rPr lang="de-DE" sz="3200" dirty="0">
                <a:sym typeface="Wingdings" panose="05000000000000000000" pitchFamily="2" charset="2"/>
              </a:rPr>
              <a:t> Sehr weit diskutiert </a:t>
            </a:r>
            <a:endParaRPr lang="de-DE" sz="3200" dirty="0"/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3200" dirty="0"/>
              <a:t>Politik 	= </a:t>
            </a:r>
            <a:r>
              <a:rPr lang="de-DE" sz="3200" dirty="0" err="1"/>
              <a:t>politics</a:t>
            </a:r>
            <a:r>
              <a:rPr lang="de-DE" sz="3200" dirty="0"/>
              <a:t> 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3200" dirty="0"/>
              <a:t>Politik  	= </a:t>
            </a:r>
            <a:r>
              <a:rPr lang="de-DE" sz="3200" dirty="0" err="1"/>
              <a:t>policy</a:t>
            </a:r>
            <a:r>
              <a:rPr lang="de-DE" sz="3200" dirty="0"/>
              <a:t>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3200" dirty="0"/>
              <a:t>Politik 	= </a:t>
            </a:r>
            <a:r>
              <a:rPr lang="de-DE" sz="3200" dirty="0" err="1"/>
              <a:t>polity</a:t>
            </a:r>
            <a:r>
              <a:rPr lang="de-DE" sz="3200" dirty="0"/>
              <a:t> 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3200" dirty="0"/>
              <a:t>Enge Definition </a:t>
            </a:r>
            <a:r>
              <a:rPr lang="de-DE" sz="3200" dirty="0">
                <a:sym typeface="Wingdings" panose="05000000000000000000" pitchFamily="2" charset="2"/>
              </a:rPr>
              <a:t> </a:t>
            </a:r>
            <a:r>
              <a:rPr lang="de-DE" sz="3200" dirty="0"/>
              <a:t>Politische Institutionen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3200" dirty="0"/>
              <a:t>Weite Definition </a:t>
            </a:r>
            <a:r>
              <a:rPr lang="de-DE" sz="3200" dirty="0">
                <a:sym typeface="Wingdings" panose="05000000000000000000" pitchFamily="2" charset="2"/>
              </a:rPr>
              <a:t> Formen der sozialen Interaktion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3200" dirty="0"/>
              <a:t>Fokus auf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3200" dirty="0"/>
              <a:t>Macht:  Erwerb, Erhalt und Umgang mit Macht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3200" dirty="0"/>
              <a:t>Verteilungseffekte  </a:t>
            </a:r>
          </a:p>
          <a:p>
            <a:pPr lvl="1" indent="0">
              <a:buNone/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02485782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Review : </a:t>
            </a:r>
            <a:r>
              <a:rPr lang="de-DE" b="0" dirty="0"/>
              <a:t>Politik-</a:t>
            </a:r>
            <a:r>
              <a:rPr lang="de-DE" dirty="0"/>
              <a:t>wissenschaft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3200" dirty="0"/>
              <a:t>Was ist Wissenschaft?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3200" dirty="0"/>
              <a:t>Überprüfbar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3200" dirty="0"/>
              <a:t>Systematisch 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3200" dirty="0"/>
              <a:t>Von abstrakt/generell zu spezifisch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3200" dirty="0"/>
              <a:t>Kriterien der Wissenschaftlichkeit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3200" dirty="0"/>
              <a:t>Präzision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3200" dirty="0"/>
              <a:t>Theorie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3200" dirty="0"/>
              <a:t>Methoden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84655707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BCC4B3-5086-4CAB-AC9C-6E03F72F7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Aufgabe: Fragestellungen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B1DECD-CD47-4B6D-8FA2-0906FA195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3200" dirty="0"/>
              <a:t>Eigene Fragen die Sie in der Politik interessieren?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3200" dirty="0"/>
              <a:t>Für den Rest des Seminars und des Semesters: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3200" dirty="0"/>
              <a:t>Wie kann diese Frage „wissenschaftlich“  gestellt und beantwortet werden.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3200" b="1" dirty="0"/>
              <a:t>Wie können wir den Wachstum des Rechtspopulismus erklären, und welchen Effekt hat er?</a:t>
            </a:r>
          </a:p>
        </p:txBody>
      </p:sp>
    </p:spTree>
    <p:extLst>
      <p:ext uri="{BB962C8B-B14F-4D97-AF65-F5344CB8AC3E}">
        <p14:creationId xmlns:p14="http://schemas.microsoft.com/office/powerpoint/2010/main" val="25433753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999571-98FB-4492-8101-206E7889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der Politikwissenschaftlichen Fragestellung – Spannungen und Unterschiede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3005EC-A52C-4481-BC3E-FC4D505D8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dirty="0"/>
              <a:t>Positivistisch vs. Normativ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dirty="0"/>
              <a:t>Positivistisch : Wie sind die Dinge?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dirty="0"/>
              <a:t>Normativ: Wie sollten die Dinge sein?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dirty="0"/>
              <a:t>Induktiv vs. Deduktiv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dirty="0"/>
              <a:t>Deduktiv: Von der Theorie zur Beobachtung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dirty="0"/>
              <a:t>Induktiv: Von der Beobachtung zur Theorie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applied</a:t>
            </a:r>
            <a:r>
              <a:rPr lang="de-DE" dirty="0"/>
              <a:t>“ : Mit Policy Hinweis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dirty="0"/>
              <a:t>Quantitativ vs. Qualitativ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dirty="0"/>
              <a:t>Kausal vs. Deskriptiv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endParaRPr lang="de-DE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297979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AC4B-BE7F-4920-A151-84567235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Fragestellungen und Methoden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A8B9B-7479-4A75-83C3-BEE4A9E42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436" y="1808163"/>
            <a:ext cx="7188921" cy="4508500"/>
          </a:xfrm>
        </p:spPr>
        <p:txBody>
          <a:bodyPr/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3200" dirty="0"/>
              <a:t>Klare Verbindung zwischen Fragestellungen und Methoden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3200" dirty="0"/>
              <a:t>Das Hammer und Nagel Problem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3200" dirty="0"/>
              <a:t>Unterschiedle Methoden= Unterschiedliche Fragen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3200" dirty="0"/>
              <a:t>Kriterien einer guten Frage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667" dirty="0"/>
              <a:t>Klar formuliert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667" dirty="0"/>
              <a:t>Einfach vs. Komplex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667" dirty="0"/>
              <a:t>Fokussiert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83E654-C5C5-49D6-98F2-B4AC54C313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436" y="1651447"/>
            <a:ext cx="3494409" cy="4665216"/>
          </a:xfrm>
        </p:spPr>
      </p:pic>
    </p:spTree>
    <p:extLst>
      <p:ext uri="{BB962C8B-B14F-4D97-AF65-F5344CB8AC3E}">
        <p14:creationId xmlns:p14="http://schemas.microsoft.com/office/powerpoint/2010/main" val="376609327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5B5E1F-7532-4585-AE00-DA64C2F5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Wer, wie , was 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EF2FF7-6BF3-4F35-954F-54F27FB91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009" y="1619251"/>
            <a:ext cx="4861983" cy="4861983"/>
          </a:xfrm>
        </p:spPr>
      </p:pic>
    </p:spTree>
    <p:extLst>
      <p:ext uri="{BB962C8B-B14F-4D97-AF65-F5344CB8AC3E}">
        <p14:creationId xmlns:p14="http://schemas.microsoft.com/office/powerpoint/2010/main" val="89539104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228E-31DF-45DF-87AE-FF28B82E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Deskriptive Fragen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205AA-AC7D-49B8-A126-F55B82E69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 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2400" dirty="0"/>
              <a:t>Fragen die „nur“ den Stand der Dinge beschreiben. 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2400" dirty="0"/>
              <a:t>Beispiele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/>
              <a:t>Wie viele Parteien gibt es in Deutschland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/>
              <a:t>Welchen Bildungshintergrund haben deutsche Parlamentarier?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/>
              <a:t>Wieviel Menschen sind zur Zeit arbeitslos?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/>
              <a:t>Wieviel politische Werbung wird auf Facebook wahrgenommen?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b="1" dirty="0"/>
              <a:t>Wie hoch ist der Grad an populistischen Meinungen unter deutschen Wählern?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855112" lvl="1" indent="-38099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855112" lvl="1" indent="-38099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855112" lvl="1" indent="-38099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42009399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AFD0-9675-424D-AC0C-3FFDA4BD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Ergebnisfragen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C575D-F0FB-4CB3-B3BE-A77EF60B0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2400" dirty="0"/>
              <a:t>Erklärungen für einen spezifischen Bestand der Dinge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2400" dirty="0"/>
              <a:t>Beispiele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/>
              <a:t>Wie können wir den Fall der Weimarer Republik erklären?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/>
              <a:t>Warum hat die CDU die Bundestagswahl 2017 „gewonnen“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/>
              <a:t>Wie können wir den Fall der Mauer erklären.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dirty="0"/>
              <a:t>Warum haben manche Länder viele Parteien und andere Länder nur wenige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2400" b="1" dirty="0"/>
              <a:t>Warum hat die AfD mehr Stimmen in Sachsen als in Bremen?</a:t>
            </a:r>
          </a:p>
          <a:p>
            <a:pPr lvl="1" indent="0">
              <a:buNone/>
            </a:pPr>
            <a:endParaRPr lang="de-DE" sz="2400" dirty="0"/>
          </a:p>
          <a:p>
            <a:pPr marL="474122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4791491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Vorlesung_15080_17.10.13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491</Words>
  <Application>Microsoft Office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Verdana</vt:lpstr>
      <vt:lpstr>Vorlesung_15080_17.10.13</vt:lpstr>
      <vt:lpstr>Politikwissenschaftliche Fragestellungen </vt:lpstr>
      <vt:lpstr>Review: Politik-wissenschaft</vt:lpstr>
      <vt:lpstr>Review : Politik-wissenschaft</vt:lpstr>
      <vt:lpstr>Aufgabe: Fragestellungen </vt:lpstr>
      <vt:lpstr>Arten der Politikwissenschaftlichen Fragestellung – Spannungen und Unterschiede </vt:lpstr>
      <vt:lpstr>Fragestellungen und Methoden</vt:lpstr>
      <vt:lpstr>Wer, wie , was ?</vt:lpstr>
      <vt:lpstr>Deskriptive Fragen </vt:lpstr>
      <vt:lpstr>Ergebnisfragen</vt:lpstr>
      <vt:lpstr>Effektfragen</vt:lpstr>
      <vt:lpstr>Mechanismusfragen</vt:lpstr>
      <vt:lpstr>Normative und Politiktheoretische 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C</dc:creator>
  <cp:lastModifiedBy>C C</cp:lastModifiedBy>
  <cp:revision>2</cp:revision>
  <dcterms:created xsi:type="dcterms:W3CDTF">2020-11-09T10:52:28Z</dcterms:created>
  <dcterms:modified xsi:type="dcterms:W3CDTF">2020-11-10T12:23:03Z</dcterms:modified>
</cp:coreProperties>
</file>