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413" r:id="rId4"/>
    <p:sldId id="411" r:id="rId5"/>
    <p:sldId id="395" r:id="rId6"/>
    <p:sldId id="414" r:id="rId7"/>
    <p:sldId id="417" r:id="rId8"/>
    <p:sldId id="4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138B2-3055-4AC0-8516-C4464AC1D7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9D5D0-13C3-417F-94B9-BCC4C623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2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6E7F-7392-4B5D-9B8A-0E275A70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25EA4-A660-4D02-AEB5-7A02CB1C2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90D2-7507-4A2A-A266-7DD23394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AFF21-1A62-4398-9291-79AF905E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C393-6F01-40BC-9A6B-6353257D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4E85-BE8E-47DE-800C-5E689328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E551D-6F7F-4F14-AA69-9CCB70AC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96EC-E815-44DC-8E3A-F565EFE9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55A2-7A0E-4F43-BB2E-653BB1E1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D614-9566-4109-B948-B21E8B31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D4B37-87E7-4042-8A42-166E7F54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E4426-AA33-4EA6-9B3A-24945838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BA83-2D6C-4312-A2E0-A385343C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658F-1402-4499-896C-D15F02BD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2BFB-3243-45A4-904B-B16B5D89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951772771"/>
      </p:ext>
    </p:extLst>
  </p:cSld>
  <p:clrMapOvr>
    <a:masterClrMapping/>
  </p:clrMapOvr>
  <p:transition spd="slow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43663670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341360819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45058462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01247895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93924524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77522199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18412622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6ED-68C7-422E-A93A-39F2DE60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3302-D473-4698-B4F3-C0047887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06B3-6D4F-45AA-85B9-098059B9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9E35-55CF-4ABF-BD6A-E813F963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2A44-2BC9-4EC0-AF2B-73597680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3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172935460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143911273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6372475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FE47-6E10-4F8C-9311-D04C998C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426B-316C-46E5-AE5F-5AB74445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7C9A-0456-4876-B45C-470DA3F8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E760F-93B0-437E-AFD7-82BEEE8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0FA1-E099-489E-AF3A-F50908E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1160-8C8E-4C2B-B3D4-0BABCEE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E0BC-DF1B-46AD-A765-BC39DB016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16949-A9B1-447F-B229-99CEC507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0A7C9-A158-45BD-902D-8189F04A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5924-9C89-486F-8E3C-C68B0258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F8FED-3F1F-4C11-B11E-F42F22E1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8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7570-5E59-4D32-A628-91985FA2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06C5-979D-4355-8501-B7F57E8E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50BBF-5813-4C2B-8D75-9D62F3FD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2BE73-FA0D-4587-98EE-ECE2BD574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3EF2F-209E-4B9A-AFB7-6BED95C4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91090-191A-47F4-9F3E-6EC85E1F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E4C8F-60F1-439F-B58E-DE1B3DDF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0F780-C451-4339-BE5D-8DDA05F0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D5B-DCFE-4E36-9FC1-016466A2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35190-8C68-4C90-A7AB-BD0A9B34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88D8A-2F02-4205-9B03-EB949B5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15936-8D88-4E87-B21A-B7BE5E42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3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A99E5-2020-418C-92BC-3B4235EB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78D7F-84A7-42C1-AAC0-77E8D337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A8B73-7B5C-4C6A-8449-7F2E05D3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F2D-77A3-4C7B-9AFB-7745BC9B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DFA9-4DBA-4E0A-B111-DEBAA308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35A06-3912-4D45-BB89-6AC26EA6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4BC0-4B52-484D-8E6F-27C95F6F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4100B-5E88-4395-BE0C-A1CEE695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CF6F-6E76-48C1-A4D9-DA0F17B5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3640-53DF-4CEF-A7C1-BF2257FB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B668E-4061-4701-8F62-C6C2856A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26753-C327-48C1-9266-B4C28BD6E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B7B65-47C5-4EC6-B54D-AAAF65C7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8E760-62DB-4568-832F-076D523E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BBF1D-AD9C-460D-9196-7A7E00FB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0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5AA8A-A5EB-481F-BAF6-6FBFA732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6835-C523-4761-AE28-45A5FA51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4919-9B7D-4763-B733-B5F08C861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949B-AB6F-49C6-BF70-BD5342C2566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B510-4894-4EC0-B340-E7A8F285B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1633-8B63-4A04-A2B6-2FF38EAA6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E637-734D-4653-8A48-4A8D2E18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62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3C5C-C88F-452B-8ABD-5D1313CEB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D8A52-C09B-42F9-AAB5-233349FE1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Was ist Politik</a:t>
            </a:r>
            <a:r>
              <a:rPr lang="de-DE" dirty="0"/>
              <a:t> -wissenschaft</a:t>
            </a:r>
            <a:r>
              <a:rPr lang="de-DE" b="0" dirty="0"/>
              <a:t>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125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1005-2D97-4029-9C9C-4D437DED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Wissenschaft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14BF-CED6-4247-A375-7732EB0B9E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4B95-1649-4F1D-95FE-8E38F39BB1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latin typeface="Arial" charset="0"/>
              </a:rPr>
              <a:t>Titel, Datum</a:t>
            </a:r>
          </a:p>
        </p:txBody>
      </p:sp>
      <p:pic>
        <p:nvPicPr>
          <p:cNvPr id="4098" name="Picture 2" descr="Bildergebnis fÃ¼r Wissenschaftler">
            <a:extLst>
              <a:ext uri="{FF2B5EF4-FFF2-40B4-BE49-F238E27FC236}">
                <a16:creationId xmlns:a16="http://schemas.microsoft.com/office/drawing/2014/main" id="{FAFF7B8E-266D-4F68-8261-D76C4A1D756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684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Politik-</a:t>
            </a:r>
            <a:r>
              <a:rPr lang="de-DE" dirty="0"/>
              <a:t>wissenschaft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Was ist Wissenschaft?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Überprüfbar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Systematisch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Von abstrakt/generell zu spezifisch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Kriterien der Wissenschaftlichkeit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Präzision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Theorietische Klarheit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Methoden ( und Falsifizierbarkeit)</a:t>
            </a:r>
            <a:r>
              <a:rPr lang="en-US" sz="3200" dirty="0"/>
              <a:t>  </a:t>
            </a:r>
            <a:r>
              <a:rPr lang="de-DE" sz="3200" dirty="0"/>
              <a:t>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730934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8C6D-A37A-4F31-9875-A34A1AA6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Politikwissenschaft und Erkenntnistheorie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F604-3F2F-4185-A9FC-6D0BC2E0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Empirisch- analytisch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667" dirty="0"/>
              <a:t>Positivistisch - Vorbild: Naturwissenschaften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667" dirty="0"/>
              <a:t>(Ziel: Wertfrei – objektiv)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Normativ-ontologisch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667" dirty="0"/>
              <a:t>Ziel: Bestimmung einer “guten” Politik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667" dirty="0"/>
              <a:t>Politiktheorie und Philosophie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Kritisch-dialektisch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667" dirty="0"/>
              <a:t>Kritik am Bestehenden 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667" dirty="0"/>
              <a:t>Gesellschaft als historischer Prozess – Dialektik als Methode</a:t>
            </a:r>
          </a:p>
        </p:txBody>
      </p:sp>
    </p:spTree>
    <p:extLst>
      <p:ext uri="{BB962C8B-B14F-4D97-AF65-F5344CB8AC3E}">
        <p14:creationId xmlns:p14="http://schemas.microsoft.com/office/powerpoint/2010/main" val="66212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4E48-61FE-43A5-829E-C01EAB15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des </a:t>
            </a:r>
            <a:r>
              <a:rPr lang="en-US" dirty="0" err="1"/>
              <a:t>Kurses</a:t>
            </a:r>
            <a:r>
              <a:rPr lang="en-US" dirty="0"/>
              <a:t>: (Post)</a:t>
            </a:r>
            <a:r>
              <a:rPr lang="en-US" dirty="0" err="1"/>
              <a:t>Positivistische</a:t>
            </a:r>
            <a:r>
              <a:rPr lang="en-US" dirty="0"/>
              <a:t> </a:t>
            </a:r>
            <a:r>
              <a:rPr lang="en-US" dirty="0" err="1"/>
              <a:t>Epistemologie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520B-E0A2-4CE7-89B9-3AC1A6FA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Es gibt eine Wirklichkeit die beschrieben werden kann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Wissenschaftliche</a:t>
            </a:r>
            <a:r>
              <a:rPr lang="en-US" sz="3200" dirty="0"/>
              <a:t> </a:t>
            </a:r>
            <a:r>
              <a:rPr lang="de-DE" sz="3200" dirty="0"/>
              <a:t>Methoden erlauben die Beschreibung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Allerdings: Konzepte und Methoden sind nicht wertfrei </a:t>
            </a:r>
            <a:r>
              <a:rPr lang="de-DE" sz="3200" dirty="0">
                <a:sym typeface="Wingdings" panose="05000000000000000000" pitchFamily="2" charset="2"/>
              </a:rPr>
              <a:t> Problematisierung der eigenen Konzepte ist notwendig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Quantitative und Qualitative </a:t>
            </a:r>
            <a:r>
              <a:rPr lang="en-US" sz="3200" dirty="0" err="1">
                <a:sym typeface="Wingdings" panose="05000000000000000000" pitchFamily="2" charset="2"/>
              </a:rPr>
              <a:t>Methoden</a:t>
            </a:r>
            <a:r>
              <a:rPr lang="en-US" sz="3200" dirty="0">
                <a:sym typeface="Wingdings" panose="05000000000000000000" pitchFamily="2" charset="2"/>
              </a:rPr>
              <a:t>  </a:t>
            </a:r>
            <a:endParaRPr lang="de-DE" sz="3200" dirty="0">
              <a:sym typeface="Wingdings" panose="05000000000000000000" pitchFamily="2" charset="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3200" dirty="0">
              <a:sym typeface="Wingdings" panose="05000000000000000000" pitchFamily="2" charset="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de-DE" sz="3200" dirty="0">
                <a:sym typeface="Wingdings" panose="05000000000000000000" pitchFamily="2" charset="2"/>
              </a:rPr>
              <a:t> Das ist alles sehr kompliziert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191115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C0DA-47FB-4351-A4DF-95FF5CB6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Kriterien</a:t>
            </a:r>
            <a:r>
              <a:rPr lang="en-US" dirty="0"/>
              <a:t> der “</a:t>
            </a:r>
            <a:r>
              <a:rPr lang="en-US" dirty="0" err="1"/>
              <a:t>guten</a:t>
            </a:r>
            <a:r>
              <a:rPr lang="en-US" dirty="0"/>
              <a:t>” </a:t>
            </a:r>
            <a:r>
              <a:rPr lang="en-US" dirty="0" err="1"/>
              <a:t>Wissenschaftlichen</a:t>
            </a:r>
            <a:r>
              <a:rPr lang="en-US" dirty="0"/>
              <a:t> Arbeit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0BEE-DDD6-492C-82B4-9581094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667" dirty="0"/>
          </a:p>
          <a:p>
            <a:pPr marL="457189" indent="-457189">
              <a:buFont typeface="+mj-lt"/>
              <a:buAutoNum type="arabicPeriod"/>
            </a:pPr>
            <a:r>
              <a:rPr lang="de-DE" sz="2667" dirty="0"/>
              <a:t>Der Prozess der Wissensfindung ist </a:t>
            </a:r>
          </a:p>
          <a:p>
            <a:pPr marL="931310" lvl="1" indent="-457189">
              <a:buFont typeface="+mj-lt"/>
              <a:buAutoNum type="arabicPeriod"/>
            </a:pPr>
            <a:r>
              <a:rPr lang="de-DE" sz="2667" dirty="0"/>
              <a:t>Transparent und reproduzierbar </a:t>
            </a:r>
          </a:p>
          <a:p>
            <a:pPr marL="931310" lvl="1" indent="-457189">
              <a:buFont typeface="+mj-lt"/>
              <a:buAutoNum type="arabicPeriod"/>
            </a:pPr>
            <a:r>
              <a:rPr lang="de-DE" sz="2667" dirty="0"/>
              <a:t>Nachvollziehbar und verlässlich </a:t>
            </a:r>
          </a:p>
          <a:p>
            <a:pPr lvl="1" indent="0">
              <a:buNone/>
            </a:pPr>
            <a:endParaRPr lang="de-DE" sz="2667" dirty="0"/>
          </a:p>
          <a:p>
            <a:pPr marL="457189" indent="-457189">
              <a:buFont typeface="+mj-lt"/>
              <a:buAutoNum type="arabicPeriod"/>
            </a:pPr>
            <a:r>
              <a:rPr lang="de-DE" sz="2667" dirty="0"/>
              <a:t>Die Hypothesen und Ergebnisse sind </a:t>
            </a:r>
          </a:p>
          <a:p>
            <a:pPr marL="931310" lvl="1" indent="-457189">
              <a:buFont typeface="+mj-lt"/>
              <a:buAutoNum type="arabicPeriod"/>
            </a:pPr>
            <a:r>
              <a:rPr lang="de-DE" sz="2667" dirty="0"/>
              <a:t>Vorläufig </a:t>
            </a:r>
          </a:p>
          <a:p>
            <a:pPr marL="931310" lvl="1" indent="-457189">
              <a:buFont typeface="+mj-lt"/>
              <a:buAutoNum type="arabicPeriod"/>
            </a:pPr>
            <a:r>
              <a:rPr lang="de-DE" sz="2667" dirty="0"/>
              <a:t>Widerlegbar </a:t>
            </a:r>
          </a:p>
          <a:p>
            <a:pPr marL="931310" lvl="1" indent="-457189">
              <a:buFont typeface="+mj-lt"/>
              <a:buAutoNum type="arabicPeriod"/>
            </a:pPr>
            <a:r>
              <a:rPr lang="de-DE" sz="2667" dirty="0"/>
              <a:t>Eingebettet in bestehende Literatur und Erkenntnisse </a:t>
            </a:r>
          </a:p>
          <a:p>
            <a:pPr marL="457189" indent="-457189">
              <a:buFont typeface="+mj-lt"/>
              <a:buAutoNum type="arabicPeriod"/>
            </a:pPr>
            <a:endParaRPr lang="de-DE" sz="2667" dirty="0"/>
          </a:p>
        </p:txBody>
      </p:sp>
    </p:spTree>
    <p:extLst>
      <p:ext uri="{BB962C8B-B14F-4D97-AF65-F5344CB8AC3E}">
        <p14:creationId xmlns:p14="http://schemas.microsoft.com/office/powerpoint/2010/main" val="98057714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155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Office Theme</vt:lpstr>
      <vt:lpstr>Vorlesung_15080_17.10.13</vt:lpstr>
      <vt:lpstr>PowerPoint Presentation</vt:lpstr>
      <vt:lpstr>Was ist Politik -wissenschaft?</vt:lpstr>
      <vt:lpstr>Wissenschaft?</vt:lpstr>
      <vt:lpstr>Politik-wissenschaft</vt:lpstr>
      <vt:lpstr>Politikwissenschaft und Erkenntnistheorie </vt:lpstr>
      <vt:lpstr>Fokus des Kurses: (Post)Positivistische Epistemologie</vt:lpstr>
      <vt:lpstr>Kriterien der “guten” Wissenschaftlichen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2</cp:revision>
  <dcterms:created xsi:type="dcterms:W3CDTF">2020-11-09T08:42:36Z</dcterms:created>
  <dcterms:modified xsi:type="dcterms:W3CDTF">2020-11-09T10:48:31Z</dcterms:modified>
</cp:coreProperties>
</file>