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03" r:id="rId2"/>
    <p:sldId id="405" r:id="rId3"/>
    <p:sldId id="434" r:id="rId4"/>
    <p:sldId id="463" r:id="rId5"/>
    <p:sldId id="404" r:id="rId6"/>
    <p:sldId id="464" r:id="rId7"/>
    <p:sldId id="407" r:id="rId8"/>
    <p:sldId id="408" r:id="rId9"/>
    <p:sldId id="410" r:id="rId10"/>
    <p:sldId id="4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6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AB448-81CC-4DDA-BF25-48292518F73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E1C48-E6F1-47EB-AF83-ADA93FF8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1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Radikalenerlass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74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47134" y="287867"/>
            <a:ext cx="5761567" cy="61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13102" y="4616451"/>
            <a:ext cx="8623300" cy="1057275"/>
          </a:xfrm>
        </p:spPr>
        <p:txBody>
          <a:bodyPr lIns="360000"/>
          <a:lstStyle>
            <a:lvl1pPr>
              <a:defRPr sz="2667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213100" y="2579689"/>
            <a:ext cx="8636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48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6285"/>
            <a:ext cx="3860800" cy="476249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1290287540"/>
      </p:ext>
    </p:extLst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2806763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76786" y="838200"/>
            <a:ext cx="2880783" cy="54784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4435" y="838200"/>
            <a:ext cx="8439151" cy="547846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457718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33825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178378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435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2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02278646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46781932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8319912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87089397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985240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6181134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619251"/>
            <a:ext cx="11523133" cy="486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946151"/>
            <a:ext cx="11523133" cy="42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433" y="6629400"/>
            <a:ext cx="796925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333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071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60958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121917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243833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474121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965176" indent="-251878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439297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913419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2523004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313258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3742173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435175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A90103-E91E-406C-AD4C-745D97DC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der Bundesrepublik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94789-A861-4EC5-A9B1-7C731F6CC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59998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AC47-86A1-40FD-BA05-A2B4CE08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Deutsche Teilung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3923FB-5B07-4593-BA3A-77D463BC4B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4" y="2470017"/>
            <a:ext cx="5659967" cy="3183731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30B0C9-F8F2-4FAB-B23E-D6933FF14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400" dirty="0"/>
              <a:t>Teilung Deutschlands in BRD und DDR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400" dirty="0"/>
              <a:t>Art 23 GG: Nach Beitritt gilt GG in neuen Ländern nach Wiedervereinigung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400" dirty="0"/>
              <a:t> Erst nach Wiedervereinigung wieder vollständig souveräner Staat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400" dirty="0"/>
              <a:t>(Wesentlich mehr Details in der Lektüre)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6753870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10C2E-C801-470E-98C4-640615CB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Eckdaten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9B1B6A-DAFB-4CAD-80D3-7BD52699E6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88" y="1807634"/>
            <a:ext cx="3415256" cy="45085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D5D4A8-C108-49D4-AA7A-A87C2E86A7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933" dirty="0"/>
              <a:t>Bundesstaat </a:t>
            </a:r>
            <a:r>
              <a:rPr lang="de-DE" sz="2933" dirty="0">
                <a:sym typeface="Wingdings" panose="05000000000000000000" pitchFamily="2" charset="2"/>
              </a:rPr>
              <a:t> föderales System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933" dirty="0">
                <a:sym typeface="Wingdings" panose="05000000000000000000" pitchFamily="2" charset="2"/>
              </a:rPr>
              <a:t>Freiheitlich-demokratischer, sozialer Rechtsstaat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933" dirty="0">
                <a:sym typeface="Wingdings" panose="05000000000000000000" pitchFamily="2" charset="2"/>
              </a:rPr>
              <a:t>Staatliche Kontinuität seit 1867  Grundgesetz 23. Mai 1949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933" dirty="0">
                <a:sym typeface="Wingdings" panose="05000000000000000000" pitchFamily="2" charset="2"/>
              </a:rPr>
              <a:t>3. Okt 1990 Wiedervereinigung  Volle Souveränität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endParaRPr lang="de-DE" sz="2667" dirty="0"/>
          </a:p>
        </p:txBody>
      </p:sp>
    </p:spTree>
    <p:extLst>
      <p:ext uri="{BB962C8B-B14F-4D97-AF65-F5344CB8AC3E}">
        <p14:creationId xmlns:p14="http://schemas.microsoft.com/office/powerpoint/2010/main" val="389985007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4141B1-FB74-4B68-ADBA-3D428476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Geschichtlicher Hintergrund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B6A615-0503-4431-959A-3A11935D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Deutsche Geschichte als Kontext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Negativerfahrungen geben das Leitbild für Staatsaufbau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Spannung zwischen Siegermächten und Selbstbestimmung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Politikwissenschaftliches Konzept </a:t>
            </a:r>
            <a:r>
              <a:rPr lang="de-DE" sz="2400" dirty="0">
                <a:sym typeface="Wingdings" panose="05000000000000000000" pitchFamily="2" charset="2"/>
              </a:rPr>
              <a:t> Pfadabhängigkeiten / Path-</a:t>
            </a:r>
            <a:r>
              <a:rPr lang="de-DE" sz="2400" dirty="0" err="1">
                <a:sym typeface="Wingdings" panose="05000000000000000000" pitchFamily="2" charset="2"/>
              </a:rPr>
              <a:t>dependence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Institutionen können sich nicht beliebig verändern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Entwicklungsprozesse limitiert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„Critical </a:t>
            </a:r>
            <a:r>
              <a:rPr lang="de-DE" sz="2400" dirty="0" err="1">
                <a:sym typeface="Wingdings" panose="05000000000000000000" pitchFamily="2" charset="2"/>
              </a:rPr>
              <a:t>Junctures</a:t>
            </a:r>
            <a:r>
              <a:rPr lang="de-DE" sz="2400" dirty="0">
                <a:sym typeface="Wingdings" panose="05000000000000000000" pitchFamily="2" charset="2"/>
              </a:rPr>
              <a:t>“ für mögliche Veränderungen des Pfades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59827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523D-6C93-4789-A315-F081066D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Geschichtlicher Hintergrund 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018FE-2ED0-4C33-88AB-9E86999B60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400" dirty="0"/>
              <a:t>Späte Staatsgründung (1871)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1867" dirty="0"/>
              <a:t>Viele Politische Einheiten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1867" dirty="0"/>
              <a:t>Rheinbund / Deutscher Bund (1815)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1867" dirty="0"/>
              <a:t>Sicherheitsbund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400" dirty="0"/>
              <a:t>1848: Märzrevolution und Föderalismus 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400" dirty="0"/>
              <a:t>1866-67: Formierung des Norddeutschen Bundes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400" dirty="0"/>
              <a:t>Bismarcks Einheitspolitik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1867" dirty="0"/>
              <a:t>Kriege (Dänemark, Österreich , Frankreich)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1867" dirty="0"/>
              <a:t>Wirtschaftliche Kollaboration (Straßen, Eisenbahnen, Handel, Währung)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87F904-B548-4F7F-824F-66FB0BB3B3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89" y="1807634"/>
            <a:ext cx="5528987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8932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B88576-EA03-4F7B-873E-0C381328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Weimarer Republik und Nationalsozialismus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BE0AD1-75A9-47BB-A580-A8CF5C7640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4" y="1987909"/>
            <a:ext cx="5659967" cy="4147947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B3EB75-940A-402A-9466-1B18249DF0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sz="2667" dirty="0"/>
              <a:t>Weimarer Republik – Verfassung 1919 in Weimar als ‚Negativblaupause‘ </a:t>
            </a:r>
          </a:p>
          <a:p>
            <a:pPr marL="931310" lvl="1" indent="-457189">
              <a:buFont typeface="Arial" panose="020B0604020202020204" pitchFamily="34" charset="0"/>
              <a:buChar char="•"/>
            </a:pPr>
            <a:r>
              <a:rPr lang="de-DE" sz="2133" dirty="0"/>
              <a:t>Keine geschützte Wertbasis </a:t>
            </a:r>
            <a:r>
              <a:rPr lang="de-DE" sz="2133" dirty="0">
                <a:sym typeface="Wingdings" panose="05000000000000000000" pitchFamily="2" charset="2"/>
              </a:rPr>
              <a:t> veränderbares / positives Recht hat uneingeschränkte Gültigkeit </a:t>
            </a:r>
          </a:p>
          <a:p>
            <a:pPr marL="931310" lvl="1" indent="-457189">
              <a:buFont typeface="Arial" panose="020B0604020202020204" pitchFamily="34" charset="0"/>
              <a:buChar char="•"/>
            </a:pPr>
            <a:r>
              <a:rPr lang="de-DE" sz="2133" dirty="0"/>
              <a:t>Wenig Institutioneller Schutz gegen Anti-demokratische Strömung </a:t>
            </a:r>
          </a:p>
          <a:p>
            <a:pPr marL="931310" lvl="1" indent="-457189">
              <a:buFont typeface="Arial" panose="020B0604020202020204" pitchFamily="34" charset="0"/>
              <a:buChar char="•"/>
            </a:pPr>
            <a:r>
              <a:rPr lang="de-DE" sz="2133" dirty="0"/>
              <a:t>Instabile Regierungen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sz="2667" dirty="0"/>
              <a:t>Drittes Reich und Unrechtstaat als Antithese </a:t>
            </a:r>
          </a:p>
          <a:p>
            <a:endParaRPr lang="de-DE" sz="2667" dirty="0"/>
          </a:p>
        </p:txBody>
      </p:sp>
    </p:spTree>
    <p:extLst>
      <p:ext uri="{BB962C8B-B14F-4D97-AF65-F5344CB8AC3E}">
        <p14:creationId xmlns:p14="http://schemas.microsoft.com/office/powerpoint/2010/main" val="307615210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1503-E238-4A54-A50A-9E064161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Geschichtlicher Hintergrund II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DA257-D993-4C59-8B5D-8E437CDF1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400" dirty="0"/>
              <a:t>Weimarer Republik / Nazi Regime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2400" dirty="0"/>
              <a:t>Zentralisierung und Weg zum Einheitsstaat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400" dirty="0"/>
              <a:t>Neugründung nach zweitem Weltkrieg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2400" dirty="0"/>
              <a:t>Interesse der Alliierten  </a:t>
            </a:r>
            <a:r>
              <a:rPr lang="de-DE" sz="2400" dirty="0">
                <a:sym typeface="Wingdings" panose="05000000000000000000" pitchFamily="2" charset="2"/>
              </a:rPr>
              <a:t> Schwaches Deutschland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Historisches Erbe der späten Staatsgründung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Schwäche der Bundesregierung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Wiederaufbau des Systems auf Landesebene </a:t>
            </a:r>
            <a:endParaRPr lang="de-DE" sz="2400" dirty="0"/>
          </a:p>
          <a:p>
            <a:pPr marL="1083706" lvl="1" indent="-609585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4951453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7C1E-8975-4BEC-B70F-A5BC3EF3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Gründungssituation I: Rahmenbedingungen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031D3-7ABF-4939-A67C-47B67D29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Neue Demokratie </a:t>
            </a:r>
            <a:r>
              <a:rPr lang="de-DE" sz="2400" dirty="0">
                <a:sym typeface="Wingdings" panose="05000000000000000000" pitchFamily="2" charset="2"/>
              </a:rPr>
              <a:t> Druck den Untergang der ersten Deutschen Demokratie zu verhindern.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Rahmenbedingungen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Besatzung durch Alliierte Truppen und Beginn des kalten Krieges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Wirtschaftliche und gesellschaftliche Folgen des Zweiten Weltkrieges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Entnazifizierung 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Neue politische Systeme auf Landesebene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Wieder und Neu-formierung der Politischen Parteien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910899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A2C4-1B32-4B4C-A48F-032C5ABE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Gründungssituation II: Das Grundgesetz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D40E-E3C0-404D-A6CC-6AFA0FA1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Grundgesetz als Fundament des deutschen Staates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Kalter Krieg: Teil- Lösung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Grundgesetz als Verbindung verschiedenster Interessen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Westliche Alliierte / Militärgouverneure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Ministerpräsidenten der 11 Bundesländer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Parlamentarischer Rat (aus Länderregierungen)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Etabliert Grundprinzipen der deutschen Demokratie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2161787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74F3-6BB4-449B-B52D-BF9F1F75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Deutschland als Wehrhafte Demokratie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63443-F645-47B5-A4B8-C65D275A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Grundgesetz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Artikel 20 GG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Artikel 79 GG – Ewigkeitsklausel  </a:t>
            </a:r>
          </a:p>
          <a:p>
            <a:pPr marL="1346166" lvl="2" indent="-380990">
              <a:buFont typeface="Arial" panose="020B0604020202020204" pitchFamily="34" charset="0"/>
              <a:buChar char="•"/>
            </a:pPr>
            <a:r>
              <a:rPr lang="de-DE" sz="2400" dirty="0"/>
              <a:t>2/3 Mehrheit der Stimmen im Bundesrat </a:t>
            </a:r>
          </a:p>
          <a:p>
            <a:pPr marL="1346166" lvl="2" indent="-380990">
              <a:buFont typeface="Arial" panose="020B0604020202020204" pitchFamily="34" charset="0"/>
              <a:buChar char="•"/>
            </a:pPr>
            <a:r>
              <a:rPr lang="de-DE" sz="2400" dirty="0"/>
              <a:t>Keine Änderung von Artikel 1 oder 20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Verbot von verfassungsfeindlichen Institutionen und Parteien 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Möglichkeit des Rechtsverlusts wenn „Freiheitlich-demokratische Grundordnung“ angegriffen wird   (Parteien und Vereine, aber auch Individuen)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Radikalenerlass (28 Januar 1972) / Grundsätze zur Frage der Verfassungsfeindlichen Kräfte im öffentlichen Dienst“  - Beamte verpflichten sich zur Erhaltung der FGO </a:t>
            </a:r>
          </a:p>
        </p:txBody>
      </p:sp>
    </p:spTree>
    <p:extLst>
      <p:ext uri="{BB962C8B-B14F-4D97-AF65-F5344CB8AC3E}">
        <p14:creationId xmlns:p14="http://schemas.microsoft.com/office/powerpoint/2010/main" val="68517454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399</Words>
  <Application>Microsoft Office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Vorlesung_15080_17.10.13</vt:lpstr>
      <vt:lpstr>Geschichte der Bundesrepublik </vt:lpstr>
      <vt:lpstr>Eckdaten</vt:lpstr>
      <vt:lpstr>Geschichtlicher Hintergrund</vt:lpstr>
      <vt:lpstr>Geschichtlicher Hintergrund I</vt:lpstr>
      <vt:lpstr>Weimarer Republik und Nationalsozialismus  </vt:lpstr>
      <vt:lpstr>Geschichtlicher Hintergrund II</vt:lpstr>
      <vt:lpstr>Gründungssituation I: Rahmenbedingungen </vt:lpstr>
      <vt:lpstr>Gründungssituation II: Das Grundgesetz</vt:lpstr>
      <vt:lpstr>Deutschland als Wehrhafte Demokratie </vt:lpstr>
      <vt:lpstr>Die Deutsche Teilung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Geschichte der Bundesrepublik </dc:title>
  <dc:creator>C C</dc:creator>
  <cp:lastModifiedBy>C C</cp:lastModifiedBy>
  <cp:revision>2</cp:revision>
  <dcterms:created xsi:type="dcterms:W3CDTF">2020-11-19T07:53:44Z</dcterms:created>
  <dcterms:modified xsi:type="dcterms:W3CDTF">2020-11-19T07:57:29Z</dcterms:modified>
</cp:coreProperties>
</file>