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9.jpg" ContentType="image/jpeg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468" r:id="rId2"/>
    <p:sldId id="430" r:id="rId3"/>
    <p:sldId id="449" r:id="rId4"/>
    <p:sldId id="460" r:id="rId5"/>
    <p:sldId id="462" r:id="rId6"/>
    <p:sldId id="447" r:id="rId7"/>
    <p:sldId id="459" r:id="rId8"/>
    <p:sldId id="458" r:id="rId9"/>
    <p:sldId id="448" r:id="rId10"/>
    <p:sldId id="457" r:id="rId11"/>
    <p:sldId id="451" r:id="rId12"/>
    <p:sldId id="45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E3D61-A610-4707-8327-6BB4D81AEFB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1492A-CA9C-447B-8BFB-AAC36470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2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Bundestag und Bundesrat – </a:t>
            </a:r>
            <a:r>
              <a:rPr lang="de-DE" dirty="0" err="1"/>
              <a:t>Gesetzsbildung</a:t>
            </a:r>
            <a:r>
              <a:rPr lang="de-DE" dirty="0"/>
              <a:t> </a:t>
            </a:r>
          </a:p>
          <a:p>
            <a:r>
              <a:rPr lang="de-DE" dirty="0"/>
              <a:t>Bundesrat relativ einzigartig - &gt;Vertretung der </a:t>
            </a:r>
            <a:r>
              <a:rPr lang="de-DE" dirty="0" err="1"/>
              <a:t>Laender</a:t>
            </a:r>
            <a:r>
              <a:rPr lang="de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15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Artikel 28:  Abs1 GG - &gt; Landessverfassung muss sich rechtsstaatlichen Gegebenheiten beugen </a:t>
            </a:r>
          </a:p>
          <a:p>
            <a:endParaRPr lang="de-DE" dirty="0"/>
          </a:p>
          <a:p>
            <a:r>
              <a:rPr lang="de-DE" dirty="0"/>
              <a:t>Durchaus Unterschiede zwischen den </a:t>
            </a:r>
            <a:r>
              <a:rPr lang="de-DE" dirty="0" err="1"/>
              <a:t>Laendern</a:t>
            </a:r>
            <a:r>
              <a:rPr lang="de-DE" dirty="0"/>
              <a:t>: Konstruktives Minderheitenvotum </a:t>
            </a:r>
            <a:r>
              <a:rPr lang="de-DE" dirty="0" err="1"/>
              <a:t>vs</a:t>
            </a:r>
            <a:r>
              <a:rPr lang="de-DE" dirty="0"/>
              <a:t> einfache negative Mehrheit </a:t>
            </a:r>
            <a:r>
              <a:rPr lang="de-DE" dirty="0" err="1"/>
              <a:t>fuer</a:t>
            </a:r>
            <a:r>
              <a:rPr lang="de-DE" dirty="0"/>
              <a:t> </a:t>
            </a:r>
            <a:r>
              <a:rPr lang="de-DE" dirty="0" err="1"/>
              <a:t>Regierungsechsel</a:t>
            </a:r>
            <a:r>
              <a:rPr lang="de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15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573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Bundesrat als autonomes Staatsorgan (nicht wirklich zwei Kammern) </a:t>
            </a:r>
          </a:p>
          <a:p>
            <a:endParaRPr lang="de-DE" dirty="0"/>
          </a:p>
          <a:p>
            <a:r>
              <a:rPr lang="de-DE" dirty="0" err="1"/>
              <a:t>Auschuss</a:t>
            </a:r>
            <a:r>
              <a:rPr lang="de-DE" dirty="0"/>
              <a:t> : 32 Personen </a:t>
            </a:r>
          </a:p>
          <a:p>
            <a:r>
              <a:rPr lang="de-DE" dirty="0"/>
              <a:t>Sehr Einflussreich, nicht transparent / </a:t>
            </a:r>
            <a:r>
              <a:rPr lang="de-DE" dirty="0" err="1"/>
              <a:t>Packett</a:t>
            </a:r>
            <a:r>
              <a:rPr lang="de-DE" dirty="0"/>
              <a:t> /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linkage</a:t>
            </a:r>
            <a:r>
              <a:rPr lang="de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028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Kurze Erklärung hier über</a:t>
            </a:r>
            <a:r>
              <a:rPr lang="de-DE" baseline="0" dirty="0"/>
              <a:t> Veto Spieler </a:t>
            </a:r>
          </a:p>
          <a:p>
            <a:r>
              <a:rPr lang="de-DE" baseline="0" dirty="0"/>
              <a:t>Transparenz </a:t>
            </a:r>
            <a:r>
              <a:rPr lang="de-DE" baseline="0" dirty="0">
                <a:sym typeface="Wingdings" panose="05000000000000000000" pitchFamily="2" charset="2"/>
              </a:rPr>
              <a:t> Siehe Gremien und </a:t>
            </a:r>
            <a:r>
              <a:rPr lang="de-DE" baseline="0" dirty="0" err="1">
                <a:sym typeface="Wingdings" panose="05000000000000000000" pitchFamily="2" charset="2"/>
              </a:rPr>
              <a:t>Auschuss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04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47134" y="287867"/>
            <a:ext cx="5761567" cy="61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13102" y="4616451"/>
            <a:ext cx="8623300" cy="1057275"/>
          </a:xfrm>
        </p:spPr>
        <p:txBody>
          <a:bodyPr lIns="360000"/>
          <a:lstStyle>
            <a:lvl1pPr>
              <a:defRPr sz="2667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213100" y="2579689"/>
            <a:ext cx="8636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48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6285"/>
            <a:ext cx="3860800" cy="476249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1092203574"/>
      </p:ext>
    </p:extLst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0735052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76786" y="838200"/>
            <a:ext cx="2880783" cy="54784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4435" y="838200"/>
            <a:ext cx="8439151" cy="547846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499357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9205152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482040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435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2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480081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4000949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948075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576859117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740321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9481725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619251"/>
            <a:ext cx="11523133" cy="486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946151"/>
            <a:ext cx="11523133" cy="42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433" y="6629400"/>
            <a:ext cx="796925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333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215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6095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12191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243833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474121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965176" indent="-251878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439297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913419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2523004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313258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3742173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435175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CEB723-67FF-4FB6-B47A-D1178E22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Föderalismus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DCA85E-995C-4738-A790-A5CC51FC9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593712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A24C-BC12-42AA-B23B-9EEDB2A5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Finanzen und Finanzausgleich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25AA6E-8C67-4FD3-B483-EEBD9CAC2B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99" y="1375834"/>
            <a:ext cx="4718335" cy="522822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D9EDB-E699-44F7-BE45-F682F4B427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400" dirty="0"/>
              <a:t>Gleichwertige Lebensverhältnisse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400" dirty="0"/>
              <a:t>Eigene Steuereinnahmen 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400" dirty="0"/>
              <a:t>Länderfinanzausgleich (bis 2020)  (Horizontal)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400" dirty="0"/>
              <a:t>Bundesmittel   (vertikal)</a:t>
            </a:r>
          </a:p>
        </p:txBody>
      </p:sp>
    </p:spTree>
    <p:extLst>
      <p:ext uri="{BB962C8B-B14F-4D97-AF65-F5344CB8AC3E}">
        <p14:creationId xmlns:p14="http://schemas.microsoft.com/office/powerpoint/2010/main" val="280198336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5397-CDAB-446D-BFAE-8623058B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Föderalismus im Vergleich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5AE2-2CE8-4A9A-996C-BFCA3882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Kompetitiv/ Wettbewerbsföderalismus oder Kooperativer Föderalismus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US Model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Staaten als Labor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Vielfalt der Entwürfe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Beziehung zwischen den Staaten kompetitiv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Finanzierung durch Bundeszuschüsse (mit Vorgaben and die Länder)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Deutsches Modell – Kooperative Föderalismus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Unterschied zwischen Ländern kleinhalten (siehe Art 72 GG)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Kooperation / Verflechtung zwischen den Einheiten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Überschneidung der Kompetenzen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dirty="0"/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dirty="0"/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dirty="0"/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dirty="0"/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724810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59FC-8808-4E00-942E-0DA6C124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4C58-76E9-4A80-9855-D028CC3AD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Politikverflechtung (Scharpf) und Reformstau 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Keine autonomen Zuständigkeiten der verschiedenen Ebenen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Inoffizielle Kooperationsmechanismen und Notwendigkeiten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 Viele Veto-Spieler / Reformen schwierig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Politikverflechtung in Deutschland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Horizontal : Verbindung und Koordination zwischen Ländern (</a:t>
            </a:r>
            <a:r>
              <a:rPr lang="de-DE" sz="2400" dirty="0" err="1">
                <a:sym typeface="Wingdings" panose="05000000000000000000" pitchFamily="2" charset="2"/>
              </a:rPr>
              <a:t>z.B</a:t>
            </a:r>
            <a:r>
              <a:rPr lang="de-DE" sz="2400" dirty="0">
                <a:sym typeface="Wingdings" panose="05000000000000000000" pitchFamily="2" charset="2"/>
              </a:rPr>
              <a:t> KMK)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Vertikal: Zwischen Bund und Ländern  (Bundesrat, Implementation der Gesetze)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„Joint-</a:t>
            </a:r>
            <a:r>
              <a:rPr lang="de-DE" sz="2400" dirty="0" err="1"/>
              <a:t>decision</a:t>
            </a:r>
            <a:r>
              <a:rPr lang="de-DE" sz="2400" dirty="0"/>
              <a:t> </a:t>
            </a:r>
            <a:r>
              <a:rPr lang="de-DE" sz="2400" dirty="0" err="1"/>
              <a:t>trap</a:t>
            </a:r>
            <a:r>
              <a:rPr lang="de-DE" sz="2400" dirty="0"/>
              <a:t>“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Immobilismus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mangelnde Transparenz </a:t>
            </a:r>
            <a:endParaRPr lang="de-DE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14095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181C-36BC-4367-B153-D70799A8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Schlüsselinstitutionen: Bundestag und Bundesrat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9EF7FF-120E-460F-A230-D54D29CE11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4" y="2016992"/>
            <a:ext cx="5659967" cy="4089781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522B132-29DD-40B9-ABB9-ED55536664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1" y="2039816"/>
            <a:ext cx="5659967" cy="4044137"/>
          </a:xfrm>
        </p:spPr>
      </p:pic>
    </p:spTree>
    <p:extLst>
      <p:ext uri="{BB962C8B-B14F-4D97-AF65-F5344CB8AC3E}">
        <p14:creationId xmlns:p14="http://schemas.microsoft.com/office/powerpoint/2010/main" val="12017272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7935-C576-457D-8319-DFB7305D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Bundesländer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9F05C-BA35-4F69-B42B-D177E00C03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16 Bundesländer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 err="1"/>
              <a:t>Staatscharacter</a:t>
            </a:r>
            <a:r>
              <a:rPr lang="de-DE" dirty="0"/>
              <a:t>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dirty="0"/>
              <a:t>Eigene Wahlen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dirty="0"/>
              <a:t>Gesetzgebung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dirty="0"/>
              <a:t>Verwaltung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dirty="0"/>
              <a:t>Verfassung 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dirty="0"/>
              <a:t>Haushalt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9A3BF9-A93F-42B4-9925-723E844E2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1" y="-38349"/>
            <a:ext cx="6297107" cy="6896349"/>
          </a:xfrm>
        </p:spPr>
      </p:pic>
    </p:spTree>
    <p:extLst>
      <p:ext uri="{BB962C8B-B14F-4D97-AF65-F5344CB8AC3E}">
        <p14:creationId xmlns:p14="http://schemas.microsoft.com/office/powerpoint/2010/main" val="62707338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F24C7E-039B-46B7-8A12-04CA67D9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Systematische Betrachtung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A8A622-7B31-476A-BC77-3DA91487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133" dirty="0"/>
              <a:t>Beziehung </a:t>
            </a:r>
            <a:r>
              <a:rPr lang="de-DE" sz="2133" dirty="0">
                <a:sym typeface="Wingdings" panose="05000000000000000000" pitchFamily="2" charset="2"/>
              </a:rPr>
              <a:t> subnationale vs. nationale Einheiten </a:t>
            </a:r>
            <a:endParaRPr lang="de-DE" sz="2133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133" dirty="0"/>
              <a:t>Einheitsstaat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133" dirty="0"/>
              <a:t>Nationale Regierung hat absolutes Recht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133" dirty="0"/>
              <a:t>Delegation von Befugnissen an sub-nationale Einheiten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133" dirty="0"/>
              <a:t>z.B. Frankreich, Dänemark, Großbritannien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133" dirty="0"/>
              <a:t>Konföderationen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133" dirty="0"/>
              <a:t>Subnationale Einheiten haben absolutes Recht </a:t>
            </a:r>
            <a:r>
              <a:rPr lang="de-DE" sz="2133" dirty="0">
                <a:sym typeface="Wingdings" panose="05000000000000000000" pitchFamily="2" charset="2"/>
              </a:rPr>
              <a:t> Delegation von Befugnissen an übergeordnete Einheiten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133" dirty="0">
                <a:sym typeface="Wingdings" panose="05000000000000000000" pitchFamily="2" charset="2"/>
              </a:rPr>
              <a:t>Z.B. EU, UN, (Schweiz, Belgien)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133" dirty="0">
                <a:sym typeface="Wingdings" panose="05000000000000000000" pitchFamily="2" charset="2"/>
              </a:rPr>
              <a:t>Föderalismus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133" dirty="0">
                <a:sym typeface="Wingdings" panose="05000000000000000000" pitchFamily="2" charset="2"/>
              </a:rPr>
              <a:t>Sub-nationale Einheiten und nationale Regierung teilen sich Befugnisse und Rechte 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133" dirty="0">
                <a:sym typeface="Wingdings" panose="05000000000000000000" pitchFamily="2" charset="2"/>
              </a:rPr>
              <a:t>Z.B. Deutschland, USA</a:t>
            </a:r>
            <a:endParaRPr lang="de-DE" sz="2133" dirty="0"/>
          </a:p>
        </p:txBody>
      </p:sp>
    </p:spTree>
    <p:extLst>
      <p:ext uri="{BB962C8B-B14F-4D97-AF65-F5344CB8AC3E}">
        <p14:creationId xmlns:p14="http://schemas.microsoft.com/office/powerpoint/2010/main" val="254539221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DF02-166F-447F-84A2-0C8FD2DE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1D8EA-6F8E-449E-962A-E2CDC681C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94" y="1860049"/>
            <a:ext cx="11523133" cy="4229555"/>
          </a:xfrm>
        </p:spPr>
      </p:pic>
    </p:spTree>
    <p:extLst>
      <p:ext uri="{BB962C8B-B14F-4D97-AF65-F5344CB8AC3E}">
        <p14:creationId xmlns:p14="http://schemas.microsoft.com/office/powerpoint/2010/main" val="9087798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AC6AFE-DA74-4015-AD90-42B3D371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Föderalismus im Überblick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302312-CA9E-4DFE-AF69-4701E7DD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667" dirty="0"/>
              <a:t>Deutschland als Bundesstaat </a:t>
            </a:r>
            <a:r>
              <a:rPr lang="de-DE" sz="2667" dirty="0">
                <a:sym typeface="Wingdings" panose="05000000000000000000" pitchFamily="2" charset="2"/>
              </a:rPr>
              <a:t> Föderale Grundordnung </a:t>
            </a:r>
            <a:r>
              <a:rPr lang="de-DE" sz="2667" dirty="0"/>
              <a:t> 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667" dirty="0"/>
              <a:t>Bundesländer (Staaten) schließen sich zusammen zur Regierungsbildung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667" dirty="0"/>
              <a:t>Grundgesetz </a:t>
            </a:r>
          </a:p>
          <a:p>
            <a:pPr marL="1346166" lvl="2" indent="-380990">
              <a:buFont typeface="Arial" panose="020B0604020202020204" pitchFamily="34" charset="0"/>
              <a:buChar char="•"/>
            </a:pPr>
            <a:r>
              <a:rPr lang="de-DE" sz="2667" dirty="0"/>
              <a:t>Artikel 20 GG: Bundestaatlichkeit verankert</a:t>
            </a:r>
          </a:p>
          <a:p>
            <a:pPr marL="1346166" lvl="2" indent="-380990">
              <a:buFont typeface="Arial" panose="020B0604020202020204" pitchFamily="34" charset="0"/>
              <a:buChar char="•"/>
            </a:pPr>
            <a:r>
              <a:rPr lang="de-DE" sz="2667" dirty="0"/>
              <a:t>Artikel 79 GG,  Paragraph 3:  Bundestaatliche Ordnung darf nicht aufgehoben werden </a:t>
            </a:r>
          </a:p>
          <a:p>
            <a:pPr marL="1346166" lvl="2" indent="-380990">
              <a:buFont typeface="Arial" panose="020B0604020202020204" pitchFamily="34" charset="0"/>
              <a:buChar char="•"/>
            </a:pPr>
            <a:r>
              <a:rPr lang="de-DE" sz="2667" dirty="0"/>
              <a:t>„gleichwertige Lebensverhältnisse“ (Art 72, Abs2) </a:t>
            </a:r>
          </a:p>
          <a:p>
            <a:pPr marL="1346166" lvl="2" indent="-380990">
              <a:buFont typeface="Arial" panose="020B0604020202020204" pitchFamily="34" charset="0"/>
              <a:buChar char="•"/>
            </a:pPr>
            <a:r>
              <a:rPr lang="de-DE" sz="2667" dirty="0"/>
              <a:t>Länder dürfen verändert werden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667" dirty="0"/>
              <a:t>Kontrast zum unitären Staat </a:t>
            </a:r>
            <a:r>
              <a:rPr lang="de-DE" sz="2667" dirty="0">
                <a:sym typeface="Wingdings" panose="05000000000000000000" pitchFamily="2" charset="2"/>
              </a:rPr>
              <a:t> Siehe Vergleich </a:t>
            </a:r>
            <a:endParaRPr lang="de-DE" sz="2667" dirty="0"/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63607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D388-E5E7-41DA-80AB-EFC47F03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Unterschiede in den Strukturen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748607-2340-4C7C-815C-938F766D52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4" y="1998663"/>
            <a:ext cx="5659967" cy="412644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7EDB92-E10F-4B7A-861D-5A8D2D777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1" y="2006821"/>
            <a:ext cx="5659967" cy="4110123"/>
          </a:xfrm>
        </p:spPr>
      </p:pic>
    </p:spTree>
    <p:extLst>
      <p:ext uri="{BB962C8B-B14F-4D97-AF65-F5344CB8AC3E}">
        <p14:creationId xmlns:p14="http://schemas.microsoft.com/office/powerpoint/2010/main" val="246261589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26E2-3E47-4390-8030-BD6FB803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3" y="946151"/>
            <a:ext cx="6197600" cy="429683"/>
          </a:xfrm>
        </p:spPr>
        <p:txBody>
          <a:bodyPr/>
          <a:lstStyle/>
          <a:p>
            <a:r>
              <a:rPr lang="de-DE" dirty="0"/>
              <a:t>Gesetzgebung und Implementierung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FC5A1-30AC-4EB5-AB09-61590C3830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3200" dirty="0"/>
              <a:t>Gesetzgebung getrennt in Bund, Land, oder Überschneidung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3200" dirty="0"/>
              <a:t>Implementierung durch Länder und Kommunen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ED8E21-3CD7-441E-A6FD-6DDD5E9213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34" y="-33321"/>
            <a:ext cx="5659967" cy="6833096"/>
          </a:xfrm>
        </p:spPr>
      </p:pic>
    </p:spTree>
    <p:extLst>
      <p:ext uri="{BB962C8B-B14F-4D97-AF65-F5344CB8AC3E}">
        <p14:creationId xmlns:p14="http://schemas.microsoft.com/office/powerpoint/2010/main" val="296604159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709C-BAF5-4585-A1A4-296B22B0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Bundesrat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E4797-C2DE-4DA6-96FB-10088AAE4D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133" dirty="0"/>
              <a:t>Bundestag: Bürger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133" dirty="0"/>
              <a:t>Bundesrat: Länder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1867" dirty="0"/>
              <a:t>Landesvertretung nach Landesgröße (nicht streng proportional )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133" dirty="0"/>
              <a:t>Einfluss auf Gesetzgebung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1867" dirty="0"/>
              <a:t>Zustimmung vs. Nicht-zustimmungspflichtige Gesetze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1867" dirty="0"/>
              <a:t>Zustimmung seit Reform I: Verursacht das Gesetz Kosten für die Länder/  Organisations-und Verwaltungshoheit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133" dirty="0"/>
              <a:t>Bei Konflikt: Vermittlungsverfahren und Ausschuss 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endParaRPr lang="de-DE" sz="2667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45EEBC-3DA0-4300-B94F-DE6D7BBD80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27" y="1986573"/>
            <a:ext cx="5781773" cy="3709969"/>
          </a:xfrm>
        </p:spPr>
      </p:pic>
    </p:spTree>
    <p:extLst>
      <p:ext uri="{BB962C8B-B14F-4D97-AF65-F5344CB8AC3E}">
        <p14:creationId xmlns:p14="http://schemas.microsoft.com/office/powerpoint/2010/main" val="100642702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432</Words>
  <Application>Microsoft Office PowerPoint</Application>
  <PresentationFormat>Widescreen</PresentationFormat>
  <Paragraphs>90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Verdana</vt:lpstr>
      <vt:lpstr>Vorlesung_15080_17.10.13</vt:lpstr>
      <vt:lpstr>Föderalismus </vt:lpstr>
      <vt:lpstr>Schlüsselinstitutionen: Bundestag und Bundesrat</vt:lpstr>
      <vt:lpstr>Die Bundesländer</vt:lpstr>
      <vt:lpstr>Systematische Betrachtung </vt:lpstr>
      <vt:lpstr>PowerPoint Presentation</vt:lpstr>
      <vt:lpstr>Föderalismus im Überblick</vt:lpstr>
      <vt:lpstr>Unterschiede in den Strukturen </vt:lpstr>
      <vt:lpstr>Gesetzgebung und Implementierung </vt:lpstr>
      <vt:lpstr>Der Bundesrat</vt:lpstr>
      <vt:lpstr>Finanzen und Finanzausgleich</vt:lpstr>
      <vt:lpstr>Föderalismus im Vergleich </vt:lpstr>
      <vt:lpstr>Probleme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Föderalismus </dc:title>
  <dc:creator>C C</dc:creator>
  <cp:lastModifiedBy>C C</cp:lastModifiedBy>
  <cp:revision>2</cp:revision>
  <dcterms:created xsi:type="dcterms:W3CDTF">2020-11-19T07:58:45Z</dcterms:created>
  <dcterms:modified xsi:type="dcterms:W3CDTF">2020-11-19T08:02:38Z</dcterms:modified>
</cp:coreProperties>
</file>