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22" r:id="rId2"/>
    <p:sldId id="453" r:id="rId3"/>
    <p:sldId id="443" r:id="rId4"/>
    <p:sldId id="454" r:id="rId5"/>
    <p:sldId id="450" r:id="rId6"/>
    <p:sldId id="455" r:id="rId7"/>
    <p:sldId id="451" r:id="rId8"/>
    <p:sldId id="448" r:id="rId9"/>
    <p:sldId id="452" r:id="rId10"/>
    <p:sldId id="4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FD1F6-7F3F-467B-807C-07858F2FD04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6EC54-7C5D-4C15-967C-0B7D66F2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3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Jahn 2006 Kapitel 6</a:t>
            </a:r>
          </a:p>
          <a:p>
            <a:endParaRPr lang="de-DE" dirty="0"/>
          </a:p>
          <a:p>
            <a:r>
              <a:rPr lang="de-DE" dirty="0"/>
              <a:t>Beispiel – Armut macht Populistisch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67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 – Nicht das gleiche wie im Bild vorher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0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1890300097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4621649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2712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2876991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906245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4271764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6561894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7059846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05836844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30360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541838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91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A6B6D7-85D9-4B27-BE56-5900EAE5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der Theorie zur Hypothese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FD0C0E-9AB2-4076-99D9-E4D4AE424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noProof="0" dirty="0"/>
              <a:t>Forschungsdesign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37881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698C-601E-406E-B15D-3E2025EA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macht eine gute Theorie aus?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9C82-540C-4E95-959F-344414B0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de-DE" sz="4267" dirty="0"/>
              <a:t> Falsifizierbarkeit </a:t>
            </a:r>
          </a:p>
          <a:p>
            <a:pPr marL="457189" indent="-457189">
              <a:buFont typeface="+mj-lt"/>
              <a:buAutoNum type="arabicPeriod"/>
            </a:pPr>
            <a:r>
              <a:rPr lang="de-DE" sz="4267" dirty="0"/>
              <a:t> Klare Konzepte und Messungen </a:t>
            </a:r>
          </a:p>
          <a:p>
            <a:pPr marL="457189" indent="-457189">
              <a:buFont typeface="+mj-lt"/>
              <a:buAutoNum type="arabicPeriod"/>
            </a:pPr>
            <a:r>
              <a:rPr lang="de-DE" sz="4267" dirty="0"/>
              <a:t> So konkret wie möglich </a:t>
            </a:r>
          </a:p>
          <a:p>
            <a:pPr marL="457189" indent="-457189">
              <a:buFont typeface="+mj-lt"/>
              <a:buAutoNum type="arabicPeriod"/>
            </a:pPr>
            <a:r>
              <a:rPr lang="de-DE" sz="4267" dirty="0"/>
              <a:t> </a:t>
            </a:r>
            <a:r>
              <a:rPr lang="de-DE" sz="4267"/>
              <a:t>So allgemein </a:t>
            </a:r>
            <a:r>
              <a:rPr lang="de-DE" sz="4267" dirty="0"/>
              <a:t>wie möglich</a:t>
            </a:r>
          </a:p>
          <a:p>
            <a:pPr marL="457189" indent="-457189">
              <a:buFont typeface="+mj-lt"/>
              <a:buAutoNum type="arabicPeriod"/>
            </a:pPr>
            <a:r>
              <a:rPr lang="de-DE" sz="4267" dirty="0"/>
              <a:t> Kausaltheorien können keine Kausalität beweisen  </a:t>
            </a:r>
          </a:p>
          <a:p>
            <a:pPr marL="457189" indent="-457189">
              <a:buFont typeface="+mj-lt"/>
              <a:buAutoNum type="arabicPeriod"/>
            </a:pPr>
            <a:endParaRPr lang="de-DE" sz="2133" dirty="0"/>
          </a:p>
        </p:txBody>
      </p:sp>
    </p:spTree>
    <p:extLst>
      <p:ext uri="{BB962C8B-B14F-4D97-AF65-F5344CB8AC3E}">
        <p14:creationId xmlns:p14="http://schemas.microsoft.com/office/powerpoint/2010/main" val="29309106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3D729-2A2D-45FB-937B-A8A6FD46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259" y="1634750"/>
            <a:ext cx="5461484" cy="4830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4CF8A7-CCD1-4385-8781-09C95225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Idealisierte Forschungsprozess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6090ED-5A7B-46DA-8CED-E3C0F3CD9012}"/>
              </a:ext>
            </a:extLst>
          </p:cNvPr>
          <p:cNvSpPr/>
          <p:nvPr/>
        </p:nvSpPr>
        <p:spPr bwMode="auto">
          <a:xfrm>
            <a:off x="4442418" y="2172885"/>
            <a:ext cx="3307167" cy="55021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002A3B-1C12-4229-A5B8-060FD63AA992}"/>
              </a:ext>
            </a:extLst>
          </p:cNvPr>
          <p:cNvSpPr/>
          <p:nvPr/>
        </p:nvSpPr>
        <p:spPr bwMode="auto">
          <a:xfrm>
            <a:off x="4442418" y="2504497"/>
            <a:ext cx="3307167" cy="55021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4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316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BB59F2F-C172-4D09-B35D-0E136D023467}"/>
              </a:ext>
            </a:extLst>
          </p:cNvPr>
          <p:cNvGrpSpPr/>
          <p:nvPr/>
        </p:nvGrpSpPr>
        <p:grpSpPr>
          <a:xfrm>
            <a:off x="334434" y="5114004"/>
            <a:ext cx="11523133" cy="1293225"/>
            <a:chOff x="250825" y="3835502"/>
            <a:chExt cx="8642350" cy="96991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EE9890-27B2-432C-A298-E0287EE01B09}"/>
                </a:ext>
              </a:extLst>
            </p:cNvPr>
            <p:cNvSpPr/>
            <p:nvPr/>
          </p:nvSpPr>
          <p:spPr bwMode="auto">
            <a:xfrm>
              <a:off x="250825" y="3835502"/>
              <a:ext cx="8642350" cy="96991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>
                <a:solidFill>
                  <a:srgbClr val="333333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643817-87C6-422F-860B-55ADD21C55BC}"/>
                </a:ext>
              </a:extLst>
            </p:cNvPr>
            <p:cNvSpPr txBox="1"/>
            <p:nvPr/>
          </p:nvSpPr>
          <p:spPr>
            <a:xfrm>
              <a:off x="2147895" y="3870207"/>
              <a:ext cx="484820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400" dirty="0">
                  <a:solidFill>
                    <a:srgbClr val="333333"/>
                  </a:solidFill>
                  <a:latin typeface="Arial" charset="0"/>
                  <a:cs typeface="Arial" charset="0"/>
                </a:rPr>
                <a:t>Empirie und Forschungsdesign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41027B-C211-4AFE-A29D-DBBC4748CFDD}"/>
              </a:ext>
            </a:extLst>
          </p:cNvPr>
          <p:cNvGrpSpPr/>
          <p:nvPr/>
        </p:nvGrpSpPr>
        <p:grpSpPr>
          <a:xfrm>
            <a:off x="391074" y="1522421"/>
            <a:ext cx="11523133" cy="1293225"/>
            <a:chOff x="293305" y="1141815"/>
            <a:chExt cx="8642350" cy="96991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017214-B4C2-49C4-8982-971372EA1224}"/>
                </a:ext>
              </a:extLst>
            </p:cNvPr>
            <p:cNvSpPr/>
            <p:nvPr/>
          </p:nvSpPr>
          <p:spPr bwMode="auto">
            <a:xfrm>
              <a:off x="293305" y="1141815"/>
              <a:ext cx="8642350" cy="96991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>
                <a:solidFill>
                  <a:srgbClr val="333333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3390B3-D5C0-483E-82FC-A06D8EB4FD69}"/>
                </a:ext>
              </a:extLst>
            </p:cNvPr>
            <p:cNvSpPr txBox="1"/>
            <p:nvPr/>
          </p:nvSpPr>
          <p:spPr>
            <a:xfrm>
              <a:off x="2147895" y="1339761"/>
              <a:ext cx="484820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400" dirty="0">
                  <a:solidFill>
                    <a:srgbClr val="333333"/>
                  </a:solidFill>
                  <a:latin typeface="Arial" charset="0"/>
                  <a:cs typeface="Arial" charset="0"/>
                </a:rPr>
                <a:t>Theorie und Hypothesen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B0C421-03DE-4172-846F-821997C9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Einfache Forschungssituation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532663-13A4-44FE-97B5-3C999CD59286}"/>
              </a:ext>
            </a:extLst>
          </p:cNvPr>
          <p:cNvGrpSpPr/>
          <p:nvPr/>
        </p:nvGrpSpPr>
        <p:grpSpPr>
          <a:xfrm>
            <a:off x="1837156" y="1738305"/>
            <a:ext cx="8517688" cy="913007"/>
            <a:chOff x="1448399" y="3221176"/>
            <a:chExt cx="6388266" cy="6847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77E3E5-12AD-43AE-ACA1-760D7ACB82FC}"/>
                </a:ext>
              </a:extLst>
            </p:cNvPr>
            <p:cNvGrpSpPr/>
            <p:nvPr/>
          </p:nvGrpSpPr>
          <p:grpSpPr>
            <a:xfrm>
              <a:off x="1929541" y="3221176"/>
              <a:ext cx="5907124" cy="684755"/>
              <a:chOff x="1929541" y="3221176"/>
              <a:chExt cx="5907124" cy="68475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C5D4F73-9B59-4B59-B1C5-432C42306680}"/>
                  </a:ext>
                </a:extLst>
              </p:cNvPr>
              <p:cNvCxnSpPr>
                <a:cxnSpLocks/>
                <a:stCxn id="10" idx="3"/>
                <a:endCxn id="9" idx="1"/>
              </p:cNvCxnSpPr>
              <p:nvPr/>
            </p:nvCxnSpPr>
            <p:spPr bwMode="auto">
              <a:xfrm>
                <a:off x="1929541" y="3563554"/>
                <a:ext cx="5465978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3BC92-A775-4421-925C-345D9A39B2FE}"/>
                  </a:ext>
                </a:extLst>
              </p:cNvPr>
              <p:cNvSpPr txBox="1"/>
              <p:nvPr/>
            </p:nvSpPr>
            <p:spPr>
              <a:xfrm>
                <a:off x="7395519" y="3221176"/>
                <a:ext cx="441146" cy="684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5333" dirty="0">
                    <a:solidFill>
                      <a:srgbClr val="333333"/>
                    </a:solidFill>
                    <a:latin typeface="Arial" charset="0"/>
                    <a:cs typeface="Arial" charset="0"/>
                  </a:rPr>
                  <a:t>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B975BD-268F-4C41-986D-CB85B79E942A}"/>
                </a:ext>
              </a:extLst>
            </p:cNvPr>
            <p:cNvSpPr txBox="1"/>
            <p:nvPr/>
          </p:nvSpPr>
          <p:spPr>
            <a:xfrm>
              <a:off x="1448399" y="3221176"/>
              <a:ext cx="48114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5333" dirty="0">
                  <a:solidFill>
                    <a:srgbClr val="333333"/>
                  </a:solidFill>
                  <a:latin typeface="Arial" charset="0"/>
                  <a:cs typeface="Arial" charset="0"/>
                </a:rPr>
                <a:t>X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449DDD-9D9F-4743-BC52-B646F0150CFE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 flipH="1">
            <a:off x="2119446" y="2547916"/>
            <a:ext cx="68449" cy="2612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1E2B35-42E1-4EC0-9A5C-26D1B4B35300}"/>
              </a:ext>
            </a:extLst>
          </p:cNvPr>
          <p:cNvCxnSpPr>
            <a:cxnSpLocks/>
          </p:cNvCxnSpPr>
          <p:nvPr/>
        </p:nvCxnSpPr>
        <p:spPr bwMode="auto">
          <a:xfrm>
            <a:off x="10062868" y="2547917"/>
            <a:ext cx="1" cy="2806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73D825-99D7-458E-B64B-5B9386128B73}"/>
              </a:ext>
            </a:extLst>
          </p:cNvPr>
          <p:cNvGrpSpPr/>
          <p:nvPr/>
        </p:nvGrpSpPr>
        <p:grpSpPr>
          <a:xfrm>
            <a:off x="1837156" y="5160277"/>
            <a:ext cx="8517688" cy="913007"/>
            <a:chOff x="1448399" y="3221176"/>
            <a:chExt cx="6388266" cy="68475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C5BF921-37E3-4899-A32F-9B042CE18A3D}"/>
                </a:ext>
              </a:extLst>
            </p:cNvPr>
            <p:cNvGrpSpPr/>
            <p:nvPr/>
          </p:nvGrpSpPr>
          <p:grpSpPr>
            <a:xfrm>
              <a:off x="1871833" y="3221176"/>
              <a:ext cx="5964832" cy="684755"/>
              <a:chOff x="1871833" y="3221176"/>
              <a:chExt cx="5964832" cy="684755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DA3BB56-DBEA-44A2-83B8-143BC97802E9}"/>
                  </a:ext>
                </a:extLst>
              </p:cNvPr>
              <p:cNvCxnSpPr>
                <a:cxnSpLocks/>
                <a:stCxn id="25" idx="3"/>
                <a:endCxn id="27" idx="1"/>
              </p:cNvCxnSpPr>
              <p:nvPr/>
            </p:nvCxnSpPr>
            <p:spPr bwMode="auto">
              <a:xfrm>
                <a:off x="1871833" y="3563554"/>
                <a:ext cx="5523686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CB2DB4-A0F0-4643-B7FB-7E5A3305DA5C}"/>
                  </a:ext>
                </a:extLst>
              </p:cNvPr>
              <p:cNvSpPr txBox="1"/>
              <p:nvPr/>
            </p:nvSpPr>
            <p:spPr>
              <a:xfrm>
                <a:off x="7395519" y="3221176"/>
                <a:ext cx="441146" cy="684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5333" dirty="0">
                    <a:solidFill>
                      <a:srgbClr val="333333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D31B40-C193-40B9-BA65-052C191FD8BB}"/>
                </a:ext>
              </a:extLst>
            </p:cNvPr>
            <p:cNvSpPr txBox="1"/>
            <p:nvPr/>
          </p:nvSpPr>
          <p:spPr>
            <a:xfrm>
              <a:off x="1448399" y="3221176"/>
              <a:ext cx="423434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5333" dirty="0">
                  <a:solidFill>
                    <a:srgbClr val="333333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54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E128-EABF-4CE0-B4EE-98361004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Untersuchungsebene und Aggregation  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B04A237-D25F-4856-B36D-005988E8B42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7" y="2098447"/>
            <a:ext cx="10973827" cy="381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119B9BC-74EB-4266-A88B-E46899E1B170}"/>
              </a:ext>
            </a:extLst>
          </p:cNvPr>
          <p:cNvSpPr/>
          <p:nvPr/>
        </p:nvSpPr>
        <p:spPr bwMode="auto">
          <a:xfrm>
            <a:off x="157394" y="1512261"/>
            <a:ext cx="5359487" cy="49901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959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32D-0AA3-4134-8304-F297A7DD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Ökologischer Fehlschluss </a:t>
            </a:r>
          </a:p>
        </p:txBody>
      </p:sp>
      <p:pic>
        <p:nvPicPr>
          <p:cNvPr id="3074" name="Picture 2" descr="Image result for strichmaennchen">
            <a:extLst>
              <a:ext uri="{FF2B5EF4-FFF2-40B4-BE49-F238E27FC236}">
                <a16:creationId xmlns:a16="http://schemas.microsoft.com/office/drawing/2014/main" id="{B3A39565-C048-42C3-9E77-63307BC72B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79" y="1831750"/>
            <a:ext cx="859367" cy="85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trichmaennchen">
            <a:extLst>
              <a:ext uri="{FF2B5EF4-FFF2-40B4-BE49-F238E27FC236}">
                <a16:creationId xmlns:a16="http://schemas.microsoft.com/office/drawing/2014/main" id="{EABCF114-869B-4B26-A63E-7EAA28FC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79" y="2845817"/>
            <a:ext cx="859367" cy="85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strichmaennchen">
            <a:extLst>
              <a:ext uri="{FF2B5EF4-FFF2-40B4-BE49-F238E27FC236}">
                <a16:creationId xmlns:a16="http://schemas.microsoft.com/office/drawing/2014/main" id="{2D741B4C-3481-4AED-97F6-586B5009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81" y="3836012"/>
            <a:ext cx="903665" cy="90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trichmaennchen">
            <a:extLst>
              <a:ext uri="{FF2B5EF4-FFF2-40B4-BE49-F238E27FC236}">
                <a16:creationId xmlns:a16="http://schemas.microsoft.com/office/drawing/2014/main" id="{F8EE0B5E-2D03-432B-A29C-1BFA61417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81" y="5008185"/>
            <a:ext cx="903665" cy="90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PD">
            <a:extLst>
              <a:ext uri="{FF2B5EF4-FFF2-40B4-BE49-F238E27FC236}">
                <a16:creationId xmlns:a16="http://schemas.microsoft.com/office/drawing/2014/main" id="{2840F946-EC0C-4C1D-B6F7-AC642CAE7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00" y="2776129"/>
            <a:ext cx="371323" cy="3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trichmaennchen">
            <a:extLst>
              <a:ext uri="{FF2B5EF4-FFF2-40B4-BE49-F238E27FC236}">
                <a16:creationId xmlns:a16="http://schemas.microsoft.com/office/drawing/2014/main" id="{52DEFD7B-5065-43EC-B5AA-C6C7008C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479" y="1821275"/>
            <a:ext cx="859367" cy="85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strichmaennchen">
            <a:extLst>
              <a:ext uri="{FF2B5EF4-FFF2-40B4-BE49-F238E27FC236}">
                <a16:creationId xmlns:a16="http://schemas.microsoft.com/office/drawing/2014/main" id="{7BB95836-D870-49E7-862A-EA0F49ACA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479" y="2835342"/>
            <a:ext cx="859367" cy="85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trichmaennchen">
            <a:extLst>
              <a:ext uri="{FF2B5EF4-FFF2-40B4-BE49-F238E27FC236}">
                <a16:creationId xmlns:a16="http://schemas.microsoft.com/office/drawing/2014/main" id="{9963C064-89B7-48B3-BDB4-D5BB97970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81" y="3825537"/>
            <a:ext cx="903665" cy="90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trichmaennchen">
            <a:extLst>
              <a:ext uri="{FF2B5EF4-FFF2-40B4-BE49-F238E27FC236}">
                <a16:creationId xmlns:a16="http://schemas.microsoft.com/office/drawing/2014/main" id="{BE1CC69D-2BC4-48BF-9760-3D770DEC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81" y="4997710"/>
            <a:ext cx="903665" cy="90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SPD">
            <a:extLst>
              <a:ext uri="{FF2B5EF4-FFF2-40B4-BE49-F238E27FC236}">
                <a16:creationId xmlns:a16="http://schemas.microsoft.com/office/drawing/2014/main" id="{2F7069F9-3F57-4D1C-9983-CC6850D7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00" y="1667965"/>
            <a:ext cx="371323" cy="3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PD">
            <a:extLst>
              <a:ext uri="{FF2B5EF4-FFF2-40B4-BE49-F238E27FC236}">
                <a16:creationId xmlns:a16="http://schemas.microsoft.com/office/drawing/2014/main" id="{4036BC53-8A88-4578-BE5B-EB3B3E5C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51" y="3694708"/>
            <a:ext cx="371323" cy="3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PD">
            <a:extLst>
              <a:ext uri="{FF2B5EF4-FFF2-40B4-BE49-F238E27FC236}">
                <a16:creationId xmlns:a16="http://schemas.microsoft.com/office/drawing/2014/main" id="{91E634C0-CDD3-4E45-BBAF-DF1F2F48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51" y="4925397"/>
            <a:ext cx="371323" cy="3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du">
            <a:extLst>
              <a:ext uri="{FF2B5EF4-FFF2-40B4-BE49-F238E27FC236}">
                <a16:creationId xmlns:a16="http://schemas.microsoft.com/office/drawing/2014/main" id="{8764C038-9900-42E5-864E-F992C7E5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44" y="3833943"/>
            <a:ext cx="626737" cy="2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cdu">
            <a:extLst>
              <a:ext uri="{FF2B5EF4-FFF2-40B4-BE49-F238E27FC236}">
                <a16:creationId xmlns:a16="http://schemas.microsoft.com/office/drawing/2014/main" id="{160ABAA4-6A65-4A1C-8FA5-A57D86903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696" y="5044283"/>
            <a:ext cx="626737" cy="2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cdu">
            <a:extLst>
              <a:ext uri="{FF2B5EF4-FFF2-40B4-BE49-F238E27FC236}">
                <a16:creationId xmlns:a16="http://schemas.microsoft.com/office/drawing/2014/main" id="{FDF45864-4F62-402A-AE43-83842CDA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644" y="2799449"/>
            <a:ext cx="626737" cy="2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Image result for cdu">
            <a:extLst>
              <a:ext uri="{FF2B5EF4-FFF2-40B4-BE49-F238E27FC236}">
                <a16:creationId xmlns:a16="http://schemas.microsoft.com/office/drawing/2014/main" id="{581D9B22-FDE7-43C2-9CF2-19FCC92B5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642" y="1800295"/>
            <a:ext cx="626737" cy="2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4A0AF0-E189-4451-BB8E-3AC96978D109}"/>
              </a:ext>
            </a:extLst>
          </p:cNvPr>
          <p:cNvCxnSpPr/>
          <p:nvPr/>
        </p:nvCxnSpPr>
        <p:spPr bwMode="auto">
          <a:xfrm>
            <a:off x="4114800" y="3880369"/>
            <a:ext cx="4165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287891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E128-EABF-4CE0-B4EE-98361004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Untersuchungsebene und Aggregation  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B04A237-D25F-4856-B36D-005988E8B42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7" y="2098447"/>
            <a:ext cx="10973827" cy="381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119B9BC-74EB-4266-A88B-E46899E1B170}"/>
              </a:ext>
            </a:extLst>
          </p:cNvPr>
          <p:cNvSpPr/>
          <p:nvPr/>
        </p:nvSpPr>
        <p:spPr bwMode="auto">
          <a:xfrm>
            <a:off x="6096001" y="1510078"/>
            <a:ext cx="5359487" cy="49901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44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7A8E-B1CD-46F2-A648-ECB8087E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946151"/>
            <a:ext cx="5659967" cy="640744"/>
          </a:xfrm>
        </p:spPr>
        <p:txBody>
          <a:bodyPr/>
          <a:lstStyle/>
          <a:p>
            <a:r>
              <a:rPr lang="de-DE" dirty="0"/>
              <a:t>Theorien als Karte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B79B-9B4D-41E6-98C6-9937D52C8A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Aggregation Notwendig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Grad des Details </a:t>
            </a:r>
            <a:r>
              <a:rPr lang="de-DE" dirty="0">
                <a:sym typeface="Wingdings" panose="05000000000000000000" pitchFamily="2" charset="2"/>
              </a:rPr>
              <a:t> Abhängig von der Forschungsfrage </a:t>
            </a:r>
            <a:endParaRPr lang="de-DE" dirty="0"/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7C10D-D33C-4986-A231-9F2EAC4C5B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F68F9D3-E72C-435B-9BB0-CD5B9227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24744" y="0"/>
            <a:ext cx="4805680" cy="663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178420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44C4D-28E6-441E-98BE-56CA77007A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5454" y="0"/>
            <a:ext cx="896750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F79C0-5E80-44C5-B0BC-14BB492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D3EDA5-D154-4945-878D-3A37D4A0EB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558800" y="0"/>
            <a:ext cx="7098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360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27E7-9179-476B-B9AB-00E4CBD2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946151"/>
            <a:ext cx="5659967" cy="582688"/>
          </a:xfrm>
        </p:spPr>
        <p:txBody>
          <a:bodyPr/>
          <a:lstStyle/>
          <a:p>
            <a:r>
              <a:rPr lang="de-DE" dirty="0"/>
              <a:t>Woher kommen Theorien und Hypothesen?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653C-EB4C-4AEE-A702-56DE657D7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5" y="2148115"/>
            <a:ext cx="5761565" cy="4168548"/>
          </a:xfrm>
        </p:spPr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Bestehende Literatur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Bestehende Theorien  Deduktive Hypothesen </a:t>
            </a:r>
            <a:endParaRPr lang="de-DE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Bestehende Befunde -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Induktive Hypothesengenerierung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Lesen </a:t>
            </a:r>
            <a:r>
              <a:rPr lang="de-DE" dirty="0" err="1"/>
              <a:t>Lesen</a:t>
            </a:r>
            <a:r>
              <a:rPr lang="de-DE" dirty="0"/>
              <a:t> </a:t>
            </a:r>
            <a:r>
              <a:rPr lang="de-DE" dirty="0" err="1"/>
              <a:t>Lesen</a:t>
            </a:r>
            <a:r>
              <a:rPr lang="de-DE" dirty="0"/>
              <a:t>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4B1F9-BECA-4EBB-A4CF-5A1EFC74D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1986"/>
          <a:stretch/>
        </p:blipFill>
        <p:spPr>
          <a:xfrm>
            <a:off x="6096000" y="1"/>
            <a:ext cx="6096000" cy="66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7823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118</Words>
  <Application>Microsoft Office PowerPoint</Application>
  <PresentationFormat>Widescreen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Vorlesung_15080_17.10.13</vt:lpstr>
      <vt:lpstr>Von der Theorie zur Hypothese</vt:lpstr>
      <vt:lpstr>Der Idealisierte Forschungsprozess </vt:lpstr>
      <vt:lpstr>Eine Einfache Forschungssituation </vt:lpstr>
      <vt:lpstr>Die Untersuchungsebene und Aggregation  </vt:lpstr>
      <vt:lpstr>Ökologischer Fehlschluss </vt:lpstr>
      <vt:lpstr>Die Untersuchungsebene und Aggregation  </vt:lpstr>
      <vt:lpstr>Theorien als Karte</vt:lpstr>
      <vt:lpstr>PowerPoint Presentation</vt:lpstr>
      <vt:lpstr>Woher kommen Theorien und Hypothesen? </vt:lpstr>
      <vt:lpstr>Was macht eine gute Theorie aus?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Forschungsdesign- Von der Theorie zur Hypothese</dc:title>
  <dc:creator>C C</dc:creator>
  <cp:lastModifiedBy>C C</cp:lastModifiedBy>
  <cp:revision>4</cp:revision>
  <dcterms:created xsi:type="dcterms:W3CDTF">2020-11-12T11:43:05Z</dcterms:created>
  <dcterms:modified xsi:type="dcterms:W3CDTF">2020-11-12T13:48:41Z</dcterms:modified>
</cp:coreProperties>
</file>