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416" r:id="rId2"/>
    <p:sldId id="454" r:id="rId3"/>
    <p:sldId id="453" r:id="rId4"/>
    <p:sldId id="417" r:id="rId5"/>
    <p:sldId id="433" r:id="rId6"/>
    <p:sldId id="446" r:id="rId7"/>
    <p:sldId id="439" r:id="rId8"/>
    <p:sldId id="440" r:id="rId9"/>
    <p:sldId id="429" r:id="rId10"/>
    <p:sldId id="441" r:id="rId11"/>
    <p:sldId id="428" r:id="rId12"/>
    <p:sldId id="430" r:id="rId13"/>
    <p:sldId id="42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0" y="49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03DA9-509D-48F3-AED9-81759A4345C6}"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8C8FD-5AE7-41E2-BB63-E28DBFF056E4}" type="slidenum">
              <a:rPr lang="en-US" smtClean="0"/>
              <a:t>‹#›</a:t>
            </a:fld>
            <a:endParaRPr lang="en-US"/>
          </a:p>
        </p:txBody>
      </p:sp>
    </p:spTree>
    <p:extLst>
      <p:ext uri="{BB962C8B-B14F-4D97-AF65-F5344CB8AC3E}">
        <p14:creationId xmlns:p14="http://schemas.microsoft.com/office/powerpoint/2010/main" val="3715275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Nach Jahn 2006 Kapitel 6</a:t>
            </a:r>
          </a:p>
          <a:p>
            <a:endParaRPr lang="de-DE" dirty="0"/>
          </a:p>
          <a:p>
            <a:r>
              <a:rPr lang="de-DE" dirty="0"/>
              <a:t>Beispiel – Armut macht Populistisch </a:t>
            </a:r>
          </a:p>
        </p:txBody>
      </p:sp>
      <p:sp>
        <p:nvSpPr>
          <p:cNvPr id="4" name="Slide Number Placeholder 3"/>
          <p:cNvSpPr>
            <a:spLocks noGrp="1"/>
          </p:cNvSpPr>
          <p:nvPr>
            <p:ph type="sldNum" sz="quarter" idx="5"/>
          </p:nvPr>
        </p:nvSpPr>
        <p:spPr/>
        <p:txBody>
          <a:bodyPr/>
          <a:lstStyle/>
          <a:p>
            <a:pPr marL="0" marR="0" lvl="0" indent="0" algn="r" defTabSz="915136" rtl="0" eaLnBrk="1" fontAlgn="base" latinLnBrk="0" hangingPunct="1">
              <a:lnSpc>
                <a:spcPct val="100000"/>
              </a:lnSpc>
              <a:spcBef>
                <a:spcPct val="0"/>
              </a:spcBef>
              <a:spcAft>
                <a:spcPct val="0"/>
              </a:spcAft>
              <a:buClrTx/>
              <a:buSzTx/>
              <a:buFontTx/>
              <a:buNone/>
              <a:tabLst/>
              <a:defRPr/>
            </a:pPr>
            <a:fld id="{AAF2C253-3A99-4D4E-AA4C-3918A4D5315D}" type="slidenum">
              <a:rPr kumimoji="0" lang="de-DE"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5136" rtl="0" eaLnBrk="1" fontAlgn="base" latinLnBrk="0" hangingPunct="1">
                <a:lnSpc>
                  <a:spcPct val="100000"/>
                </a:lnSpc>
                <a:spcBef>
                  <a:spcPct val="0"/>
                </a:spcBef>
                <a:spcAft>
                  <a:spcPct val="0"/>
                </a:spcAft>
                <a:buClrTx/>
                <a:buSzTx/>
                <a:buFontTx/>
                <a:buNone/>
                <a:tabLst/>
                <a:defRPr/>
              </a:pPr>
              <a:t>2</a:t>
            </a:fld>
            <a:endParaRPr kumimoji="0" lang="de-DE"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862883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Nach Jahn 2006 – Kapitel 5 </a:t>
            </a:r>
          </a:p>
          <a:p>
            <a:r>
              <a:rPr lang="de-DE" dirty="0"/>
              <a:t>Hinweis: Siehe Gering, </a:t>
            </a:r>
            <a:r>
              <a:rPr lang="de-DE" dirty="0" err="1"/>
              <a:t>Mahoney</a:t>
            </a:r>
            <a:r>
              <a:rPr lang="de-DE" dirty="0"/>
              <a:t> , </a:t>
            </a:r>
            <a:r>
              <a:rPr lang="de-DE" dirty="0" err="1"/>
              <a:t>Seawrright</a:t>
            </a:r>
            <a:r>
              <a:rPr lang="de-DE" dirty="0"/>
              <a:t> </a:t>
            </a:r>
            <a:r>
              <a:rPr lang="de-DE" dirty="0" err="1"/>
              <a:t>etc</a:t>
            </a:r>
            <a:r>
              <a:rPr lang="de-DE" dirty="0"/>
              <a:t>  </a:t>
            </a:r>
            <a:r>
              <a:rPr lang="de-DE" dirty="0">
                <a:sym typeface="Wingdings" panose="05000000000000000000" pitchFamily="2" charset="2"/>
              </a:rPr>
              <a:t> </a:t>
            </a:r>
            <a:r>
              <a:rPr lang="de-DE" dirty="0" err="1">
                <a:sym typeface="Wingdings" panose="05000000000000000000" pitchFamily="2" charset="2"/>
              </a:rPr>
              <a:t>Causal</a:t>
            </a:r>
            <a:r>
              <a:rPr lang="de-DE" dirty="0">
                <a:sym typeface="Wingdings" panose="05000000000000000000" pitchFamily="2" charset="2"/>
              </a:rPr>
              <a:t> </a:t>
            </a:r>
            <a:r>
              <a:rPr lang="de-DE" dirty="0" err="1">
                <a:sym typeface="Wingdings" panose="05000000000000000000" pitchFamily="2" charset="2"/>
              </a:rPr>
              <a:t>Process</a:t>
            </a:r>
            <a:r>
              <a:rPr lang="de-DE" dirty="0">
                <a:sym typeface="Wingdings" panose="05000000000000000000" pitchFamily="2" charset="2"/>
              </a:rPr>
              <a:t> </a:t>
            </a:r>
            <a:r>
              <a:rPr lang="de-DE" dirty="0" err="1">
                <a:sym typeface="Wingdings" panose="05000000000000000000" pitchFamily="2" charset="2"/>
              </a:rPr>
              <a:t>Observations</a:t>
            </a:r>
            <a:r>
              <a:rPr lang="de-DE" dirty="0">
                <a:sym typeface="Wingdings" panose="05000000000000000000" pitchFamily="2" charset="2"/>
              </a:rPr>
              <a:t>/ Fallstudien können durchaus Kausal sein. </a:t>
            </a:r>
            <a:endParaRPr lang="de-DE" dirty="0"/>
          </a:p>
        </p:txBody>
      </p:sp>
      <p:sp>
        <p:nvSpPr>
          <p:cNvPr id="4" name="Slide Number Placeholder 3"/>
          <p:cNvSpPr>
            <a:spLocks noGrp="1"/>
          </p:cNvSpPr>
          <p:nvPr>
            <p:ph type="sldNum" sz="quarter" idx="5"/>
          </p:nvPr>
        </p:nvSpPr>
        <p:spPr/>
        <p:txBody>
          <a:bodyPr/>
          <a:lstStyle/>
          <a:p>
            <a:pPr marL="0" marR="0" lvl="0" indent="0" algn="r" defTabSz="915136" rtl="0" eaLnBrk="1" fontAlgn="base" latinLnBrk="0" hangingPunct="1">
              <a:lnSpc>
                <a:spcPct val="100000"/>
              </a:lnSpc>
              <a:spcBef>
                <a:spcPct val="0"/>
              </a:spcBef>
              <a:spcAft>
                <a:spcPct val="0"/>
              </a:spcAft>
              <a:buClrTx/>
              <a:buSzTx/>
              <a:buFontTx/>
              <a:buNone/>
              <a:tabLst/>
              <a:defRPr/>
            </a:pPr>
            <a:fld id="{AAF2C253-3A99-4D4E-AA4C-3918A4D5315D}" type="slidenum">
              <a:rPr kumimoji="0" lang="de-DE"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5136" rtl="0" eaLnBrk="1" fontAlgn="base" latinLnBrk="0" hangingPunct="1">
                <a:lnSpc>
                  <a:spcPct val="100000"/>
                </a:lnSpc>
                <a:spcBef>
                  <a:spcPct val="0"/>
                </a:spcBef>
                <a:spcAft>
                  <a:spcPct val="0"/>
                </a:spcAft>
                <a:buClrTx/>
                <a:buSzTx/>
                <a:buFontTx/>
                <a:buNone/>
                <a:tabLst/>
                <a:defRPr/>
              </a:pPr>
              <a:t>4</a:t>
            </a:fld>
            <a:endParaRPr kumimoji="0" lang="de-DE"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50539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Lengfeld, Holger. 2017. “Die „Alternative Für Deutschland“: Eine Partei Für Modernisierungsverlierer?” </a:t>
            </a:r>
            <a:r>
              <a:rPr lang="de-DE" i="1" dirty="0"/>
              <a:t>Kölner Zeitschrift für Soziologie und Sozialpsychologie</a:t>
            </a:r>
            <a:r>
              <a:rPr lang="de-DE" dirty="0"/>
              <a:t> 69(2): 209–32.</a:t>
            </a:r>
          </a:p>
          <a:p>
            <a:endParaRPr lang="de-DE" dirty="0"/>
          </a:p>
        </p:txBody>
      </p:sp>
      <p:sp>
        <p:nvSpPr>
          <p:cNvPr id="4" name="Slide Number Placeholder 3"/>
          <p:cNvSpPr>
            <a:spLocks noGrp="1"/>
          </p:cNvSpPr>
          <p:nvPr>
            <p:ph type="sldNum" sz="quarter" idx="5"/>
          </p:nvPr>
        </p:nvSpPr>
        <p:spPr/>
        <p:txBody>
          <a:bodyPr/>
          <a:lstStyle/>
          <a:p>
            <a:pPr marL="0" marR="0" lvl="0" indent="0" algn="r" defTabSz="915136" rtl="0" eaLnBrk="1" fontAlgn="base" latinLnBrk="0" hangingPunct="1">
              <a:lnSpc>
                <a:spcPct val="100000"/>
              </a:lnSpc>
              <a:spcBef>
                <a:spcPct val="0"/>
              </a:spcBef>
              <a:spcAft>
                <a:spcPct val="0"/>
              </a:spcAft>
              <a:buClrTx/>
              <a:buSzTx/>
              <a:buFontTx/>
              <a:buNone/>
              <a:tabLst/>
              <a:defRPr/>
            </a:pPr>
            <a:fld id="{AAF2C253-3A99-4D4E-AA4C-3918A4D5315D}" type="slidenum">
              <a:rPr kumimoji="0" lang="de-DE"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5136" rtl="0" eaLnBrk="1" fontAlgn="base" latinLnBrk="0" hangingPunct="1">
                <a:lnSpc>
                  <a:spcPct val="100000"/>
                </a:lnSpc>
                <a:spcBef>
                  <a:spcPct val="0"/>
                </a:spcBef>
                <a:spcAft>
                  <a:spcPct val="0"/>
                </a:spcAft>
                <a:buClrTx/>
                <a:buSzTx/>
                <a:buFontTx/>
                <a:buNone/>
                <a:tabLst/>
                <a:defRPr/>
              </a:pPr>
              <a:t>5</a:t>
            </a:fld>
            <a:endParaRPr kumimoji="0" lang="de-DE"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54366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Nach Jahn 2006 Kapitel 6</a:t>
            </a:r>
          </a:p>
          <a:p>
            <a:endParaRPr lang="de-DE" dirty="0"/>
          </a:p>
          <a:p>
            <a:r>
              <a:rPr lang="de-DE" dirty="0"/>
              <a:t>Beispiel – Armut macht Populistisch </a:t>
            </a:r>
          </a:p>
        </p:txBody>
      </p:sp>
      <p:sp>
        <p:nvSpPr>
          <p:cNvPr id="4" name="Slide Number Placeholder 3"/>
          <p:cNvSpPr>
            <a:spLocks noGrp="1"/>
          </p:cNvSpPr>
          <p:nvPr>
            <p:ph type="sldNum" sz="quarter" idx="5"/>
          </p:nvPr>
        </p:nvSpPr>
        <p:spPr/>
        <p:txBody>
          <a:bodyPr/>
          <a:lstStyle/>
          <a:p>
            <a:pPr marL="0" marR="0" lvl="0" indent="0" algn="r" defTabSz="915136" rtl="0" eaLnBrk="1" fontAlgn="base" latinLnBrk="0" hangingPunct="1">
              <a:lnSpc>
                <a:spcPct val="100000"/>
              </a:lnSpc>
              <a:spcBef>
                <a:spcPct val="0"/>
              </a:spcBef>
              <a:spcAft>
                <a:spcPct val="0"/>
              </a:spcAft>
              <a:buClrTx/>
              <a:buSzTx/>
              <a:buFontTx/>
              <a:buNone/>
              <a:tabLst/>
              <a:defRPr/>
            </a:pPr>
            <a:fld id="{AAF2C253-3A99-4D4E-AA4C-3918A4D5315D}" type="slidenum">
              <a:rPr kumimoji="0" lang="de-DE"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5136" rtl="0" eaLnBrk="1" fontAlgn="base" latinLnBrk="0" hangingPunct="1">
                <a:lnSpc>
                  <a:spcPct val="100000"/>
                </a:lnSpc>
                <a:spcBef>
                  <a:spcPct val="0"/>
                </a:spcBef>
                <a:spcAft>
                  <a:spcPct val="0"/>
                </a:spcAft>
                <a:buClrTx/>
                <a:buSzTx/>
                <a:buFontTx/>
                <a:buNone/>
                <a:tabLst/>
                <a:defRPr/>
              </a:pPr>
              <a:t>6</a:t>
            </a:fld>
            <a:endParaRPr kumimoji="0" lang="de-DE"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83832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Beispiel: Angst for Ausländern und Unterstützung für Rechtspopulisten </a:t>
            </a:r>
          </a:p>
        </p:txBody>
      </p:sp>
      <p:sp>
        <p:nvSpPr>
          <p:cNvPr id="4" name="Slide Number Placeholder 3"/>
          <p:cNvSpPr>
            <a:spLocks noGrp="1"/>
          </p:cNvSpPr>
          <p:nvPr>
            <p:ph type="sldNum" sz="quarter" idx="5"/>
          </p:nvPr>
        </p:nvSpPr>
        <p:spPr/>
        <p:txBody>
          <a:bodyPr/>
          <a:lstStyle/>
          <a:p>
            <a:pPr marL="0" marR="0" lvl="0" indent="0" algn="r" defTabSz="915136" rtl="0" eaLnBrk="1" fontAlgn="base" latinLnBrk="0" hangingPunct="1">
              <a:lnSpc>
                <a:spcPct val="100000"/>
              </a:lnSpc>
              <a:spcBef>
                <a:spcPct val="0"/>
              </a:spcBef>
              <a:spcAft>
                <a:spcPct val="0"/>
              </a:spcAft>
              <a:buClrTx/>
              <a:buSzTx/>
              <a:buFontTx/>
              <a:buNone/>
              <a:tabLst/>
              <a:defRPr/>
            </a:pPr>
            <a:fld id="{AAF2C253-3A99-4D4E-AA4C-3918A4D5315D}" type="slidenum">
              <a:rPr kumimoji="0" lang="de-DE"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5136" rtl="0" eaLnBrk="1" fontAlgn="base" latinLnBrk="0" hangingPunct="1">
                <a:lnSpc>
                  <a:spcPct val="100000"/>
                </a:lnSpc>
                <a:spcBef>
                  <a:spcPct val="0"/>
                </a:spcBef>
                <a:spcAft>
                  <a:spcPct val="0"/>
                </a:spcAft>
                <a:buClrTx/>
                <a:buSzTx/>
                <a:buFontTx/>
                <a:buNone/>
                <a:tabLst/>
                <a:defRPr/>
              </a:pPr>
              <a:t>9</a:t>
            </a:fld>
            <a:endParaRPr kumimoji="0" lang="de-DE"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13566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Autoritäre Grundeinstellung  führet sowohl zu Angst vor Ausländern und AfD</a:t>
            </a:r>
          </a:p>
        </p:txBody>
      </p:sp>
      <p:sp>
        <p:nvSpPr>
          <p:cNvPr id="4" name="Slide Number Placeholder 3"/>
          <p:cNvSpPr>
            <a:spLocks noGrp="1"/>
          </p:cNvSpPr>
          <p:nvPr>
            <p:ph type="sldNum" sz="quarter" idx="5"/>
          </p:nvPr>
        </p:nvSpPr>
        <p:spPr/>
        <p:txBody>
          <a:bodyPr/>
          <a:lstStyle/>
          <a:p>
            <a:pPr marL="0" marR="0" lvl="0" indent="0" algn="r" defTabSz="915136" rtl="0" eaLnBrk="1" fontAlgn="base" latinLnBrk="0" hangingPunct="1">
              <a:lnSpc>
                <a:spcPct val="100000"/>
              </a:lnSpc>
              <a:spcBef>
                <a:spcPct val="0"/>
              </a:spcBef>
              <a:spcAft>
                <a:spcPct val="0"/>
              </a:spcAft>
              <a:buClrTx/>
              <a:buSzTx/>
              <a:buFontTx/>
              <a:buNone/>
              <a:tabLst/>
              <a:defRPr/>
            </a:pPr>
            <a:fld id="{AAF2C253-3A99-4D4E-AA4C-3918A4D5315D}" type="slidenum">
              <a:rPr kumimoji="0" lang="de-DE"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5136" rtl="0" eaLnBrk="1" fontAlgn="base" latinLnBrk="0" hangingPunct="1">
                <a:lnSpc>
                  <a:spcPct val="100000"/>
                </a:lnSpc>
                <a:spcBef>
                  <a:spcPct val="0"/>
                </a:spcBef>
                <a:spcAft>
                  <a:spcPct val="0"/>
                </a:spcAft>
                <a:buClrTx/>
                <a:buSzTx/>
                <a:buFontTx/>
                <a:buNone/>
                <a:tabLst/>
                <a:defRPr/>
              </a:pPr>
              <a:t>10</a:t>
            </a:fld>
            <a:endParaRPr kumimoji="0" lang="de-DE"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413722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Quelle Jahn 2006 – Kapitel 6</a:t>
            </a:r>
          </a:p>
        </p:txBody>
      </p:sp>
      <p:sp>
        <p:nvSpPr>
          <p:cNvPr id="4" name="Slide Number Placeholder 3"/>
          <p:cNvSpPr>
            <a:spLocks noGrp="1"/>
          </p:cNvSpPr>
          <p:nvPr>
            <p:ph type="sldNum" sz="quarter" idx="5"/>
          </p:nvPr>
        </p:nvSpPr>
        <p:spPr/>
        <p:txBody>
          <a:bodyPr/>
          <a:lstStyle/>
          <a:p>
            <a:pPr marL="0" marR="0" lvl="0" indent="0" algn="r" defTabSz="915136" rtl="0" eaLnBrk="1" fontAlgn="base" latinLnBrk="0" hangingPunct="1">
              <a:lnSpc>
                <a:spcPct val="100000"/>
              </a:lnSpc>
              <a:spcBef>
                <a:spcPct val="0"/>
              </a:spcBef>
              <a:spcAft>
                <a:spcPct val="0"/>
              </a:spcAft>
              <a:buClrTx/>
              <a:buSzTx/>
              <a:buFontTx/>
              <a:buNone/>
              <a:tabLst/>
              <a:defRPr/>
            </a:pPr>
            <a:fld id="{AAF2C253-3A99-4D4E-AA4C-3918A4D5315D}" type="slidenum">
              <a:rPr kumimoji="0" lang="de-DE"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5136" rtl="0" eaLnBrk="1" fontAlgn="base" latinLnBrk="0" hangingPunct="1">
                <a:lnSpc>
                  <a:spcPct val="100000"/>
                </a:lnSpc>
                <a:spcBef>
                  <a:spcPct val="0"/>
                </a:spcBef>
                <a:spcAft>
                  <a:spcPct val="0"/>
                </a:spcAft>
                <a:buClrTx/>
                <a:buSzTx/>
                <a:buFontTx/>
                <a:buNone/>
                <a:tabLst/>
                <a:defRPr/>
              </a:pPr>
              <a:t>13</a:t>
            </a:fld>
            <a:endParaRPr kumimoji="0" lang="de-DE"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088019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347134" y="287867"/>
            <a:ext cx="5761567" cy="61074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333" b="1" dirty="0">
                <a:solidFill>
                  <a:srgbClr val="5F5F5F"/>
                </a:solidFill>
              </a:rPr>
              <a:t>Dr. Christoph Nguyen </a:t>
            </a:r>
          </a:p>
          <a:p>
            <a:pPr eaLnBrk="0" hangingPunct="0">
              <a:lnSpc>
                <a:spcPct val="65000"/>
              </a:lnSpc>
              <a:spcBef>
                <a:spcPct val="50000"/>
              </a:spcBef>
              <a:defRPr/>
            </a:pPr>
            <a:r>
              <a:rPr lang="de-DE" sz="1333" b="1" dirty="0">
                <a:solidFill>
                  <a:srgbClr val="5F5F5F"/>
                </a:solidFill>
              </a:rPr>
              <a:t>Otto-Suhr-Institut für Politikwissenschaft</a:t>
            </a:r>
          </a:p>
          <a:p>
            <a:pPr eaLnBrk="0" hangingPunct="0">
              <a:lnSpc>
                <a:spcPct val="65000"/>
              </a:lnSpc>
              <a:spcBef>
                <a:spcPct val="50000"/>
              </a:spcBef>
              <a:defRPr/>
            </a:pPr>
            <a:r>
              <a:rPr lang="de-DE" sz="1333"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8985251" y="143933"/>
            <a:ext cx="2851149" cy="567267"/>
          </a:xfrm>
          <a:prstGeom prst="rect">
            <a:avLst/>
          </a:prstGeom>
          <a:noFill/>
          <a:ln w="9525">
            <a:noFill/>
            <a:miter lim="800000"/>
            <a:headEnd/>
            <a:tailEnd/>
          </a:ln>
        </p:spPr>
      </p:pic>
      <p:sp>
        <p:nvSpPr>
          <p:cNvPr id="6" name="Rectangle 13"/>
          <p:cNvSpPr>
            <a:spLocks noChangeArrowheads="1"/>
          </p:cNvSpPr>
          <p:nvPr/>
        </p:nvSpPr>
        <p:spPr bwMode="auto">
          <a:xfrm>
            <a:off x="0" y="6665384"/>
            <a:ext cx="12192000" cy="192616"/>
          </a:xfrm>
          <a:prstGeom prst="rect">
            <a:avLst/>
          </a:prstGeom>
          <a:solidFill>
            <a:schemeClr val="accent1"/>
          </a:solidFill>
          <a:ln w="9525">
            <a:noFill/>
            <a:miter lim="800000"/>
            <a:headEnd/>
            <a:tailEnd/>
          </a:ln>
        </p:spPr>
        <p:txBody>
          <a:bodyPr wrap="none" anchor="ctr"/>
          <a:lstStyle/>
          <a:p>
            <a:pPr eaLnBrk="0" hangingPunct="0">
              <a:defRPr/>
            </a:pPr>
            <a:endParaRPr lang="de-DE" sz="2400" dirty="0">
              <a:latin typeface="Verdana" pitchFamily="34" charset="0"/>
              <a:cs typeface="+mn-cs"/>
            </a:endParaRPr>
          </a:p>
        </p:txBody>
      </p:sp>
      <p:sp>
        <p:nvSpPr>
          <p:cNvPr id="45059" name="Rectangle 2"/>
          <p:cNvSpPr>
            <a:spLocks noGrp="1" noChangeArrowheads="1"/>
          </p:cNvSpPr>
          <p:nvPr>
            <p:ph type="subTitle" idx="1"/>
          </p:nvPr>
        </p:nvSpPr>
        <p:spPr>
          <a:xfrm>
            <a:off x="3213102" y="4616451"/>
            <a:ext cx="8623300" cy="1057275"/>
          </a:xfrm>
        </p:spPr>
        <p:txBody>
          <a:bodyPr lIns="360000"/>
          <a:lstStyle>
            <a:lvl1pPr>
              <a:defRPr sz="2667"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3213100" y="2579689"/>
            <a:ext cx="8636000" cy="1470025"/>
          </a:xfrm>
        </p:spPr>
        <p:txBody>
          <a:bodyPr lIns="360000" anchor="t"/>
          <a:lstStyle>
            <a:lvl1pPr>
              <a:lnSpc>
                <a:spcPct val="100000"/>
              </a:lnSpc>
              <a:defRPr sz="4800" smtClean="0"/>
            </a:lvl1pPr>
          </a:lstStyle>
          <a:p>
            <a:r>
              <a:rPr lang="de-DE"/>
              <a:t>Titelmasterformat durch Klicken bearbeiten</a:t>
            </a:r>
          </a:p>
        </p:txBody>
      </p:sp>
      <p:sp>
        <p:nvSpPr>
          <p:cNvPr id="7" name="Rectangle 8"/>
          <p:cNvSpPr>
            <a:spLocks noGrp="1" noChangeArrowheads="1"/>
          </p:cNvSpPr>
          <p:nvPr>
            <p:ph type="ftr" sz="quarter" idx="10"/>
          </p:nvPr>
        </p:nvSpPr>
        <p:spPr>
          <a:xfrm>
            <a:off x="4165600" y="6246285"/>
            <a:ext cx="3860800" cy="476249"/>
          </a:xfrm>
        </p:spPr>
        <p:txBody>
          <a:bodyPr/>
          <a:lstStyle>
            <a:lvl1pPr>
              <a:defRPr dirty="0" smtClean="0"/>
            </a:lvl1pPr>
          </a:lstStyle>
          <a:p>
            <a:pPr algn="ctr">
              <a:defRPr/>
            </a:pPr>
            <a:r>
              <a:rPr lang="de-DE" dirty="0"/>
              <a:t>20.04.2017</a:t>
            </a:r>
          </a:p>
        </p:txBody>
      </p:sp>
    </p:spTree>
    <p:extLst>
      <p:ext uri="{BB962C8B-B14F-4D97-AF65-F5344CB8AC3E}">
        <p14:creationId xmlns:p14="http://schemas.microsoft.com/office/powerpoint/2010/main" val="3094904533"/>
      </p:ext>
    </p:extLst>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4235371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976786" y="838200"/>
            <a:ext cx="2880783" cy="54784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334435" y="838200"/>
            <a:ext cx="8439151" cy="547846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92376549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808887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5333"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de-DE"/>
              <a:t>Textmasterformat bearbeiten</a:t>
            </a:r>
          </a:p>
        </p:txBody>
      </p:sp>
    </p:spTree>
    <p:extLst>
      <p:ext uri="{BB962C8B-B14F-4D97-AF65-F5344CB8AC3E}">
        <p14:creationId xmlns:p14="http://schemas.microsoft.com/office/powerpoint/2010/main" val="97676469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34435" y="1808163"/>
            <a:ext cx="5659967" cy="45085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2" y="1808163"/>
            <a:ext cx="5659967" cy="45085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87286384"/>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9"/>
            <a:ext cx="109728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Textmasterformat bearbeiten</a:t>
            </a:r>
          </a:p>
        </p:txBody>
      </p:sp>
      <p:sp>
        <p:nvSpPr>
          <p:cNvPr id="6" name="Inhaltsplatzhalt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79116009"/>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87593834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dirty="0"/>
              <a:t>Titel, Datum</a:t>
            </a:r>
          </a:p>
        </p:txBody>
      </p:sp>
    </p:spTree>
    <p:extLst>
      <p:ext uri="{BB962C8B-B14F-4D97-AF65-F5344CB8AC3E}">
        <p14:creationId xmlns:p14="http://schemas.microsoft.com/office/powerpoint/2010/main" val="379180145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2" y="273049"/>
            <a:ext cx="4011084" cy="1162051"/>
          </a:xfrm>
        </p:spPr>
        <p:txBody>
          <a:bodyPr/>
          <a:lstStyle>
            <a:lvl1pPr algn="l">
              <a:defRPr sz="2667" b="1"/>
            </a:lvl1pPr>
          </a:lstStyle>
          <a:p>
            <a:r>
              <a:rPr lang="de-DE"/>
              <a:t>Titelmasterformat durch Klicken bearbeiten</a:t>
            </a:r>
          </a:p>
        </p:txBody>
      </p:sp>
      <p:sp>
        <p:nvSpPr>
          <p:cNvPr id="3" name="Inhaltsplatzhalt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a:t>Textmasterformat bearbeiten</a:t>
            </a:r>
          </a:p>
        </p:txBody>
      </p:sp>
    </p:spTree>
    <p:extLst>
      <p:ext uri="{BB962C8B-B14F-4D97-AF65-F5344CB8AC3E}">
        <p14:creationId xmlns:p14="http://schemas.microsoft.com/office/powerpoint/2010/main" val="138180497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9"/>
          </a:xfrm>
        </p:spPr>
        <p:txBody>
          <a:bodyPr/>
          <a:lstStyle>
            <a:lvl1pPr algn="l">
              <a:defRPr sz="2667"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de-DE" noProof="0" dirty="0"/>
              <a:t>Bild durch Klicken auf Symbol hinzufügen</a:t>
            </a:r>
          </a:p>
        </p:txBody>
      </p:sp>
      <p:sp>
        <p:nvSpPr>
          <p:cNvPr id="4" name="Textplatzhalt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a:t>Textmasterformat bearbeiten</a:t>
            </a:r>
          </a:p>
        </p:txBody>
      </p:sp>
    </p:spTree>
    <p:extLst>
      <p:ext uri="{BB962C8B-B14F-4D97-AF65-F5344CB8AC3E}">
        <p14:creationId xmlns:p14="http://schemas.microsoft.com/office/powerpoint/2010/main" val="1721585900"/>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6665384"/>
            <a:ext cx="12192000" cy="192616"/>
          </a:xfrm>
          <a:prstGeom prst="rect">
            <a:avLst/>
          </a:prstGeom>
          <a:solidFill>
            <a:schemeClr val="accent1"/>
          </a:solidFill>
          <a:ln w="9525">
            <a:noFill/>
            <a:miter lim="800000"/>
            <a:headEnd/>
            <a:tailEnd/>
          </a:ln>
        </p:spPr>
        <p:txBody>
          <a:bodyPr wrap="none" anchor="ctr"/>
          <a:lstStyle/>
          <a:p>
            <a:pPr eaLnBrk="0" hangingPunct="0">
              <a:defRPr/>
            </a:pPr>
            <a:endParaRPr lang="de-DE" sz="2400" dirty="0">
              <a:latin typeface="Verdana" pitchFamily="34" charset="0"/>
              <a:cs typeface="+mn-cs"/>
            </a:endParaRPr>
          </a:p>
        </p:txBody>
      </p:sp>
      <p:sp>
        <p:nvSpPr>
          <p:cNvPr id="38915" name="Rectangle 2"/>
          <p:cNvSpPr>
            <a:spLocks noGrp="1" noChangeArrowheads="1"/>
          </p:cNvSpPr>
          <p:nvPr>
            <p:ph type="body" idx="1"/>
          </p:nvPr>
        </p:nvSpPr>
        <p:spPr bwMode="auto">
          <a:xfrm>
            <a:off x="334434" y="1619251"/>
            <a:ext cx="11523133" cy="48619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334434" y="946151"/>
            <a:ext cx="11523133" cy="42968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334433" y="6629400"/>
            <a:ext cx="7969251" cy="2286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333" b="0" dirty="0" smtClean="0">
                <a:solidFill>
                  <a:srgbClr val="5F5F5F"/>
                </a:solidFill>
                <a:cs typeface="+mn-cs"/>
              </a:defRPr>
            </a:lvl1pPr>
          </a:lstStyle>
          <a:p>
            <a:pPr>
              <a:defRPr/>
            </a:pPr>
            <a:r>
              <a:rPr lang="de-DE" dirty="0"/>
              <a:t>Titel, Datum, …</a:t>
            </a:r>
          </a:p>
        </p:txBody>
      </p:sp>
      <p:pic>
        <p:nvPicPr>
          <p:cNvPr id="38918" name="Picture 24" descr="Logo_RGB_300dpi"/>
          <p:cNvPicPr>
            <a:picLocks noChangeAspect="1" noChangeArrowheads="1"/>
          </p:cNvPicPr>
          <p:nvPr/>
        </p:nvPicPr>
        <p:blipFill>
          <a:blip r:embed="rId13" cstate="print"/>
          <a:srcRect/>
          <a:stretch>
            <a:fillRect/>
          </a:stretch>
        </p:blipFill>
        <p:spPr bwMode="auto">
          <a:xfrm>
            <a:off x="8985251" y="143933"/>
            <a:ext cx="2851149" cy="567267"/>
          </a:xfrm>
          <a:prstGeom prst="rect">
            <a:avLst/>
          </a:prstGeom>
          <a:noFill/>
          <a:ln w="9525">
            <a:noFill/>
            <a:miter lim="800000"/>
            <a:headEnd/>
            <a:tailEnd/>
          </a:ln>
        </p:spPr>
      </p:pic>
    </p:spTree>
    <p:extLst>
      <p:ext uri="{BB962C8B-B14F-4D97-AF65-F5344CB8AC3E}">
        <p14:creationId xmlns:p14="http://schemas.microsoft.com/office/powerpoint/2010/main" val="3376895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hf sldNum="0" hdr="0" dt="0"/>
  <p:txStyles>
    <p:titleStyle>
      <a:lvl1pPr algn="l" rtl="0" fontAlgn="base">
        <a:lnSpc>
          <a:spcPct val="85000"/>
        </a:lnSpc>
        <a:spcBef>
          <a:spcPct val="0"/>
        </a:spcBef>
        <a:spcAft>
          <a:spcPct val="0"/>
        </a:spcAft>
        <a:defRPr sz="4000" b="1">
          <a:solidFill>
            <a:srgbClr val="003366"/>
          </a:solidFill>
          <a:latin typeface="+mj-lt"/>
          <a:ea typeface="+mj-ea"/>
          <a:cs typeface="+mj-cs"/>
        </a:defRPr>
      </a:lvl1pPr>
      <a:lvl2pPr algn="l" rtl="0" fontAlgn="base">
        <a:lnSpc>
          <a:spcPct val="85000"/>
        </a:lnSpc>
        <a:spcBef>
          <a:spcPct val="0"/>
        </a:spcBef>
        <a:spcAft>
          <a:spcPct val="0"/>
        </a:spcAft>
        <a:defRPr sz="4000" b="1">
          <a:solidFill>
            <a:srgbClr val="003366"/>
          </a:solidFill>
          <a:latin typeface="Arial" charset="0"/>
        </a:defRPr>
      </a:lvl2pPr>
      <a:lvl3pPr algn="l" rtl="0" fontAlgn="base">
        <a:lnSpc>
          <a:spcPct val="85000"/>
        </a:lnSpc>
        <a:spcBef>
          <a:spcPct val="0"/>
        </a:spcBef>
        <a:spcAft>
          <a:spcPct val="0"/>
        </a:spcAft>
        <a:defRPr sz="4000" b="1">
          <a:solidFill>
            <a:srgbClr val="003366"/>
          </a:solidFill>
          <a:latin typeface="Arial" charset="0"/>
        </a:defRPr>
      </a:lvl3pPr>
      <a:lvl4pPr algn="l" rtl="0" fontAlgn="base">
        <a:lnSpc>
          <a:spcPct val="85000"/>
        </a:lnSpc>
        <a:spcBef>
          <a:spcPct val="0"/>
        </a:spcBef>
        <a:spcAft>
          <a:spcPct val="0"/>
        </a:spcAft>
        <a:defRPr sz="4000" b="1">
          <a:solidFill>
            <a:srgbClr val="003366"/>
          </a:solidFill>
          <a:latin typeface="Arial" charset="0"/>
        </a:defRPr>
      </a:lvl4pPr>
      <a:lvl5pPr algn="l" rtl="0" fontAlgn="base">
        <a:lnSpc>
          <a:spcPct val="85000"/>
        </a:lnSpc>
        <a:spcBef>
          <a:spcPct val="0"/>
        </a:spcBef>
        <a:spcAft>
          <a:spcPct val="0"/>
        </a:spcAft>
        <a:defRPr sz="4000" b="1">
          <a:solidFill>
            <a:srgbClr val="003366"/>
          </a:solidFill>
          <a:latin typeface="Arial" charset="0"/>
        </a:defRPr>
      </a:lvl5pPr>
      <a:lvl6pPr marL="609585" algn="l" rtl="0" eaLnBrk="1" fontAlgn="base" hangingPunct="1">
        <a:lnSpc>
          <a:spcPct val="85000"/>
        </a:lnSpc>
        <a:spcBef>
          <a:spcPct val="0"/>
        </a:spcBef>
        <a:spcAft>
          <a:spcPct val="0"/>
        </a:spcAft>
        <a:defRPr sz="4000" b="1">
          <a:solidFill>
            <a:srgbClr val="003366"/>
          </a:solidFill>
          <a:latin typeface="Arial" charset="0"/>
        </a:defRPr>
      </a:lvl6pPr>
      <a:lvl7pPr marL="1219170" algn="l" rtl="0" eaLnBrk="1" fontAlgn="base" hangingPunct="1">
        <a:lnSpc>
          <a:spcPct val="85000"/>
        </a:lnSpc>
        <a:spcBef>
          <a:spcPct val="0"/>
        </a:spcBef>
        <a:spcAft>
          <a:spcPct val="0"/>
        </a:spcAft>
        <a:defRPr sz="4000" b="1">
          <a:solidFill>
            <a:srgbClr val="003366"/>
          </a:solidFill>
          <a:latin typeface="Arial" charset="0"/>
        </a:defRPr>
      </a:lvl7pPr>
      <a:lvl8pPr marL="1828754" algn="l" rtl="0" eaLnBrk="1" fontAlgn="base" hangingPunct="1">
        <a:lnSpc>
          <a:spcPct val="85000"/>
        </a:lnSpc>
        <a:spcBef>
          <a:spcPct val="0"/>
        </a:spcBef>
        <a:spcAft>
          <a:spcPct val="0"/>
        </a:spcAft>
        <a:defRPr sz="4000" b="1">
          <a:solidFill>
            <a:srgbClr val="003366"/>
          </a:solidFill>
          <a:latin typeface="Arial" charset="0"/>
        </a:defRPr>
      </a:lvl8pPr>
      <a:lvl9pPr marL="2438339" algn="l" rtl="0" eaLnBrk="1" fontAlgn="base" hangingPunct="1">
        <a:lnSpc>
          <a:spcPct val="85000"/>
        </a:lnSpc>
        <a:spcBef>
          <a:spcPct val="0"/>
        </a:spcBef>
        <a:spcAft>
          <a:spcPct val="0"/>
        </a:spcAft>
        <a:defRPr sz="4000" b="1">
          <a:solidFill>
            <a:srgbClr val="003366"/>
          </a:solidFill>
          <a:latin typeface="Arial" charset="0"/>
        </a:defRPr>
      </a:lvl9pPr>
    </p:titleStyle>
    <p:bodyStyle>
      <a:lvl1pPr algn="l" rtl="0" fontAlgn="base">
        <a:lnSpc>
          <a:spcPct val="102000"/>
        </a:lnSpc>
        <a:spcBef>
          <a:spcPts val="667"/>
        </a:spcBef>
        <a:spcAft>
          <a:spcPct val="0"/>
        </a:spcAft>
        <a:buClr>
          <a:srgbClr val="000000"/>
        </a:buClr>
        <a:defRPr>
          <a:solidFill>
            <a:srgbClr val="000000"/>
          </a:solidFill>
          <a:latin typeface="+mn-lt"/>
          <a:ea typeface="+mn-ea"/>
          <a:cs typeface="+mn-cs"/>
        </a:defRPr>
      </a:lvl1pPr>
      <a:lvl2pPr marL="474121" indent="-234945" algn="l" rtl="0" fontAlgn="base">
        <a:lnSpc>
          <a:spcPct val="102000"/>
        </a:lnSpc>
        <a:spcBef>
          <a:spcPts val="667"/>
        </a:spcBef>
        <a:spcAft>
          <a:spcPct val="0"/>
        </a:spcAft>
        <a:buClr>
          <a:srgbClr val="000000"/>
        </a:buClr>
        <a:buChar char="-"/>
        <a:defRPr>
          <a:solidFill>
            <a:srgbClr val="000000"/>
          </a:solidFill>
          <a:latin typeface="+mn-lt"/>
        </a:defRPr>
      </a:lvl2pPr>
      <a:lvl3pPr marL="965176" indent="-251878" algn="l" rtl="0" fontAlgn="base">
        <a:lnSpc>
          <a:spcPct val="102000"/>
        </a:lnSpc>
        <a:spcBef>
          <a:spcPts val="667"/>
        </a:spcBef>
        <a:spcAft>
          <a:spcPct val="0"/>
        </a:spcAft>
        <a:buClr>
          <a:srgbClr val="000000"/>
        </a:buClr>
        <a:buChar char="-"/>
        <a:defRPr>
          <a:solidFill>
            <a:srgbClr val="000000"/>
          </a:solidFill>
          <a:latin typeface="+mn-lt"/>
        </a:defRPr>
      </a:lvl3pPr>
      <a:lvl4pPr marL="1439297" indent="-234945" algn="l" rtl="0" fontAlgn="base">
        <a:lnSpc>
          <a:spcPct val="102000"/>
        </a:lnSpc>
        <a:spcBef>
          <a:spcPts val="667"/>
        </a:spcBef>
        <a:spcAft>
          <a:spcPct val="0"/>
        </a:spcAft>
        <a:buClr>
          <a:srgbClr val="000000"/>
        </a:buClr>
        <a:buChar char="-"/>
        <a:defRPr>
          <a:solidFill>
            <a:srgbClr val="000000"/>
          </a:solidFill>
          <a:latin typeface="+mn-lt"/>
        </a:defRPr>
      </a:lvl4pPr>
      <a:lvl5pPr marL="1913419" indent="-234945" algn="l" rtl="0" fontAlgn="base">
        <a:lnSpc>
          <a:spcPct val="102000"/>
        </a:lnSpc>
        <a:spcBef>
          <a:spcPts val="667"/>
        </a:spcBef>
        <a:spcAft>
          <a:spcPct val="0"/>
        </a:spcAft>
        <a:buClr>
          <a:srgbClr val="000000"/>
        </a:buClr>
        <a:buChar char="-"/>
        <a:defRPr>
          <a:solidFill>
            <a:srgbClr val="000000"/>
          </a:solidFill>
          <a:latin typeface="+mn-lt"/>
        </a:defRPr>
      </a:lvl5pPr>
      <a:lvl6pPr marL="2523004" indent="-234945" algn="l" rtl="0" eaLnBrk="1" fontAlgn="base" hangingPunct="1">
        <a:lnSpc>
          <a:spcPct val="102000"/>
        </a:lnSpc>
        <a:spcBef>
          <a:spcPts val="667"/>
        </a:spcBef>
        <a:spcAft>
          <a:spcPct val="0"/>
        </a:spcAft>
        <a:buClr>
          <a:schemeClr val="tx1"/>
        </a:buClr>
        <a:buSzPct val="90000"/>
        <a:buChar char="-"/>
        <a:defRPr>
          <a:solidFill>
            <a:schemeClr val="tx1"/>
          </a:solidFill>
          <a:latin typeface="+mn-lt"/>
        </a:defRPr>
      </a:lvl6pPr>
      <a:lvl7pPr marL="3132588" indent="-234945" algn="l" rtl="0" eaLnBrk="1" fontAlgn="base" hangingPunct="1">
        <a:lnSpc>
          <a:spcPct val="102000"/>
        </a:lnSpc>
        <a:spcBef>
          <a:spcPts val="667"/>
        </a:spcBef>
        <a:spcAft>
          <a:spcPct val="0"/>
        </a:spcAft>
        <a:buClr>
          <a:schemeClr val="tx1"/>
        </a:buClr>
        <a:buSzPct val="90000"/>
        <a:buChar char="-"/>
        <a:defRPr>
          <a:solidFill>
            <a:schemeClr val="tx1"/>
          </a:solidFill>
          <a:latin typeface="+mn-lt"/>
        </a:defRPr>
      </a:lvl7pPr>
      <a:lvl8pPr marL="3742173" indent="-234945" algn="l" rtl="0" eaLnBrk="1" fontAlgn="base" hangingPunct="1">
        <a:lnSpc>
          <a:spcPct val="102000"/>
        </a:lnSpc>
        <a:spcBef>
          <a:spcPts val="667"/>
        </a:spcBef>
        <a:spcAft>
          <a:spcPct val="0"/>
        </a:spcAft>
        <a:buClr>
          <a:schemeClr val="tx1"/>
        </a:buClr>
        <a:buSzPct val="90000"/>
        <a:buChar char="-"/>
        <a:defRPr>
          <a:solidFill>
            <a:schemeClr val="tx1"/>
          </a:solidFill>
          <a:latin typeface="+mn-lt"/>
        </a:defRPr>
      </a:lvl8pPr>
      <a:lvl9pPr marL="4351758" indent="-234945" algn="l" rtl="0" eaLnBrk="1" fontAlgn="base" hangingPunct="1">
        <a:lnSpc>
          <a:spcPct val="102000"/>
        </a:lnSpc>
        <a:spcBef>
          <a:spcPts val="667"/>
        </a:spcBef>
        <a:spcAft>
          <a:spcPct val="0"/>
        </a:spcAft>
        <a:buClr>
          <a:schemeClr val="tx1"/>
        </a:buClr>
        <a:buSzPct val="90000"/>
        <a:buChar char="-"/>
        <a:defRPr>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14D1A0-1A2E-4844-92FC-292817804B36}"/>
              </a:ext>
            </a:extLst>
          </p:cNvPr>
          <p:cNvSpPr>
            <a:spLocks noGrp="1"/>
          </p:cNvSpPr>
          <p:nvPr>
            <p:ph type="title"/>
          </p:nvPr>
        </p:nvSpPr>
        <p:spPr/>
        <p:txBody>
          <a:bodyPr/>
          <a:lstStyle/>
          <a:p>
            <a:r>
              <a:rPr lang="de-DE" noProof="0" dirty="0"/>
              <a:t>Wissenschaftstheorie und Fragestellungen</a:t>
            </a:r>
          </a:p>
        </p:txBody>
      </p:sp>
      <p:sp>
        <p:nvSpPr>
          <p:cNvPr id="5" name="Text Placeholder 4">
            <a:extLst>
              <a:ext uri="{FF2B5EF4-FFF2-40B4-BE49-F238E27FC236}">
                <a16:creationId xmlns:a16="http://schemas.microsoft.com/office/drawing/2014/main" id="{EECE2762-12B2-42EC-812B-E7E33DA08768}"/>
              </a:ext>
            </a:extLst>
          </p:cNvPr>
          <p:cNvSpPr>
            <a:spLocks noGrp="1"/>
          </p:cNvSpPr>
          <p:nvPr>
            <p:ph type="body" idx="1"/>
          </p:nvPr>
        </p:nvSpPr>
        <p:spPr/>
        <p:txBody>
          <a:bodyPr/>
          <a:lstStyle/>
          <a:p>
            <a:r>
              <a:rPr lang="de-DE" altLang="de-DE" noProof="0" dirty="0"/>
              <a:t>Forschungsdesign</a:t>
            </a:r>
            <a:endParaRPr lang="de-DE" noProof="0" dirty="0"/>
          </a:p>
        </p:txBody>
      </p:sp>
    </p:spTree>
    <p:extLst>
      <p:ext uri="{BB962C8B-B14F-4D97-AF65-F5344CB8AC3E}">
        <p14:creationId xmlns:p14="http://schemas.microsoft.com/office/powerpoint/2010/main" val="418106188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2560-3830-4D19-AD3E-721ACE2304CB}"/>
              </a:ext>
            </a:extLst>
          </p:cNvPr>
          <p:cNvSpPr>
            <a:spLocks noGrp="1"/>
          </p:cNvSpPr>
          <p:nvPr>
            <p:ph type="title"/>
          </p:nvPr>
        </p:nvSpPr>
        <p:spPr/>
        <p:txBody>
          <a:bodyPr/>
          <a:lstStyle/>
          <a:p>
            <a:r>
              <a:rPr lang="de-DE" dirty="0"/>
              <a:t>Spezifische Probleme der Inferenz:  Endogenität II – Ausgelassene Variable </a:t>
            </a:r>
          </a:p>
        </p:txBody>
      </p:sp>
      <p:grpSp>
        <p:nvGrpSpPr>
          <p:cNvPr id="5" name="Group 4">
            <a:extLst>
              <a:ext uri="{FF2B5EF4-FFF2-40B4-BE49-F238E27FC236}">
                <a16:creationId xmlns:a16="http://schemas.microsoft.com/office/drawing/2014/main" id="{0F36428B-C13B-406F-95B4-F1463AA5A8C0}"/>
              </a:ext>
            </a:extLst>
          </p:cNvPr>
          <p:cNvGrpSpPr/>
          <p:nvPr/>
        </p:nvGrpSpPr>
        <p:grpSpPr>
          <a:xfrm>
            <a:off x="1828800" y="1828801"/>
            <a:ext cx="8517688" cy="913007"/>
            <a:chOff x="1448399" y="3221176"/>
            <a:chExt cx="6388266" cy="684755"/>
          </a:xfrm>
        </p:grpSpPr>
        <p:grpSp>
          <p:nvGrpSpPr>
            <p:cNvPr id="6" name="Group 5">
              <a:extLst>
                <a:ext uri="{FF2B5EF4-FFF2-40B4-BE49-F238E27FC236}">
                  <a16:creationId xmlns:a16="http://schemas.microsoft.com/office/drawing/2014/main" id="{45E9D699-7629-457D-B8E1-8AF4287F902F}"/>
                </a:ext>
              </a:extLst>
            </p:cNvPr>
            <p:cNvGrpSpPr/>
            <p:nvPr/>
          </p:nvGrpSpPr>
          <p:grpSpPr>
            <a:xfrm>
              <a:off x="1929541" y="3221176"/>
              <a:ext cx="5907124" cy="684755"/>
              <a:chOff x="1929541" y="3221176"/>
              <a:chExt cx="5907124" cy="684755"/>
            </a:xfrm>
          </p:grpSpPr>
          <p:cxnSp>
            <p:nvCxnSpPr>
              <p:cNvPr id="8" name="Straight Arrow Connector 7">
                <a:extLst>
                  <a:ext uri="{FF2B5EF4-FFF2-40B4-BE49-F238E27FC236}">
                    <a16:creationId xmlns:a16="http://schemas.microsoft.com/office/drawing/2014/main" id="{634A054E-63C3-4AEF-9BA9-C31950D90F6B}"/>
                  </a:ext>
                </a:extLst>
              </p:cNvPr>
              <p:cNvCxnSpPr>
                <a:cxnSpLocks/>
                <a:stCxn id="7" idx="3"/>
                <a:endCxn id="9" idx="1"/>
              </p:cNvCxnSpPr>
              <p:nvPr/>
            </p:nvCxnSpPr>
            <p:spPr bwMode="auto">
              <a:xfrm>
                <a:off x="1929541" y="3563554"/>
                <a:ext cx="546597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659EA60E-C4DB-4889-A09E-2770FCF216BE}"/>
                  </a:ext>
                </a:extLst>
              </p:cNvPr>
              <p:cNvSpPr txBox="1"/>
              <p:nvPr/>
            </p:nvSpPr>
            <p:spPr>
              <a:xfrm>
                <a:off x="7395519" y="3221176"/>
                <a:ext cx="441146" cy="684755"/>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Y</a:t>
                </a:r>
              </a:p>
            </p:txBody>
          </p:sp>
        </p:grpSp>
        <p:sp>
          <p:nvSpPr>
            <p:cNvPr id="7" name="TextBox 6">
              <a:extLst>
                <a:ext uri="{FF2B5EF4-FFF2-40B4-BE49-F238E27FC236}">
                  <a16:creationId xmlns:a16="http://schemas.microsoft.com/office/drawing/2014/main" id="{0254AB03-0798-4512-A493-99F04B3A7BED}"/>
                </a:ext>
              </a:extLst>
            </p:cNvPr>
            <p:cNvSpPr txBox="1"/>
            <p:nvPr/>
          </p:nvSpPr>
          <p:spPr>
            <a:xfrm>
              <a:off x="1448399" y="3221176"/>
              <a:ext cx="481142" cy="684755"/>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X</a:t>
              </a:r>
            </a:p>
          </p:txBody>
        </p:sp>
      </p:grpSp>
      <p:sp>
        <p:nvSpPr>
          <p:cNvPr id="10" name="TextBox 9">
            <a:extLst>
              <a:ext uri="{FF2B5EF4-FFF2-40B4-BE49-F238E27FC236}">
                <a16:creationId xmlns:a16="http://schemas.microsoft.com/office/drawing/2014/main" id="{AC475686-CD98-40CB-99BB-9BCD0203A573}"/>
              </a:ext>
            </a:extLst>
          </p:cNvPr>
          <p:cNvSpPr txBox="1"/>
          <p:nvPr/>
        </p:nvSpPr>
        <p:spPr>
          <a:xfrm>
            <a:off x="5801903" y="5439926"/>
            <a:ext cx="588195" cy="913007"/>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Z</a:t>
            </a:r>
          </a:p>
        </p:txBody>
      </p:sp>
      <p:cxnSp>
        <p:nvCxnSpPr>
          <p:cNvPr id="12" name="Straight Arrow Connector 11">
            <a:extLst>
              <a:ext uri="{FF2B5EF4-FFF2-40B4-BE49-F238E27FC236}">
                <a16:creationId xmlns:a16="http://schemas.microsoft.com/office/drawing/2014/main" id="{43EBA39C-F44A-4D1F-B275-1DEF804139B6}"/>
              </a:ext>
            </a:extLst>
          </p:cNvPr>
          <p:cNvCxnSpPr>
            <a:stCxn id="10" idx="3"/>
            <a:endCxn id="9" idx="2"/>
          </p:cNvCxnSpPr>
          <p:nvPr/>
        </p:nvCxnSpPr>
        <p:spPr bwMode="auto">
          <a:xfrm flipV="1">
            <a:off x="6390098" y="2741808"/>
            <a:ext cx="3662293" cy="31546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33E17370-98CD-46DE-A63C-3AA095943542}"/>
              </a:ext>
            </a:extLst>
          </p:cNvPr>
          <p:cNvCxnSpPr>
            <a:stCxn id="10" idx="1"/>
            <a:endCxn id="7" idx="2"/>
          </p:cNvCxnSpPr>
          <p:nvPr/>
        </p:nvCxnSpPr>
        <p:spPr bwMode="auto">
          <a:xfrm flipH="1" flipV="1">
            <a:off x="2149562" y="2741808"/>
            <a:ext cx="3652341" cy="31546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356306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52C3-7D94-4215-80CC-E7EB118D038E}"/>
              </a:ext>
            </a:extLst>
          </p:cNvPr>
          <p:cNvSpPr>
            <a:spLocks noGrp="1"/>
          </p:cNvSpPr>
          <p:nvPr>
            <p:ph type="title"/>
          </p:nvPr>
        </p:nvSpPr>
        <p:spPr/>
        <p:txBody>
          <a:bodyPr/>
          <a:lstStyle/>
          <a:p>
            <a:r>
              <a:rPr lang="de-DE" dirty="0"/>
              <a:t>Spezifische Probleme der Inferenz: Bivariate oder Multikausalität </a:t>
            </a:r>
          </a:p>
        </p:txBody>
      </p:sp>
      <p:grpSp>
        <p:nvGrpSpPr>
          <p:cNvPr id="4" name="Group 3">
            <a:extLst>
              <a:ext uri="{FF2B5EF4-FFF2-40B4-BE49-F238E27FC236}">
                <a16:creationId xmlns:a16="http://schemas.microsoft.com/office/drawing/2014/main" id="{09A5E5A4-EB00-408F-AB31-A83E3AD66E1E}"/>
              </a:ext>
            </a:extLst>
          </p:cNvPr>
          <p:cNvGrpSpPr/>
          <p:nvPr/>
        </p:nvGrpSpPr>
        <p:grpSpPr>
          <a:xfrm>
            <a:off x="1828800" y="1828801"/>
            <a:ext cx="8517688" cy="913007"/>
            <a:chOff x="1448399" y="3221176"/>
            <a:chExt cx="6388266" cy="684755"/>
          </a:xfrm>
        </p:grpSpPr>
        <p:grpSp>
          <p:nvGrpSpPr>
            <p:cNvPr id="5" name="Group 4">
              <a:extLst>
                <a:ext uri="{FF2B5EF4-FFF2-40B4-BE49-F238E27FC236}">
                  <a16:creationId xmlns:a16="http://schemas.microsoft.com/office/drawing/2014/main" id="{3C65D588-3403-4B58-8FEC-D641ACBCF16B}"/>
                </a:ext>
              </a:extLst>
            </p:cNvPr>
            <p:cNvGrpSpPr/>
            <p:nvPr/>
          </p:nvGrpSpPr>
          <p:grpSpPr>
            <a:xfrm>
              <a:off x="2119496" y="3221176"/>
              <a:ext cx="5717169" cy="684755"/>
              <a:chOff x="2119496" y="3221176"/>
              <a:chExt cx="5717169" cy="684755"/>
            </a:xfrm>
          </p:grpSpPr>
          <p:cxnSp>
            <p:nvCxnSpPr>
              <p:cNvPr id="7" name="Straight Arrow Connector 6">
                <a:extLst>
                  <a:ext uri="{FF2B5EF4-FFF2-40B4-BE49-F238E27FC236}">
                    <a16:creationId xmlns:a16="http://schemas.microsoft.com/office/drawing/2014/main" id="{20F721FA-6257-41FF-B039-8C5006037633}"/>
                  </a:ext>
                </a:extLst>
              </p:cNvPr>
              <p:cNvCxnSpPr>
                <a:cxnSpLocks/>
                <a:stCxn id="6" idx="3"/>
                <a:endCxn id="8" idx="1"/>
              </p:cNvCxnSpPr>
              <p:nvPr/>
            </p:nvCxnSpPr>
            <p:spPr bwMode="auto">
              <a:xfrm>
                <a:off x="2119496" y="3563554"/>
                <a:ext cx="527602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a:extLst>
                  <a:ext uri="{FF2B5EF4-FFF2-40B4-BE49-F238E27FC236}">
                    <a16:creationId xmlns:a16="http://schemas.microsoft.com/office/drawing/2014/main" id="{25733EC2-26E2-41F4-A277-BDDDD0602B70}"/>
                  </a:ext>
                </a:extLst>
              </p:cNvPr>
              <p:cNvSpPr txBox="1"/>
              <p:nvPr/>
            </p:nvSpPr>
            <p:spPr>
              <a:xfrm>
                <a:off x="7395519" y="3221176"/>
                <a:ext cx="441146" cy="684755"/>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Y</a:t>
                </a:r>
              </a:p>
            </p:txBody>
          </p:sp>
        </p:grpSp>
        <p:sp>
          <p:nvSpPr>
            <p:cNvPr id="6" name="TextBox 5">
              <a:extLst>
                <a:ext uri="{FF2B5EF4-FFF2-40B4-BE49-F238E27FC236}">
                  <a16:creationId xmlns:a16="http://schemas.microsoft.com/office/drawing/2014/main" id="{A20100CE-E760-4A21-98BD-03590D7DA95F}"/>
                </a:ext>
              </a:extLst>
            </p:cNvPr>
            <p:cNvSpPr txBox="1"/>
            <p:nvPr/>
          </p:nvSpPr>
          <p:spPr>
            <a:xfrm>
              <a:off x="1448399" y="3221176"/>
              <a:ext cx="671098" cy="684755"/>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X</a:t>
              </a:r>
              <a:r>
                <a:rPr lang="de-DE" sz="5333" baseline="-25000" dirty="0">
                  <a:solidFill>
                    <a:srgbClr val="333333"/>
                  </a:solidFill>
                  <a:latin typeface="Arial" charset="0"/>
                  <a:cs typeface="Arial" charset="0"/>
                </a:rPr>
                <a:t>1</a:t>
              </a:r>
              <a:endParaRPr lang="de-DE" sz="5333" dirty="0">
                <a:solidFill>
                  <a:srgbClr val="333333"/>
                </a:solidFill>
                <a:latin typeface="Arial" charset="0"/>
                <a:cs typeface="Arial" charset="0"/>
              </a:endParaRPr>
            </a:p>
          </p:txBody>
        </p:sp>
      </p:grpSp>
      <p:cxnSp>
        <p:nvCxnSpPr>
          <p:cNvPr id="11" name="Straight Arrow Connector 10">
            <a:extLst>
              <a:ext uri="{FF2B5EF4-FFF2-40B4-BE49-F238E27FC236}">
                <a16:creationId xmlns:a16="http://schemas.microsoft.com/office/drawing/2014/main" id="{C9CEC0EE-6C8C-4E3F-A66B-13F5551BCE9A}"/>
              </a:ext>
            </a:extLst>
          </p:cNvPr>
          <p:cNvCxnSpPr>
            <a:cxnSpLocks/>
            <a:stCxn id="18" idx="3"/>
            <a:endCxn id="8" idx="1"/>
          </p:cNvCxnSpPr>
          <p:nvPr/>
        </p:nvCxnSpPr>
        <p:spPr bwMode="auto">
          <a:xfrm flipV="1">
            <a:off x="2731954" y="2285305"/>
            <a:ext cx="7026339" cy="34099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20656152-DB91-4E45-A566-BA082C5E2686}"/>
              </a:ext>
            </a:extLst>
          </p:cNvPr>
          <p:cNvSpPr txBox="1"/>
          <p:nvPr/>
        </p:nvSpPr>
        <p:spPr>
          <a:xfrm>
            <a:off x="1837157" y="5238750"/>
            <a:ext cx="894797" cy="913007"/>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X</a:t>
            </a:r>
            <a:r>
              <a:rPr lang="de-DE" sz="5333" baseline="-25000" dirty="0">
                <a:solidFill>
                  <a:srgbClr val="333333"/>
                </a:solidFill>
                <a:latin typeface="Arial" charset="0"/>
                <a:cs typeface="Arial" charset="0"/>
              </a:rPr>
              <a:t>3</a:t>
            </a:r>
            <a:endParaRPr lang="de-DE" sz="5333" dirty="0">
              <a:solidFill>
                <a:srgbClr val="333333"/>
              </a:solidFill>
              <a:latin typeface="Arial" charset="0"/>
              <a:cs typeface="Arial" charset="0"/>
            </a:endParaRPr>
          </a:p>
        </p:txBody>
      </p:sp>
      <p:sp>
        <p:nvSpPr>
          <p:cNvPr id="22" name="TextBox 21">
            <a:extLst>
              <a:ext uri="{FF2B5EF4-FFF2-40B4-BE49-F238E27FC236}">
                <a16:creationId xmlns:a16="http://schemas.microsoft.com/office/drawing/2014/main" id="{4D588AF4-D4E2-4638-8C8C-8F0CB3288582}"/>
              </a:ext>
            </a:extLst>
          </p:cNvPr>
          <p:cNvSpPr txBox="1"/>
          <p:nvPr/>
        </p:nvSpPr>
        <p:spPr>
          <a:xfrm>
            <a:off x="1828800" y="3533774"/>
            <a:ext cx="1176979" cy="913007"/>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X</a:t>
            </a:r>
            <a:r>
              <a:rPr lang="de-DE" sz="5333" baseline="-25000" dirty="0">
                <a:solidFill>
                  <a:srgbClr val="333333"/>
                </a:solidFill>
                <a:latin typeface="Arial" charset="0"/>
                <a:cs typeface="Arial" charset="0"/>
              </a:rPr>
              <a:t>2</a:t>
            </a:r>
          </a:p>
        </p:txBody>
      </p:sp>
      <p:cxnSp>
        <p:nvCxnSpPr>
          <p:cNvPr id="23" name="Straight Arrow Connector 22">
            <a:extLst>
              <a:ext uri="{FF2B5EF4-FFF2-40B4-BE49-F238E27FC236}">
                <a16:creationId xmlns:a16="http://schemas.microsoft.com/office/drawing/2014/main" id="{B0970E63-2567-417B-AB9B-8C8E54B47231}"/>
              </a:ext>
            </a:extLst>
          </p:cNvPr>
          <p:cNvCxnSpPr>
            <a:cxnSpLocks/>
            <a:stCxn id="22" idx="3"/>
            <a:endCxn id="8" idx="1"/>
          </p:cNvCxnSpPr>
          <p:nvPr/>
        </p:nvCxnSpPr>
        <p:spPr bwMode="auto">
          <a:xfrm flipV="1">
            <a:off x="3005779" y="2285305"/>
            <a:ext cx="6752514" cy="17049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940716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CEA3-A37F-4016-8612-A9601C3966B2}"/>
              </a:ext>
            </a:extLst>
          </p:cNvPr>
          <p:cNvSpPr>
            <a:spLocks noGrp="1"/>
          </p:cNvSpPr>
          <p:nvPr>
            <p:ph type="title"/>
          </p:nvPr>
        </p:nvSpPr>
        <p:spPr/>
        <p:txBody>
          <a:bodyPr/>
          <a:lstStyle/>
          <a:p>
            <a:r>
              <a:rPr lang="de-DE" dirty="0"/>
              <a:t>Spezifische Probleme der Inferenz: Kontext</a:t>
            </a:r>
          </a:p>
        </p:txBody>
      </p:sp>
      <p:grpSp>
        <p:nvGrpSpPr>
          <p:cNvPr id="4" name="Group 3">
            <a:extLst>
              <a:ext uri="{FF2B5EF4-FFF2-40B4-BE49-F238E27FC236}">
                <a16:creationId xmlns:a16="http://schemas.microsoft.com/office/drawing/2014/main" id="{9FB3144E-CF17-4291-A120-35F1FE1AB1E9}"/>
              </a:ext>
            </a:extLst>
          </p:cNvPr>
          <p:cNvGrpSpPr/>
          <p:nvPr/>
        </p:nvGrpSpPr>
        <p:grpSpPr>
          <a:xfrm>
            <a:off x="1828800" y="1828801"/>
            <a:ext cx="8517688" cy="913007"/>
            <a:chOff x="1448399" y="3221176"/>
            <a:chExt cx="6388266" cy="684755"/>
          </a:xfrm>
        </p:grpSpPr>
        <p:grpSp>
          <p:nvGrpSpPr>
            <p:cNvPr id="5" name="Group 4">
              <a:extLst>
                <a:ext uri="{FF2B5EF4-FFF2-40B4-BE49-F238E27FC236}">
                  <a16:creationId xmlns:a16="http://schemas.microsoft.com/office/drawing/2014/main" id="{8478CBB5-224B-45FB-B068-F90B0667A42B}"/>
                </a:ext>
              </a:extLst>
            </p:cNvPr>
            <p:cNvGrpSpPr/>
            <p:nvPr/>
          </p:nvGrpSpPr>
          <p:grpSpPr>
            <a:xfrm>
              <a:off x="1929541" y="3221176"/>
              <a:ext cx="5907124" cy="684755"/>
              <a:chOff x="1929541" y="3221176"/>
              <a:chExt cx="5907124" cy="684755"/>
            </a:xfrm>
          </p:grpSpPr>
          <p:cxnSp>
            <p:nvCxnSpPr>
              <p:cNvPr id="7" name="Straight Arrow Connector 6">
                <a:extLst>
                  <a:ext uri="{FF2B5EF4-FFF2-40B4-BE49-F238E27FC236}">
                    <a16:creationId xmlns:a16="http://schemas.microsoft.com/office/drawing/2014/main" id="{0F11CF69-134D-49DF-9C7B-910B8C630194}"/>
                  </a:ext>
                </a:extLst>
              </p:cNvPr>
              <p:cNvCxnSpPr>
                <a:cxnSpLocks/>
                <a:stCxn id="6" idx="3"/>
                <a:endCxn id="8" idx="1"/>
              </p:cNvCxnSpPr>
              <p:nvPr/>
            </p:nvCxnSpPr>
            <p:spPr bwMode="auto">
              <a:xfrm>
                <a:off x="1929541" y="3563554"/>
                <a:ext cx="546597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a:extLst>
                  <a:ext uri="{FF2B5EF4-FFF2-40B4-BE49-F238E27FC236}">
                    <a16:creationId xmlns:a16="http://schemas.microsoft.com/office/drawing/2014/main" id="{ED718F16-4F01-4F37-BAEC-90A4A6B64B24}"/>
                  </a:ext>
                </a:extLst>
              </p:cNvPr>
              <p:cNvSpPr txBox="1"/>
              <p:nvPr/>
            </p:nvSpPr>
            <p:spPr>
              <a:xfrm>
                <a:off x="7395519" y="3221176"/>
                <a:ext cx="441146" cy="684755"/>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Y</a:t>
                </a:r>
              </a:p>
            </p:txBody>
          </p:sp>
        </p:grpSp>
        <p:sp>
          <p:nvSpPr>
            <p:cNvPr id="6" name="TextBox 5">
              <a:extLst>
                <a:ext uri="{FF2B5EF4-FFF2-40B4-BE49-F238E27FC236}">
                  <a16:creationId xmlns:a16="http://schemas.microsoft.com/office/drawing/2014/main" id="{7EF0F66E-790D-4190-B759-5D0DCE3B9A44}"/>
                </a:ext>
              </a:extLst>
            </p:cNvPr>
            <p:cNvSpPr txBox="1"/>
            <p:nvPr/>
          </p:nvSpPr>
          <p:spPr>
            <a:xfrm>
              <a:off x="1448399" y="3221176"/>
              <a:ext cx="481142" cy="684755"/>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X</a:t>
              </a:r>
            </a:p>
          </p:txBody>
        </p:sp>
      </p:grpSp>
      <p:grpSp>
        <p:nvGrpSpPr>
          <p:cNvPr id="18" name="Group 17">
            <a:extLst>
              <a:ext uri="{FF2B5EF4-FFF2-40B4-BE49-F238E27FC236}">
                <a16:creationId xmlns:a16="http://schemas.microsoft.com/office/drawing/2014/main" id="{B65AAB4F-B656-4C36-B464-02D89B91516D}"/>
              </a:ext>
            </a:extLst>
          </p:cNvPr>
          <p:cNvGrpSpPr/>
          <p:nvPr/>
        </p:nvGrpSpPr>
        <p:grpSpPr>
          <a:xfrm>
            <a:off x="285454" y="1555750"/>
            <a:ext cx="11572113" cy="1475164"/>
            <a:chOff x="214090" y="1166812"/>
            <a:chExt cx="8679085" cy="1106373"/>
          </a:xfrm>
        </p:grpSpPr>
        <p:sp>
          <p:nvSpPr>
            <p:cNvPr id="14" name="Rectangle 13">
              <a:extLst>
                <a:ext uri="{FF2B5EF4-FFF2-40B4-BE49-F238E27FC236}">
                  <a16:creationId xmlns:a16="http://schemas.microsoft.com/office/drawing/2014/main" id="{FFC6703C-5177-432F-9E01-7E32DFE4FD11}"/>
                </a:ext>
              </a:extLst>
            </p:cNvPr>
            <p:cNvSpPr/>
            <p:nvPr/>
          </p:nvSpPr>
          <p:spPr bwMode="auto">
            <a:xfrm>
              <a:off x="250825" y="1166812"/>
              <a:ext cx="8642350" cy="1106373"/>
            </a:xfrm>
            <a:prstGeom prst="rect">
              <a:avLst/>
            </a:prstGeom>
            <a:noFill/>
            <a:ln w="9525" cap="flat" cmpd="sng" algn="ctr">
              <a:solidFill>
                <a:schemeClr val="tx1"/>
              </a:solidFill>
              <a:prstDash val="dash"/>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
          <p:nvSpPr>
            <p:cNvPr id="16" name="TextBox 15">
              <a:extLst>
                <a:ext uri="{FF2B5EF4-FFF2-40B4-BE49-F238E27FC236}">
                  <a16:creationId xmlns:a16="http://schemas.microsoft.com/office/drawing/2014/main" id="{9E8F3367-9324-4581-BE14-68CB380F0057}"/>
                </a:ext>
              </a:extLst>
            </p:cNvPr>
            <p:cNvSpPr txBox="1"/>
            <p:nvPr/>
          </p:nvSpPr>
          <p:spPr>
            <a:xfrm>
              <a:off x="214090" y="1546874"/>
              <a:ext cx="1218269" cy="346249"/>
            </a:xfrm>
            <a:prstGeom prst="rect">
              <a:avLst/>
            </a:prstGeom>
            <a:noFill/>
          </p:spPr>
          <p:txBody>
            <a:bodyPr wrap="square" rtlCol="0" anchor="ctr">
              <a:spAutoFit/>
            </a:bodyPr>
            <a:lstStyle/>
            <a:p>
              <a:pPr defTabSz="1219170" fontAlgn="base">
                <a:spcBef>
                  <a:spcPct val="0"/>
                </a:spcBef>
                <a:spcAft>
                  <a:spcPct val="0"/>
                </a:spcAft>
              </a:pPr>
              <a:r>
                <a:rPr lang="de-DE" sz="2400" dirty="0">
                  <a:solidFill>
                    <a:srgbClr val="333333"/>
                  </a:solidFill>
                  <a:latin typeface="Arial" charset="0"/>
                  <a:cs typeface="Arial" charset="0"/>
                </a:rPr>
                <a:t>Kontext 1</a:t>
              </a:r>
            </a:p>
          </p:txBody>
        </p:sp>
      </p:grpSp>
      <p:grpSp>
        <p:nvGrpSpPr>
          <p:cNvPr id="19" name="Group 18">
            <a:extLst>
              <a:ext uri="{FF2B5EF4-FFF2-40B4-BE49-F238E27FC236}">
                <a16:creationId xmlns:a16="http://schemas.microsoft.com/office/drawing/2014/main" id="{28DC9EDE-798C-4954-882A-D7BDEFC6B0FC}"/>
              </a:ext>
            </a:extLst>
          </p:cNvPr>
          <p:cNvGrpSpPr/>
          <p:nvPr/>
        </p:nvGrpSpPr>
        <p:grpSpPr>
          <a:xfrm>
            <a:off x="306093" y="4029245"/>
            <a:ext cx="11599759" cy="1475164"/>
            <a:chOff x="229569" y="3021932"/>
            <a:chExt cx="8699819" cy="1106373"/>
          </a:xfrm>
        </p:grpSpPr>
        <p:grpSp>
          <p:nvGrpSpPr>
            <p:cNvPr id="9" name="Group 8">
              <a:extLst>
                <a:ext uri="{FF2B5EF4-FFF2-40B4-BE49-F238E27FC236}">
                  <a16:creationId xmlns:a16="http://schemas.microsoft.com/office/drawing/2014/main" id="{6BC2AEEF-09AF-4F41-95E3-A79060D0D70B}"/>
                </a:ext>
              </a:extLst>
            </p:cNvPr>
            <p:cNvGrpSpPr/>
            <p:nvPr/>
          </p:nvGrpSpPr>
          <p:grpSpPr>
            <a:xfrm>
              <a:off x="1371600" y="3221176"/>
              <a:ext cx="6388266" cy="684756"/>
              <a:chOff x="1448399" y="3221176"/>
              <a:chExt cx="6388266" cy="684756"/>
            </a:xfrm>
          </p:grpSpPr>
          <p:grpSp>
            <p:nvGrpSpPr>
              <p:cNvPr id="10" name="Group 9">
                <a:extLst>
                  <a:ext uri="{FF2B5EF4-FFF2-40B4-BE49-F238E27FC236}">
                    <a16:creationId xmlns:a16="http://schemas.microsoft.com/office/drawing/2014/main" id="{69A64342-4CAA-41B1-9AB3-FC6E92D2269D}"/>
                  </a:ext>
                </a:extLst>
              </p:cNvPr>
              <p:cNvGrpSpPr/>
              <p:nvPr/>
            </p:nvGrpSpPr>
            <p:grpSpPr>
              <a:xfrm>
                <a:off x="1900687" y="3221176"/>
                <a:ext cx="5935978" cy="684756"/>
                <a:chOff x="1900687" y="3221176"/>
                <a:chExt cx="5935978" cy="684756"/>
              </a:xfrm>
            </p:grpSpPr>
            <p:cxnSp>
              <p:nvCxnSpPr>
                <p:cNvPr id="12" name="Straight Arrow Connector 11">
                  <a:extLst>
                    <a:ext uri="{FF2B5EF4-FFF2-40B4-BE49-F238E27FC236}">
                      <a16:creationId xmlns:a16="http://schemas.microsoft.com/office/drawing/2014/main" id="{B59B8640-F06A-4481-BA5B-92E16E778CF3}"/>
                    </a:ext>
                  </a:extLst>
                </p:cNvPr>
                <p:cNvCxnSpPr>
                  <a:cxnSpLocks/>
                  <a:stCxn id="11" idx="3"/>
                  <a:endCxn id="13" idx="1"/>
                </p:cNvCxnSpPr>
                <p:nvPr/>
              </p:nvCxnSpPr>
              <p:spPr bwMode="auto">
                <a:xfrm>
                  <a:off x="1900687" y="3563554"/>
                  <a:ext cx="549483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F7EEE089-F78F-4F6D-BD70-AC59871982FF}"/>
                    </a:ext>
                  </a:extLst>
                </p:cNvPr>
                <p:cNvSpPr txBox="1"/>
                <p:nvPr/>
              </p:nvSpPr>
              <p:spPr>
                <a:xfrm>
                  <a:off x="7395519" y="3221176"/>
                  <a:ext cx="441146" cy="684756"/>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Y</a:t>
                  </a:r>
                </a:p>
              </p:txBody>
            </p:sp>
          </p:grpSp>
          <p:sp>
            <p:nvSpPr>
              <p:cNvPr id="11" name="TextBox 10">
                <a:extLst>
                  <a:ext uri="{FF2B5EF4-FFF2-40B4-BE49-F238E27FC236}">
                    <a16:creationId xmlns:a16="http://schemas.microsoft.com/office/drawing/2014/main" id="{BC715EE8-01D3-4F78-B379-2C13786DBC7D}"/>
                  </a:ext>
                </a:extLst>
              </p:cNvPr>
              <p:cNvSpPr txBox="1"/>
              <p:nvPr/>
            </p:nvSpPr>
            <p:spPr>
              <a:xfrm>
                <a:off x="1448399" y="3221176"/>
                <a:ext cx="452288" cy="684756"/>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Z</a:t>
                </a:r>
              </a:p>
            </p:txBody>
          </p:sp>
        </p:grpSp>
        <p:sp>
          <p:nvSpPr>
            <p:cNvPr id="15" name="Rectangle 14">
              <a:extLst>
                <a:ext uri="{FF2B5EF4-FFF2-40B4-BE49-F238E27FC236}">
                  <a16:creationId xmlns:a16="http://schemas.microsoft.com/office/drawing/2014/main" id="{9983F270-BF61-4E4D-9028-B2B9BB77170F}"/>
                </a:ext>
              </a:extLst>
            </p:cNvPr>
            <p:cNvSpPr/>
            <p:nvPr/>
          </p:nvSpPr>
          <p:spPr bwMode="auto">
            <a:xfrm>
              <a:off x="287038" y="3021932"/>
              <a:ext cx="8642350" cy="1106373"/>
            </a:xfrm>
            <a:prstGeom prst="rect">
              <a:avLst/>
            </a:prstGeom>
            <a:noFill/>
            <a:ln w="9525" cap="flat" cmpd="sng" algn="ctr">
              <a:solidFill>
                <a:schemeClr val="tx1"/>
              </a:solidFill>
              <a:prstDash val="dash"/>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
          <p:nvSpPr>
            <p:cNvPr id="17" name="TextBox 16">
              <a:extLst>
                <a:ext uri="{FF2B5EF4-FFF2-40B4-BE49-F238E27FC236}">
                  <a16:creationId xmlns:a16="http://schemas.microsoft.com/office/drawing/2014/main" id="{7B2FDCEE-F276-4340-94FB-FABFA95945C5}"/>
                </a:ext>
              </a:extLst>
            </p:cNvPr>
            <p:cNvSpPr txBox="1"/>
            <p:nvPr/>
          </p:nvSpPr>
          <p:spPr>
            <a:xfrm>
              <a:off x="229569" y="3401994"/>
              <a:ext cx="1218269" cy="346249"/>
            </a:xfrm>
            <a:prstGeom prst="rect">
              <a:avLst/>
            </a:prstGeom>
            <a:noFill/>
          </p:spPr>
          <p:txBody>
            <a:bodyPr wrap="square" rtlCol="0" anchor="ctr">
              <a:spAutoFit/>
            </a:bodyPr>
            <a:lstStyle/>
            <a:p>
              <a:pPr defTabSz="1219170" fontAlgn="base">
                <a:spcBef>
                  <a:spcPct val="0"/>
                </a:spcBef>
                <a:spcAft>
                  <a:spcPct val="0"/>
                </a:spcAft>
              </a:pPr>
              <a:r>
                <a:rPr lang="de-DE" sz="2400" dirty="0">
                  <a:solidFill>
                    <a:srgbClr val="333333"/>
                  </a:solidFill>
                  <a:latin typeface="Arial" charset="0"/>
                  <a:cs typeface="Arial" charset="0"/>
                </a:rPr>
                <a:t>Kontext 2</a:t>
              </a:r>
            </a:p>
          </p:txBody>
        </p:sp>
      </p:grpSp>
    </p:spTree>
    <p:extLst>
      <p:ext uri="{BB962C8B-B14F-4D97-AF65-F5344CB8AC3E}">
        <p14:creationId xmlns:p14="http://schemas.microsoft.com/office/powerpoint/2010/main" val="307540936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52C3-7D94-4215-80CC-E7EB118D038E}"/>
              </a:ext>
            </a:extLst>
          </p:cNvPr>
          <p:cNvSpPr>
            <a:spLocks noGrp="1"/>
          </p:cNvSpPr>
          <p:nvPr>
            <p:ph type="title"/>
          </p:nvPr>
        </p:nvSpPr>
        <p:spPr/>
        <p:txBody>
          <a:bodyPr/>
          <a:lstStyle/>
          <a:p>
            <a:r>
              <a:rPr lang="de-DE" dirty="0"/>
              <a:t>Spezifische Probleme der Inferenz: Synchron oder Diachron? I</a:t>
            </a:r>
          </a:p>
        </p:txBody>
      </p:sp>
      <p:grpSp>
        <p:nvGrpSpPr>
          <p:cNvPr id="7" name="Group 6">
            <a:extLst>
              <a:ext uri="{FF2B5EF4-FFF2-40B4-BE49-F238E27FC236}">
                <a16:creationId xmlns:a16="http://schemas.microsoft.com/office/drawing/2014/main" id="{9DAC32DE-E687-456C-A207-1E1BA5AB2D21}"/>
              </a:ext>
            </a:extLst>
          </p:cNvPr>
          <p:cNvGrpSpPr/>
          <p:nvPr/>
        </p:nvGrpSpPr>
        <p:grpSpPr>
          <a:xfrm>
            <a:off x="1837156" y="1865305"/>
            <a:ext cx="8517688" cy="913007"/>
            <a:chOff x="1448399" y="3221176"/>
            <a:chExt cx="6388266" cy="684755"/>
          </a:xfrm>
        </p:grpSpPr>
        <p:grpSp>
          <p:nvGrpSpPr>
            <p:cNvPr id="8" name="Group 7">
              <a:extLst>
                <a:ext uri="{FF2B5EF4-FFF2-40B4-BE49-F238E27FC236}">
                  <a16:creationId xmlns:a16="http://schemas.microsoft.com/office/drawing/2014/main" id="{DF933B78-76AB-4C89-8EBA-E9B77F5134C8}"/>
                </a:ext>
              </a:extLst>
            </p:cNvPr>
            <p:cNvGrpSpPr/>
            <p:nvPr/>
          </p:nvGrpSpPr>
          <p:grpSpPr>
            <a:xfrm>
              <a:off x="1929541" y="3221176"/>
              <a:ext cx="5907124" cy="684755"/>
              <a:chOff x="1929541" y="3221176"/>
              <a:chExt cx="5907124" cy="684755"/>
            </a:xfrm>
          </p:grpSpPr>
          <p:cxnSp>
            <p:nvCxnSpPr>
              <p:cNvPr id="10" name="Straight Arrow Connector 9">
                <a:extLst>
                  <a:ext uri="{FF2B5EF4-FFF2-40B4-BE49-F238E27FC236}">
                    <a16:creationId xmlns:a16="http://schemas.microsoft.com/office/drawing/2014/main" id="{3DAA87A6-B1E1-4A1B-991A-2882425685EA}"/>
                  </a:ext>
                </a:extLst>
              </p:cNvPr>
              <p:cNvCxnSpPr>
                <a:cxnSpLocks/>
                <a:stCxn id="9" idx="3"/>
                <a:endCxn id="11" idx="1"/>
              </p:cNvCxnSpPr>
              <p:nvPr/>
            </p:nvCxnSpPr>
            <p:spPr bwMode="auto">
              <a:xfrm>
                <a:off x="1929541" y="3563554"/>
                <a:ext cx="546597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C94A1E9E-4650-4F38-AD00-522BCF3AAE82}"/>
                  </a:ext>
                </a:extLst>
              </p:cNvPr>
              <p:cNvSpPr txBox="1"/>
              <p:nvPr/>
            </p:nvSpPr>
            <p:spPr>
              <a:xfrm>
                <a:off x="7395519" y="3221176"/>
                <a:ext cx="441146" cy="684755"/>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Y</a:t>
                </a:r>
              </a:p>
            </p:txBody>
          </p:sp>
        </p:grpSp>
        <p:sp>
          <p:nvSpPr>
            <p:cNvPr id="9" name="TextBox 8">
              <a:extLst>
                <a:ext uri="{FF2B5EF4-FFF2-40B4-BE49-F238E27FC236}">
                  <a16:creationId xmlns:a16="http://schemas.microsoft.com/office/drawing/2014/main" id="{28D869F2-A607-4287-B691-7AFA31F744C0}"/>
                </a:ext>
              </a:extLst>
            </p:cNvPr>
            <p:cNvSpPr txBox="1"/>
            <p:nvPr/>
          </p:nvSpPr>
          <p:spPr>
            <a:xfrm>
              <a:off x="1448399" y="3221176"/>
              <a:ext cx="481142" cy="684755"/>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X</a:t>
              </a:r>
            </a:p>
          </p:txBody>
        </p:sp>
      </p:grpSp>
      <p:sp>
        <p:nvSpPr>
          <p:cNvPr id="15" name="Content Placeholder 14">
            <a:extLst>
              <a:ext uri="{FF2B5EF4-FFF2-40B4-BE49-F238E27FC236}">
                <a16:creationId xmlns:a16="http://schemas.microsoft.com/office/drawing/2014/main" id="{88CD2FB4-D035-484A-BF6D-C98383483821}"/>
              </a:ext>
            </a:extLst>
          </p:cNvPr>
          <p:cNvSpPr>
            <a:spLocks noGrp="1"/>
          </p:cNvSpPr>
          <p:nvPr>
            <p:ph idx="1"/>
          </p:nvPr>
        </p:nvSpPr>
        <p:spPr>
          <a:xfrm>
            <a:off x="334434" y="2848015"/>
            <a:ext cx="11523133" cy="3633219"/>
          </a:xfrm>
        </p:spPr>
        <p:txBody>
          <a:bodyPr/>
          <a:lstStyle/>
          <a:p>
            <a:endParaRPr lang="de-DE" dirty="0"/>
          </a:p>
        </p:txBody>
      </p:sp>
      <p:pic>
        <p:nvPicPr>
          <p:cNvPr id="16" name="Picture 15">
            <a:extLst>
              <a:ext uri="{FF2B5EF4-FFF2-40B4-BE49-F238E27FC236}">
                <a16:creationId xmlns:a16="http://schemas.microsoft.com/office/drawing/2014/main" id="{F1D8362F-7F5A-4BE6-A0C2-00E48705FB7D}"/>
              </a:ext>
            </a:extLst>
          </p:cNvPr>
          <p:cNvPicPr>
            <a:picLocks noChangeAspect="1"/>
          </p:cNvPicPr>
          <p:nvPr/>
        </p:nvPicPr>
        <p:blipFill>
          <a:blip r:embed="rId3"/>
          <a:stretch>
            <a:fillRect/>
          </a:stretch>
        </p:blipFill>
        <p:spPr>
          <a:xfrm>
            <a:off x="537634" y="2848015"/>
            <a:ext cx="11116733" cy="3444919"/>
          </a:xfrm>
          <a:prstGeom prst="rect">
            <a:avLst/>
          </a:prstGeom>
        </p:spPr>
      </p:pic>
      <p:sp>
        <p:nvSpPr>
          <p:cNvPr id="17" name="Rectangle 16">
            <a:extLst>
              <a:ext uri="{FF2B5EF4-FFF2-40B4-BE49-F238E27FC236}">
                <a16:creationId xmlns:a16="http://schemas.microsoft.com/office/drawing/2014/main" id="{856EF484-6F76-401D-992A-B2617E3A2D27}"/>
              </a:ext>
            </a:extLst>
          </p:cNvPr>
          <p:cNvSpPr/>
          <p:nvPr/>
        </p:nvSpPr>
        <p:spPr bwMode="auto">
          <a:xfrm>
            <a:off x="4876800" y="3826934"/>
            <a:ext cx="3352800" cy="880533"/>
          </a:xfrm>
          <a:prstGeom prst="rect">
            <a:avLst/>
          </a:prstGeom>
          <a:solidFill>
            <a:schemeClr val="bg1"/>
          </a:solidFill>
          <a:ln w="9525" cap="flat" cmpd="sng" algn="ctr">
            <a:noFill/>
            <a:prstDash val="solid"/>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
        <p:nvSpPr>
          <p:cNvPr id="18" name="Rectangle 17">
            <a:extLst>
              <a:ext uri="{FF2B5EF4-FFF2-40B4-BE49-F238E27FC236}">
                <a16:creationId xmlns:a16="http://schemas.microsoft.com/office/drawing/2014/main" id="{8EF676DB-3CC4-47A3-9809-27EEABA26655}"/>
              </a:ext>
            </a:extLst>
          </p:cNvPr>
          <p:cNvSpPr/>
          <p:nvPr/>
        </p:nvSpPr>
        <p:spPr bwMode="auto">
          <a:xfrm>
            <a:off x="8200316" y="3826934"/>
            <a:ext cx="3132667" cy="880533"/>
          </a:xfrm>
          <a:prstGeom prst="rect">
            <a:avLst/>
          </a:prstGeom>
          <a:solidFill>
            <a:schemeClr val="bg1"/>
          </a:solidFill>
          <a:ln w="9525" cap="flat" cmpd="sng" algn="ctr">
            <a:noFill/>
            <a:prstDash val="solid"/>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
        <p:nvSpPr>
          <p:cNvPr id="19" name="Rectangle 18">
            <a:extLst>
              <a:ext uri="{FF2B5EF4-FFF2-40B4-BE49-F238E27FC236}">
                <a16:creationId xmlns:a16="http://schemas.microsoft.com/office/drawing/2014/main" id="{5061773C-3551-4AF6-B2A3-3D1409510443}"/>
              </a:ext>
            </a:extLst>
          </p:cNvPr>
          <p:cNvSpPr/>
          <p:nvPr/>
        </p:nvSpPr>
        <p:spPr bwMode="auto">
          <a:xfrm>
            <a:off x="4986867" y="4746329"/>
            <a:ext cx="3132667" cy="1165520"/>
          </a:xfrm>
          <a:prstGeom prst="rect">
            <a:avLst/>
          </a:prstGeom>
          <a:solidFill>
            <a:schemeClr val="bg1"/>
          </a:solidFill>
          <a:ln w="9525" cap="flat" cmpd="sng" algn="ctr">
            <a:noFill/>
            <a:prstDash val="solid"/>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
        <p:nvSpPr>
          <p:cNvPr id="20" name="Rectangle 19">
            <a:extLst>
              <a:ext uri="{FF2B5EF4-FFF2-40B4-BE49-F238E27FC236}">
                <a16:creationId xmlns:a16="http://schemas.microsoft.com/office/drawing/2014/main" id="{17860F8B-6721-4509-8CFF-5D0A0D824137}"/>
              </a:ext>
            </a:extLst>
          </p:cNvPr>
          <p:cNvSpPr/>
          <p:nvPr/>
        </p:nvSpPr>
        <p:spPr bwMode="auto">
          <a:xfrm>
            <a:off x="8229600" y="4777985"/>
            <a:ext cx="3132667" cy="1133864"/>
          </a:xfrm>
          <a:prstGeom prst="rect">
            <a:avLst/>
          </a:prstGeom>
          <a:solidFill>
            <a:schemeClr val="bg1"/>
          </a:solidFill>
          <a:ln w="9525" cap="flat" cmpd="sng" algn="ctr">
            <a:noFill/>
            <a:prstDash val="solid"/>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Tree>
    <p:extLst>
      <p:ext uri="{BB962C8B-B14F-4D97-AF65-F5344CB8AC3E}">
        <p14:creationId xmlns:p14="http://schemas.microsoft.com/office/powerpoint/2010/main" val="4302058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1141027B-C211-4AFE-A29D-DBBC4748CFDD}"/>
              </a:ext>
            </a:extLst>
          </p:cNvPr>
          <p:cNvGrpSpPr/>
          <p:nvPr/>
        </p:nvGrpSpPr>
        <p:grpSpPr>
          <a:xfrm>
            <a:off x="391074" y="1522421"/>
            <a:ext cx="11523133" cy="1293225"/>
            <a:chOff x="293305" y="1141815"/>
            <a:chExt cx="8642350" cy="969919"/>
          </a:xfrm>
        </p:grpSpPr>
        <p:sp>
          <p:nvSpPr>
            <p:cNvPr id="29" name="Oval 28">
              <a:extLst>
                <a:ext uri="{FF2B5EF4-FFF2-40B4-BE49-F238E27FC236}">
                  <a16:creationId xmlns:a16="http://schemas.microsoft.com/office/drawing/2014/main" id="{7C017214-B4C2-49C4-8982-971372EA1224}"/>
                </a:ext>
              </a:extLst>
            </p:cNvPr>
            <p:cNvSpPr/>
            <p:nvPr/>
          </p:nvSpPr>
          <p:spPr bwMode="auto">
            <a:xfrm>
              <a:off x="293305" y="1141815"/>
              <a:ext cx="8642350" cy="969919"/>
            </a:xfrm>
            <a:prstGeom prst="ellipse">
              <a:avLst/>
            </a:prstGeom>
            <a:noFill/>
            <a:ln w="9525" cap="flat" cmpd="sng" algn="ctr">
              <a:solidFill>
                <a:srgbClr val="FF0000"/>
              </a:solidFill>
              <a:prstDash val="solid"/>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
          <p:nvSpPr>
            <p:cNvPr id="38" name="TextBox 37">
              <a:extLst>
                <a:ext uri="{FF2B5EF4-FFF2-40B4-BE49-F238E27FC236}">
                  <a16:creationId xmlns:a16="http://schemas.microsoft.com/office/drawing/2014/main" id="{1D3390B3-D5C0-483E-82FC-A06D8EB4FD69}"/>
                </a:ext>
              </a:extLst>
            </p:cNvPr>
            <p:cNvSpPr txBox="1"/>
            <p:nvPr/>
          </p:nvSpPr>
          <p:spPr>
            <a:xfrm>
              <a:off x="2147895" y="1339761"/>
              <a:ext cx="4848209" cy="346249"/>
            </a:xfrm>
            <a:prstGeom prst="rect">
              <a:avLst/>
            </a:prstGeom>
            <a:noFill/>
          </p:spPr>
          <p:txBody>
            <a:bodyPr wrap="square" rtlCol="0">
              <a:spAutoFit/>
            </a:bodyPr>
            <a:lstStyle/>
            <a:p>
              <a:pPr algn="ctr" defTabSz="1219170" fontAlgn="base">
                <a:spcBef>
                  <a:spcPct val="0"/>
                </a:spcBef>
                <a:spcAft>
                  <a:spcPct val="0"/>
                </a:spcAft>
              </a:pPr>
              <a:r>
                <a:rPr lang="de-DE" sz="2400" dirty="0">
                  <a:solidFill>
                    <a:srgbClr val="333333"/>
                  </a:solidFill>
                  <a:latin typeface="Arial" charset="0"/>
                  <a:cs typeface="Arial" charset="0"/>
                </a:rPr>
                <a:t>Theorie und Hypothesen</a:t>
              </a:r>
            </a:p>
          </p:txBody>
        </p:sp>
      </p:grpSp>
      <p:sp>
        <p:nvSpPr>
          <p:cNvPr id="2" name="Title 1">
            <a:extLst>
              <a:ext uri="{FF2B5EF4-FFF2-40B4-BE49-F238E27FC236}">
                <a16:creationId xmlns:a16="http://schemas.microsoft.com/office/drawing/2014/main" id="{09B0C421-03DE-4172-846F-821997C9CA6E}"/>
              </a:ext>
            </a:extLst>
          </p:cNvPr>
          <p:cNvSpPr>
            <a:spLocks noGrp="1"/>
          </p:cNvSpPr>
          <p:nvPr>
            <p:ph type="title"/>
          </p:nvPr>
        </p:nvSpPr>
        <p:spPr/>
        <p:txBody>
          <a:bodyPr/>
          <a:lstStyle/>
          <a:p>
            <a:r>
              <a:rPr lang="de-DE" dirty="0"/>
              <a:t>Eine Einfache Forschungssituation </a:t>
            </a:r>
          </a:p>
        </p:txBody>
      </p:sp>
      <p:grpSp>
        <p:nvGrpSpPr>
          <p:cNvPr id="14" name="Group 13">
            <a:extLst>
              <a:ext uri="{FF2B5EF4-FFF2-40B4-BE49-F238E27FC236}">
                <a16:creationId xmlns:a16="http://schemas.microsoft.com/office/drawing/2014/main" id="{96532663-13A4-44FE-97B5-3C999CD59286}"/>
              </a:ext>
            </a:extLst>
          </p:cNvPr>
          <p:cNvGrpSpPr/>
          <p:nvPr/>
        </p:nvGrpSpPr>
        <p:grpSpPr>
          <a:xfrm>
            <a:off x="1837156" y="1738305"/>
            <a:ext cx="8517688" cy="913007"/>
            <a:chOff x="1448399" y="3221176"/>
            <a:chExt cx="6388266" cy="684755"/>
          </a:xfrm>
        </p:grpSpPr>
        <p:grpSp>
          <p:nvGrpSpPr>
            <p:cNvPr id="13" name="Group 12">
              <a:extLst>
                <a:ext uri="{FF2B5EF4-FFF2-40B4-BE49-F238E27FC236}">
                  <a16:creationId xmlns:a16="http://schemas.microsoft.com/office/drawing/2014/main" id="{6A77E3E5-12AD-43AE-ACA1-760D7ACB82FC}"/>
                </a:ext>
              </a:extLst>
            </p:cNvPr>
            <p:cNvGrpSpPr/>
            <p:nvPr/>
          </p:nvGrpSpPr>
          <p:grpSpPr>
            <a:xfrm>
              <a:off x="1929541" y="3221176"/>
              <a:ext cx="5907124" cy="684755"/>
              <a:chOff x="1929541" y="3221176"/>
              <a:chExt cx="5907124" cy="684755"/>
            </a:xfrm>
          </p:grpSpPr>
          <p:cxnSp>
            <p:nvCxnSpPr>
              <p:cNvPr id="8" name="Straight Arrow Connector 7">
                <a:extLst>
                  <a:ext uri="{FF2B5EF4-FFF2-40B4-BE49-F238E27FC236}">
                    <a16:creationId xmlns:a16="http://schemas.microsoft.com/office/drawing/2014/main" id="{4C5D4F73-9B59-4B59-B1C5-432C42306680}"/>
                  </a:ext>
                </a:extLst>
              </p:cNvPr>
              <p:cNvCxnSpPr>
                <a:cxnSpLocks/>
                <a:stCxn id="10" idx="3"/>
                <a:endCxn id="9" idx="1"/>
              </p:cNvCxnSpPr>
              <p:nvPr/>
            </p:nvCxnSpPr>
            <p:spPr bwMode="auto">
              <a:xfrm>
                <a:off x="1929541" y="3563554"/>
                <a:ext cx="546597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5523BC92-A775-4421-925C-345D9A39B2FE}"/>
                  </a:ext>
                </a:extLst>
              </p:cNvPr>
              <p:cNvSpPr txBox="1"/>
              <p:nvPr/>
            </p:nvSpPr>
            <p:spPr>
              <a:xfrm>
                <a:off x="7395519" y="3221176"/>
                <a:ext cx="441146" cy="684755"/>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Y</a:t>
                </a:r>
              </a:p>
            </p:txBody>
          </p:sp>
        </p:grpSp>
        <p:sp>
          <p:nvSpPr>
            <p:cNvPr id="10" name="TextBox 9">
              <a:extLst>
                <a:ext uri="{FF2B5EF4-FFF2-40B4-BE49-F238E27FC236}">
                  <a16:creationId xmlns:a16="http://schemas.microsoft.com/office/drawing/2014/main" id="{FBB975BD-268F-4C41-986D-CB85B79E942A}"/>
                </a:ext>
              </a:extLst>
            </p:cNvPr>
            <p:cNvSpPr txBox="1"/>
            <p:nvPr/>
          </p:nvSpPr>
          <p:spPr>
            <a:xfrm>
              <a:off x="1448399" y="3221176"/>
              <a:ext cx="481142" cy="684755"/>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X</a:t>
              </a:r>
            </a:p>
          </p:txBody>
        </p:sp>
      </p:grpSp>
      <p:grpSp>
        <p:nvGrpSpPr>
          <p:cNvPr id="37" name="Group 36">
            <a:extLst>
              <a:ext uri="{FF2B5EF4-FFF2-40B4-BE49-F238E27FC236}">
                <a16:creationId xmlns:a16="http://schemas.microsoft.com/office/drawing/2014/main" id="{AE3193ED-64E0-43BC-9DBB-34FA2D108D63}"/>
              </a:ext>
            </a:extLst>
          </p:cNvPr>
          <p:cNvGrpSpPr/>
          <p:nvPr/>
        </p:nvGrpSpPr>
        <p:grpSpPr>
          <a:xfrm>
            <a:off x="1837156" y="2547917"/>
            <a:ext cx="8517688" cy="3525367"/>
            <a:chOff x="1377867" y="1910937"/>
            <a:chExt cx="6388266" cy="2644025"/>
          </a:xfrm>
        </p:grpSpPr>
        <p:cxnSp>
          <p:nvCxnSpPr>
            <p:cNvPr id="19" name="Straight Arrow Connector 18">
              <a:extLst>
                <a:ext uri="{FF2B5EF4-FFF2-40B4-BE49-F238E27FC236}">
                  <a16:creationId xmlns:a16="http://schemas.microsoft.com/office/drawing/2014/main" id="{6F449DDD-9D9F-4743-BC52-B646F0150CFE}"/>
                </a:ext>
              </a:extLst>
            </p:cNvPr>
            <p:cNvCxnSpPr>
              <a:cxnSpLocks/>
              <a:endCxn id="25" idx="0"/>
            </p:cNvCxnSpPr>
            <p:nvPr/>
          </p:nvCxnSpPr>
          <p:spPr bwMode="auto">
            <a:xfrm flipH="1">
              <a:off x="1589585" y="1910937"/>
              <a:ext cx="51337" cy="195927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20" name="Straight Arrow Connector 19">
              <a:extLst>
                <a:ext uri="{FF2B5EF4-FFF2-40B4-BE49-F238E27FC236}">
                  <a16:creationId xmlns:a16="http://schemas.microsoft.com/office/drawing/2014/main" id="{ED1E2B35-42E1-4EC0-9A5C-26D1B4B35300}"/>
                </a:ext>
              </a:extLst>
            </p:cNvPr>
            <p:cNvCxnSpPr>
              <a:cxnSpLocks/>
            </p:cNvCxnSpPr>
            <p:nvPr/>
          </p:nvCxnSpPr>
          <p:spPr bwMode="auto">
            <a:xfrm>
              <a:off x="7547150" y="1910937"/>
              <a:ext cx="1" cy="2105009"/>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grpSp>
          <p:nvGrpSpPr>
            <p:cNvPr id="23" name="Group 22">
              <a:extLst>
                <a:ext uri="{FF2B5EF4-FFF2-40B4-BE49-F238E27FC236}">
                  <a16:creationId xmlns:a16="http://schemas.microsoft.com/office/drawing/2014/main" id="{2D73D825-99D7-458E-B64B-5B9386128B73}"/>
                </a:ext>
              </a:extLst>
            </p:cNvPr>
            <p:cNvGrpSpPr/>
            <p:nvPr/>
          </p:nvGrpSpPr>
          <p:grpSpPr>
            <a:xfrm>
              <a:off x="1377867" y="3870207"/>
              <a:ext cx="6388266" cy="684755"/>
              <a:chOff x="1448399" y="3221176"/>
              <a:chExt cx="6388266" cy="684755"/>
            </a:xfrm>
          </p:grpSpPr>
          <p:grpSp>
            <p:nvGrpSpPr>
              <p:cNvPr id="24" name="Group 23">
                <a:extLst>
                  <a:ext uri="{FF2B5EF4-FFF2-40B4-BE49-F238E27FC236}">
                    <a16:creationId xmlns:a16="http://schemas.microsoft.com/office/drawing/2014/main" id="{CC5BF921-37E3-4899-A32F-9B042CE18A3D}"/>
                  </a:ext>
                </a:extLst>
              </p:cNvPr>
              <p:cNvGrpSpPr/>
              <p:nvPr/>
            </p:nvGrpSpPr>
            <p:grpSpPr>
              <a:xfrm>
                <a:off x="1871833" y="3221176"/>
                <a:ext cx="5964832" cy="684755"/>
                <a:chOff x="1871833" y="3221176"/>
                <a:chExt cx="5964832" cy="684755"/>
              </a:xfrm>
            </p:grpSpPr>
            <p:cxnSp>
              <p:nvCxnSpPr>
                <p:cNvPr id="26" name="Straight Arrow Connector 25">
                  <a:extLst>
                    <a:ext uri="{FF2B5EF4-FFF2-40B4-BE49-F238E27FC236}">
                      <a16:creationId xmlns:a16="http://schemas.microsoft.com/office/drawing/2014/main" id="{0DA3BB56-DBEA-44A2-83B8-143BC97802E9}"/>
                    </a:ext>
                  </a:extLst>
                </p:cNvPr>
                <p:cNvCxnSpPr>
                  <a:cxnSpLocks/>
                  <a:stCxn id="25" idx="3"/>
                  <a:endCxn id="27" idx="1"/>
                </p:cNvCxnSpPr>
                <p:nvPr/>
              </p:nvCxnSpPr>
              <p:spPr bwMode="auto">
                <a:xfrm>
                  <a:off x="1871833" y="3563554"/>
                  <a:ext cx="5523686"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7" name="TextBox 26">
                  <a:extLst>
                    <a:ext uri="{FF2B5EF4-FFF2-40B4-BE49-F238E27FC236}">
                      <a16:creationId xmlns:a16="http://schemas.microsoft.com/office/drawing/2014/main" id="{86CB2DB4-A0F0-4643-B7FB-7E5A3305DA5C}"/>
                    </a:ext>
                  </a:extLst>
                </p:cNvPr>
                <p:cNvSpPr txBox="1"/>
                <p:nvPr/>
              </p:nvSpPr>
              <p:spPr>
                <a:xfrm>
                  <a:off x="7395519" y="3221176"/>
                  <a:ext cx="441146" cy="684755"/>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b</a:t>
                  </a:r>
                </a:p>
              </p:txBody>
            </p:sp>
          </p:grpSp>
          <p:sp>
            <p:nvSpPr>
              <p:cNvPr id="25" name="TextBox 24">
                <a:extLst>
                  <a:ext uri="{FF2B5EF4-FFF2-40B4-BE49-F238E27FC236}">
                    <a16:creationId xmlns:a16="http://schemas.microsoft.com/office/drawing/2014/main" id="{32D31B40-C193-40B9-BA65-052C191FD8BB}"/>
                  </a:ext>
                </a:extLst>
              </p:cNvPr>
              <p:cNvSpPr txBox="1"/>
              <p:nvPr/>
            </p:nvSpPr>
            <p:spPr>
              <a:xfrm>
                <a:off x="1448399" y="3221176"/>
                <a:ext cx="423434" cy="684755"/>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a</a:t>
                </a:r>
              </a:p>
            </p:txBody>
          </p:sp>
        </p:grpSp>
      </p:grpSp>
      <p:grpSp>
        <p:nvGrpSpPr>
          <p:cNvPr id="41" name="Group 40">
            <a:extLst>
              <a:ext uri="{FF2B5EF4-FFF2-40B4-BE49-F238E27FC236}">
                <a16:creationId xmlns:a16="http://schemas.microsoft.com/office/drawing/2014/main" id="{8BB59F2F-C172-4D09-B35D-0E136D023467}"/>
              </a:ext>
            </a:extLst>
          </p:cNvPr>
          <p:cNvGrpSpPr/>
          <p:nvPr/>
        </p:nvGrpSpPr>
        <p:grpSpPr>
          <a:xfrm>
            <a:off x="334434" y="5114004"/>
            <a:ext cx="11523133" cy="1293225"/>
            <a:chOff x="250825" y="3835502"/>
            <a:chExt cx="8642350" cy="969919"/>
          </a:xfrm>
        </p:grpSpPr>
        <p:sp>
          <p:nvSpPr>
            <p:cNvPr id="33" name="Oval 32">
              <a:extLst>
                <a:ext uri="{FF2B5EF4-FFF2-40B4-BE49-F238E27FC236}">
                  <a16:creationId xmlns:a16="http://schemas.microsoft.com/office/drawing/2014/main" id="{49EE9890-27B2-432C-A298-E0287EE01B09}"/>
                </a:ext>
              </a:extLst>
            </p:cNvPr>
            <p:cNvSpPr/>
            <p:nvPr/>
          </p:nvSpPr>
          <p:spPr bwMode="auto">
            <a:xfrm>
              <a:off x="250825" y="3835502"/>
              <a:ext cx="8642350" cy="969919"/>
            </a:xfrm>
            <a:prstGeom prst="ellipse">
              <a:avLst/>
            </a:prstGeom>
            <a:noFill/>
            <a:ln w="9525" cap="flat" cmpd="sng" algn="ctr">
              <a:solidFill>
                <a:srgbClr val="FF0000"/>
              </a:solidFill>
              <a:prstDash val="solid"/>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
          <p:nvSpPr>
            <p:cNvPr id="39" name="TextBox 38">
              <a:extLst>
                <a:ext uri="{FF2B5EF4-FFF2-40B4-BE49-F238E27FC236}">
                  <a16:creationId xmlns:a16="http://schemas.microsoft.com/office/drawing/2014/main" id="{0B643817-87C6-422F-860B-55ADD21C55BC}"/>
                </a:ext>
              </a:extLst>
            </p:cNvPr>
            <p:cNvSpPr txBox="1"/>
            <p:nvPr/>
          </p:nvSpPr>
          <p:spPr>
            <a:xfrm>
              <a:off x="2147895" y="3870207"/>
              <a:ext cx="4848209" cy="346249"/>
            </a:xfrm>
            <a:prstGeom prst="rect">
              <a:avLst/>
            </a:prstGeom>
            <a:noFill/>
          </p:spPr>
          <p:txBody>
            <a:bodyPr wrap="square" rtlCol="0">
              <a:spAutoFit/>
            </a:bodyPr>
            <a:lstStyle/>
            <a:p>
              <a:pPr algn="ctr" defTabSz="1219170" fontAlgn="base">
                <a:spcBef>
                  <a:spcPct val="0"/>
                </a:spcBef>
                <a:spcAft>
                  <a:spcPct val="0"/>
                </a:spcAft>
              </a:pPr>
              <a:r>
                <a:rPr lang="de-DE" sz="2400" dirty="0">
                  <a:solidFill>
                    <a:srgbClr val="333333"/>
                  </a:solidFill>
                  <a:latin typeface="Arial" charset="0"/>
                  <a:cs typeface="Arial" charset="0"/>
                </a:rPr>
                <a:t>Empirie und Forschungsdesign </a:t>
              </a:r>
            </a:p>
          </p:txBody>
        </p:sp>
      </p:grpSp>
    </p:spTree>
    <p:extLst>
      <p:ext uri="{BB962C8B-B14F-4D97-AF65-F5344CB8AC3E}">
        <p14:creationId xmlns:p14="http://schemas.microsoft.com/office/powerpoint/2010/main" val="443471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C3D729-2A2D-45FB-937B-A8A6FD462B69}"/>
              </a:ext>
            </a:extLst>
          </p:cNvPr>
          <p:cNvPicPr>
            <a:picLocks noChangeAspect="1"/>
          </p:cNvPicPr>
          <p:nvPr/>
        </p:nvPicPr>
        <p:blipFill>
          <a:blip r:embed="rId2"/>
          <a:stretch>
            <a:fillRect/>
          </a:stretch>
        </p:blipFill>
        <p:spPr>
          <a:xfrm>
            <a:off x="3365258" y="1634749"/>
            <a:ext cx="5461484" cy="4830985"/>
          </a:xfrm>
          <a:prstGeom prst="rect">
            <a:avLst/>
          </a:prstGeom>
        </p:spPr>
      </p:pic>
      <p:sp>
        <p:nvSpPr>
          <p:cNvPr id="2" name="Title 1">
            <a:extLst>
              <a:ext uri="{FF2B5EF4-FFF2-40B4-BE49-F238E27FC236}">
                <a16:creationId xmlns:a16="http://schemas.microsoft.com/office/drawing/2014/main" id="{784CF8A7-CCD1-4385-8781-09C952259418}"/>
              </a:ext>
            </a:extLst>
          </p:cNvPr>
          <p:cNvSpPr>
            <a:spLocks noGrp="1"/>
          </p:cNvSpPr>
          <p:nvPr>
            <p:ph type="title"/>
          </p:nvPr>
        </p:nvSpPr>
        <p:spPr/>
        <p:txBody>
          <a:bodyPr/>
          <a:lstStyle/>
          <a:p>
            <a:r>
              <a:rPr lang="de-DE" dirty="0"/>
              <a:t>Der Idealisierte Forschungsprozess </a:t>
            </a:r>
          </a:p>
        </p:txBody>
      </p:sp>
      <p:sp>
        <p:nvSpPr>
          <p:cNvPr id="6" name="Oval 5">
            <a:extLst>
              <a:ext uri="{FF2B5EF4-FFF2-40B4-BE49-F238E27FC236}">
                <a16:creationId xmlns:a16="http://schemas.microsoft.com/office/drawing/2014/main" id="{1467899D-96E9-4BEE-A787-41ED580A1515}"/>
              </a:ext>
            </a:extLst>
          </p:cNvPr>
          <p:cNvSpPr/>
          <p:nvPr/>
        </p:nvSpPr>
        <p:spPr bwMode="auto">
          <a:xfrm>
            <a:off x="4442417" y="1766261"/>
            <a:ext cx="3307167" cy="550219"/>
          </a:xfrm>
          <a:prstGeom prst="ellipse">
            <a:avLst/>
          </a:prstGeom>
          <a:noFill/>
          <a:ln w="9525" cap="flat" cmpd="sng" algn="ctr">
            <a:solidFill>
              <a:srgbClr val="FF0000"/>
            </a:solidFill>
            <a:prstDash val="solid"/>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
        <p:nvSpPr>
          <p:cNvPr id="8" name="Oval 7">
            <a:extLst>
              <a:ext uri="{FF2B5EF4-FFF2-40B4-BE49-F238E27FC236}">
                <a16:creationId xmlns:a16="http://schemas.microsoft.com/office/drawing/2014/main" id="{AB6090ED-5A7B-46DA-8CED-E3C0F3CD9012}"/>
              </a:ext>
            </a:extLst>
          </p:cNvPr>
          <p:cNvSpPr/>
          <p:nvPr/>
        </p:nvSpPr>
        <p:spPr bwMode="auto">
          <a:xfrm>
            <a:off x="4442417" y="2172884"/>
            <a:ext cx="3307167" cy="550219"/>
          </a:xfrm>
          <a:prstGeom prst="ellipse">
            <a:avLst/>
          </a:prstGeom>
          <a:noFill/>
          <a:ln w="9525" cap="flat" cmpd="sng" algn="ctr">
            <a:solidFill>
              <a:srgbClr val="FF0000"/>
            </a:solidFill>
            <a:prstDash val="solid"/>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
        <p:nvSpPr>
          <p:cNvPr id="10" name="Oval 9">
            <a:extLst>
              <a:ext uri="{FF2B5EF4-FFF2-40B4-BE49-F238E27FC236}">
                <a16:creationId xmlns:a16="http://schemas.microsoft.com/office/drawing/2014/main" id="{A9002A3B-1C12-4229-A5B8-060FD63AA992}"/>
              </a:ext>
            </a:extLst>
          </p:cNvPr>
          <p:cNvSpPr/>
          <p:nvPr/>
        </p:nvSpPr>
        <p:spPr bwMode="auto">
          <a:xfrm>
            <a:off x="4442417" y="2504497"/>
            <a:ext cx="3307167" cy="550219"/>
          </a:xfrm>
          <a:prstGeom prst="ellipse">
            <a:avLst/>
          </a:prstGeom>
          <a:noFill/>
          <a:ln w="9525" cap="flat" cmpd="sng" algn="ctr">
            <a:solidFill>
              <a:srgbClr val="FF0000"/>
            </a:solidFill>
            <a:prstDash val="solid"/>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Tree>
    <p:extLst>
      <p:ext uri="{BB962C8B-B14F-4D97-AF65-F5344CB8AC3E}">
        <p14:creationId xmlns:p14="http://schemas.microsoft.com/office/powerpoint/2010/main" val="22596316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F30DC7-311D-4BFC-B875-A11AE1B20D97}"/>
              </a:ext>
            </a:extLst>
          </p:cNvPr>
          <p:cNvSpPr>
            <a:spLocks noGrp="1"/>
          </p:cNvSpPr>
          <p:nvPr>
            <p:ph type="title"/>
          </p:nvPr>
        </p:nvSpPr>
        <p:spPr/>
        <p:txBody>
          <a:bodyPr/>
          <a:lstStyle/>
          <a:p>
            <a:r>
              <a:rPr lang="de-DE" noProof="0" dirty="0"/>
              <a:t>Wissenschaftstheorie </a:t>
            </a:r>
          </a:p>
        </p:txBody>
      </p:sp>
      <p:sp>
        <p:nvSpPr>
          <p:cNvPr id="9" name="Text Placeholder 8">
            <a:extLst>
              <a:ext uri="{FF2B5EF4-FFF2-40B4-BE49-F238E27FC236}">
                <a16:creationId xmlns:a16="http://schemas.microsoft.com/office/drawing/2014/main" id="{6021F648-C5E9-4082-8CDD-194769BE9BF7}"/>
              </a:ext>
            </a:extLst>
          </p:cNvPr>
          <p:cNvSpPr>
            <a:spLocks noGrp="1"/>
          </p:cNvSpPr>
          <p:nvPr>
            <p:ph type="body" idx="1"/>
          </p:nvPr>
        </p:nvSpPr>
        <p:spPr>
          <a:xfrm>
            <a:off x="609600" y="1189663"/>
            <a:ext cx="5386917" cy="639763"/>
          </a:xfrm>
        </p:spPr>
        <p:txBody>
          <a:bodyPr/>
          <a:lstStyle/>
          <a:p>
            <a:r>
              <a:rPr lang="de-DE" noProof="0" dirty="0"/>
              <a:t>Ideographisches Vorgehen</a:t>
            </a:r>
          </a:p>
        </p:txBody>
      </p:sp>
      <p:sp>
        <p:nvSpPr>
          <p:cNvPr id="10" name="Content Placeholder 9">
            <a:extLst>
              <a:ext uri="{FF2B5EF4-FFF2-40B4-BE49-F238E27FC236}">
                <a16:creationId xmlns:a16="http://schemas.microsoft.com/office/drawing/2014/main" id="{0CF4A74C-7416-4AB8-8C95-353693D8B614}"/>
              </a:ext>
            </a:extLst>
          </p:cNvPr>
          <p:cNvSpPr>
            <a:spLocks noGrp="1"/>
          </p:cNvSpPr>
          <p:nvPr>
            <p:ph sz="half" idx="2"/>
          </p:nvPr>
        </p:nvSpPr>
        <p:spPr>
          <a:xfrm>
            <a:off x="609600" y="2037576"/>
            <a:ext cx="5386917" cy="4525961"/>
          </a:xfrm>
        </p:spPr>
        <p:txBody>
          <a:bodyPr/>
          <a:lstStyle/>
          <a:p>
            <a:pPr marL="457189" indent="-457189">
              <a:buFont typeface="Arial" panose="020B0604020202020204" pitchFamily="34" charset="0"/>
              <a:buChar char="•"/>
            </a:pPr>
            <a:r>
              <a:rPr lang="de-DE" dirty="0"/>
              <a:t>Verstehen weniger Fälle</a:t>
            </a:r>
          </a:p>
          <a:p>
            <a:pPr marL="457189" indent="-457189">
              <a:buFont typeface="Arial" panose="020B0604020202020204" pitchFamily="34" charset="0"/>
              <a:buChar char="•"/>
            </a:pPr>
            <a:r>
              <a:rPr lang="de-DE" dirty="0"/>
              <a:t>Integration vieler Faktoren</a:t>
            </a:r>
          </a:p>
          <a:p>
            <a:pPr marL="457189" indent="-457189">
              <a:buFont typeface="Arial" panose="020B0604020202020204" pitchFamily="34" charset="0"/>
              <a:buChar char="•"/>
            </a:pPr>
            <a:r>
              <a:rPr lang="de-DE" dirty="0"/>
              <a:t>„Tiefes“ Verstehen und Wissen</a:t>
            </a:r>
          </a:p>
          <a:p>
            <a:pPr marL="457189" indent="-457189">
              <a:buFont typeface="Arial" panose="020B0604020202020204" pitchFamily="34" charset="0"/>
              <a:buChar char="•"/>
            </a:pPr>
            <a:r>
              <a:rPr lang="de-DE" dirty="0"/>
              <a:t>Beispiele </a:t>
            </a:r>
          </a:p>
          <a:p>
            <a:pPr marL="931310" lvl="1" indent="-457189">
              <a:buFont typeface="Arial" panose="020B0604020202020204" pitchFamily="34" charset="0"/>
              <a:buChar char="•"/>
            </a:pPr>
            <a:r>
              <a:rPr lang="de-DE" dirty="0"/>
              <a:t>Hermeneutik </a:t>
            </a:r>
          </a:p>
          <a:p>
            <a:pPr marL="931310" lvl="1" indent="-457189">
              <a:buFont typeface="Arial" panose="020B0604020202020204" pitchFamily="34" charset="0"/>
              <a:buChar char="•"/>
            </a:pPr>
            <a:r>
              <a:rPr lang="de-DE" dirty="0"/>
              <a:t>Qualitative Fallstudie </a:t>
            </a:r>
          </a:p>
          <a:p>
            <a:pPr marL="931310" lvl="1" indent="-457189">
              <a:buFont typeface="Arial" panose="020B0604020202020204" pitchFamily="34" charset="0"/>
              <a:buChar char="•"/>
            </a:pPr>
            <a:r>
              <a:rPr lang="de-DE" dirty="0"/>
              <a:t>Expertenwissen </a:t>
            </a:r>
          </a:p>
          <a:p>
            <a:pPr marL="931310" lvl="1" indent="-457189">
              <a:buFont typeface="Arial" panose="020B0604020202020204" pitchFamily="34" charset="0"/>
              <a:buChar char="•"/>
            </a:pPr>
            <a:endParaRPr lang="de-DE" dirty="0"/>
          </a:p>
          <a:p>
            <a:endParaRPr lang="de-DE" dirty="0"/>
          </a:p>
          <a:p>
            <a:endParaRPr lang="de-DE" dirty="0"/>
          </a:p>
        </p:txBody>
      </p:sp>
      <p:sp>
        <p:nvSpPr>
          <p:cNvPr id="11" name="Text Placeholder 10">
            <a:extLst>
              <a:ext uri="{FF2B5EF4-FFF2-40B4-BE49-F238E27FC236}">
                <a16:creationId xmlns:a16="http://schemas.microsoft.com/office/drawing/2014/main" id="{F64A95A7-1E3E-4611-B606-93179804B75C}"/>
              </a:ext>
            </a:extLst>
          </p:cNvPr>
          <p:cNvSpPr>
            <a:spLocks noGrp="1"/>
          </p:cNvSpPr>
          <p:nvPr>
            <p:ph type="body" sz="quarter" idx="3"/>
          </p:nvPr>
        </p:nvSpPr>
        <p:spPr>
          <a:xfrm>
            <a:off x="6193369" y="1189663"/>
            <a:ext cx="5389033" cy="639763"/>
          </a:xfrm>
        </p:spPr>
        <p:txBody>
          <a:bodyPr/>
          <a:lstStyle/>
          <a:p>
            <a:r>
              <a:rPr lang="de-DE" noProof="0" dirty="0"/>
              <a:t>Nomothetisches Vorgehen </a:t>
            </a:r>
          </a:p>
        </p:txBody>
      </p:sp>
      <p:sp>
        <p:nvSpPr>
          <p:cNvPr id="12" name="Content Placeholder 11">
            <a:extLst>
              <a:ext uri="{FF2B5EF4-FFF2-40B4-BE49-F238E27FC236}">
                <a16:creationId xmlns:a16="http://schemas.microsoft.com/office/drawing/2014/main" id="{A3180866-5AB3-4CCE-BFE4-0783F7725D79}"/>
              </a:ext>
            </a:extLst>
          </p:cNvPr>
          <p:cNvSpPr>
            <a:spLocks noGrp="1"/>
          </p:cNvSpPr>
          <p:nvPr>
            <p:ph sz="quarter" idx="4"/>
          </p:nvPr>
        </p:nvSpPr>
        <p:spPr>
          <a:xfrm>
            <a:off x="6193369" y="2037576"/>
            <a:ext cx="5389033" cy="4525960"/>
          </a:xfrm>
        </p:spPr>
        <p:txBody>
          <a:bodyPr/>
          <a:lstStyle/>
          <a:p>
            <a:pPr marL="457189" indent="-457189">
              <a:buFont typeface="Arial" panose="020B0604020202020204" pitchFamily="34" charset="0"/>
              <a:buChar char="•"/>
            </a:pPr>
            <a:r>
              <a:rPr lang="de-DE" dirty="0"/>
              <a:t>Viele Fälle </a:t>
            </a:r>
          </a:p>
          <a:p>
            <a:pPr marL="457189" indent="-457189">
              <a:buFont typeface="Arial" panose="020B0604020202020204" pitchFamily="34" charset="0"/>
              <a:buChar char="•"/>
            </a:pPr>
            <a:r>
              <a:rPr lang="de-DE" dirty="0"/>
              <a:t>Erklärendes Vorgehen – Fokus auf Variablen </a:t>
            </a:r>
          </a:p>
          <a:p>
            <a:pPr marL="457189" indent="-457189">
              <a:buFont typeface="Arial" panose="020B0604020202020204" pitchFamily="34" charset="0"/>
              <a:buChar char="•"/>
            </a:pPr>
            <a:r>
              <a:rPr lang="de-DE" dirty="0"/>
              <a:t>Allgemeine Gesetze und “Kontrolle” anderer Faktoren </a:t>
            </a:r>
          </a:p>
          <a:p>
            <a:pPr marL="931310" lvl="1" indent="-457189">
              <a:buFont typeface="Arial" panose="020B0604020202020204" pitchFamily="34" charset="0"/>
              <a:buChar char="•"/>
            </a:pPr>
            <a:r>
              <a:rPr lang="de-DE" dirty="0"/>
              <a:t>Experimentelle Methoden</a:t>
            </a:r>
          </a:p>
          <a:p>
            <a:pPr marL="931310" lvl="1" indent="-457189">
              <a:buFont typeface="Arial" panose="020B0604020202020204" pitchFamily="34" charset="0"/>
              <a:buChar char="•"/>
            </a:pPr>
            <a:r>
              <a:rPr lang="de-DE" dirty="0"/>
              <a:t>Statistische Analyse </a:t>
            </a:r>
          </a:p>
          <a:p>
            <a:pPr marL="931310" lvl="1" indent="-457189">
              <a:buFont typeface="Arial" panose="020B0604020202020204" pitchFamily="34" charset="0"/>
              <a:buChar char="•"/>
            </a:pPr>
            <a:r>
              <a:rPr lang="de-DE" dirty="0"/>
              <a:t>(vergleichende) Fallstudie </a:t>
            </a:r>
          </a:p>
        </p:txBody>
      </p:sp>
    </p:spTree>
    <p:extLst>
      <p:ext uri="{BB962C8B-B14F-4D97-AF65-F5344CB8AC3E}">
        <p14:creationId xmlns:p14="http://schemas.microsoft.com/office/powerpoint/2010/main" val="612111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F30DC7-311D-4BFC-B875-A11AE1B20D97}"/>
              </a:ext>
            </a:extLst>
          </p:cNvPr>
          <p:cNvSpPr>
            <a:spLocks noGrp="1"/>
          </p:cNvSpPr>
          <p:nvPr>
            <p:ph type="title"/>
          </p:nvPr>
        </p:nvSpPr>
        <p:spPr/>
        <p:txBody>
          <a:bodyPr/>
          <a:lstStyle/>
          <a:p>
            <a:r>
              <a:rPr lang="de-DE" noProof="0" dirty="0"/>
              <a:t>Wissenschaftstheorie: Beispiele – </a:t>
            </a:r>
            <a:r>
              <a:rPr lang="de-DE" dirty="0"/>
              <a:t>Nomothetisches Vorgehen</a:t>
            </a:r>
            <a:r>
              <a:rPr lang="de-DE" noProof="0" dirty="0"/>
              <a:t> </a:t>
            </a:r>
          </a:p>
        </p:txBody>
      </p:sp>
      <p:sp>
        <p:nvSpPr>
          <p:cNvPr id="8" name="Content Placeholder 7">
            <a:extLst>
              <a:ext uri="{FF2B5EF4-FFF2-40B4-BE49-F238E27FC236}">
                <a16:creationId xmlns:a16="http://schemas.microsoft.com/office/drawing/2014/main" id="{26F2CC62-0614-4ADB-AE2F-A86076ECF5B0}"/>
              </a:ext>
            </a:extLst>
          </p:cNvPr>
          <p:cNvSpPr>
            <a:spLocks noGrp="1"/>
          </p:cNvSpPr>
          <p:nvPr>
            <p:ph idx="1"/>
          </p:nvPr>
        </p:nvSpPr>
        <p:spPr>
          <a:xfrm>
            <a:off x="334434" y="1834599"/>
            <a:ext cx="11523133" cy="4861983"/>
          </a:xfrm>
        </p:spPr>
        <p:txBody>
          <a:bodyPr/>
          <a:lstStyle/>
          <a:p>
            <a:endParaRPr lang="de-DE" sz="1867" dirty="0"/>
          </a:p>
          <a:p>
            <a:r>
              <a:rPr lang="de-DE" sz="1867" dirty="0"/>
              <a:t>Würden Personen, die zu den Verlierern der durch wirtschaftliche Globalisierung geprägten Modernisierung Deutschlands zählen, in der kommenden Bundestagswahl häufiger die </a:t>
            </a:r>
            <a:r>
              <a:rPr lang="de-DE" sz="1867" i="1" dirty="0"/>
              <a:t>Alternative für Deutschland</a:t>
            </a:r>
            <a:r>
              <a:rPr lang="de-DE" sz="1867" dirty="0"/>
              <a:t> (</a:t>
            </a:r>
            <a:r>
              <a:rPr lang="de-DE" sz="1867" i="1" dirty="0"/>
              <a:t>AfD</a:t>
            </a:r>
            <a:r>
              <a:rPr lang="de-DE" sz="1867" dirty="0"/>
              <a:t>) als andere Parteien wählen? Basierend auf Befunden der Arbeitsmarkt‑, Ungleichheits- und Wahlforschung sowie der </a:t>
            </a:r>
            <a:r>
              <a:rPr lang="de-DE" sz="1867" i="1" dirty="0"/>
              <a:t>AfD</a:t>
            </a:r>
            <a:r>
              <a:rPr lang="de-DE" sz="1867" dirty="0"/>
              <a:t>-Programmatik finde ich Argumente für und gegen diese „Modernisierungsverliererthese“. Diese These wird anschließend mit neuen Umfragedaten geprüft, die November 2016 unter 1031 in Deutschland wahlberechtigten Personen erhoben wurden. Dazu verwende ich den Indikator der Wahlabsicht („Sonntagsfrage“) und führe deskriptive Gruppenvergleiche und </a:t>
            </a:r>
            <a:r>
              <a:rPr lang="de-DE" sz="1867" dirty="0" err="1"/>
              <a:t>Logit</a:t>
            </a:r>
            <a:r>
              <a:rPr lang="de-DE" sz="1867" dirty="0"/>
              <a:t>-Regressionen mit Ausgabe von AME-Koeffizienten durch. Die für Modernisierungsverlierer typischen niedrigen Statuslagen (geringer Bildungsgrad, berufliche Tätigkeit als Arbeiter und geringes Einkommen) haben keine signifikant höhere Wahrscheinlichkeit auf die Absicht, in der kommenden Bundestagswahl für die </a:t>
            </a:r>
            <a:r>
              <a:rPr lang="de-DE" sz="1867" i="1" dirty="0"/>
              <a:t>AfD</a:t>
            </a:r>
            <a:r>
              <a:rPr lang="de-DE" sz="1867" dirty="0"/>
              <a:t> zu stimmen. Gleiches gilt für Personen, die sich als Verlierer der gesellschaftlichen Entwicklung betrachten. Die empirischen Befunde weisen tendenziell auf eine stärkere </a:t>
            </a:r>
            <a:r>
              <a:rPr lang="de-DE" sz="1867" i="1" dirty="0"/>
              <a:t>AfD</a:t>
            </a:r>
            <a:r>
              <a:rPr lang="de-DE" sz="1867" dirty="0"/>
              <a:t>-Wahlabsicht von Personen mit mittlerer und höherer Statuslage hin. Damit konnte kein Hinweis auf die Gültigkeit der Modernisierungsverliererthese gefunden werden. </a:t>
            </a:r>
          </a:p>
        </p:txBody>
      </p:sp>
      <p:grpSp>
        <p:nvGrpSpPr>
          <p:cNvPr id="11" name="Group 10">
            <a:extLst>
              <a:ext uri="{FF2B5EF4-FFF2-40B4-BE49-F238E27FC236}">
                <a16:creationId xmlns:a16="http://schemas.microsoft.com/office/drawing/2014/main" id="{D22EB38F-CA23-4412-AF35-013A3689E320}"/>
              </a:ext>
            </a:extLst>
          </p:cNvPr>
          <p:cNvGrpSpPr/>
          <p:nvPr/>
        </p:nvGrpSpPr>
        <p:grpSpPr>
          <a:xfrm>
            <a:off x="334434" y="2463801"/>
            <a:ext cx="11298767" cy="596900"/>
            <a:chOff x="250825" y="1847850"/>
            <a:chExt cx="8474075" cy="447675"/>
          </a:xfrm>
        </p:grpSpPr>
        <p:cxnSp>
          <p:nvCxnSpPr>
            <p:cNvPr id="5" name="Straight Connector 4">
              <a:extLst>
                <a:ext uri="{FF2B5EF4-FFF2-40B4-BE49-F238E27FC236}">
                  <a16:creationId xmlns:a16="http://schemas.microsoft.com/office/drawing/2014/main" id="{4DEDF50F-96F2-41B6-805F-109534696B06}"/>
                </a:ext>
              </a:extLst>
            </p:cNvPr>
            <p:cNvCxnSpPr/>
            <p:nvPr/>
          </p:nvCxnSpPr>
          <p:spPr bwMode="auto">
            <a:xfrm>
              <a:off x="250825" y="1847850"/>
              <a:ext cx="847407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0E5A5094-4D9B-4525-A6A3-1A0E6A74E2AB}"/>
                </a:ext>
              </a:extLst>
            </p:cNvPr>
            <p:cNvCxnSpPr/>
            <p:nvPr/>
          </p:nvCxnSpPr>
          <p:spPr bwMode="auto">
            <a:xfrm>
              <a:off x="250825" y="2085975"/>
              <a:ext cx="847407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22B29155-1737-4F4D-ADFE-E8E630E21EB2}"/>
                </a:ext>
              </a:extLst>
            </p:cNvPr>
            <p:cNvCxnSpPr>
              <a:cxnSpLocks/>
            </p:cNvCxnSpPr>
            <p:nvPr/>
          </p:nvCxnSpPr>
          <p:spPr bwMode="auto">
            <a:xfrm>
              <a:off x="250825" y="2295525"/>
              <a:ext cx="191135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nvGrpSpPr>
          <p:cNvPr id="15" name="Group 14">
            <a:extLst>
              <a:ext uri="{FF2B5EF4-FFF2-40B4-BE49-F238E27FC236}">
                <a16:creationId xmlns:a16="http://schemas.microsoft.com/office/drawing/2014/main" id="{49B9052C-FDF8-4D14-9C1A-D83BEE5F03C6}"/>
              </a:ext>
            </a:extLst>
          </p:cNvPr>
          <p:cNvGrpSpPr/>
          <p:nvPr/>
        </p:nvGrpSpPr>
        <p:grpSpPr>
          <a:xfrm>
            <a:off x="309034" y="3619500"/>
            <a:ext cx="11298767" cy="304800"/>
            <a:chOff x="231775" y="2714625"/>
            <a:chExt cx="8474075" cy="228600"/>
          </a:xfrm>
        </p:grpSpPr>
        <p:cxnSp>
          <p:nvCxnSpPr>
            <p:cNvPr id="12" name="Straight Connector 11">
              <a:extLst>
                <a:ext uri="{FF2B5EF4-FFF2-40B4-BE49-F238E27FC236}">
                  <a16:creationId xmlns:a16="http://schemas.microsoft.com/office/drawing/2014/main" id="{B0D81878-3AAE-44E1-9A92-E0A4AB9FFC87}"/>
                </a:ext>
              </a:extLst>
            </p:cNvPr>
            <p:cNvCxnSpPr/>
            <p:nvPr/>
          </p:nvCxnSpPr>
          <p:spPr bwMode="auto">
            <a:xfrm>
              <a:off x="231775" y="2714625"/>
              <a:ext cx="847407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8925B0C4-4E5A-4F78-833B-D1ACCC6A31EF}"/>
                </a:ext>
              </a:extLst>
            </p:cNvPr>
            <p:cNvCxnSpPr>
              <a:cxnSpLocks/>
            </p:cNvCxnSpPr>
            <p:nvPr/>
          </p:nvCxnSpPr>
          <p:spPr bwMode="auto">
            <a:xfrm>
              <a:off x="231775" y="2943225"/>
              <a:ext cx="354012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E77CF26E-86F3-4D05-B252-85899E72125D}"/>
              </a:ext>
            </a:extLst>
          </p:cNvPr>
          <p:cNvGrpSpPr/>
          <p:nvPr/>
        </p:nvGrpSpPr>
        <p:grpSpPr>
          <a:xfrm>
            <a:off x="334434" y="3924300"/>
            <a:ext cx="11410949" cy="1447800"/>
            <a:chOff x="250825" y="2943225"/>
            <a:chExt cx="8558212" cy="1085850"/>
          </a:xfrm>
        </p:grpSpPr>
        <p:cxnSp>
          <p:nvCxnSpPr>
            <p:cNvPr id="18" name="Straight Connector 17">
              <a:extLst>
                <a:ext uri="{FF2B5EF4-FFF2-40B4-BE49-F238E27FC236}">
                  <a16:creationId xmlns:a16="http://schemas.microsoft.com/office/drawing/2014/main" id="{8A809573-0959-44C2-B402-D8CDC87E693D}"/>
                </a:ext>
              </a:extLst>
            </p:cNvPr>
            <p:cNvCxnSpPr/>
            <p:nvPr/>
          </p:nvCxnSpPr>
          <p:spPr bwMode="auto">
            <a:xfrm>
              <a:off x="250825" y="3162300"/>
              <a:ext cx="847407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nvGrpSpPr>
            <p:cNvPr id="25" name="Group 24">
              <a:extLst>
                <a:ext uri="{FF2B5EF4-FFF2-40B4-BE49-F238E27FC236}">
                  <a16:creationId xmlns:a16="http://schemas.microsoft.com/office/drawing/2014/main" id="{C442FDE1-65A1-4C31-BB58-5CF57509B0F8}"/>
                </a:ext>
              </a:extLst>
            </p:cNvPr>
            <p:cNvGrpSpPr/>
            <p:nvPr/>
          </p:nvGrpSpPr>
          <p:grpSpPr>
            <a:xfrm>
              <a:off x="250825" y="2943225"/>
              <a:ext cx="8558212" cy="1085850"/>
              <a:chOff x="250825" y="2943225"/>
              <a:chExt cx="8558212" cy="1085850"/>
            </a:xfrm>
          </p:grpSpPr>
          <p:cxnSp>
            <p:nvCxnSpPr>
              <p:cNvPr id="16" name="Straight Connector 15">
                <a:extLst>
                  <a:ext uri="{FF2B5EF4-FFF2-40B4-BE49-F238E27FC236}">
                    <a16:creationId xmlns:a16="http://schemas.microsoft.com/office/drawing/2014/main" id="{1D600E05-67EF-4F5D-B43B-5A371CEF857A}"/>
                  </a:ext>
                </a:extLst>
              </p:cNvPr>
              <p:cNvCxnSpPr>
                <a:cxnSpLocks/>
              </p:cNvCxnSpPr>
              <p:nvPr/>
            </p:nvCxnSpPr>
            <p:spPr bwMode="auto">
              <a:xfrm>
                <a:off x="3857625" y="2943225"/>
                <a:ext cx="4951412"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nvGrpSpPr>
              <p:cNvPr id="24" name="Group 23">
                <a:extLst>
                  <a:ext uri="{FF2B5EF4-FFF2-40B4-BE49-F238E27FC236}">
                    <a16:creationId xmlns:a16="http://schemas.microsoft.com/office/drawing/2014/main" id="{D54468C7-5310-4E7C-AE5D-1BF9845B75B0}"/>
                  </a:ext>
                </a:extLst>
              </p:cNvPr>
              <p:cNvGrpSpPr/>
              <p:nvPr/>
            </p:nvGrpSpPr>
            <p:grpSpPr>
              <a:xfrm>
                <a:off x="250825" y="3381375"/>
                <a:ext cx="8558212" cy="647700"/>
                <a:chOff x="250825" y="3381375"/>
                <a:chExt cx="8558212" cy="647700"/>
              </a:xfrm>
            </p:grpSpPr>
            <p:cxnSp>
              <p:nvCxnSpPr>
                <p:cNvPr id="19" name="Straight Connector 18">
                  <a:extLst>
                    <a:ext uri="{FF2B5EF4-FFF2-40B4-BE49-F238E27FC236}">
                      <a16:creationId xmlns:a16="http://schemas.microsoft.com/office/drawing/2014/main" id="{27A19917-A59C-4C98-85FC-DED9A46040BD}"/>
                    </a:ext>
                  </a:extLst>
                </p:cNvPr>
                <p:cNvCxnSpPr/>
                <p:nvPr/>
              </p:nvCxnSpPr>
              <p:spPr bwMode="auto">
                <a:xfrm>
                  <a:off x="334962" y="3381375"/>
                  <a:ext cx="847407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43EFE457-B4AC-45C8-97E5-891E9A3120FA}"/>
                    </a:ext>
                  </a:extLst>
                </p:cNvPr>
                <p:cNvCxnSpPr/>
                <p:nvPr/>
              </p:nvCxnSpPr>
              <p:spPr bwMode="auto">
                <a:xfrm>
                  <a:off x="287337" y="3590925"/>
                  <a:ext cx="847407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8558E1C-89A6-4736-9D48-C1959731810D}"/>
                    </a:ext>
                  </a:extLst>
                </p:cNvPr>
                <p:cNvCxnSpPr/>
                <p:nvPr/>
              </p:nvCxnSpPr>
              <p:spPr bwMode="auto">
                <a:xfrm>
                  <a:off x="250825" y="3800475"/>
                  <a:ext cx="8474075"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5BA5BBC1-986C-49E6-9708-B5A3811B2A9B}"/>
                    </a:ext>
                  </a:extLst>
                </p:cNvPr>
                <p:cNvCxnSpPr>
                  <a:cxnSpLocks/>
                </p:cNvCxnSpPr>
                <p:nvPr/>
              </p:nvCxnSpPr>
              <p:spPr bwMode="auto">
                <a:xfrm>
                  <a:off x="250825" y="4029075"/>
                  <a:ext cx="499745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grpSp>
    </p:spTree>
    <p:extLst>
      <p:ext uri="{BB962C8B-B14F-4D97-AF65-F5344CB8AC3E}">
        <p14:creationId xmlns:p14="http://schemas.microsoft.com/office/powerpoint/2010/main" val="40475534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1141027B-C211-4AFE-A29D-DBBC4748CFDD}"/>
              </a:ext>
            </a:extLst>
          </p:cNvPr>
          <p:cNvGrpSpPr/>
          <p:nvPr/>
        </p:nvGrpSpPr>
        <p:grpSpPr>
          <a:xfrm>
            <a:off x="391074" y="1522421"/>
            <a:ext cx="11523133" cy="1293225"/>
            <a:chOff x="293305" y="1141815"/>
            <a:chExt cx="8642350" cy="969919"/>
          </a:xfrm>
        </p:grpSpPr>
        <p:sp>
          <p:nvSpPr>
            <p:cNvPr id="29" name="Oval 28">
              <a:extLst>
                <a:ext uri="{FF2B5EF4-FFF2-40B4-BE49-F238E27FC236}">
                  <a16:creationId xmlns:a16="http://schemas.microsoft.com/office/drawing/2014/main" id="{7C017214-B4C2-49C4-8982-971372EA1224}"/>
                </a:ext>
              </a:extLst>
            </p:cNvPr>
            <p:cNvSpPr/>
            <p:nvPr/>
          </p:nvSpPr>
          <p:spPr bwMode="auto">
            <a:xfrm>
              <a:off x="293305" y="1141815"/>
              <a:ext cx="8642350" cy="969919"/>
            </a:xfrm>
            <a:prstGeom prst="ellipse">
              <a:avLst/>
            </a:prstGeom>
            <a:noFill/>
            <a:ln w="9525" cap="flat" cmpd="sng" algn="ctr">
              <a:solidFill>
                <a:srgbClr val="FF0000"/>
              </a:solidFill>
              <a:prstDash val="solid"/>
              <a:round/>
              <a:headEnd type="none" w="med" len="med"/>
              <a:tailEnd type="none" w="med" len="med"/>
            </a:ln>
            <a:effectLst/>
          </p:spPr>
          <p:txBody>
            <a:bodyPr vert="horz" wrap="non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de-DE" sz="2400">
                <a:solidFill>
                  <a:srgbClr val="333333"/>
                </a:solidFill>
                <a:latin typeface="Arial" charset="0"/>
                <a:cs typeface="Arial" charset="0"/>
              </a:endParaRPr>
            </a:p>
          </p:txBody>
        </p:sp>
        <p:sp>
          <p:nvSpPr>
            <p:cNvPr id="38" name="TextBox 37">
              <a:extLst>
                <a:ext uri="{FF2B5EF4-FFF2-40B4-BE49-F238E27FC236}">
                  <a16:creationId xmlns:a16="http://schemas.microsoft.com/office/drawing/2014/main" id="{1D3390B3-D5C0-483E-82FC-A06D8EB4FD69}"/>
                </a:ext>
              </a:extLst>
            </p:cNvPr>
            <p:cNvSpPr txBox="1"/>
            <p:nvPr/>
          </p:nvSpPr>
          <p:spPr>
            <a:xfrm>
              <a:off x="2147895" y="1339761"/>
              <a:ext cx="4848209" cy="346249"/>
            </a:xfrm>
            <a:prstGeom prst="rect">
              <a:avLst/>
            </a:prstGeom>
            <a:noFill/>
          </p:spPr>
          <p:txBody>
            <a:bodyPr wrap="square" rtlCol="0">
              <a:spAutoFit/>
            </a:bodyPr>
            <a:lstStyle/>
            <a:p>
              <a:pPr algn="ctr" defTabSz="1219170" fontAlgn="base">
                <a:spcBef>
                  <a:spcPct val="0"/>
                </a:spcBef>
                <a:spcAft>
                  <a:spcPct val="0"/>
                </a:spcAft>
              </a:pPr>
              <a:r>
                <a:rPr lang="de-DE" sz="2400" dirty="0">
                  <a:solidFill>
                    <a:srgbClr val="333333"/>
                  </a:solidFill>
                  <a:latin typeface="Arial" charset="0"/>
                  <a:cs typeface="Arial" charset="0"/>
                </a:rPr>
                <a:t>Theorie und Hypothesen</a:t>
              </a:r>
            </a:p>
          </p:txBody>
        </p:sp>
      </p:grpSp>
      <p:sp>
        <p:nvSpPr>
          <p:cNvPr id="2" name="Title 1">
            <a:extLst>
              <a:ext uri="{FF2B5EF4-FFF2-40B4-BE49-F238E27FC236}">
                <a16:creationId xmlns:a16="http://schemas.microsoft.com/office/drawing/2014/main" id="{09B0C421-03DE-4172-846F-821997C9CA6E}"/>
              </a:ext>
            </a:extLst>
          </p:cNvPr>
          <p:cNvSpPr>
            <a:spLocks noGrp="1"/>
          </p:cNvSpPr>
          <p:nvPr>
            <p:ph type="title"/>
          </p:nvPr>
        </p:nvSpPr>
        <p:spPr/>
        <p:txBody>
          <a:bodyPr/>
          <a:lstStyle/>
          <a:p>
            <a:r>
              <a:rPr lang="de-DE" dirty="0"/>
              <a:t>Eine Einfache Forschungssituation </a:t>
            </a:r>
          </a:p>
        </p:txBody>
      </p:sp>
      <p:grpSp>
        <p:nvGrpSpPr>
          <p:cNvPr id="14" name="Group 13">
            <a:extLst>
              <a:ext uri="{FF2B5EF4-FFF2-40B4-BE49-F238E27FC236}">
                <a16:creationId xmlns:a16="http://schemas.microsoft.com/office/drawing/2014/main" id="{96532663-13A4-44FE-97B5-3C999CD59286}"/>
              </a:ext>
            </a:extLst>
          </p:cNvPr>
          <p:cNvGrpSpPr/>
          <p:nvPr/>
        </p:nvGrpSpPr>
        <p:grpSpPr>
          <a:xfrm>
            <a:off x="1837156" y="1738305"/>
            <a:ext cx="8517688" cy="913007"/>
            <a:chOff x="1448399" y="3221176"/>
            <a:chExt cx="6388266" cy="684755"/>
          </a:xfrm>
        </p:grpSpPr>
        <p:grpSp>
          <p:nvGrpSpPr>
            <p:cNvPr id="13" name="Group 12">
              <a:extLst>
                <a:ext uri="{FF2B5EF4-FFF2-40B4-BE49-F238E27FC236}">
                  <a16:creationId xmlns:a16="http://schemas.microsoft.com/office/drawing/2014/main" id="{6A77E3E5-12AD-43AE-ACA1-760D7ACB82FC}"/>
                </a:ext>
              </a:extLst>
            </p:cNvPr>
            <p:cNvGrpSpPr/>
            <p:nvPr/>
          </p:nvGrpSpPr>
          <p:grpSpPr>
            <a:xfrm>
              <a:off x="1929541" y="3221176"/>
              <a:ext cx="5907124" cy="684755"/>
              <a:chOff x="1929541" y="3221176"/>
              <a:chExt cx="5907124" cy="684755"/>
            </a:xfrm>
          </p:grpSpPr>
          <p:cxnSp>
            <p:nvCxnSpPr>
              <p:cNvPr id="8" name="Straight Arrow Connector 7">
                <a:extLst>
                  <a:ext uri="{FF2B5EF4-FFF2-40B4-BE49-F238E27FC236}">
                    <a16:creationId xmlns:a16="http://schemas.microsoft.com/office/drawing/2014/main" id="{4C5D4F73-9B59-4B59-B1C5-432C42306680}"/>
                  </a:ext>
                </a:extLst>
              </p:cNvPr>
              <p:cNvCxnSpPr>
                <a:cxnSpLocks/>
                <a:stCxn id="10" idx="3"/>
                <a:endCxn id="9" idx="1"/>
              </p:cNvCxnSpPr>
              <p:nvPr/>
            </p:nvCxnSpPr>
            <p:spPr bwMode="auto">
              <a:xfrm>
                <a:off x="1929541" y="3563554"/>
                <a:ext cx="546597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5523BC92-A775-4421-925C-345D9A39B2FE}"/>
                  </a:ext>
                </a:extLst>
              </p:cNvPr>
              <p:cNvSpPr txBox="1"/>
              <p:nvPr/>
            </p:nvSpPr>
            <p:spPr>
              <a:xfrm>
                <a:off x="7395519" y="3221176"/>
                <a:ext cx="441146" cy="684755"/>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Y</a:t>
                </a:r>
              </a:p>
            </p:txBody>
          </p:sp>
        </p:grpSp>
        <p:sp>
          <p:nvSpPr>
            <p:cNvPr id="10" name="TextBox 9">
              <a:extLst>
                <a:ext uri="{FF2B5EF4-FFF2-40B4-BE49-F238E27FC236}">
                  <a16:creationId xmlns:a16="http://schemas.microsoft.com/office/drawing/2014/main" id="{FBB975BD-268F-4C41-986D-CB85B79E942A}"/>
                </a:ext>
              </a:extLst>
            </p:cNvPr>
            <p:cNvSpPr txBox="1"/>
            <p:nvPr/>
          </p:nvSpPr>
          <p:spPr>
            <a:xfrm>
              <a:off x="1448399" y="3221176"/>
              <a:ext cx="481142" cy="684755"/>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X</a:t>
              </a:r>
            </a:p>
          </p:txBody>
        </p:sp>
      </p:grpSp>
      <p:grpSp>
        <p:nvGrpSpPr>
          <p:cNvPr id="37" name="Group 36">
            <a:extLst>
              <a:ext uri="{FF2B5EF4-FFF2-40B4-BE49-F238E27FC236}">
                <a16:creationId xmlns:a16="http://schemas.microsoft.com/office/drawing/2014/main" id="{AE3193ED-64E0-43BC-9DBB-34FA2D108D63}"/>
              </a:ext>
            </a:extLst>
          </p:cNvPr>
          <p:cNvGrpSpPr/>
          <p:nvPr/>
        </p:nvGrpSpPr>
        <p:grpSpPr>
          <a:xfrm>
            <a:off x="1837156" y="2547917"/>
            <a:ext cx="8517688" cy="3525367"/>
            <a:chOff x="1377867" y="1910937"/>
            <a:chExt cx="6388266" cy="2644025"/>
          </a:xfrm>
        </p:grpSpPr>
        <p:cxnSp>
          <p:nvCxnSpPr>
            <p:cNvPr id="19" name="Straight Arrow Connector 18">
              <a:extLst>
                <a:ext uri="{FF2B5EF4-FFF2-40B4-BE49-F238E27FC236}">
                  <a16:creationId xmlns:a16="http://schemas.microsoft.com/office/drawing/2014/main" id="{6F449DDD-9D9F-4743-BC52-B646F0150CFE}"/>
                </a:ext>
              </a:extLst>
            </p:cNvPr>
            <p:cNvCxnSpPr>
              <a:cxnSpLocks/>
              <a:endCxn id="25" idx="0"/>
            </p:cNvCxnSpPr>
            <p:nvPr/>
          </p:nvCxnSpPr>
          <p:spPr bwMode="auto">
            <a:xfrm flipH="1">
              <a:off x="1589585" y="1910937"/>
              <a:ext cx="51337" cy="195927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20" name="Straight Arrow Connector 19">
              <a:extLst>
                <a:ext uri="{FF2B5EF4-FFF2-40B4-BE49-F238E27FC236}">
                  <a16:creationId xmlns:a16="http://schemas.microsoft.com/office/drawing/2014/main" id="{ED1E2B35-42E1-4EC0-9A5C-26D1B4B35300}"/>
                </a:ext>
              </a:extLst>
            </p:cNvPr>
            <p:cNvCxnSpPr>
              <a:cxnSpLocks/>
            </p:cNvCxnSpPr>
            <p:nvPr/>
          </p:nvCxnSpPr>
          <p:spPr bwMode="auto">
            <a:xfrm>
              <a:off x="7547150" y="1910937"/>
              <a:ext cx="1" cy="2105009"/>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grpSp>
          <p:nvGrpSpPr>
            <p:cNvPr id="23" name="Group 22">
              <a:extLst>
                <a:ext uri="{FF2B5EF4-FFF2-40B4-BE49-F238E27FC236}">
                  <a16:creationId xmlns:a16="http://schemas.microsoft.com/office/drawing/2014/main" id="{2D73D825-99D7-458E-B64B-5B9386128B73}"/>
                </a:ext>
              </a:extLst>
            </p:cNvPr>
            <p:cNvGrpSpPr/>
            <p:nvPr/>
          </p:nvGrpSpPr>
          <p:grpSpPr>
            <a:xfrm>
              <a:off x="1377867" y="3870207"/>
              <a:ext cx="6388266" cy="684755"/>
              <a:chOff x="1448399" y="3221176"/>
              <a:chExt cx="6388266" cy="684755"/>
            </a:xfrm>
          </p:grpSpPr>
          <p:grpSp>
            <p:nvGrpSpPr>
              <p:cNvPr id="24" name="Group 23">
                <a:extLst>
                  <a:ext uri="{FF2B5EF4-FFF2-40B4-BE49-F238E27FC236}">
                    <a16:creationId xmlns:a16="http://schemas.microsoft.com/office/drawing/2014/main" id="{CC5BF921-37E3-4899-A32F-9B042CE18A3D}"/>
                  </a:ext>
                </a:extLst>
              </p:cNvPr>
              <p:cNvGrpSpPr/>
              <p:nvPr/>
            </p:nvGrpSpPr>
            <p:grpSpPr>
              <a:xfrm>
                <a:off x="1871833" y="3221176"/>
                <a:ext cx="5964832" cy="684755"/>
                <a:chOff x="1871833" y="3221176"/>
                <a:chExt cx="5964832" cy="684755"/>
              </a:xfrm>
            </p:grpSpPr>
            <p:cxnSp>
              <p:nvCxnSpPr>
                <p:cNvPr id="26" name="Straight Arrow Connector 25">
                  <a:extLst>
                    <a:ext uri="{FF2B5EF4-FFF2-40B4-BE49-F238E27FC236}">
                      <a16:creationId xmlns:a16="http://schemas.microsoft.com/office/drawing/2014/main" id="{0DA3BB56-DBEA-44A2-83B8-143BC97802E9}"/>
                    </a:ext>
                  </a:extLst>
                </p:cNvPr>
                <p:cNvCxnSpPr>
                  <a:cxnSpLocks/>
                  <a:stCxn id="25" idx="3"/>
                  <a:endCxn id="27" idx="1"/>
                </p:cNvCxnSpPr>
                <p:nvPr/>
              </p:nvCxnSpPr>
              <p:spPr bwMode="auto">
                <a:xfrm>
                  <a:off x="1871833" y="3563554"/>
                  <a:ext cx="5523686"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7" name="TextBox 26">
                  <a:extLst>
                    <a:ext uri="{FF2B5EF4-FFF2-40B4-BE49-F238E27FC236}">
                      <a16:creationId xmlns:a16="http://schemas.microsoft.com/office/drawing/2014/main" id="{86CB2DB4-A0F0-4643-B7FB-7E5A3305DA5C}"/>
                    </a:ext>
                  </a:extLst>
                </p:cNvPr>
                <p:cNvSpPr txBox="1"/>
                <p:nvPr/>
              </p:nvSpPr>
              <p:spPr>
                <a:xfrm>
                  <a:off x="7395519" y="3221176"/>
                  <a:ext cx="441146" cy="684755"/>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b</a:t>
                  </a:r>
                </a:p>
              </p:txBody>
            </p:sp>
          </p:grpSp>
          <p:sp>
            <p:nvSpPr>
              <p:cNvPr id="25" name="TextBox 24">
                <a:extLst>
                  <a:ext uri="{FF2B5EF4-FFF2-40B4-BE49-F238E27FC236}">
                    <a16:creationId xmlns:a16="http://schemas.microsoft.com/office/drawing/2014/main" id="{32D31B40-C193-40B9-BA65-052C191FD8BB}"/>
                  </a:ext>
                </a:extLst>
              </p:cNvPr>
              <p:cNvSpPr txBox="1"/>
              <p:nvPr/>
            </p:nvSpPr>
            <p:spPr>
              <a:xfrm>
                <a:off x="1448399" y="3221176"/>
                <a:ext cx="423434" cy="684755"/>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a</a:t>
                </a:r>
              </a:p>
            </p:txBody>
          </p:sp>
        </p:grpSp>
      </p:grpSp>
      <p:sp>
        <p:nvSpPr>
          <p:cNvPr id="39" name="TextBox 38">
            <a:extLst>
              <a:ext uri="{FF2B5EF4-FFF2-40B4-BE49-F238E27FC236}">
                <a16:creationId xmlns:a16="http://schemas.microsoft.com/office/drawing/2014/main" id="{0B643817-87C6-422F-860B-55ADD21C55BC}"/>
              </a:ext>
            </a:extLst>
          </p:cNvPr>
          <p:cNvSpPr txBox="1"/>
          <p:nvPr/>
        </p:nvSpPr>
        <p:spPr>
          <a:xfrm>
            <a:off x="2863861" y="5160277"/>
            <a:ext cx="6464278" cy="461665"/>
          </a:xfrm>
          <a:prstGeom prst="rect">
            <a:avLst/>
          </a:prstGeom>
          <a:noFill/>
        </p:spPr>
        <p:txBody>
          <a:bodyPr wrap="square" rtlCol="0">
            <a:spAutoFit/>
          </a:bodyPr>
          <a:lstStyle/>
          <a:p>
            <a:pPr algn="ctr" defTabSz="1219170" fontAlgn="base">
              <a:spcBef>
                <a:spcPct val="0"/>
              </a:spcBef>
              <a:spcAft>
                <a:spcPct val="0"/>
              </a:spcAft>
            </a:pPr>
            <a:r>
              <a:rPr lang="de-DE" sz="2400" dirty="0">
                <a:solidFill>
                  <a:srgbClr val="333333"/>
                </a:solidFill>
                <a:latin typeface="Arial" charset="0"/>
                <a:cs typeface="Arial" charset="0"/>
              </a:rPr>
              <a:t>Empirie und Forschungsdesign </a:t>
            </a:r>
          </a:p>
        </p:txBody>
      </p:sp>
    </p:spTree>
    <p:extLst>
      <p:ext uri="{BB962C8B-B14F-4D97-AF65-F5344CB8AC3E}">
        <p14:creationId xmlns:p14="http://schemas.microsoft.com/office/powerpoint/2010/main" val="34931824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4736F5-9424-47F2-8C2D-EF2C0AB50DAD}"/>
              </a:ext>
            </a:extLst>
          </p:cNvPr>
          <p:cNvSpPr>
            <a:spLocks noGrp="1"/>
          </p:cNvSpPr>
          <p:nvPr>
            <p:ph type="title"/>
          </p:nvPr>
        </p:nvSpPr>
        <p:spPr/>
        <p:txBody>
          <a:bodyPr/>
          <a:lstStyle/>
          <a:p>
            <a:r>
              <a:rPr lang="de-DE" dirty="0"/>
              <a:t>Was ist eigentlich Kausalität ? </a:t>
            </a:r>
          </a:p>
        </p:txBody>
      </p:sp>
      <p:sp>
        <p:nvSpPr>
          <p:cNvPr id="7" name="Content Placeholder 6">
            <a:extLst>
              <a:ext uri="{FF2B5EF4-FFF2-40B4-BE49-F238E27FC236}">
                <a16:creationId xmlns:a16="http://schemas.microsoft.com/office/drawing/2014/main" id="{EF08717D-F592-4437-B049-56E8015B1B9A}"/>
              </a:ext>
            </a:extLst>
          </p:cNvPr>
          <p:cNvSpPr>
            <a:spLocks noGrp="1"/>
          </p:cNvSpPr>
          <p:nvPr>
            <p:ph sz="half" idx="1"/>
          </p:nvPr>
        </p:nvSpPr>
        <p:spPr/>
        <p:txBody>
          <a:bodyPr/>
          <a:lstStyle/>
          <a:p>
            <a:pPr marL="609585" indent="-609585">
              <a:buFont typeface="Arial" panose="020B0604020202020204" pitchFamily="34" charset="0"/>
              <a:buChar char="•"/>
            </a:pPr>
            <a:r>
              <a:rPr lang="de-DE" dirty="0"/>
              <a:t>Ursache </a:t>
            </a:r>
            <a:r>
              <a:rPr lang="de-DE" dirty="0">
                <a:sym typeface="Wingdings" panose="05000000000000000000" pitchFamily="2" charset="2"/>
              </a:rPr>
              <a:t> Wirkung </a:t>
            </a:r>
          </a:p>
          <a:p>
            <a:pPr marL="609585" indent="-609585">
              <a:buFont typeface="Arial" panose="020B0604020202020204" pitchFamily="34" charset="0"/>
              <a:buChar char="•"/>
            </a:pPr>
            <a:r>
              <a:rPr lang="de-DE" dirty="0"/>
              <a:t>Philosophisch schwierig </a:t>
            </a:r>
          </a:p>
          <a:p>
            <a:pPr marL="609585" indent="-609585">
              <a:buFont typeface="Arial" panose="020B0604020202020204" pitchFamily="34" charset="0"/>
              <a:buChar char="•"/>
            </a:pPr>
            <a:r>
              <a:rPr lang="de-DE" dirty="0"/>
              <a:t>Hier </a:t>
            </a:r>
            <a:r>
              <a:rPr lang="de-DE" dirty="0">
                <a:sym typeface="Wingdings" panose="05000000000000000000" pitchFamily="2" charset="2"/>
              </a:rPr>
              <a:t> Wenn A, dann B </a:t>
            </a:r>
          </a:p>
          <a:p>
            <a:pPr marL="609585" indent="-609585">
              <a:buFont typeface="Arial" panose="020B0604020202020204" pitchFamily="34" charset="0"/>
              <a:buChar char="•"/>
            </a:pPr>
            <a:r>
              <a:rPr lang="de-DE" dirty="0">
                <a:sym typeface="Wingdings" panose="05000000000000000000" pitchFamily="2" charset="2"/>
              </a:rPr>
              <a:t>Viele Politiktheorien sind kausal </a:t>
            </a:r>
            <a:endParaRPr lang="de-DE" dirty="0"/>
          </a:p>
        </p:txBody>
      </p:sp>
      <p:pic>
        <p:nvPicPr>
          <p:cNvPr id="2" name="Content Placeholder 1">
            <a:extLst>
              <a:ext uri="{FF2B5EF4-FFF2-40B4-BE49-F238E27FC236}">
                <a16:creationId xmlns:a16="http://schemas.microsoft.com/office/drawing/2014/main" id="{F4F70071-7EF6-48AF-ADB5-FB98395FC88E}"/>
              </a:ext>
            </a:extLst>
          </p:cNvPr>
          <p:cNvPicPr>
            <a:picLocks noGrp="1" noChangeAspect="1"/>
          </p:cNvPicPr>
          <p:nvPr>
            <p:ph sz="half" idx="2"/>
          </p:nvPr>
        </p:nvPicPr>
        <p:blipFill>
          <a:blip r:embed="rId2"/>
          <a:stretch>
            <a:fillRect/>
          </a:stretch>
        </p:blipFill>
        <p:spPr>
          <a:xfrm>
            <a:off x="6617256" y="1808163"/>
            <a:ext cx="4724400" cy="1282700"/>
          </a:xfrm>
          <a:prstGeom prst="rect">
            <a:avLst/>
          </a:prstGeom>
        </p:spPr>
      </p:pic>
      <p:pic>
        <p:nvPicPr>
          <p:cNvPr id="6146" name="Picture 2" descr="Bildergebnis für dominosteine">
            <a:extLst>
              <a:ext uri="{FF2B5EF4-FFF2-40B4-BE49-F238E27FC236}">
                <a16:creationId xmlns:a16="http://schemas.microsoft.com/office/drawing/2014/main" id="{0FB427BA-0CD8-45FD-80CC-EBEDA103B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257" y="4231942"/>
            <a:ext cx="33909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06243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D708-0141-44EF-B27D-75EC796B33A4}"/>
              </a:ext>
            </a:extLst>
          </p:cNvPr>
          <p:cNvSpPr>
            <a:spLocks noGrp="1"/>
          </p:cNvSpPr>
          <p:nvPr>
            <p:ph type="title"/>
          </p:nvPr>
        </p:nvSpPr>
        <p:spPr/>
        <p:txBody>
          <a:bodyPr/>
          <a:lstStyle/>
          <a:p>
            <a:r>
              <a:rPr lang="de-DE" dirty="0"/>
              <a:t>Das Fundamentalproblem der kausalen Inferenz</a:t>
            </a:r>
          </a:p>
        </p:txBody>
      </p:sp>
      <p:sp>
        <p:nvSpPr>
          <p:cNvPr id="3" name="Content Placeholder 2">
            <a:extLst>
              <a:ext uri="{FF2B5EF4-FFF2-40B4-BE49-F238E27FC236}">
                <a16:creationId xmlns:a16="http://schemas.microsoft.com/office/drawing/2014/main" id="{9DF9CDA8-A305-48C8-9121-41882DB2598F}"/>
              </a:ext>
            </a:extLst>
          </p:cNvPr>
          <p:cNvSpPr>
            <a:spLocks noGrp="1"/>
          </p:cNvSpPr>
          <p:nvPr>
            <p:ph sz="half" idx="1"/>
          </p:nvPr>
        </p:nvSpPr>
        <p:spPr/>
        <p:txBody>
          <a:bodyPr/>
          <a:lstStyle/>
          <a:p>
            <a:pPr marL="609585" indent="-609585">
              <a:buFont typeface="Arial" panose="020B0604020202020204" pitchFamily="34" charset="0"/>
              <a:buChar char="•"/>
            </a:pPr>
            <a:r>
              <a:rPr lang="de-DE" sz="3200" dirty="0"/>
              <a:t>Man kann nicht gleichzeitig einem Kausalfaktor ausgesetzt  und nicht ausgesetzt werden </a:t>
            </a:r>
          </a:p>
          <a:p>
            <a:pPr marL="1083706" lvl="1" indent="-609585">
              <a:buFont typeface="Arial" panose="020B0604020202020204" pitchFamily="34" charset="0"/>
              <a:buChar char="•"/>
            </a:pPr>
            <a:r>
              <a:rPr lang="de-DE" sz="2667" dirty="0"/>
              <a:t>nicht gleichzeitig arm und reich sein </a:t>
            </a:r>
          </a:p>
          <a:p>
            <a:pPr marL="1083706" lvl="1" indent="-609585">
              <a:buFont typeface="Arial" panose="020B0604020202020204" pitchFamily="34" charset="0"/>
              <a:buChar char="•"/>
            </a:pPr>
            <a:r>
              <a:rPr lang="de-DE" sz="2667" dirty="0"/>
              <a:t>Arbeitslos oder nicht arbeitslos </a:t>
            </a:r>
          </a:p>
          <a:p>
            <a:pPr marL="1083706" lvl="1" indent="-609585">
              <a:buFont typeface="Arial" panose="020B0604020202020204" pitchFamily="34" charset="0"/>
              <a:buChar char="•"/>
            </a:pPr>
            <a:r>
              <a:rPr lang="de-DE" sz="2667" dirty="0"/>
              <a:t>Weltkrieg oder nicht Weltkrieg </a:t>
            </a:r>
          </a:p>
          <a:p>
            <a:pPr marL="1083706" lvl="1" indent="-609585">
              <a:buFont typeface="Arial" panose="020B0604020202020204" pitchFamily="34" charset="0"/>
              <a:buChar char="•"/>
            </a:pPr>
            <a:endParaRPr lang="de-DE" sz="2667" dirty="0"/>
          </a:p>
        </p:txBody>
      </p:sp>
      <p:pic>
        <p:nvPicPr>
          <p:cNvPr id="7172" name="Picture 4" descr="Ähnliches Foto">
            <a:extLst>
              <a:ext uri="{FF2B5EF4-FFF2-40B4-BE49-F238E27FC236}">
                <a16:creationId xmlns:a16="http://schemas.microsoft.com/office/drawing/2014/main" id="{AF7B731E-2547-4634-8243-DB4FD22097A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55283" y="1807634"/>
            <a:ext cx="3744600" cy="450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9453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52C3-7D94-4215-80CC-E7EB118D038E}"/>
              </a:ext>
            </a:extLst>
          </p:cNvPr>
          <p:cNvSpPr>
            <a:spLocks noGrp="1"/>
          </p:cNvSpPr>
          <p:nvPr>
            <p:ph type="title"/>
          </p:nvPr>
        </p:nvSpPr>
        <p:spPr>
          <a:xfrm>
            <a:off x="334434" y="946151"/>
            <a:ext cx="11523133" cy="429683"/>
          </a:xfrm>
        </p:spPr>
        <p:txBody>
          <a:bodyPr/>
          <a:lstStyle/>
          <a:p>
            <a:r>
              <a:rPr lang="de-DE" dirty="0"/>
              <a:t>Spezifische Probleme der Inferenz: Endogenität</a:t>
            </a:r>
            <a:r>
              <a:rPr lang="de-DE" b="0" dirty="0"/>
              <a:t> </a:t>
            </a:r>
            <a:r>
              <a:rPr lang="de-DE" dirty="0"/>
              <a:t>  </a:t>
            </a:r>
          </a:p>
        </p:txBody>
      </p:sp>
      <p:cxnSp>
        <p:nvCxnSpPr>
          <p:cNvPr id="19" name="Straight Arrow Connector 18">
            <a:extLst>
              <a:ext uri="{FF2B5EF4-FFF2-40B4-BE49-F238E27FC236}">
                <a16:creationId xmlns:a16="http://schemas.microsoft.com/office/drawing/2014/main" id="{32A57EC0-7579-4E15-9C27-3D180AE7D73D}"/>
              </a:ext>
            </a:extLst>
          </p:cNvPr>
          <p:cNvCxnSpPr>
            <a:cxnSpLocks/>
            <a:stCxn id="18" idx="3"/>
            <a:endCxn id="20" idx="1"/>
          </p:cNvCxnSpPr>
          <p:nvPr/>
        </p:nvCxnSpPr>
        <p:spPr bwMode="auto">
          <a:xfrm>
            <a:off x="2470322" y="2285305"/>
            <a:ext cx="728797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81C93A48-345D-4A10-96C3-2A719E959B50}"/>
              </a:ext>
            </a:extLst>
          </p:cNvPr>
          <p:cNvSpPr txBox="1"/>
          <p:nvPr/>
        </p:nvSpPr>
        <p:spPr>
          <a:xfrm>
            <a:off x="9758293" y="1828801"/>
            <a:ext cx="588195" cy="913007"/>
          </a:xfrm>
          <a:prstGeom prst="rect">
            <a:avLst/>
          </a:prstGeom>
          <a:noFill/>
        </p:spPr>
        <p:txBody>
          <a:bodyPr wrap="square" rtlCol="0">
            <a:spAutoFit/>
          </a:bodyPr>
          <a:lstStyle/>
          <a:p>
            <a:pPr defTabSz="1219170" fontAlgn="base">
              <a:spcBef>
                <a:spcPct val="0"/>
              </a:spcBef>
              <a:spcAft>
                <a:spcPct val="0"/>
              </a:spcAft>
            </a:pPr>
            <a:r>
              <a:rPr lang="de-DE" sz="5333" dirty="0">
                <a:solidFill>
                  <a:srgbClr val="333333"/>
                </a:solidFill>
                <a:latin typeface="Arial" charset="0"/>
                <a:cs typeface="Arial" charset="0"/>
              </a:rPr>
              <a:t>Y</a:t>
            </a:r>
          </a:p>
        </p:txBody>
      </p:sp>
      <p:sp>
        <p:nvSpPr>
          <p:cNvPr id="18" name="TextBox 17">
            <a:extLst>
              <a:ext uri="{FF2B5EF4-FFF2-40B4-BE49-F238E27FC236}">
                <a16:creationId xmlns:a16="http://schemas.microsoft.com/office/drawing/2014/main" id="{13C1615D-5695-4834-AD40-2FC9A72C1E6C}"/>
              </a:ext>
            </a:extLst>
          </p:cNvPr>
          <p:cNvSpPr txBox="1"/>
          <p:nvPr/>
        </p:nvSpPr>
        <p:spPr>
          <a:xfrm>
            <a:off x="1828800" y="1828801"/>
            <a:ext cx="641522" cy="913007"/>
          </a:xfrm>
          <a:prstGeom prst="rect">
            <a:avLst/>
          </a:prstGeom>
          <a:noFill/>
        </p:spPr>
        <p:txBody>
          <a:bodyPr wrap="none" rtlCol="0">
            <a:spAutoFit/>
          </a:bodyPr>
          <a:lstStyle/>
          <a:p>
            <a:pPr defTabSz="1219170" fontAlgn="base">
              <a:spcBef>
                <a:spcPct val="0"/>
              </a:spcBef>
              <a:spcAft>
                <a:spcPct val="0"/>
              </a:spcAft>
            </a:pPr>
            <a:r>
              <a:rPr lang="de-DE" sz="5333" dirty="0">
                <a:solidFill>
                  <a:srgbClr val="333333"/>
                </a:solidFill>
                <a:latin typeface="Arial" charset="0"/>
                <a:cs typeface="Arial" charset="0"/>
              </a:rPr>
              <a:t>X</a:t>
            </a:r>
          </a:p>
        </p:txBody>
      </p:sp>
      <p:cxnSp>
        <p:nvCxnSpPr>
          <p:cNvPr id="22" name="Straight Arrow Connector 21">
            <a:extLst>
              <a:ext uri="{FF2B5EF4-FFF2-40B4-BE49-F238E27FC236}">
                <a16:creationId xmlns:a16="http://schemas.microsoft.com/office/drawing/2014/main" id="{02180199-4EFB-4AFE-96B3-758A56C55AFF}"/>
              </a:ext>
            </a:extLst>
          </p:cNvPr>
          <p:cNvCxnSpPr>
            <a:cxnSpLocks/>
          </p:cNvCxnSpPr>
          <p:nvPr/>
        </p:nvCxnSpPr>
        <p:spPr bwMode="auto">
          <a:xfrm>
            <a:off x="2530275" y="2300724"/>
            <a:ext cx="7228019" cy="0"/>
          </a:xfrm>
          <a:prstGeom prst="straightConnector1">
            <a:avLst/>
          </a:prstGeom>
          <a:solidFill>
            <a:schemeClr val="accent1"/>
          </a:solidFill>
          <a:ln w="38100" cap="flat" cmpd="sng" algn="ctr">
            <a:solidFill>
              <a:schemeClr val="tx1"/>
            </a:solidFill>
            <a:prstDash val="solid"/>
            <a:round/>
            <a:headEnd type="stealth" w="med" len="med"/>
            <a:tailEnd type="none"/>
          </a:ln>
          <a:effectLst/>
        </p:spPr>
      </p:cxnSp>
    </p:spTree>
    <p:extLst>
      <p:ext uri="{BB962C8B-B14F-4D97-AF65-F5344CB8AC3E}">
        <p14:creationId xmlns:p14="http://schemas.microsoft.com/office/powerpoint/2010/main" val="40335265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480</Words>
  <Application>Microsoft Office PowerPoint</Application>
  <PresentationFormat>Widescreen</PresentationFormat>
  <Paragraphs>88</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Verdana</vt:lpstr>
      <vt:lpstr>Vorlesung_15080_17.10.13</vt:lpstr>
      <vt:lpstr>Wissenschaftstheorie und Fragestellungen</vt:lpstr>
      <vt:lpstr>Eine Einfache Forschungssituation </vt:lpstr>
      <vt:lpstr>Der Idealisierte Forschungsprozess </vt:lpstr>
      <vt:lpstr>Wissenschaftstheorie </vt:lpstr>
      <vt:lpstr>Wissenschaftstheorie: Beispiele – Nomothetisches Vorgehen </vt:lpstr>
      <vt:lpstr>Eine Einfache Forschungssituation </vt:lpstr>
      <vt:lpstr>Was ist eigentlich Kausalität ? </vt:lpstr>
      <vt:lpstr>Das Fundamentalproblem der kausalen Inferenz</vt:lpstr>
      <vt:lpstr>Spezifische Probleme der Inferenz: Endogenität   </vt:lpstr>
      <vt:lpstr>Spezifische Probleme der Inferenz:  Endogenität II – Ausgelassene Variable </vt:lpstr>
      <vt:lpstr>Spezifische Probleme der Inferenz: Bivariate oder Multikausalität </vt:lpstr>
      <vt:lpstr>Spezifische Probleme der Inferenz: Kontext</vt:lpstr>
      <vt:lpstr>Spezifische Probleme der Inferenz: Synchron oder Diachron?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Wissenschaftstheorie und Fragestellungen</dc:title>
  <dc:creator>C C</dc:creator>
  <cp:lastModifiedBy>C C</cp:lastModifiedBy>
  <cp:revision>2</cp:revision>
  <dcterms:created xsi:type="dcterms:W3CDTF">2020-11-12T11:37:44Z</dcterms:created>
  <dcterms:modified xsi:type="dcterms:W3CDTF">2020-11-12T13:25:31Z</dcterms:modified>
</cp:coreProperties>
</file>