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472" r:id="rId2"/>
    <p:sldId id="453" r:id="rId3"/>
    <p:sldId id="446" r:id="rId4"/>
    <p:sldId id="455" r:id="rId5"/>
    <p:sldId id="454" r:id="rId6"/>
    <p:sldId id="457" r:id="rId7"/>
    <p:sldId id="458" r:id="rId8"/>
    <p:sldId id="462" r:id="rId9"/>
    <p:sldId id="459" r:id="rId10"/>
    <p:sldId id="464" r:id="rId11"/>
    <p:sldId id="461" r:id="rId12"/>
    <p:sldId id="465" r:id="rId13"/>
    <p:sldId id="466" r:id="rId14"/>
    <p:sldId id="467" r:id="rId15"/>
    <p:sldId id="468" r:id="rId16"/>
    <p:sldId id="469" r:id="rId17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3366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4861" autoAdjust="0"/>
  </p:normalViewPr>
  <p:slideViewPr>
    <p:cSldViewPr snapToGrid="0">
      <p:cViewPr varScale="1">
        <p:scale>
          <a:sx n="129" d="100"/>
          <a:sy n="129" d="100"/>
        </p:scale>
        <p:origin x="96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Jahn 2006 Kapitel 6</a:t>
            </a:r>
          </a:p>
          <a:p>
            <a:endParaRPr lang="de-DE" dirty="0"/>
          </a:p>
          <a:p>
            <a:r>
              <a:rPr lang="de-DE" dirty="0"/>
              <a:t>Beispiel – Armut macht Populistisch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83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Seht ihr hier Probleme?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49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alsoMinimum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of </a:t>
            </a:r>
            <a:r>
              <a:rPr lang="de-DE" dirty="0" err="1"/>
              <a:t>democracy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3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See- Minimum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of </a:t>
            </a:r>
            <a:r>
              <a:rPr lang="de-DE" dirty="0" err="1"/>
              <a:t>democracy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Freie </a:t>
            </a:r>
            <a:r>
              <a:rPr lang="de-DE" dirty="0" err="1"/>
              <a:t>wahlen</a:t>
            </a:r>
            <a:r>
              <a:rPr lang="de-DE" dirty="0"/>
              <a:t> (der Regierung)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29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Deutschland : Passives und Aktives Wahlrecht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14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9381B-5594-4F73-BD02-85E54870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Konzeptionalisierung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D11BE-204C-433E-88D7-2A132056F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3499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284A-C37A-4CE9-8974-CD2412D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AF8C-8D7A-4326-935E-CFB2316ABCF9}"/>
              </a:ext>
            </a:extLst>
          </p:cNvPr>
          <p:cNvSpPr txBox="1"/>
          <p:nvPr/>
        </p:nvSpPr>
        <p:spPr>
          <a:xfrm>
            <a:off x="3255972" y="1951741"/>
            <a:ext cx="550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Demokratie</a:t>
            </a:r>
            <a:endParaRPr lang="de-DE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2F5E9-4ADB-4521-945B-E51FF4F46F88}"/>
              </a:ext>
            </a:extLst>
          </p:cNvPr>
          <p:cNvSpPr txBox="1"/>
          <p:nvPr/>
        </p:nvSpPr>
        <p:spPr>
          <a:xfrm>
            <a:off x="3255972" y="2833228"/>
            <a:ext cx="411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Parlamentarische Demokratie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E27E2-77B5-4099-8123-2C6A6631CF5D}"/>
              </a:ext>
            </a:extLst>
          </p:cNvPr>
          <p:cNvSpPr txBox="1"/>
          <p:nvPr/>
        </p:nvSpPr>
        <p:spPr>
          <a:xfrm>
            <a:off x="3246781" y="3668766"/>
            <a:ext cx="412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Präsidentielle Demokratie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EE3AF-7FA5-417C-8D3B-DBF1CCE4AB21}"/>
              </a:ext>
            </a:extLst>
          </p:cNvPr>
          <p:cNvSpPr txBox="1"/>
          <p:nvPr/>
        </p:nvSpPr>
        <p:spPr>
          <a:xfrm>
            <a:off x="250825" y="2059463"/>
            <a:ext cx="29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Grundkonzept</a:t>
            </a:r>
            <a:endParaRPr lang="de-DE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EB3437-74E8-4EC9-8388-5D059D08974E}"/>
              </a:ext>
            </a:extLst>
          </p:cNvPr>
          <p:cNvSpPr txBox="1"/>
          <p:nvPr/>
        </p:nvSpPr>
        <p:spPr>
          <a:xfrm>
            <a:off x="250825" y="3402832"/>
            <a:ext cx="29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Unterkonzepte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953357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7C7-CDB8-4875-8609-647ED270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Hybride Konzepte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714E-00B0-4687-B9F0-DF77E6846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„Verminderte“ Untertypen</a:t>
            </a:r>
            <a:r>
              <a:rPr lang="de-DE" sz="2400" dirty="0"/>
              <a:t> </a:t>
            </a:r>
            <a:r>
              <a:rPr lang="de-DE" sz="2400" b="1" dirty="0"/>
              <a:t>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Eine oder mehrere Aspekte fehlen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Hilfreich um Grundkonzept zu präzisieren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Problem: Warum in dieser Kategorie? </a:t>
            </a:r>
            <a:r>
              <a:rPr lang="de-DE" sz="2400" dirty="0">
                <a:sym typeface="Wingdings" panose="05000000000000000000" pitchFamily="2" charset="2"/>
              </a:rPr>
              <a:t> hybride Regime </a:t>
            </a:r>
            <a:endParaRPr lang="de-DE" sz="2400" dirty="0"/>
          </a:p>
        </p:txBody>
      </p:sp>
      <p:pic>
        <p:nvPicPr>
          <p:cNvPr id="5122" name="Picture 2" descr="Bildergebnis fÃ¼r auto ohne reifen">
            <a:extLst>
              <a:ext uri="{FF2B5EF4-FFF2-40B4-BE49-F238E27FC236}">
                <a16:creationId xmlns:a16="http://schemas.microsoft.com/office/drawing/2014/main" id="{996389F0-059E-4640-B5FB-81EB3B4526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31421"/>
            <a:ext cx="4244975" cy="282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818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56AE-9AB5-42B7-A413-62579752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Illiberale Demokratie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805E-1214-4C08-9D33-51DC1B84E3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Einschränkung der liberalen Grundrechte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Medien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Judikative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Minderheitenschutz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Bildergebnis fÃ¼r illiberal demokratie">
            <a:extLst>
              <a:ext uri="{FF2B5EF4-FFF2-40B4-BE49-F238E27FC236}">
                <a16:creationId xmlns:a16="http://schemas.microsoft.com/office/drawing/2014/main" id="{C1474D5A-5C4F-4F11-BFEF-3288A583F3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52513"/>
            <a:ext cx="4244975" cy="2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AB1-BBBA-4894-A3A5-14B1910C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2: Was ist Demokratie?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FAC8-997C-4EF4-861A-9D02BE87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Viele Demokratien geben nicht allen Menschen das Wahlrecht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Frauen,  ethnischen Minderheiten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Auch heute: Verurteilte Kriminelle,  Menschen mit geistigen Behinderungen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Wie konzipieren wir diese Einschränkungen des Wahlrechts? </a:t>
            </a:r>
          </a:p>
        </p:txBody>
      </p:sp>
    </p:spTree>
    <p:extLst>
      <p:ext uri="{BB962C8B-B14F-4D97-AF65-F5344CB8AC3E}">
        <p14:creationId xmlns:p14="http://schemas.microsoft.com/office/powerpoint/2010/main" val="99391500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E510-808F-4B8E-A87F-8FC3B7F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Auch Möglich: Familienähnlichkeit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2DE90-0348-4B20-B593-012D46E31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Keine allgemeingültigen Merkmale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Taxonomische Klassifizierung nicht möglich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Beispiel: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dirty="0"/>
              <a:t>Spiele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dirty="0"/>
              <a:t>Demokratie?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176" name="Picture 8" descr="Bildergebnis fÃ¼r wittgenstein">
            <a:extLst>
              <a:ext uri="{FF2B5EF4-FFF2-40B4-BE49-F238E27FC236}">
                <a16:creationId xmlns:a16="http://schemas.microsoft.com/office/drawing/2014/main" id="{E93A6E31-5482-4822-A2E0-9E491BAE8D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42" y="1031875"/>
            <a:ext cx="2645923" cy="38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3098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ildergebnis fÃ¼r fussballspiel bremen">
            <a:extLst>
              <a:ext uri="{FF2B5EF4-FFF2-40B4-BE49-F238E27FC236}">
                <a16:creationId xmlns:a16="http://schemas.microsoft.com/office/drawing/2014/main" id="{356AB2C6-8D87-4B6A-BEEB-EBF083E5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281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Ã¼r kartenspiel">
            <a:extLst>
              <a:ext uri="{FF2B5EF4-FFF2-40B4-BE49-F238E27FC236}">
                <a16:creationId xmlns:a16="http://schemas.microsoft.com/office/drawing/2014/main" id="{26075815-1888-4D96-8742-7096F9C2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0469"/>
            <a:ext cx="4572000" cy="24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38B999-D985-4087-BA91-AD1C553C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Spielen </a:t>
            </a:r>
          </a:p>
        </p:txBody>
      </p:sp>
      <p:pic>
        <p:nvPicPr>
          <p:cNvPr id="7" name="Picture 6" descr="Bildergebnis fÃ¼r dota">
            <a:extLst>
              <a:ext uri="{FF2B5EF4-FFF2-40B4-BE49-F238E27FC236}">
                <a16:creationId xmlns:a16="http://schemas.microsoft.com/office/drawing/2014/main" id="{79ED742C-42F5-44E1-BCE0-6F5BC3F7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5773"/>
            <a:ext cx="4572000" cy="258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ildergebnis fÃ¼r kinder spielen">
            <a:extLst>
              <a:ext uri="{FF2B5EF4-FFF2-40B4-BE49-F238E27FC236}">
                <a16:creationId xmlns:a16="http://schemas.microsoft.com/office/drawing/2014/main" id="{7F6111BA-280A-44B1-AFFB-351ACE432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"/>
            <a:ext cx="4572000" cy="25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2630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1473-4E8C-4633-9A84-70F3A6A1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als Latente Variablen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7115-BD27-4C68-8ECF-F0A61289D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690825" cy="35077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„Unmessbare“ Latente Variablen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Versuch der Messung durch Indikatoren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Psychologie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Beispiel: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Intelligenz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Populistische Einstellungen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Demokratie? </a:t>
            </a:r>
          </a:p>
        </p:txBody>
      </p:sp>
      <p:pic>
        <p:nvPicPr>
          <p:cNvPr id="11" name="Picture 6" descr="https://www.welt.de/img/wissenschaft/mobile157825235/1651621327-ci23x11-w1136/DWO-WI-IQ-Deutschalnd-db-1-jpg.jpg">
            <a:extLst>
              <a:ext uri="{FF2B5EF4-FFF2-40B4-BE49-F238E27FC236}">
                <a16:creationId xmlns:a16="http://schemas.microsoft.com/office/drawing/2014/main" id="{9F0FAA71-9AA0-4C71-9E11-92FA631BA4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557216"/>
            <a:ext cx="4244975" cy="202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00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3D729-2A2D-45FB-937B-A8A6FD46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43" y="1226061"/>
            <a:ext cx="4096113" cy="362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CF8A7-CCD1-4385-8781-09C95225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Idealisierte Forschungsprozess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002A3B-1C12-4229-A5B8-060FD63AA992}"/>
              </a:ext>
            </a:extLst>
          </p:cNvPr>
          <p:cNvSpPr/>
          <p:nvPr/>
        </p:nvSpPr>
        <p:spPr bwMode="auto">
          <a:xfrm>
            <a:off x="3331812" y="1226060"/>
            <a:ext cx="2480375" cy="134568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6C7ED7-971B-468F-9163-42A516BCA159}"/>
              </a:ext>
            </a:extLst>
          </p:cNvPr>
          <p:cNvSpPr/>
          <p:nvPr/>
        </p:nvSpPr>
        <p:spPr bwMode="auto">
          <a:xfrm>
            <a:off x="3331812" y="2168764"/>
            <a:ext cx="2480375" cy="5971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B4E8B-AA06-4C57-AC91-112CA5DAD74F}"/>
              </a:ext>
            </a:extLst>
          </p:cNvPr>
          <p:cNvSpPr/>
          <p:nvPr/>
        </p:nvSpPr>
        <p:spPr bwMode="auto">
          <a:xfrm>
            <a:off x="2328149" y="2571749"/>
            <a:ext cx="2480375" cy="5971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BD71FF-00C5-4373-888D-82D661151A01}"/>
              </a:ext>
            </a:extLst>
          </p:cNvPr>
          <p:cNvSpPr/>
          <p:nvPr/>
        </p:nvSpPr>
        <p:spPr bwMode="auto">
          <a:xfrm>
            <a:off x="4335475" y="2571749"/>
            <a:ext cx="2480375" cy="5971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31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141027B-C211-4AFE-A29D-DBBC4748CFDD}"/>
              </a:ext>
            </a:extLst>
          </p:cNvPr>
          <p:cNvGrpSpPr/>
          <p:nvPr/>
        </p:nvGrpSpPr>
        <p:grpSpPr>
          <a:xfrm>
            <a:off x="293305" y="1141815"/>
            <a:ext cx="8642350" cy="969919"/>
            <a:chOff x="293305" y="1141815"/>
            <a:chExt cx="8642350" cy="96991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017214-B4C2-49C4-8982-971372EA1224}"/>
                </a:ext>
              </a:extLst>
            </p:cNvPr>
            <p:cNvSpPr/>
            <p:nvPr/>
          </p:nvSpPr>
          <p:spPr bwMode="auto">
            <a:xfrm>
              <a:off x="293305" y="1141815"/>
              <a:ext cx="8642350" cy="96991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3390B3-D5C0-483E-82FC-A06D8EB4FD69}"/>
                </a:ext>
              </a:extLst>
            </p:cNvPr>
            <p:cNvSpPr txBox="1"/>
            <p:nvPr/>
          </p:nvSpPr>
          <p:spPr>
            <a:xfrm>
              <a:off x="2147895" y="1339761"/>
              <a:ext cx="484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Theorie und Hypothesen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0C421-03DE-4172-846F-821997C9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Einfache Forschungssituation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532663-13A4-44FE-97B5-3C999CD59286}"/>
              </a:ext>
            </a:extLst>
          </p:cNvPr>
          <p:cNvGrpSpPr/>
          <p:nvPr/>
        </p:nvGrpSpPr>
        <p:grpSpPr>
          <a:xfrm>
            <a:off x="1377867" y="1303728"/>
            <a:ext cx="6388266" cy="707886"/>
            <a:chOff x="1448399" y="3221176"/>
            <a:chExt cx="6388266" cy="7078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7E3E5-12AD-43AE-ACA1-760D7ACB82FC}"/>
                </a:ext>
              </a:extLst>
            </p:cNvPr>
            <p:cNvGrpSpPr/>
            <p:nvPr/>
          </p:nvGrpSpPr>
          <p:grpSpPr>
            <a:xfrm>
              <a:off x="1974505" y="3221176"/>
              <a:ext cx="5862160" cy="707886"/>
              <a:chOff x="1974505" y="3221176"/>
              <a:chExt cx="5862160" cy="70788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C5D4F73-9B59-4B59-B1C5-432C42306680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 bwMode="auto">
              <a:xfrm>
                <a:off x="1974505" y="3575119"/>
                <a:ext cx="542101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3BC92-A775-4421-925C-345D9A39B2FE}"/>
                  </a:ext>
                </a:extLst>
              </p:cNvPr>
              <p:cNvSpPr txBox="1"/>
              <p:nvPr/>
            </p:nvSpPr>
            <p:spPr>
              <a:xfrm>
                <a:off x="7395519" y="3221176"/>
                <a:ext cx="4411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/>
                  <a:t>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B975BD-268F-4C41-986D-CB85B79E942A}"/>
                </a:ext>
              </a:extLst>
            </p:cNvPr>
            <p:cNvSpPr txBox="1"/>
            <p:nvPr/>
          </p:nvSpPr>
          <p:spPr>
            <a:xfrm>
              <a:off x="1448399" y="3221176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/>
                <a:t>X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3193ED-64E0-43BC-9DBB-34FA2D108D63}"/>
              </a:ext>
            </a:extLst>
          </p:cNvPr>
          <p:cNvGrpSpPr/>
          <p:nvPr/>
        </p:nvGrpSpPr>
        <p:grpSpPr>
          <a:xfrm>
            <a:off x="1377867" y="1910937"/>
            <a:ext cx="6388266" cy="2667156"/>
            <a:chOff x="1377867" y="1910937"/>
            <a:chExt cx="6388266" cy="266715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449DDD-9D9F-4743-BC52-B646F0150CFE}"/>
                </a:ext>
              </a:extLst>
            </p:cNvPr>
            <p:cNvCxnSpPr>
              <a:cxnSpLocks/>
              <a:endCxn id="25" idx="0"/>
            </p:cNvCxnSpPr>
            <p:nvPr/>
          </p:nvCxnSpPr>
          <p:spPr bwMode="auto">
            <a:xfrm flipH="1">
              <a:off x="1612867" y="1910937"/>
              <a:ext cx="28053" cy="1959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1E2B35-42E1-4EC0-9A5C-26D1B4B353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47150" y="1910937"/>
              <a:ext cx="1" cy="2105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73D825-99D7-458E-B64B-5B9386128B73}"/>
                </a:ext>
              </a:extLst>
            </p:cNvPr>
            <p:cNvGrpSpPr/>
            <p:nvPr/>
          </p:nvGrpSpPr>
          <p:grpSpPr>
            <a:xfrm>
              <a:off x="1377867" y="3870207"/>
              <a:ext cx="6388266" cy="707886"/>
              <a:chOff x="1448399" y="3221176"/>
              <a:chExt cx="6388266" cy="70788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5BF921-37E3-4899-A32F-9B042CE18A3D}"/>
                  </a:ext>
                </a:extLst>
              </p:cNvPr>
              <p:cNvGrpSpPr/>
              <p:nvPr/>
            </p:nvGrpSpPr>
            <p:grpSpPr>
              <a:xfrm>
                <a:off x="1918399" y="3221176"/>
                <a:ext cx="5918266" cy="707886"/>
                <a:chOff x="1918399" y="3221176"/>
                <a:chExt cx="5918266" cy="707886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DA3BB56-DBEA-44A2-83B8-143BC97802E9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 bwMode="auto">
                <a:xfrm>
                  <a:off x="1918399" y="3575119"/>
                  <a:ext cx="547712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CB2DB4-A0F0-4643-B7FB-7E5A3305DA5C}"/>
                    </a:ext>
                  </a:extLst>
                </p:cNvPr>
                <p:cNvSpPr txBox="1"/>
                <p:nvPr/>
              </p:nvSpPr>
              <p:spPr>
                <a:xfrm>
                  <a:off x="7395519" y="3221176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b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D31B40-C193-40B9-BA65-052C191FD8BB}"/>
                  </a:ext>
                </a:extLst>
              </p:cNvPr>
              <p:cNvSpPr txBox="1"/>
              <p:nvPr/>
            </p:nvSpPr>
            <p:spPr>
              <a:xfrm>
                <a:off x="1448399" y="3221176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/>
                  <a:t>a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B59F2F-C172-4D09-B35D-0E136D023467}"/>
              </a:ext>
            </a:extLst>
          </p:cNvPr>
          <p:cNvGrpSpPr/>
          <p:nvPr/>
        </p:nvGrpSpPr>
        <p:grpSpPr>
          <a:xfrm>
            <a:off x="250825" y="3835502"/>
            <a:ext cx="8642350" cy="969919"/>
            <a:chOff x="250825" y="3835502"/>
            <a:chExt cx="8642350" cy="96991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EE9890-27B2-432C-A298-E0287EE01B09}"/>
                </a:ext>
              </a:extLst>
            </p:cNvPr>
            <p:cNvSpPr/>
            <p:nvPr/>
          </p:nvSpPr>
          <p:spPr bwMode="auto">
            <a:xfrm>
              <a:off x="250825" y="3835502"/>
              <a:ext cx="8642350" cy="96991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643817-87C6-422F-860B-55ADD21C55BC}"/>
                </a:ext>
              </a:extLst>
            </p:cNvPr>
            <p:cNvSpPr txBox="1"/>
            <p:nvPr/>
          </p:nvSpPr>
          <p:spPr>
            <a:xfrm>
              <a:off x="2147895" y="3870207"/>
              <a:ext cx="484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Empirie und Forschungsdesign 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2659750E-6615-406C-8075-5D995BB06C29}"/>
              </a:ext>
            </a:extLst>
          </p:cNvPr>
          <p:cNvSpPr/>
          <p:nvPr/>
        </p:nvSpPr>
        <p:spPr bwMode="auto">
          <a:xfrm>
            <a:off x="919539" y="1141815"/>
            <a:ext cx="1454004" cy="96991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0C3449-39DB-4DE8-B9E2-3CDC8E9D079E}"/>
              </a:ext>
            </a:extLst>
          </p:cNvPr>
          <p:cNvSpPr/>
          <p:nvPr/>
        </p:nvSpPr>
        <p:spPr bwMode="auto">
          <a:xfrm>
            <a:off x="6804131" y="1176520"/>
            <a:ext cx="1454004" cy="96991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824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04E0-965A-4ACD-AB4D-9318502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Beispielfrage: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B815-09C9-4221-BC64-42D4A1BE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EB4E6-8678-4C30-955F-C1447A39C26B}"/>
              </a:ext>
            </a:extLst>
          </p:cNvPr>
          <p:cNvCxnSpPr>
            <a:cxnSpLocks/>
          </p:cNvCxnSpPr>
          <p:nvPr/>
        </p:nvCxnSpPr>
        <p:spPr bwMode="auto">
          <a:xfrm>
            <a:off x="4221802" y="2153622"/>
            <a:ext cx="14786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18A064-53B0-4C7D-B167-18AA129B562B}"/>
              </a:ext>
            </a:extLst>
          </p:cNvPr>
          <p:cNvSpPr txBox="1"/>
          <p:nvPr/>
        </p:nvSpPr>
        <p:spPr>
          <a:xfrm>
            <a:off x="250824" y="1862553"/>
            <a:ext cx="397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Populismus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83B54-7710-44C1-8598-E04A6879EBF2}"/>
              </a:ext>
            </a:extLst>
          </p:cNvPr>
          <p:cNvSpPr txBox="1"/>
          <p:nvPr/>
        </p:nvSpPr>
        <p:spPr>
          <a:xfrm>
            <a:off x="4547157" y="1427378"/>
            <a:ext cx="82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93190-9D35-45DE-A74F-8630ED60B142}"/>
              </a:ext>
            </a:extLst>
          </p:cNvPr>
          <p:cNvSpPr txBox="1"/>
          <p:nvPr/>
        </p:nvSpPr>
        <p:spPr>
          <a:xfrm>
            <a:off x="4547156" y="2021083"/>
            <a:ext cx="82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FB352-D4C8-410D-A51B-8BCEFE9C0712}"/>
              </a:ext>
            </a:extLst>
          </p:cNvPr>
          <p:cNvSpPr txBox="1"/>
          <p:nvPr/>
        </p:nvSpPr>
        <p:spPr>
          <a:xfrm>
            <a:off x="5551802" y="1862553"/>
            <a:ext cx="348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Demokratie</a:t>
            </a:r>
          </a:p>
        </p:txBody>
      </p:sp>
    </p:spTree>
    <p:extLst>
      <p:ext uri="{BB962C8B-B14F-4D97-AF65-F5344CB8AC3E}">
        <p14:creationId xmlns:p14="http://schemas.microsoft.com/office/powerpoint/2010/main" val="26733917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C2DC-B577-456C-AAEC-D514D2B0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Konzept: </a:t>
            </a:r>
            <a:r>
              <a:rPr lang="de-DE" sz="2800" dirty="0"/>
              <a:t>Demokratie</a:t>
            </a:r>
            <a:br>
              <a:rPr lang="de-DE" sz="2800" dirty="0"/>
            </a:b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75CE-015F-4CB2-9633-B3DB8A84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944413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60A2-F734-4784-A2EF-5A90CEE6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brauchen wir Konzepte?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3D8A-F4E5-47B5-BBB5-413C575A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Konzepte verbinden Theorie und Empirie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Konzepte sind theoretischer Unterbau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Normative Dimension </a:t>
            </a:r>
            <a:r>
              <a:rPr lang="de-DE" sz="2000" dirty="0">
                <a:sym typeface="Wingdings" panose="05000000000000000000" pitchFamily="2" charset="2"/>
              </a:rPr>
              <a:t> Konzepte geben Deutungshoheit </a:t>
            </a:r>
            <a:endParaRPr lang="de-DE" sz="20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Notwendig für wissenschaftliche (und öffentliche) Kommunikation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Notwendig für die Operationalisierung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Viele Ansätze für Definition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</a:rPr>
              <a:t>(Aristotelische) </a:t>
            </a:r>
            <a:r>
              <a:rPr lang="de-DE" sz="2000" dirty="0"/>
              <a:t> Begriffslogik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Familienähnlichkeit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Item Response Theorie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(Tradition) </a:t>
            </a:r>
          </a:p>
        </p:txBody>
      </p:sp>
    </p:spTree>
    <p:extLst>
      <p:ext uri="{BB962C8B-B14F-4D97-AF65-F5344CB8AC3E}">
        <p14:creationId xmlns:p14="http://schemas.microsoft.com/office/powerpoint/2010/main" val="356096407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CEFF-8E63-4E84-A905-136677FE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als logische Typologie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8EF42-4941-4A58-92A7-D9ADDB25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5013152" cy="3381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Konzept ist </a:t>
            </a:r>
            <a:r>
              <a:rPr lang="de-DE" b="1" dirty="0"/>
              <a:t>notwendig und hinreichende </a:t>
            </a:r>
            <a:r>
              <a:rPr lang="de-DE" dirty="0"/>
              <a:t>Kombination  von Unterkonzepten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b="1" dirty="0"/>
              <a:t>Notwendig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b="1" dirty="0"/>
              <a:t>Hinreichend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Alle Unterkonzepte müssen auch definiert werden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28E4C1-EDD8-40C8-AB7F-8F0A427BF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99" y="1356122"/>
            <a:ext cx="3521075" cy="36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725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284A-C37A-4CE9-8974-CD2412D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AF8C-8D7A-4326-935E-CFB2316ABCF9}"/>
              </a:ext>
            </a:extLst>
          </p:cNvPr>
          <p:cNvSpPr txBox="1"/>
          <p:nvPr/>
        </p:nvSpPr>
        <p:spPr>
          <a:xfrm>
            <a:off x="3369275" y="1758177"/>
            <a:ext cx="240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Demokratie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C6367-13C3-4E64-81B0-BBA83DA95447}"/>
              </a:ext>
            </a:extLst>
          </p:cNvPr>
          <p:cNvSpPr txBox="1"/>
          <p:nvPr/>
        </p:nvSpPr>
        <p:spPr>
          <a:xfrm>
            <a:off x="424253" y="2776866"/>
            <a:ext cx="348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Teilhabe / </a:t>
            </a:r>
            <a:r>
              <a:rPr lang="de-DE" sz="3200" dirty="0" err="1"/>
              <a:t>Participation</a:t>
            </a:r>
            <a:endParaRPr lang="de-DE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A17CF-2EFC-4707-9CB0-65A8A67C1823}"/>
              </a:ext>
            </a:extLst>
          </p:cNvPr>
          <p:cNvSpPr txBox="1"/>
          <p:nvPr/>
        </p:nvSpPr>
        <p:spPr>
          <a:xfrm>
            <a:off x="5235154" y="2776866"/>
            <a:ext cx="348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Wettbewerb / </a:t>
            </a:r>
            <a:r>
              <a:rPr lang="de-DE" sz="3200" dirty="0" err="1"/>
              <a:t>Contestation</a:t>
            </a:r>
            <a:r>
              <a:rPr lang="de-DE" sz="3200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E4A7-309B-4A63-9C88-EF9C4F7BAE36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 bwMode="auto">
          <a:xfrm flipV="1">
            <a:off x="2166551" y="2050565"/>
            <a:ext cx="1202724" cy="726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5396E-2E16-4A4C-B384-47869DB5DE40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 bwMode="auto">
          <a:xfrm flipH="1" flipV="1">
            <a:off x="5774724" y="2050565"/>
            <a:ext cx="1202728" cy="726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2334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6E54-BC5B-4B79-ADAA-93F746B8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als „</a:t>
            </a:r>
            <a:r>
              <a:rPr lang="de-DE" dirty="0" err="1"/>
              <a:t>kind</a:t>
            </a:r>
            <a:r>
              <a:rPr lang="de-DE" dirty="0"/>
              <a:t> – </a:t>
            </a:r>
            <a:r>
              <a:rPr lang="de-DE" dirty="0" err="1"/>
              <a:t>hierarchies</a:t>
            </a:r>
            <a:r>
              <a:rPr lang="de-DE" dirty="0"/>
              <a:t>“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EC06A-3315-407D-A690-EC00B5D2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5482709" cy="3381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Untergeordnete Konzepte sind in einer hierarchischen Beziehung zu den Übergeordneten Konzepten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Untergeordnetes Konzept hat alle Charakteristika des übergeordneten Prinzips + zusätzliche Charakteristika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2052" name="Picture 4" descr="Bildergebnis fÃ¼r Leiter">
            <a:extLst>
              <a:ext uri="{FF2B5EF4-FFF2-40B4-BE49-F238E27FC236}">
                <a16:creationId xmlns:a16="http://schemas.microsoft.com/office/drawing/2014/main" id="{934110BD-0186-4411-8B6B-479A4876A7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99" y="1356121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2280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304</Words>
  <Application>Microsoft Office PowerPoint</Application>
  <PresentationFormat>On-screen Show (16:9)</PresentationFormat>
  <Paragraphs>93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Times New Roman</vt:lpstr>
      <vt:lpstr>Verdana</vt:lpstr>
      <vt:lpstr>Vorlesung_15080_17.10.13</vt:lpstr>
      <vt:lpstr>Konzeptionalisierung</vt:lpstr>
      <vt:lpstr>Der Idealisierte Forschungsprozess </vt:lpstr>
      <vt:lpstr>Eine Einfache Forschungssituation </vt:lpstr>
      <vt:lpstr>Beispielfrage:</vt:lpstr>
      <vt:lpstr>Das Konzept: Demokratie  </vt:lpstr>
      <vt:lpstr>Warum brauchen wir Konzepte? </vt:lpstr>
      <vt:lpstr>Konzepte als logische Typologie </vt:lpstr>
      <vt:lpstr>Beispiel: Demokratie </vt:lpstr>
      <vt:lpstr>Konzepte als „kind – hierarchies“ </vt:lpstr>
      <vt:lpstr>Beispiel: Demokratie </vt:lpstr>
      <vt:lpstr>Hybride Konzepte </vt:lpstr>
      <vt:lpstr>Beispiel: Illiberale Demokratie </vt:lpstr>
      <vt:lpstr>Diskussion 2: Was ist Demokratie? </vt:lpstr>
      <vt:lpstr>Auch Möglich: Familienähnlichkeit </vt:lpstr>
      <vt:lpstr>Beispiel: Spielen </vt:lpstr>
      <vt:lpstr>Konzepte als Latente Variablen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551</cp:revision>
  <cp:lastPrinted>2015-10-12T07:54:51Z</cp:lastPrinted>
  <dcterms:created xsi:type="dcterms:W3CDTF">2013-10-17T07:50:24Z</dcterms:created>
  <dcterms:modified xsi:type="dcterms:W3CDTF">2020-11-20T13:45:50Z</dcterms:modified>
</cp:coreProperties>
</file>