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470" r:id="rId2"/>
    <p:sldId id="473" r:id="rId3"/>
    <p:sldId id="471" r:id="rId4"/>
    <p:sldId id="478" r:id="rId5"/>
    <p:sldId id="476" r:id="rId6"/>
    <p:sldId id="475" r:id="rId7"/>
    <p:sldId id="479" r:id="rId8"/>
    <p:sldId id="480" r:id="rId9"/>
    <p:sldId id="477" r:id="rId10"/>
    <p:sldId id="4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A7C64-00C6-44C0-8EBB-893B20EF0ADB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F5296-C3B7-40B3-98F3-D86A452B2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17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Jahn 2006 Kapitel 6</a:t>
            </a:r>
          </a:p>
          <a:p>
            <a:endParaRPr lang="de-DE" dirty="0"/>
          </a:p>
          <a:p>
            <a:r>
              <a:rPr lang="de-DE" dirty="0"/>
              <a:t>Beispiel – Armut macht Populistisch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513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2C253-3A99-4D4E-AA4C-3918A4D5315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513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5316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http://pages.eiu.com/rs/753-RIQ-438/images/Democracy_Index_2017.pdf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513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2C253-3A99-4D4E-AA4C-3918A4D5315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513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70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Note:  In der </a:t>
            </a:r>
            <a:r>
              <a:rPr lang="de-DE" dirty="0" err="1"/>
              <a:t>Lektuere</a:t>
            </a:r>
            <a:r>
              <a:rPr lang="de-DE" dirty="0"/>
              <a:t> wird dies anders diskutiert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513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2C253-3A99-4D4E-AA4C-3918A4D5315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513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574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47134" y="287867"/>
            <a:ext cx="5761567" cy="610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85251" y="143933"/>
            <a:ext cx="2851149" cy="56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6665384"/>
            <a:ext cx="12192000" cy="19261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sz="2400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213102" y="4616451"/>
            <a:ext cx="8623300" cy="1057275"/>
          </a:xfrm>
        </p:spPr>
        <p:txBody>
          <a:bodyPr lIns="360000"/>
          <a:lstStyle>
            <a:lvl1pPr>
              <a:defRPr sz="2667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213100" y="2579689"/>
            <a:ext cx="8636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4800" smtClean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6285"/>
            <a:ext cx="3860800" cy="476249"/>
          </a:xfr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  <p:extLst>
      <p:ext uri="{BB962C8B-B14F-4D97-AF65-F5344CB8AC3E}">
        <p14:creationId xmlns:p14="http://schemas.microsoft.com/office/powerpoint/2010/main" val="472732567"/>
      </p:ext>
    </p:extLst>
  </p:cSld>
  <p:clrMapOvr>
    <a:masterClrMapping/>
  </p:clrMapOvr>
  <p:transition spd="slow"/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59364786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76786" y="838200"/>
            <a:ext cx="2880783" cy="547846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4435" y="838200"/>
            <a:ext cx="8439151" cy="5478463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9514362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1075538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7423421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435" y="1808163"/>
            <a:ext cx="5659967" cy="45085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2" y="1808163"/>
            <a:ext cx="5659967" cy="45085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666471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019188444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37640943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1975959415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0009267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06849960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384"/>
            <a:ext cx="12192000" cy="19261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sz="2400" dirty="0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1619251"/>
            <a:ext cx="11523133" cy="486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34434" y="946151"/>
            <a:ext cx="11523133" cy="42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433" y="6629400"/>
            <a:ext cx="7969251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333" b="0" dirty="0" smtClean="0">
                <a:solidFill>
                  <a:srgbClr val="5F5F5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Titel, Datum, …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985251" y="143933"/>
            <a:ext cx="2851149" cy="56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1008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hf sldNum="0"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60958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121917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82875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243833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474121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965176" indent="-251878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439297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913419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2523004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3132588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3742173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4351758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eiu.com/rs/753-RIQ-438/images/Democracy_Index_2017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109F7-722B-424F-95F5-CA92AB2A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Operationalisierungen und Messungen 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7297F2-800E-4DE6-8A5C-8F7A4CA289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625183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6CDF-8567-4E6F-9AC0-147ABB45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und Reflektion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85B12-621D-4049-8794-C6AE0ABF2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4267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4267" dirty="0"/>
              <a:t>Wie definiert ihr eure Konzepte?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4267" dirty="0"/>
              <a:t>Wie würdet ihr eure Konzepte dann messen? </a:t>
            </a:r>
          </a:p>
        </p:txBody>
      </p:sp>
    </p:spTree>
    <p:extLst>
      <p:ext uri="{BB962C8B-B14F-4D97-AF65-F5344CB8AC3E}">
        <p14:creationId xmlns:p14="http://schemas.microsoft.com/office/powerpoint/2010/main" val="365134103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1D3390B3-D5C0-483E-82FC-A06D8EB4FD69}"/>
              </a:ext>
            </a:extLst>
          </p:cNvPr>
          <p:cNvSpPr txBox="1"/>
          <p:nvPr/>
        </p:nvSpPr>
        <p:spPr>
          <a:xfrm>
            <a:off x="2863861" y="1786349"/>
            <a:ext cx="646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de-DE" sz="2400" dirty="0">
                <a:solidFill>
                  <a:srgbClr val="333333"/>
                </a:solidFill>
                <a:latin typeface="Arial" charset="0"/>
                <a:cs typeface="Arial" charset="0"/>
              </a:rPr>
              <a:t>Theorie und Hypothesen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0C421-03DE-4172-846F-821997C9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Eine Einfache Forschungssituation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532663-13A4-44FE-97B5-3C999CD59286}"/>
              </a:ext>
            </a:extLst>
          </p:cNvPr>
          <p:cNvGrpSpPr/>
          <p:nvPr/>
        </p:nvGrpSpPr>
        <p:grpSpPr>
          <a:xfrm>
            <a:off x="1837156" y="1738305"/>
            <a:ext cx="8517688" cy="913007"/>
            <a:chOff x="1448399" y="3221176"/>
            <a:chExt cx="6388266" cy="6847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A77E3E5-12AD-43AE-ACA1-760D7ACB82FC}"/>
                </a:ext>
              </a:extLst>
            </p:cNvPr>
            <p:cNvGrpSpPr/>
            <p:nvPr/>
          </p:nvGrpSpPr>
          <p:grpSpPr>
            <a:xfrm>
              <a:off x="1929541" y="3221176"/>
              <a:ext cx="5907124" cy="684755"/>
              <a:chOff x="1929541" y="3221176"/>
              <a:chExt cx="5907124" cy="684755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C5D4F73-9B59-4B59-B1C5-432C42306680}"/>
                  </a:ext>
                </a:extLst>
              </p:cNvPr>
              <p:cNvCxnSpPr>
                <a:cxnSpLocks/>
                <a:stCxn id="10" idx="3"/>
                <a:endCxn id="9" idx="1"/>
              </p:cNvCxnSpPr>
              <p:nvPr/>
            </p:nvCxnSpPr>
            <p:spPr bwMode="auto">
              <a:xfrm>
                <a:off x="1929541" y="3563554"/>
                <a:ext cx="5465978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23BC92-A775-4421-925C-345D9A39B2FE}"/>
                  </a:ext>
                </a:extLst>
              </p:cNvPr>
              <p:cNvSpPr txBox="1"/>
              <p:nvPr/>
            </p:nvSpPr>
            <p:spPr>
              <a:xfrm>
                <a:off x="7395519" y="3221176"/>
                <a:ext cx="441146" cy="684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5333" dirty="0">
                    <a:solidFill>
                      <a:srgbClr val="333333"/>
                    </a:solidFill>
                    <a:latin typeface="Arial" charset="0"/>
                    <a:cs typeface="Arial" charset="0"/>
                  </a:rPr>
                  <a:t>Y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B975BD-268F-4C41-986D-CB85B79E942A}"/>
                </a:ext>
              </a:extLst>
            </p:cNvPr>
            <p:cNvSpPr txBox="1"/>
            <p:nvPr/>
          </p:nvSpPr>
          <p:spPr>
            <a:xfrm>
              <a:off x="1448399" y="3221176"/>
              <a:ext cx="481142" cy="684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5333" dirty="0">
                  <a:solidFill>
                    <a:srgbClr val="333333"/>
                  </a:solidFill>
                  <a:latin typeface="Arial" charset="0"/>
                  <a:cs typeface="Arial" charset="0"/>
                </a:rPr>
                <a:t>X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3193ED-64E0-43BC-9DBB-34FA2D108D63}"/>
              </a:ext>
            </a:extLst>
          </p:cNvPr>
          <p:cNvGrpSpPr/>
          <p:nvPr/>
        </p:nvGrpSpPr>
        <p:grpSpPr>
          <a:xfrm>
            <a:off x="1837156" y="2547917"/>
            <a:ext cx="8517688" cy="3525367"/>
            <a:chOff x="1377867" y="1910937"/>
            <a:chExt cx="6388266" cy="264402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F449DDD-9D9F-4743-BC52-B646F0150CFE}"/>
                </a:ext>
              </a:extLst>
            </p:cNvPr>
            <p:cNvCxnSpPr>
              <a:cxnSpLocks/>
              <a:endCxn id="25" idx="0"/>
            </p:cNvCxnSpPr>
            <p:nvPr/>
          </p:nvCxnSpPr>
          <p:spPr bwMode="auto">
            <a:xfrm flipH="1">
              <a:off x="1589585" y="1910937"/>
              <a:ext cx="51337" cy="19592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1E2B35-42E1-4EC0-9A5C-26D1B4B353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47150" y="1910937"/>
              <a:ext cx="1" cy="21050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D73D825-99D7-458E-B64B-5B9386128B73}"/>
                </a:ext>
              </a:extLst>
            </p:cNvPr>
            <p:cNvGrpSpPr/>
            <p:nvPr/>
          </p:nvGrpSpPr>
          <p:grpSpPr>
            <a:xfrm>
              <a:off x="1377867" y="3870207"/>
              <a:ext cx="6388266" cy="684755"/>
              <a:chOff x="1448399" y="3221176"/>
              <a:chExt cx="6388266" cy="684755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C5BF921-37E3-4899-A32F-9B042CE18A3D}"/>
                  </a:ext>
                </a:extLst>
              </p:cNvPr>
              <p:cNvGrpSpPr/>
              <p:nvPr/>
            </p:nvGrpSpPr>
            <p:grpSpPr>
              <a:xfrm>
                <a:off x="1871833" y="3221176"/>
                <a:ext cx="5964832" cy="684755"/>
                <a:chOff x="1871833" y="3221176"/>
                <a:chExt cx="5964832" cy="684755"/>
              </a:xfrm>
            </p:grpSpPr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0DA3BB56-DBEA-44A2-83B8-143BC97802E9}"/>
                    </a:ext>
                  </a:extLst>
                </p:cNvPr>
                <p:cNvCxnSpPr>
                  <a:cxnSpLocks/>
                  <a:stCxn id="25" idx="3"/>
                  <a:endCxn id="27" idx="1"/>
                </p:cNvCxnSpPr>
                <p:nvPr/>
              </p:nvCxnSpPr>
              <p:spPr bwMode="auto">
                <a:xfrm>
                  <a:off x="1871833" y="3563554"/>
                  <a:ext cx="552368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6CB2DB4-A0F0-4643-B7FB-7E5A3305DA5C}"/>
                    </a:ext>
                  </a:extLst>
                </p:cNvPr>
                <p:cNvSpPr txBox="1"/>
                <p:nvPr/>
              </p:nvSpPr>
              <p:spPr>
                <a:xfrm>
                  <a:off x="7395519" y="3221176"/>
                  <a:ext cx="441146" cy="6847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121917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de-DE" sz="5333" dirty="0">
                      <a:solidFill>
                        <a:srgbClr val="333333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D31B40-C193-40B9-BA65-052C191FD8BB}"/>
                  </a:ext>
                </a:extLst>
              </p:cNvPr>
              <p:cNvSpPr txBox="1"/>
              <p:nvPr/>
            </p:nvSpPr>
            <p:spPr>
              <a:xfrm>
                <a:off x="1448399" y="3221176"/>
                <a:ext cx="423434" cy="684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5333" dirty="0">
                    <a:solidFill>
                      <a:srgbClr val="333333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</p:grp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49EE9890-27B2-432C-A298-E0287EE01B09}"/>
              </a:ext>
            </a:extLst>
          </p:cNvPr>
          <p:cNvSpPr/>
          <p:nvPr/>
        </p:nvSpPr>
        <p:spPr bwMode="auto">
          <a:xfrm>
            <a:off x="319394" y="1604068"/>
            <a:ext cx="3790092" cy="450005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333333"/>
              </a:solidFill>
              <a:latin typeface="Arial" charset="0"/>
              <a:cs typeface="Arial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643817-87C6-422F-860B-55ADD21C55BC}"/>
              </a:ext>
            </a:extLst>
          </p:cNvPr>
          <p:cNvSpPr txBox="1"/>
          <p:nvPr/>
        </p:nvSpPr>
        <p:spPr>
          <a:xfrm>
            <a:off x="2863861" y="5160277"/>
            <a:ext cx="646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de-DE" sz="2400" dirty="0">
                <a:solidFill>
                  <a:srgbClr val="333333"/>
                </a:solidFill>
                <a:latin typeface="Arial" charset="0"/>
                <a:cs typeface="Arial" charset="0"/>
              </a:rPr>
              <a:t>Empirie und Forschungsdesign 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468860-B8AE-480A-BD6C-9FE7D3CFFB0E}"/>
              </a:ext>
            </a:extLst>
          </p:cNvPr>
          <p:cNvSpPr/>
          <p:nvPr/>
        </p:nvSpPr>
        <p:spPr bwMode="auto">
          <a:xfrm>
            <a:off x="8052433" y="1603929"/>
            <a:ext cx="3790092" cy="450005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333333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4881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691CD0B-7603-4273-9FD7-21468D83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Operationalisierung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4F1AA0-D47C-48DC-9BB8-6A410A648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435" y="1808163"/>
            <a:ext cx="6695420" cy="4508500"/>
          </a:xfrm>
        </p:spPr>
        <p:txBody>
          <a:bodyPr/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667" dirty="0"/>
              <a:t>Prozess um Konzepte in Messungen umzuwandeln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667" dirty="0"/>
              <a:t>Auch: Entwicklung von spezifischen Abläufen um empirische Daten zu erheben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sz="2400" dirty="0"/>
              <a:t>Theoretische geleitet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sz="2400" dirty="0"/>
              <a:t>Oft rekursiv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667" dirty="0"/>
              <a:t>Unterschiedliche Ansätze = unterschiedlicher Fokus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667" b="1" dirty="0"/>
              <a:t>Validität und Reliabilität </a:t>
            </a:r>
            <a:r>
              <a:rPr lang="de-DE" sz="2667" dirty="0"/>
              <a:t>als Standard</a:t>
            </a:r>
            <a:endParaRPr lang="de-DE" sz="3200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ED893C-5594-4F76-A645-7BF14BC10D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44903" y="946151"/>
            <a:ext cx="3997616" cy="550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6765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8D7E-1918-4413-9E04-3C6B24D9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Operationalisierung: Konzept zur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14A0A-AF27-48B9-A3B3-EC7C27A5D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434" y="1808163"/>
            <a:ext cx="11523132" cy="4508500"/>
          </a:xfrm>
        </p:spPr>
        <p:txBody>
          <a:bodyPr/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dirty="0"/>
              <a:t>Qualitative Methoden (0/1) </a:t>
            </a:r>
            <a:r>
              <a:rPr lang="de-DE" dirty="0">
                <a:sym typeface="Wingdings" panose="05000000000000000000" pitchFamily="2" charset="2"/>
              </a:rPr>
              <a:t> logische Konzepte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dirty="0"/>
              <a:t>Qualitative </a:t>
            </a:r>
            <a:r>
              <a:rPr lang="de-DE" dirty="0" err="1"/>
              <a:t>Comparative</a:t>
            </a:r>
            <a:r>
              <a:rPr lang="de-DE" dirty="0"/>
              <a:t> Analysis (QCA)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dirty="0"/>
              <a:t>Quantitativ: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dirty="0"/>
              <a:t>Nominal / Kategorien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dirty="0"/>
              <a:t>Ordinal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b="1" dirty="0"/>
              <a:t>Intervall</a:t>
            </a:r>
            <a:r>
              <a:rPr lang="de-DE" dirty="0"/>
              <a:t>  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endParaRPr lang="de-DE" dirty="0"/>
          </a:p>
          <a:p>
            <a:pPr marL="609585" indent="-609585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39133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EAF7B7-95F6-4CA3-A0A0-F715FD75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Standard Messungen der Demokratie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46BA05-2D23-4CAB-B759-9DD92622B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Freedom House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32DD346-AF39-4C0F-82B3-9302E2D3E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Polity</a:t>
            </a:r>
            <a:r>
              <a:rPr lang="de-DE" dirty="0"/>
              <a:t> 4</a:t>
            </a:r>
          </a:p>
        </p:txBody>
      </p:sp>
      <p:pic>
        <p:nvPicPr>
          <p:cNvPr id="10242" name="Picture 2" descr="Datei:2016 Freedom House world map.png">
            <a:extLst>
              <a:ext uri="{FF2B5EF4-FFF2-40B4-BE49-F238E27FC236}">
                <a16:creationId xmlns:a16="http://schemas.microsoft.com/office/drawing/2014/main" id="{17287D3A-9AF4-4EA3-94C7-EC18539ADA5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6163"/>
            <a:ext cx="5386917" cy="27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upload.wikimedia.org/wikipedia/commons/thumb/8/82/Polity_IV_2013.png/1024px-Polity_IV_2013.png">
            <a:extLst>
              <a:ext uri="{FF2B5EF4-FFF2-40B4-BE49-F238E27FC236}">
                <a16:creationId xmlns:a16="http://schemas.microsoft.com/office/drawing/2014/main" id="{C8C04A9B-63F1-4523-BC0D-1FB79F3C2751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368" y="2778785"/>
            <a:ext cx="5389033" cy="274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53117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58C189-5601-405B-AB49-2197DE82C11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492295" y="1"/>
            <a:ext cx="8974667" cy="68558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5CC018-9CAC-463E-8E89-978BA219EBD1}"/>
              </a:ext>
            </a:extLst>
          </p:cNvPr>
          <p:cNvSpPr/>
          <p:nvPr/>
        </p:nvSpPr>
        <p:spPr bwMode="auto">
          <a:xfrm>
            <a:off x="4617397" y="6147882"/>
            <a:ext cx="3450076" cy="7101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333333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B73D20-625B-4F6E-AB3C-B7DE08F02534}"/>
              </a:ext>
            </a:extLst>
          </p:cNvPr>
          <p:cNvSpPr/>
          <p:nvPr/>
        </p:nvSpPr>
        <p:spPr bwMode="auto">
          <a:xfrm>
            <a:off x="1" y="5651277"/>
            <a:ext cx="3450076" cy="12067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333333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4590A3-6645-4600-BB28-D61A0A1FD225}"/>
              </a:ext>
            </a:extLst>
          </p:cNvPr>
          <p:cNvSpPr/>
          <p:nvPr/>
        </p:nvSpPr>
        <p:spPr bwMode="auto">
          <a:xfrm>
            <a:off x="8741925" y="6368916"/>
            <a:ext cx="3450076" cy="48908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333333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8C6BF1-AE2B-40CD-96B1-9D14C854F733}"/>
              </a:ext>
            </a:extLst>
          </p:cNvPr>
          <p:cNvSpPr/>
          <p:nvPr/>
        </p:nvSpPr>
        <p:spPr bwMode="auto">
          <a:xfrm>
            <a:off x="8741923" y="0"/>
            <a:ext cx="3450076" cy="7522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333333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9957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7CC7B968-0EC5-4DAE-BB48-362374E7F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01681" cy="681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3678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0F5C82-807D-4C5C-8F8D-8F893F44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Demokratie – Index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16333-C7E0-445C-B063-FA942AA17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3200" dirty="0"/>
              <a:t>Einfacher Durschnitt von 5 Kategorien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3200" dirty="0"/>
              <a:t>Wahlprozess und Pluralismus 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3200" dirty="0"/>
              <a:t>Funktionsweise der Regierung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3200" dirty="0"/>
              <a:t>Politische Teilhabe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3200" dirty="0"/>
              <a:t>Politische Kultur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3200" dirty="0"/>
              <a:t>Bürgerrechte 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3200" dirty="0"/>
              <a:t>In jeder Kategorie –  Summe von Unterfragen (0, 0.5, 1)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3200" dirty="0">
                <a:hlinkClick r:id="rId3"/>
              </a:rPr>
              <a:t>http://pages.eiu.com/rs/753-RIQ-438/images/Democracy_Index_2017.pdf</a:t>
            </a:r>
            <a:endParaRPr lang="de-DE" sz="32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74855094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CBE193-4769-4AB3-BF3B-E057AD80C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eine gute Operationalisierung? 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89AAFE-4B41-4AFB-91B9-4327F2E7D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2667" dirty="0"/>
              <a:t>Gute Operationalisierungen haben hohe Validität und hohe Reliabilität 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667" dirty="0"/>
              <a:t>Validität: Wie gut deckt die Messung das Konzept ab?  </a:t>
            </a:r>
          </a:p>
          <a:p>
            <a:pPr marL="1346166" lvl="2" indent="-380990">
              <a:buFont typeface="Arial" panose="020B0604020202020204" pitchFamily="34" charset="0"/>
              <a:buChar char="•"/>
            </a:pPr>
            <a:r>
              <a:rPr lang="de-DE" sz="2667" dirty="0"/>
              <a:t>Augenscheinvalidität</a:t>
            </a:r>
          </a:p>
          <a:p>
            <a:pPr marL="1346166" lvl="2" indent="-380990">
              <a:buFont typeface="Arial" panose="020B0604020202020204" pitchFamily="34" charset="0"/>
              <a:buChar char="•"/>
            </a:pPr>
            <a:r>
              <a:rPr lang="de-DE" sz="2667" dirty="0"/>
              <a:t>Konstruktvalidität</a:t>
            </a:r>
          </a:p>
          <a:p>
            <a:pPr marL="1820288" lvl="3" indent="-380990">
              <a:buFont typeface="Arial" panose="020B0604020202020204" pitchFamily="34" charset="0"/>
              <a:buChar char="•"/>
            </a:pPr>
            <a:r>
              <a:rPr lang="de-DE" sz="2667" dirty="0"/>
              <a:t>Konvergenzvalidität</a:t>
            </a:r>
          </a:p>
          <a:p>
            <a:pPr marL="1820288" lvl="3" indent="-380990">
              <a:buFont typeface="Arial" panose="020B0604020202020204" pitchFamily="34" charset="0"/>
              <a:buChar char="•"/>
            </a:pPr>
            <a:r>
              <a:rPr lang="de-DE" sz="2667" dirty="0" err="1"/>
              <a:t>Diskriminanzvalidität</a:t>
            </a:r>
            <a:endParaRPr lang="de-DE" sz="2667" dirty="0"/>
          </a:p>
          <a:p>
            <a:pPr marL="1346166" lvl="2" indent="-380990">
              <a:buFont typeface="Arial" panose="020B0604020202020204" pitchFamily="34" charset="0"/>
              <a:buChar char="•"/>
            </a:pPr>
            <a:r>
              <a:rPr lang="de-DE" sz="2667" dirty="0"/>
              <a:t>Kriteriumsvalidität</a:t>
            </a:r>
          </a:p>
          <a:p>
            <a:pPr marL="1820288" lvl="3" indent="-380990">
              <a:buFont typeface="Arial" panose="020B0604020202020204" pitchFamily="34" charset="0"/>
              <a:buChar char="•"/>
            </a:pPr>
            <a:r>
              <a:rPr lang="de-DE" sz="2667" dirty="0"/>
              <a:t>Diagnostische Validität</a:t>
            </a:r>
          </a:p>
          <a:p>
            <a:pPr marL="1820288" lvl="3" indent="-380990">
              <a:buFont typeface="Arial" panose="020B0604020202020204" pitchFamily="34" charset="0"/>
              <a:buChar char="•"/>
            </a:pPr>
            <a:r>
              <a:rPr lang="de-DE" sz="2667" dirty="0"/>
              <a:t>Prognostische Validität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667" dirty="0"/>
              <a:t>Reliabilität : Wie akkurat deckt die Messung das Konzept ab? </a:t>
            </a:r>
          </a:p>
          <a:p>
            <a:pPr marL="1346166" lvl="2" indent="-380990">
              <a:buFont typeface="Arial" panose="020B0604020202020204" pitchFamily="34" charset="0"/>
              <a:buChar char="•"/>
            </a:pPr>
            <a:endParaRPr lang="de-DE" b="1" dirty="0"/>
          </a:p>
          <a:p>
            <a:pPr marL="1346166" lvl="2" indent="-380990">
              <a:buFont typeface="Arial" panose="020B0604020202020204" pitchFamily="34" charset="0"/>
              <a:buChar char="•"/>
            </a:pPr>
            <a:endParaRPr lang="de-DE" b="1" dirty="0"/>
          </a:p>
          <a:p>
            <a:pPr marL="1346166" lvl="2" indent="-380990">
              <a:buFont typeface="Arial" panose="020B0604020202020204" pitchFamily="34" charset="0"/>
              <a:buChar char="•"/>
            </a:pPr>
            <a:endParaRPr lang="de-DE" dirty="0"/>
          </a:p>
          <a:p>
            <a:pPr marL="1346166" lvl="2" indent="-380990">
              <a:buFont typeface="Arial" panose="020B0604020202020204" pitchFamily="34" charset="0"/>
              <a:buChar char="•"/>
            </a:pPr>
            <a:endParaRPr lang="de-DE" dirty="0"/>
          </a:p>
          <a:p>
            <a:pPr marL="855112" lvl="1" indent="-380990">
              <a:buFont typeface="Arial" panose="020B0604020202020204" pitchFamily="34" charset="0"/>
              <a:buChar char="•"/>
            </a:pPr>
            <a:endParaRPr lang="de-DE" dirty="0"/>
          </a:p>
          <a:p>
            <a:pPr marL="855112" lvl="1" indent="-38099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5418999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241</Words>
  <Application>Microsoft Office PowerPoint</Application>
  <PresentationFormat>Widescreen</PresentationFormat>
  <Paragraphs>61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Verdana</vt:lpstr>
      <vt:lpstr>Vorlesung_15080_17.10.13</vt:lpstr>
      <vt:lpstr>Operationalisierungen und Messungen  </vt:lpstr>
      <vt:lpstr>Eine Einfache Forschungssituation </vt:lpstr>
      <vt:lpstr>Operationalisierung</vt:lpstr>
      <vt:lpstr>Operationalisierung: Konzept zur Variable</vt:lpstr>
      <vt:lpstr>Standard Messungen der Demokratie </vt:lpstr>
      <vt:lpstr>PowerPoint Presentation</vt:lpstr>
      <vt:lpstr>PowerPoint Presentation</vt:lpstr>
      <vt:lpstr>Demokratie – Index </vt:lpstr>
      <vt:lpstr>Was ist eine gute Operationalisierung?  </vt:lpstr>
      <vt:lpstr>Diskussion und Reflektion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Operationalisierungen und Messungen</dc:title>
  <dc:creator>C C</dc:creator>
  <cp:lastModifiedBy>C C</cp:lastModifiedBy>
  <cp:revision>2</cp:revision>
  <dcterms:created xsi:type="dcterms:W3CDTF">2020-11-20T12:12:36Z</dcterms:created>
  <dcterms:modified xsi:type="dcterms:W3CDTF">2020-11-20T13:45:32Z</dcterms:modified>
</cp:coreProperties>
</file>