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95" r:id="rId2"/>
    <p:sldId id="453" r:id="rId3"/>
    <p:sldId id="425" r:id="rId4"/>
    <p:sldId id="422" r:id="rId5"/>
    <p:sldId id="427" r:id="rId6"/>
    <p:sldId id="428" r:id="rId7"/>
    <p:sldId id="426" r:id="rId8"/>
    <p:sldId id="455" r:id="rId9"/>
    <p:sldId id="454" r:id="rId10"/>
    <p:sldId id="429" r:id="rId11"/>
    <p:sldId id="456" r:id="rId12"/>
    <p:sldId id="43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E1194-5D41-474F-9098-2C964F7287DE}" v="3" dt="2019-11-08T11:30:46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C6CC8-60B3-43F7-BDBD-2D7769534295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09E3-57FD-4F62-B5F8-685E44A956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7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Highlight</a:t>
            </a:r>
            <a:r>
              <a:rPr lang="de-DE" baseline="0" dirty="0"/>
              <a:t> Methoden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32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1315743394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0785522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1859317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7761715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121569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0939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78870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4100779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03908345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497856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149996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21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Richtiges </a:t>
            </a:r>
            <a:r>
              <a:rPr lang="de-DE" dirty="0" err="1"/>
              <a:t>LEsen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Methoden und Forschung</a:t>
            </a:r>
          </a:p>
        </p:txBody>
      </p:sp>
    </p:spTree>
    <p:extLst>
      <p:ext uri="{BB962C8B-B14F-4D97-AF65-F5344CB8AC3E}">
        <p14:creationId xmlns:p14="http://schemas.microsoft.com/office/powerpoint/2010/main" val="29062285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Analytisches Lesen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7" y="1808163"/>
            <a:ext cx="3867449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Übung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Kritische Rezeption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Rest des Studiums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Grundlage für die Exzerpte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Verbindung zu anderen Themen des Kurses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133" dirty="0"/>
              <a:t>Lektüre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133" dirty="0"/>
              <a:t>Methoden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sz="2667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808163"/>
            <a:ext cx="7285568" cy="4508500"/>
          </a:xfrm>
        </p:spPr>
        <p:txBody>
          <a:bodyPr/>
          <a:lstStyle/>
          <a:p>
            <a:pPr marL="685783" indent="-685783">
              <a:buFont typeface="+mj-lt"/>
              <a:buAutoNum type="arabicPeriod"/>
            </a:pPr>
            <a:r>
              <a:rPr lang="de-DE" dirty="0"/>
              <a:t>Textgerüst/ Forschungsfrage erkennen 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Inhalt interpretieren </a:t>
            </a:r>
          </a:p>
          <a:p>
            <a:pPr marL="1159904" lvl="1" indent="-685783">
              <a:buFont typeface="+mj-lt"/>
              <a:buAutoNum type="arabicPeriod"/>
            </a:pPr>
            <a:r>
              <a:rPr lang="de-DE" dirty="0"/>
              <a:t>Schlüsselbegriffe identifizieren </a:t>
            </a:r>
          </a:p>
          <a:p>
            <a:pPr marL="1159904" lvl="1" indent="-685783">
              <a:buFont typeface="+mj-lt"/>
              <a:buAutoNum type="arabicPeriod"/>
            </a:pPr>
            <a:r>
              <a:rPr lang="de-DE" dirty="0"/>
              <a:t>Ergebnisse verstehen 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Text kritisch würdigen </a:t>
            </a:r>
          </a:p>
          <a:p>
            <a:pPr marL="1159904" lvl="1" indent="-685783">
              <a:buFont typeface="+mj-lt"/>
              <a:buAutoNum type="arabicPeriod"/>
            </a:pPr>
            <a:r>
              <a:rPr lang="de-DE" dirty="0"/>
              <a:t>Mehrwert des Artikels </a:t>
            </a:r>
          </a:p>
          <a:p>
            <a:pPr marL="1159904" lvl="1" indent="-685783">
              <a:buFont typeface="+mj-lt"/>
              <a:buAutoNum type="arabicPeriod"/>
            </a:pPr>
            <a:r>
              <a:rPr lang="de-DE" dirty="0"/>
              <a:t>Argumentationsmängel </a:t>
            </a:r>
          </a:p>
          <a:p>
            <a:pPr marL="685783" indent="-685783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531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923E-6936-4DF6-9D76-0865027B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Textstrukturen erkennen  (und schreiben)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9DBB-266F-4CEA-A676-99FF61C020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Eine große Idee pro Sektion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Eine Spezifische Idee pro Paragraph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Eine spezifische Information pro Satz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E651A-2A98-44ED-89A2-D6F994EE1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Übung: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Fasst die Einleitung des Artikels zusammen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Paragraph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Paragraph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Paragraph 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6644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Vergleichendes Lesen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11523132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Erweiterung des analytischen Lesens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Sehr gute Basis für Hausarbeiten/ Bachelorarbeiten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Verbindet Analyse und Synthese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Schritte siehe Lektüre </a:t>
            </a:r>
            <a:r>
              <a:rPr lang="de-DE" dirty="0">
                <a:sym typeface="Wingdings" panose="05000000000000000000" pitchFamily="2" charset="2"/>
              </a:rPr>
              <a:t>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Literaturreview in der nächsten Woche </a:t>
            </a:r>
            <a:endParaRPr lang="de-DE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69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3D729-2A2D-45FB-937B-A8A6FD46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58" y="1634749"/>
            <a:ext cx="5461484" cy="4830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CF8A7-CCD1-4385-8781-09C95225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Idealisierte Forschungsprozess </a:t>
            </a:r>
          </a:p>
        </p:txBody>
      </p:sp>
      <p:pic>
        <p:nvPicPr>
          <p:cNvPr id="1026" name="Picture 2" descr="Bildergebnis fÃ¼r books">
            <a:extLst>
              <a:ext uri="{FF2B5EF4-FFF2-40B4-BE49-F238E27FC236}">
                <a16:creationId xmlns:a16="http://schemas.microsoft.com/office/drawing/2014/main" id="{14F91EFC-FDB1-4DAB-A394-8158B2F3F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739" y="1762311"/>
            <a:ext cx="4998519" cy="3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316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der Frage zur (Haus)Arbeit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r>
              <a:rPr lang="de-DE" sz="3733" dirty="0"/>
              <a:t>Allgemeine Forschungsfrage </a:t>
            </a:r>
          </a:p>
          <a:p>
            <a:pPr marL="685783" indent="-685783">
              <a:buFont typeface="+mj-lt"/>
              <a:buAutoNum type="arabicPeriod"/>
            </a:pPr>
            <a:r>
              <a:rPr lang="de-DE" sz="3733" dirty="0"/>
              <a:t>Literatursuche</a:t>
            </a:r>
          </a:p>
          <a:p>
            <a:pPr marL="685783" indent="-685783">
              <a:buFont typeface="+mj-lt"/>
              <a:buAutoNum type="arabicPeriod"/>
            </a:pPr>
            <a:r>
              <a:rPr lang="de-DE" sz="3733" dirty="0"/>
              <a:t>Literaturreview  </a:t>
            </a:r>
          </a:p>
          <a:p>
            <a:pPr marL="685783" indent="-685783">
              <a:buFont typeface="+mj-lt"/>
              <a:buAutoNum type="arabicPeriod"/>
            </a:pPr>
            <a:r>
              <a:rPr lang="de-DE" sz="3733" dirty="0"/>
              <a:t>Fokussierung der Forschungsfrage </a:t>
            </a:r>
          </a:p>
          <a:p>
            <a:pPr marL="685783" indent="-685783">
              <a:buFont typeface="+mj-lt"/>
              <a:buAutoNum type="arabicPeriod"/>
            </a:pPr>
            <a:r>
              <a:rPr lang="de-DE" sz="3733" dirty="0"/>
              <a:t>Mehr Literaturreview </a:t>
            </a:r>
          </a:p>
          <a:p>
            <a:pPr marL="685783" indent="-685783">
              <a:buFont typeface="+mj-lt"/>
              <a:buAutoNum type="arabicPeriod"/>
            </a:pPr>
            <a:r>
              <a:rPr lang="de-DE" sz="3733" dirty="0"/>
              <a:t>Analyse  </a:t>
            </a:r>
          </a:p>
          <a:p>
            <a:endParaRPr lang="de-DE" sz="3733" dirty="0"/>
          </a:p>
          <a:p>
            <a:pPr marL="685783" indent="-685783">
              <a:buFont typeface="+mj-lt"/>
              <a:buAutoNum type="arabicPeriod"/>
            </a:pPr>
            <a:endParaRPr lang="de-DE" sz="3733" dirty="0"/>
          </a:p>
          <a:p>
            <a:pPr marL="685783" indent="-685783">
              <a:buFont typeface="+mj-lt"/>
              <a:buAutoNum type="arabicPeriod"/>
            </a:pPr>
            <a:endParaRPr lang="de-DE" sz="3733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68867" y="1619250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1219170">
              <a:spcBef>
                <a:spcPts val="667"/>
              </a:spcBef>
            </a:pPr>
            <a:r>
              <a:rPr lang="de-DE" sz="8000" b="1" kern="0" dirty="0">
                <a:latin typeface="Arial"/>
              </a:rPr>
              <a:t> Lesen </a:t>
            </a:r>
          </a:p>
          <a:p>
            <a:pPr marL="685783" indent="-685783" algn="ctr" defTabSz="1219170">
              <a:spcBef>
                <a:spcPts val="667"/>
              </a:spcBef>
              <a:buFont typeface="+mj-lt"/>
              <a:buAutoNum type="arabicPeriod"/>
            </a:pPr>
            <a:endParaRPr lang="de-DE" sz="8000" b="1" kern="0" dirty="0">
              <a:latin typeface="Arial"/>
            </a:endParaRPr>
          </a:p>
          <a:p>
            <a:pPr marL="685783" indent="-685783" algn="ctr" defTabSz="1219170">
              <a:spcBef>
                <a:spcPts val="667"/>
              </a:spcBef>
              <a:buFont typeface="+mj-lt"/>
              <a:buAutoNum type="arabicPeriod"/>
            </a:pPr>
            <a:endParaRPr lang="de-DE" sz="8000" b="1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087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Aktives Lesen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Elementares lesen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Prüfendes Lesen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Analytisches Lesen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Vergleichendes Lesen </a:t>
            </a:r>
          </a:p>
          <a:p>
            <a:pPr marL="685783" indent="-685783">
              <a:buFont typeface="+mj-lt"/>
              <a:buAutoNum type="arabicPeriod"/>
            </a:pPr>
            <a:endParaRPr lang="de-D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1" y="2293145"/>
            <a:ext cx="5659967" cy="35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167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Regeln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Lesen als Dialog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3200" dirty="0"/>
              <a:t>Fragen/ Antworten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Schlüsselwörter und Konzepte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Aktives Lesen = markieren und exzerpieren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3200" dirty="0"/>
              <a:t>Spezifische Schema sehr unterschiedlich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Lesemodus flexibel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8626409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434" y="2301028"/>
            <a:ext cx="5659967" cy="353747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1" y="2293145"/>
            <a:ext cx="5659967" cy="35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5661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Prüfendes Lesen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375834"/>
            <a:ext cx="5659967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Schneller Überblick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Wichtig in der Literaturrecherche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Falls Erwartungen nicht entsprochen werden </a:t>
            </a:r>
            <a:r>
              <a:rPr lang="de-DE" dirty="0">
                <a:sym typeface="Wingdings" panose="05000000000000000000" pitchFamily="2" charset="2"/>
              </a:rPr>
              <a:t> Hinweis auf mangelndes Verständnis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60993"/>
            <a:ext cx="5659967" cy="4508500"/>
          </a:xfrm>
        </p:spPr>
        <p:txBody>
          <a:bodyPr/>
          <a:lstStyle/>
          <a:p>
            <a:pPr marL="685783" indent="-685783">
              <a:buFont typeface="+mj-lt"/>
              <a:buAutoNum type="arabicPeriod"/>
            </a:pPr>
            <a:r>
              <a:rPr lang="de-DE" dirty="0"/>
              <a:t>Titel (und Untertitel) , Jahr und Autoren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Abstrakt, Einleitung und Fazit 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Inhaltsverzeichnis oder Gliederung 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Literaturverzeichnis </a:t>
            </a:r>
          </a:p>
          <a:p>
            <a:pPr marL="685783" indent="-685783">
              <a:buFont typeface="+mj-lt"/>
              <a:buAutoNum type="arabicPeriod"/>
            </a:pPr>
            <a:r>
              <a:rPr lang="de-DE" dirty="0"/>
              <a:t>Text allgemein überfliegen </a:t>
            </a:r>
          </a:p>
          <a:p>
            <a:pPr marL="685783" indent="-685783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4923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B7D2-6F52-4806-9BB8-9312864C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427DF-AD2F-426E-90A1-07C704332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34465" y="0"/>
            <a:ext cx="4535462" cy="66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205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B6A8-DE01-49EE-BE22-FDF40D01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77130-CD9D-4E18-B163-1E95CB008E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329540"/>
            <a:ext cx="6198919" cy="61989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1DB92-A2EF-4C61-81E9-1DFCECC616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Zwei Thesen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dirty="0"/>
              <a:t>Ressourcen/Wirtschaft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dirty="0"/>
              <a:t>Kultur/Homogenität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Daten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Methode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Ergebnisse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013BDE-BC93-41B2-A8B0-A9B0EE8E5C39}"/>
              </a:ext>
            </a:extLst>
          </p:cNvPr>
          <p:cNvGrpSpPr/>
          <p:nvPr/>
        </p:nvGrpSpPr>
        <p:grpSpPr>
          <a:xfrm>
            <a:off x="213755" y="647289"/>
            <a:ext cx="5882245" cy="393865"/>
            <a:chOff x="213755" y="647289"/>
            <a:chExt cx="5882245" cy="3938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7B54DD-F9AF-418E-A17B-31E4750DB8DE}"/>
                </a:ext>
              </a:extLst>
            </p:cNvPr>
            <p:cNvCxnSpPr/>
            <p:nvPr/>
          </p:nvCxnSpPr>
          <p:spPr bwMode="auto">
            <a:xfrm>
              <a:off x="213755" y="1041154"/>
              <a:ext cx="3942608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F6C71F-B119-49F5-A1E3-72D002A8DE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862" y="647289"/>
              <a:ext cx="463138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96990F-5588-42C8-9A9F-5A045DC74E01}"/>
              </a:ext>
            </a:extLst>
          </p:cNvPr>
          <p:cNvGrpSpPr/>
          <p:nvPr/>
        </p:nvGrpSpPr>
        <p:grpSpPr>
          <a:xfrm>
            <a:off x="213755" y="1680442"/>
            <a:ext cx="5882245" cy="950026"/>
            <a:chOff x="213755" y="1680442"/>
            <a:chExt cx="5882245" cy="950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6BBDC5-62E1-4B38-A266-33D8AD953315}"/>
                </a:ext>
              </a:extLst>
            </p:cNvPr>
            <p:cNvCxnSpPr/>
            <p:nvPr/>
          </p:nvCxnSpPr>
          <p:spPr bwMode="auto">
            <a:xfrm>
              <a:off x="2004950" y="1680442"/>
              <a:ext cx="3942608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B5F488-9DDF-4FED-90F4-B5C2D6FDF6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2001077"/>
              <a:ext cx="588224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27CF07-25CB-4336-9427-E85D6CE855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2333586"/>
              <a:ext cx="588224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EC1971-F8C5-4259-9130-E21E9D924C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2630468"/>
              <a:ext cx="3135087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65A34A-9D72-46BD-A5B3-88E94A2A917D}"/>
              </a:ext>
            </a:extLst>
          </p:cNvPr>
          <p:cNvGrpSpPr/>
          <p:nvPr/>
        </p:nvGrpSpPr>
        <p:grpSpPr>
          <a:xfrm>
            <a:off x="213755" y="2974852"/>
            <a:ext cx="5882245" cy="973778"/>
            <a:chOff x="213755" y="2974852"/>
            <a:chExt cx="5882245" cy="97377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27E0C6-4CA9-4303-A339-76CFEF032C60}"/>
                </a:ext>
              </a:extLst>
            </p:cNvPr>
            <p:cNvCxnSpPr/>
            <p:nvPr/>
          </p:nvCxnSpPr>
          <p:spPr bwMode="auto">
            <a:xfrm>
              <a:off x="2153392" y="2974852"/>
              <a:ext cx="3942608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7DBB81-0948-4836-A7E0-550CFD6439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3283611"/>
              <a:ext cx="588224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516984-D9D7-4EAE-AC13-D1120379D9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3639871"/>
              <a:ext cx="588224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55A34C-2FA2-48FF-B334-1C4EDEADEB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3948630"/>
              <a:ext cx="588224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D559AD-BBDA-42BB-A697-C3C3F6F14D6A}"/>
              </a:ext>
            </a:extLst>
          </p:cNvPr>
          <p:cNvCxnSpPr/>
          <p:nvPr/>
        </p:nvCxnSpPr>
        <p:spPr bwMode="auto">
          <a:xfrm>
            <a:off x="2153392" y="4269264"/>
            <a:ext cx="39426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4222C1-5500-4538-96AE-341086F2E95F}"/>
              </a:ext>
            </a:extLst>
          </p:cNvPr>
          <p:cNvCxnSpPr/>
          <p:nvPr/>
        </p:nvCxnSpPr>
        <p:spPr bwMode="auto">
          <a:xfrm>
            <a:off x="445985" y="4554104"/>
            <a:ext cx="39426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FDA3B0-047B-49D6-A8D9-A24ABA029AC2}"/>
              </a:ext>
            </a:extLst>
          </p:cNvPr>
          <p:cNvGrpSpPr/>
          <p:nvPr/>
        </p:nvGrpSpPr>
        <p:grpSpPr>
          <a:xfrm>
            <a:off x="213755" y="6194940"/>
            <a:ext cx="5733803" cy="318655"/>
            <a:chOff x="213755" y="6194940"/>
            <a:chExt cx="5733803" cy="31865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FDE9A-FB7C-46F9-847E-3A36CFFBA4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6513595"/>
              <a:ext cx="5258790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9A8E6D-B679-4407-B31E-79774C4034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755" y="6194940"/>
              <a:ext cx="5733803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26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213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Vorlesung_15080_17.10.13</vt:lpstr>
      <vt:lpstr>Richtiges LEsen</vt:lpstr>
      <vt:lpstr>Der Idealisierte Forschungsprozess </vt:lpstr>
      <vt:lpstr>Von der Frage zur (Haus)Arbeit</vt:lpstr>
      <vt:lpstr>Aktives Lesen</vt:lpstr>
      <vt:lpstr>Allgemeine Regeln </vt:lpstr>
      <vt:lpstr>Beispiel</vt:lpstr>
      <vt:lpstr>Prüfendes Lesen </vt:lpstr>
      <vt:lpstr>PowerPoint Presentation</vt:lpstr>
      <vt:lpstr>PowerPoint Presentation</vt:lpstr>
      <vt:lpstr>Analytisches Lesen </vt:lpstr>
      <vt:lpstr>Textstrukturen erkennen  (und schreiben)</vt:lpstr>
      <vt:lpstr>Vergleichendes Lesen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 C</cp:lastModifiedBy>
  <cp:revision>10</cp:revision>
  <dcterms:created xsi:type="dcterms:W3CDTF">2018-11-23T11:31:40Z</dcterms:created>
  <dcterms:modified xsi:type="dcterms:W3CDTF">2020-12-07T07:57:47Z</dcterms:modified>
</cp:coreProperties>
</file>