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4.jpg" ContentType="image/png"/>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1"/>
  </p:notesMasterIdLst>
  <p:handoutMasterIdLst>
    <p:handoutMasterId r:id="rId22"/>
  </p:handoutMasterIdLst>
  <p:sldIdLst>
    <p:sldId id="389" r:id="rId2"/>
    <p:sldId id="391" r:id="rId3"/>
    <p:sldId id="397" r:id="rId4"/>
    <p:sldId id="398" r:id="rId5"/>
    <p:sldId id="399" r:id="rId6"/>
    <p:sldId id="401" r:id="rId7"/>
    <p:sldId id="402" r:id="rId8"/>
    <p:sldId id="409" r:id="rId9"/>
    <p:sldId id="405" r:id="rId10"/>
    <p:sldId id="468" r:id="rId11"/>
    <p:sldId id="467" r:id="rId12"/>
    <p:sldId id="453" r:id="rId13"/>
    <p:sldId id="455" r:id="rId14"/>
    <p:sldId id="458" r:id="rId15"/>
    <p:sldId id="454" r:id="rId16"/>
    <p:sldId id="459" r:id="rId17"/>
    <p:sldId id="469" r:id="rId18"/>
    <p:sldId id="408" r:id="rId19"/>
    <p:sldId id="407" r:id="rId20"/>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003366"/>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2" autoAdjust="0"/>
    <p:restoredTop sz="84843" autoAdjust="0"/>
  </p:normalViewPr>
  <p:slideViewPr>
    <p:cSldViewPr snapToGrid="0">
      <p:cViewPr varScale="1">
        <p:scale>
          <a:sx n="129" d="100"/>
          <a:sy n="129" d="100"/>
        </p:scale>
        <p:origin x="252" y="108"/>
      </p:cViewPr>
      <p:guideLst>
        <p:guide orient="horz" pos="1620"/>
        <p:guide pos="2880"/>
      </p:guideLst>
    </p:cSldViewPr>
  </p:slideViewPr>
  <p:outlineViewPr>
    <p:cViewPr>
      <p:scale>
        <a:sx n="33" d="100"/>
        <a:sy n="33" d="100"/>
      </p:scale>
      <p:origin x="0" y="-1878"/>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Hinweis auf SRP (1952) und KPD (1956)  sowie</a:t>
            </a:r>
            <a:r>
              <a:rPr lang="de-DE" baseline="0" dirty="0"/>
              <a:t> NPD Prozesse 2001   (Prozeduraler Mangel) und 2013/17 (Keine erfolgreiche Durchsetzung der verfassungsfeindlichen Ziele) </a:t>
            </a:r>
            <a:endParaRPr lang="de-DE" dirty="0"/>
          </a:p>
          <a:p>
            <a:endParaRPr lang="de-DE" dirty="0"/>
          </a:p>
          <a:p>
            <a:r>
              <a:rPr lang="de-DE" dirty="0"/>
              <a:t>Diskussion über Parteienverbot </a:t>
            </a:r>
          </a:p>
        </p:txBody>
      </p:sp>
      <p:sp>
        <p:nvSpPr>
          <p:cNvPr id="4" name="Slide Number Placeholder 3"/>
          <p:cNvSpPr>
            <a:spLocks noGrp="1"/>
          </p:cNvSpPr>
          <p:nvPr>
            <p:ph type="sldNum" sz="quarter" idx="10"/>
          </p:nvPr>
        </p:nvSpPr>
        <p:spPr/>
        <p:txBody>
          <a:bodyPr/>
          <a:lstStyle/>
          <a:p>
            <a:pPr>
              <a:defRPr/>
            </a:pPr>
            <a:fld id="{AAF2C253-3A99-4D4E-AA4C-3918A4D5315D}" type="slidenum">
              <a:rPr lang="de-DE" smtClean="0"/>
              <a:pPr>
                <a:defRPr/>
              </a:pPr>
              <a:t>5</a:t>
            </a:fld>
            <a:endParaRPr lang="de-DE" dirty="0"/>
          </a:p>
        </p:txBody>
      </p:sp>
    </p:spTree>
    <p:extLst>
      <p:ext uri="{BB962C8B-B14F-4D97-AF65-F5344CB8AC3E}">
        <p14:creationId xmlns:p14="http://schemas.microsoft.com/office/powerpoint/2010/main" val="2447546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de-DE" sz="1200" b="0" i="0" kern="1200" dirty="0" err="1">
                <a:solidFill>
                  <a:schemeClr val="tx1"/>
                </a:solidFill>
                <a:effectLst/>
                <a:latin typeface="Verdana" pitchFamily="34" charset="0"/>
                <a:ea typeface="+mn-ea"/>
                <a:cs typeface="+mn-cs"/>
              </a:rPr>
              <a:t>Aggregatfuktion</a:t>
            </a:r>
            <a:r>
              <a:rPr kumimoji="1" lang="de-DE" sz="1200" b="0" i="0" kern="1200" baseline="0" dirty="0">
                <a:solidFill>
                  <a:schemeClr val="tx1"/>
                </a:solidFill>
                <a:effectLst/>
                <a:latin typeface="Verdana" pitchFamily="34" charset="0"/>
                <a:ea typeface="+mn-ea"/>
                <a:cs typeface="+mn-cs"/>
              </a:rPr>
              <a:t> - </a:t>
            </a:r>
            <a:r>
              <a:rPr kumimoji="1" lang="de-DE" sz="1200" b="0" i="0" kern="1200" dirty="0">
                <a:solidFill>
                  <a:schemeClr val="tx1"/>
                </a:solidFill>
                <a:effectLst/>
                <a:latin typeface="Verdana" pitchFamily="34" charset="0"/>
                <a:ea typeface="+mn-ea"/>
                <a:cs typeface="+mn-cs"/>
              </a:rPr>
              <a:t>Formulierung und Bündelung der Interessen und Meinungen der Mitglieder und Wähler. </a:t>
            </a:r>
          </a:p>
          <a:p>
            <a:endParaRPr kumimoji="1" lang="de-DE" sz="1200" b="0" i="0" kern="1200" dirty="0">
              <a:solidFill>
                <a:schemeClr val="tx1"/>
              </a:solidFill>
              <a:effectLst/>
              <a:latin typeface="Verdana" pitchFamily="34" charset="0"/>
              <a:ea typeface="+mn-ea"/>
              <a:cs typeface="+mn-cs"/>
            </a:endParaRPr>
          </a:p>
          <a:p>
            <a:endParaRPr lang="de-DE" dirty="0"/>
          </a:p>
        </p:txBody>
      </p:sp>
      <p:sp>
        <p:nvSpPr>
          <p:cNvPr id="4" name="Slide Number Placeholder 3"/>
          <p:cNvSpPr>
            <a:spLocks noGrp="1"/>
          </p:cNvSpPr>
          <p:nvPr>
            <p:ph type="sldNum" sz="quarter" idx="10"/>
          </p:nvPr>
        </p:nvSpPr>
        <p:spPr/>
        <p:txBody>
          <a:bodyPr/>
          <a:lstStyle/>
          <a:p>
            <a:pPr>
              <a:defRPr/>
            </a:pPr>
            <a:fld id="{AAF2C253-3A99-4D4E-AA4C-3918A4D5315D}" type="slidenum">
              <a:rPr lang="de-DE" smtClean="0"/>
              <a:pPr>
                <a:defRPr/>
              </a:pPr>
              <a:t>7</a:t>
            </a:fld>
            <a:endParaRPr lang="de-DE" dirty="0"/>
          </a:p>
        </p:txBody>
      </p:sp>
    </p:spTree>
    <p:extLst>
      <p:ext uri="{BB962C8B-B14F-4D97-AF65-F5344CB8AC3E}">
        <p14:creationId xmlns:p14="http://schemas.microsoft.com/office/powerpoint/2010/main" val="4278588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Parteien Organisation intern   - Hierarchisch aber nicht klar</a:t>
            </a:r>
            <a:r>
              <a:rPr lang="de-DE" baseline="0" dirty="0"/>
              <a:t> abgetrennt </a:t>
            </a:r>
          </a:p>
          <a:p>
            <a:endParaRPr lang="de-DE" baseline="0" dirty="0"/>
          </a:p>
          <a:p>
            <a:r>
              <a:rPr lang="de-DE" baseline="0" dirty="0"/>
              <a:t>Vertikal und Horizontal verschachteltet Strukturen  </a:t>
            </a:r>
            <a:r>
              <a:rPr lang="de-DE" baseline="0" dirty="0">
                <a:sym typeface="Wingdings" panose="05000000000000000000" pitchFamily="2" charset="2"/>
              </a:rPr>
              <a:t>regionale Struktur  Notwendigkeit der Koordination innerhalb der Partei</a:t>
            </a:r>
          </a:p>
          <a:p>
            <a:endParaRPr lang="de-DE" baseline="0" dirty="0">
              <a:sym typeface="Wingdings" panose="05000000000000000000" pitchFamily="2" charset="2"/>
            </a:endParaRPr>
          </a:p>
          <a:p>
            <a:r>
              <a:rPr lang="de-DE" baseline="0" dirty="0">
                <a:sym typeface="Wingdings" panose="05000000000000000000" pitchFamily="2" charset="2"/>
              </a:rPr>
              <a:t>Spannendes Forschungsfeld   z.B. Unterschiede in Parteistrukturen zwischen verschiedenen Parteien </a:t>
            </a:r>
            <a:endParaRPr lang="de-DE" baseline="0" dirty="0"/>
          </a:p>
          <a:p>
            <a:endParaRPr lang="de-DE" baseline="0" dirty="0"/>
          </a:p>
          <a:p>
            <a:r>
              <a:rPr lang="de-DE" baseline="0" dirty="0"/>
              <a:t>Quelle: http://www.bpb.de/izpb/219179/parteien-als-organisationen?p=all </a:t>
            </a:r>
          </a:p>
          <a:p>
            <a:endParaRPr lang="de-DE" dirty="0"/>
          </a:p>
        </p:txBody>
      </p:sp>
      <p:sp>
        <p:nvSpPr>
          <p:cNvPr id="4" name="Slide Number Placeholder 3"/>
          <p:cNvSpPr>
            <a:spLocks noGrp="1"/>
          </p:cNvSpPr>
          <p:nvPr>
            <p:ph type="sldNum" sz="quarter" idx="10"/>
          </p:nvPr>
        </p:nvSpPr>
        <p:spPr/>
        <p:txBody>
          <a:bodyPr/>
          <a:lstStyle/>
          <a:p>
            <a:pPr>
              <a:defRPr/>
            </a:pPr>
            <a:fld id="{AAF2C253-3A99-4D4E-AA4C-3918A4D5315D}" type="slidenum">
              <a:rPr lang="de-DE" smtClean="0"/>
              <a:pPr>
                <a:defRPr/>
              </a:pPr>
              <a:t>8</a:t>
            </a:fld>
            <a:endParaRPr lang="de-DE" dirty="0"/>
          </a:p>
        </p:txBody>
      </p:sp>
    </p:spTree>
    <p:extLst>
      <p:ext uri="{BB962C8B-B14F-4D97-AF65-F5344CB8AC3E}">
        <p14:creationId xmlns:p14="http://schemas.microsoft.com/office/powerpoint/2010/main" val="1703691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Quelle:  http://www.bpb.de/politik/grundfragen/parteien-in-deutschland/zahlen-und-fakten/138661/entwicklung-des-parteiensystems</a:t>
            </a:r>
          </a:p>
          <a:p>
            <a:endParaRPr lang="de-DE" dirty="0"/>
          </a:p>
        </p:txBody>
      </p:sp>
      <p:sp>
        <p:nvSpPr>
          <p:cNvPr id="4" name="Slide Number Placeholder 3"/>
          <p:cNvSpPr>
            <a:spLocks noGrp="1"/>
          </p:cNvSpPr>
          <p:nvPr>
            <p:ph type="sldNum" sz="quarter" idx="10"/>
          </p:nvPr>
        </p:nvSpPr>
        <p:spPr/>
        <p:txBody>
          <a:bodyPr/>
          <a:lstStyle/>
          <a:p>
            <a:pPr>
              <a:defRPr/>
            </a:pPr>
            <a:fld id="{AAF2C253-3A99-4D4E-AA4C-3918A4D5315D}" type="slidenum">
              <a:rPr lang="de-DE" smtClean="0"/>
              <a:pPr>
                <a:defRPr/>
              </a:pPr>
              <a:t>9</a:t>
            </a:fld>
            <a:endParaRPr lang="de-DE" dirty="0"/>
          </a:p>
        </p:txBody>
      </p:sp>
    </p:spTree>
    <p:extLst>
      <p:ext uri="{BB962C8B-B14F-4D97-AF65-F5344CB8AC3E}">
        <p14:creationId xmlns:p14="http://schemas.microsoft.com/office/powerpoint/2010/main" val="2740862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Quelle: Friedrich-Ebert</a:t>
            </a:r>
            <a:r>
              <a:rPr lang="de-DE" baseline="0" dirty="0"/>
              <a:t> Stiftung </a:t>
            </a:r>
            <a:endParaRPr lang="de-DE" dirty="0"/>
          </a:p>
        </p:txBody>
      </p:sp>
      <p:sp>
        <p:nvSpPr>
          <p:cNvPr id="4" name="Slide Number Placeholder 3"/>
          <p:cNvSpPr>
            <a:spLocks noGrp="1"/>
          </p:cNvSpPr>
          <p:nvPr>
            <p:ph type="sldNum" sz="quarter" idx="10"/>
          </p:nvPr>
        </p:nvSpPr>
        <p:spPr/>
        <p:txBody>
          <a:bodyPr/>
          <a:lstStyle/>
          <a:p>
            <a:pPr>
              <a:defRPr/>
            </a:pPr>
            <a:fld id="{AAF2C253-3A99-4D4E-AA4C-3918A4D5315D}" type="slidenum">
              <a:rPr lang="de-DE" smtClean="0"/>
              <a:pPr>
                <a:defRPr/>
              </a:pPr>
              <a:t>19</a:t>
            </a:fld>
            <a:endParaRPr lang="de-DE" dirty="0"/>
          </a:p>
        </p:txBody>
      </p:sp>
    </p:spTree>
    <p:extLst>
      <p:ext uri="{BB962C8B-B14F-4D97-AF65-F5344CB8AC3E}">
        <p14:creationId xmlns:p14="http://schemas.microsoft.com/office/powerpoint/2010/main" val="554399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600" smtClean="0"/>
            </a:lvl1pPr>
          </a:lstStyle>
          <a:p>
            <a:r>
              <a:rPr lang="de-DE"/>
              <a:t>Titelmasterformat durch Klicken bearbeiten</a:t>
            </a:r>
          </a:p>
        </p:txBody>
      </p:sp>
      <p:sp>
        <p:nvSpPr>
          <p:cNvPr id="7" name="Rectangle 8"/>
          <p:cNvSpPr>
            <a:spLocks noGrp="1" noChangeArrowheads="1"/>
          </p:cNvSpPr>
          <p:nvPr>
            <p:ph type="ftr" sz="quarter" idx="10"/>
          </p:nvPr>
        </p:nvSpPr>
        <p:spPr>
          <a:xfrm>
            <a:off x="3124200" y="4684713"/>
            <a:ext cx="2895600" cy="357187"/>
          </a:xfr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32589" y="628650"/>
            <a:ext cx="2160587" cy="4108847"/>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50826" y="628650"/>
            <a:ext cx="6329363" cy="4108847"/>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50826"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1"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p:txBody>
          <a:bodyPr/>
          <a:lstStyle>
            <a:lvl1pPr>
              <a:defRPr/>
            </a:lvl1pPr>
          </a:lstStyle>
          <a:p>
            <a:pPr>
              <a:defRPr/>
            </a:pPr>
            <a:r>
              <a:rPr lang="de-DE" dirty="0"/>
              <a:t>Titel, Datum</a:t>
            </a: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dirty="0"/>
              <a:t>Bild durch Klicken auf Symbol hinzufügen</a:t>
            </a:r>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50825" y="1214438"/>
            <a:ext cx="8642350" cy="36464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8916" name="Rectangle 5"/>
          <p:cNvSpPr>
            <a:spLocks noGrp="1" noChangeArrowheads="1"/>
          </p:cNvSpPr>
          <p:nvPr>
            <p:ph type="title"/>
          </p:nvPr>
        </p:nvSpPr>
        <p:spPr bwMode="auto">
          <a:xfrm>
            <a:off x="250825" y="709613"/>
            <a:ext cx="8642350" cy="3222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27688" name="Rectangle 8"/>
          <p:cNvSpPr>
            <a:spLocks noGrp="1" noChangeArrowheads="1"/>
          </p:cNvSpPr>
          <p:nvPr>
            <p:ph type="ftr" sz="quarter" idx="3"/>
          </p:nvPr>
        </p:nvSpPr>
        <p:spPr bwMode="auto">
          <a:xfrm>
            <a:off x="250825" y="4972050"/>
            <a:ext cx="5976938" cy="17145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000" b="0" dirty="0" smtClean="0">
                <a:solidFill>
                  <a:srgbClr val="5F5F5F"/>
                </a:solidFill>
                <a:cs typeface="+mn-cs"/>
              </a:defRPr>
            </a:lvl1pPr>
          </a:lstStyle>
          <a:p>
            <a:pPr>
              <a:defRPr/>
            </a:pPr>
            <a:r>
              <a:rPr lang="de-DE" dirty="0"/>
              <a:t>Titel, Datum, …</a:t>
            </a:r>
          </a:p>
        </p:txBody>
      </p:sp>
      <p:pic>
        <p:nvPicPr>
          <p:cNvPr id="38918" name="Picture 24" descr="Logo_RGB_300dpi"/>
          <p:cNvPicPr>
            <a:picLocks noChangeAspect="1" noChangeArrowheads="1"/>
          </p:cNvPicPr>
          <p:nvPr/>
        </p:nvPicPr>
        <p:blipFill>
          <a:blip r:embed="rId13" cstate="print"/>
          <a:srcRect/>
          <a:stretch>
            <a:fillRect/>
          </a:stretch>
        </p:blipFill>
        <p:spPr bwMode="auto">
          <a:xfrm>
            <a:off x="6738938" y="107950"/>
            <a:ext cx="2138362" cy="4254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spd="slow"/>
  <p:hf sldNum="0" hdr="0" dt="0"/>
  <p:txStyles>
    <p:titleStyle>
      <a:lvl1pPr algn="l" rtl="0" fontAlgn="base">
        <a:lnSpc>
          <a:spcPct val="85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algn="l" rtl="0" fontAlgn="base">
        <a:lnSpc>
          <a:spcPct val="102000"/>
        </a:lnSpc>
        <a:spcBef>
          <a:spcPts val="500"/>
        </a:spcBef>
        <a:spcAft>
          <a:spcPct val="0"/>
        </a:spcAft>
        <a:buClr>
          <a:srgbClr val="000000"/>
        </a:buClr>
        <a:defRPr>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Char char="-"/>
        <a:defRPr>
          <a:solidFill>
            <a:srgbClr val="000000"/>
          </a:solidFill>
          <a:latin typeface="+mn-lt"/>
        </a:defRPr>
      </a:lvl2pPr>
      <a:lvl3pPr marL="723900" indent="-188913" algn="l" rtl="0" fontAlgn="base">
        <a:lnSpc>
          <a:spcPct val="102000"/>
        </a:lnSpc>
        <a:spcBef>
          <a:spcPts val="500"/>
        </a:spcBef>
        <a:spcAft>
          <a:spcPct val="0"/>
        </a:spcAft>
        <a:buClr>
          <a:srgbClr val="000000"/>
        </a:buClr>
        <a:buChar char="-"/>
        <a:defRPr>
          <a:solidFill>
            <a:srgbClr val="000000"/>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ctrTitle"/>
          </p:nvPr>
        </p:nvSpPr>
        <p:spPr>
          <a:xfrm>
            <a:off x="250825" y="1597819"/>
            <a:ext cx="8785225" cy="1102519"/>
          </a:xfrm>
        </p:spPr>
        <p:txBody>
          <a:bodyPr/>
          <a:lstStyle/>
          <a:p>
            <a:pPr>
              <a:spcAft>
                <a:spcPts val="600"/>
              </a:spcAft>
            </a:pPr>
            <a:r>
              <a:rPr lang="de-DE" sz="2400" dirty="0"/>
              <a:t>PSMWA - Das Politische System Deutschlands im internationalen Vergleich</a:t>
            </a:r>
            <a:endParaRPr lang="de-DE" altLang="de-DE" sz="2400" b="1" noProof="0" dirty="0"/>
          </a:p>
        </p:txBody>
      </p:sp>
      <p:sp>
        <p:nvSpPr>
          <p:cNvPr id="4099" name="Rectangle 7"/>
          <p:cNvSpPr>
            <a:spLocks noGrp="1" noChangeArrowheads="1"/>
          </p:cNvSpPr>
          <p:nvPr>
            <p:ph type="subTitle" idx="1"/>
          </p:nvPr>
        </p:nvSpPr>
        <p:spPr>
          <a:xfrm>
            <a:off x="250825" y="3481540"/>
            <a:ext cx="8497887" cy="901304"/>
          </a:xfrm>
        </p:spPr>
        <p:txBody>
          <a:bodyPr/>
          <a:lstStyle/>
          <a:p>
            <a:r>
              <a:rPr lang="de-DE" altLang="de-DE" noProof="0" dirty="0"/>
              <a:t>Das Deutsche Parteiensystem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EDBD8-0E2F-4046-9EF3-B4285E696F00}"/>
              </a:ext>
            </a:extLst>
          </p:cNvPr>
          <p:cNvSpPr>
            <a:spLocks noGrp="1"/>
          </p:cNvSpPr>
          <p:nvPr>
            <p:ph type="title"/>
          </p:nvPr>
        </p:nvSpPr>
        <p:spPr/>
        <p:txBody>
          <a:bodyPr/>
          <a:lstStyle/>
          <a:p>
            <a:r>
              <a:rPr lang="en-US" dirty="0" err="1"/>
              <a:t>Verortung</a:t>
            </a:r>
            <a:r>
              <a:rPr lang="en-US" dirty="0"/>
              <a:t> der </a:t>
            </a:r>
            <a:r>
              <a:rPr lang="en-US" dirty="0" err="1"/>
              <a:t>Parteien</a:t>
            </a:r>
            <a:r>
              <a:rPr lang="en-US" dirty="0"/>
              <a:t> </a:t>
            </a:r>
          </a:p>
        </p:txBody>
      </p:sp>
      <p:sp>
        <p:nvSpPr>
          <p:cNvPr id="6" name="Text Placeholder 5">
            <a:extLst>
              <a:ext uri="{FF2B5EF4-FFF2-40B4-BE49-F238E27FC236}">
                <a16:creationId xmlns:a16="http://schemas.microsoft.com/office/drawing/2014/main" id="{C776299B-25BF-49AE-BB4C-60537380AD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41135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Verortung von Parteien </a:t>
            </a:r>
          </a:p>
        </p:txBody>
      </p:sp>
      <p:sp>
        <p:nvSpPr>
          <p:cNvPr id="5" name="Content Placeholder 4"/>
          <p:cNvSpPr>
            <a:spLocks noGrp="1"/>
          </p:cNvSpPr>
          <p:nvPr>
            <p:ph sz="half" idx="1"/>
          </p:nvPr>
        </p:nvSpPr>
        <p:spPr/>
        <p:txBody>
          <a:bodyPr/>
          <a:lstStyle/>
          <a:p>
            <a:pPr marL="285750" indent="-285750">
              <a:buFont typeface="Arial" panose="020B0604020202020204" pitchFamily="34" charset="0"/>
              <a:buChar char="•"/>
            </a:pPr>
            <a:r>
              <a:rPr lang="de-DE" sz="2400" dirty="0"/>
              <a:t>Einfaches Links-Rechts Schema</a:t>
            </a:r>
          </a:p>
          <a:p>
            <a:pPr marL="285750" indent="-285750">
              <a:buFont typeface="Arial" panose="020B0604020202020204" pitchFamily="34" charset="0"/>
              <a:buChar char="•"/>
            </a:pPr>
            <a:r>
              <a:rPr lang="de-DE" sz="2400" dirty="0"/>
              <a:t>Konfliktlinien   (</a:t>
            </a:r>
            <a:r>
              <a:rPr lang="de-DE" sz="2400" dirty="0" err="1"/>
              <a:t>Cleaveage</a:t>
            </a:r>
            <a:r>
              <a:rPr lang="de-DE" sz="2400" dirty="0"/>
              <a:t> </a:t>
            </a:r>
            <a:r>
              <a:rPr lang="de-DE" sz="2400" dirty="0" err="1"/>
              <a:t>Structures</a:t>
            </a:r>
            <a:r>
              <a:rPr lang="de-DE" sz="2400" dirty="0"/>
              <a:t>) </a:t>
            </a:r>
          </a:p>
          <a:p>
            <a:pPr marL="641350" lvl="1" indent="-285750">
              <a:buFont typeface="Arial" panose="020B0604020202020204" pitchFamily="34" charset="0"/>
              <a:buChar char="•"/>
            </a:pPr>
            <a:r>
              <a:rPr lang="de-DE" sz="2400" dirty="0"/>
              <a:t>Kapital vs</a:t>
            </a:r>
            <a:r>
              <a:rPr lang="de-DE" dirty="0"/>
              <a:t>.</a:t>
            </a:r>
            <a:r>
              <a:rPr lang="de-DE" sz="2400" dirty="0"/>
              <a:t> Arbeit   </a:t>
            </a:r>
          </a:p>
          <a:p>
            <a:pPr marL="641350" lvl="1" indent="-285750">
              <a:buFont typeface="Arial" panose="020B0604020202020204" pitchFamily="34" charset="0"/>
              <a:buChar char="•"/>
            </a:pPr>
            <a:r>
              <a:rPr lang="de-DE" sz="2400" dirty="0"/>
              <a:t>Kirche vs. Staat </a:t>
            </a:r>
          </a:p>
          <a:p>
            <a:pPr marL="641350" lvl="1" indent="-285750">
              <a:buFont typeface="Arial" panose="020B0604020202020204" pitchFamily="34" charset="0"/>
              <a:buChar char="•"/>
            </a:pPr>
            <a:r>
              <a:rPr lang="de-DE" dirty="0"/>
              <a:t>Zentrum – Peripherie </a:t>
            </a:r>
          </a:p>
          <a:p>
            <a:pPr marL="285750" indent="-285750">
              <a:buFont typeface="Arial" panose="020B0604020202020204" pitchFamily="34" charset="0"/>
              <a:buChar char="•"/>
            </a:pPr>
            <a:endParaRPr lang="de-DE" dirty="0"/>
          </a:p>
          <a:p>
            <a:pPr marL="641350" lvl="1"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endParaRPr lang="de-DE" sz="2400" dirty="0"/>
          </a:p>
          <a:p>
            <a:endParaRPr lang="de-DE" sz="2400" dirty="0"/>
          </a:p>
        </p:txBody>
      </p:sp>
      <p:pic>
        <p:nvPicPr>
          <p:cNvPr id="8" name="Picture 2" descr="Left/Right Scale">
            <a:extLst>
              <a:ext uri="{FF2B5EF4-FFF2-40B4-BE49-F238E27FC236}">
                <a16:creationId xmlns:a16="http://schemas.microsoft.com/office/drawing/2014/main" id="{F784B60F-30E1-4C5B-97B1-F892F3B9348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445917"/>
            <a:ext cx="4244975" cy="1200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72260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233B25-F0C7-44D1-845C-B166B3139676}"/>
              </a:ext>
            </a:extLst>
          </p:cNvPr>
          <p:cNvSpPr>
            <a:spLocks noGrp="1"/>
          </p:cNvSpPr>
          <p:nvPr>
            <p:ph type="title"/>
          </p:nvPr>
        </p:nvSpPr>
        <p:spPr/>
        <p:txBody>
          <a:bodyPr/>
          <a:lstStyle/>
          <a:p>
            <a:r>
              <a:rPr lang="de-DE" dirty="0" err="1"/>
              <a:t>Cleavage</a:t>
            </a:r>
            <a:r>
              <a:rPr lang="de-DE" dirty="0"/>
              <a:t> Strukturen und Parteiensysteme  </a:t>
            </a:r>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42987" y="1356121"/>
            <a:ext cx="2182425" cy="3381375"/>
          </a:xfrm>
        </p:spPr>
      </p:pic>
      <p:sp>
        <p:nvSpPr>
          <p:cNvPr id="3" name="Content Placeholder 2"/>
          <p:cNvSpPr>
            <a:spLocks noGrp="1"/>
          </p:cNvSpPr>
          <p:nvPr>
            <p:ph sz="half" idx="2"/>
          </p:nvPr>
        </p:nvSpPr>
        <p:spPr>
          <a:xfrm>
            <a:off x="2656703" y="1356122"/>
            <a:ext cx="6326659" cy="3381375"/>
          </a:xfrm>
        </p:spPr>
        <p:txBody>
          <a:bodyPr/>
          <a:lstStyle/>
          <a:p>
            <a:pPr marL="457200" indent="-457200">
              <a:buFont typeface="Arial" panose="020B0604020202020204" pitchFamily="34" charset="0"/>
              <a:buChar char="•"/>
            </a:pPr>
            <a:r>
              <a:rPr lang="de-DE" sz="2400" dirty="0" err="1"/>
              <a:t>Cleavage</a:t>
            </a:r>
            <a:r>
              <a:rPr lang="de-DE" sz="2400" dirty="0"/>
              <a:t>: tiefe und latent konflikthafte, gesellschaftliche Spaltung</a:t>
            </a:r>
          </a:p>
          <a:p>
            <a:pPr marL="812800" lvl="1" indent="-457200">
              <a:buFont typeface="Arial" panose="020B0604020202020204" pitchFamily="34" charset="0"/>
              <a:buChar char="•"/>
            </a:pPr>
            <a:r>
              <a:rPr lang="de-DE" sz="2000" dirty="0"/>
              <a:t>Verankert in Sozialstruktur </a:t>
            </a:r>
          </a:p>
          <a:p>
            <a:pPr marL="812800" lvl="1" indent="-457200">
              <a:buFont typeface="Arial" panose="020B0604020202020204" pitchFamily="34" charset="0"/>
              <a:buChar char="•"/>
            </a:pPr>
            <a:r>
              <a:rPr lang="de-DE" sz="2000" dirty="0"/>
              <a:t>Gruppenwahrnehmung </a:t>
            </a:r>
          </a:p>
          <a:p>
            <a:pPr marL="812800" lvl="1" indent="-457200">
              <a:buFont typeface="Arial" panose="020B0604020202020204" pitchFamily="34" charset="0"/>
              <a:buChar char="•"/>
            </a:pPr>
            <a:r>
              <a:rPr lang="de-DE" sz="2000" dirty="0"/>
              <a:t>Vertreten durch Organisationen </a:t>
            </a:r>
          </a:p>
          <a:p>
            <a:pPr marL="457200" indent="-457200">
              <a:buFont typeface="Arial" panose="020B0604020202020204" pitchFamily="34" charset="0"/>
              <a:buChar char="•"/>
            </a:pPr>
            <a:r>
              <a:rPr lang="de-DE" sz="2400" dirty="0"/>
              <a:t>Konfiguration zum Zeitpunkt der</a:t>
            </a:r>
          </a:p>
          <a:p>
            <a:pPr marL="812800" lvl="1" indent="-457200">
              <a:buFont typeface="Arial" panose="020B0604020202020204" pitchFamily="34" charset="0"/>
              <a:buChar char="•"/>
            </a:pPr>
            <a:r>
              <a:rPr lang="de-DE" sz="2000" dirty="0"/>
              <a:t>Nationalen Revolution </a:t>
            </a:r>
          </a:p>
          <a:p>
            <a:pPr marL="812800" lvl="1" indent="-457200">
              <a:buFont typeface="Arial" panose="020B0604020202020204" pitchFamily="34" charset="0"/>
              <a:buChar char="•"/>
            </a:pPr>
            <a:r>
              <a:rPr lang="de-DE" sz="2000" dirty="0"/>
              <a:t>Industriellen Revolution </a:t>
            </a:r>
          </a:p>
          <a:p>
            <a:r>
              <a:rPr lang="de-DE" sz="2400" dirty="0"/>
              <a:t> </a:t>
            </a:r>
          </a:p>
        </p:txBody>
      </p:sp>
    </p:spTree>
    <p:extLst>
      <p:ext uri="{BB962C8B-B14F-4D97-AF65-F5344CB8AC3E}">
        <p14:creationId xmlns:p14="http://schemas.microsoft.com/office/powerpoint/2010/main" val="45821359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12D4-28BF-479D-A655-417952B39955}"/>
              </a:ext>
            </a:extLst>
          </p:cNvPr>
          <p:cNvSpPr>
            <a:spLocks noGrp="1"/>
          </p:cNvSpPr>
          <p:nvPr>
            <p:ph type="title"/>
          </p:nvPr>
        </p:nvSpPr>
        <p:spPr/>
        <p:txBody>
          <a:bodyPr/>
          <a:lstStyle/>
          <a:p>
            <a:r>
              <a:rPr lang="de-DE" dirty="0"/>
              <a:t>Zentrum – Peripherie </a:t>
            </a:r>
          </a:p>
        </p:txBody>
      </p:sp>
      <p:sp>
        <p:nvSpPr>
          <p:cNvPr id="3" name="Content Placeholder 2">
            <a:extLst>
              <a:ext uri="{FF2B5EF4-FFF2-40B4-BE49-F238E27FC236}">
                <a16:creationId xmlns:a16="http://schemas.microsoft.com/office/drawing/2014/main" id="{A2FDEED8-E63A-4B3F-8ED6-F174CC6752AB}"/>
              </a:ext>
            </a:extLst>
          </p:cNvPr>
          <p:cNvSpPr>
            <a:spLocks noGrp="1"/>
          </p:cNvSpPr>
          <p:nvPr>
            <p:ph sz="half" idx="1"/>
          </p:nvPr>
        </p:nvSpPr>
        <p:spPr/>
        <p:txBody>
          <a:bodyPr/>
          <a:lstStyle/>
          <a:p>
            <a:pPr marL="285750" indent="-285750">
              <a:buFont typeface="Arial" panose="020B0604020202020204" pitchFamily="34" charset="0"/>
              <a:buChar char="•"/>
            </a:pPr>
            <a:r>
              <a:rPr lang="de-DE" sz="2400" dirty="0"/>
              <a:t>Spannung zwischen Zentralisierung von heterogeneren Herrschaftsgebieten und lokalen Interessen</a:t>
            </a:r>
          </a:p>
          <a:p>
            <a:pPr marL="285750" indent="-285750">
              <a:buFont typeface="Arial" panose="020B0604020202020204" pitchFamily="34" charset="0"/>
              <a:buChar char="•"/>
            </a:pPr>
            <a:r>
              <a:rPr lang="de-DE" sz="2400" dirty="0"/>
              <a:t>Regionalparteien : Autonomie, Unabhängigkeit, Repräsentation, (Föderalismus )</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endParaRPr lang="de-DE" sz="24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0" y="1031875"/>
            <a:ext cx="4244975" cy="1739345"/>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7432" y="2877944"/>
            <a:ext cx="3772869" cy="1859553"/>
          </a:xfrm>
          <a:prstGeom prst="rect">
            <a:avLst/>
          </a:prstGeom>
        </p:spPr>
      </p:pic>
    </p:spTree>
    <p:extLst>
      <p:ext uri="{BB962C8B-B14F-4D97-AF65-F5344CB8AC3E}">
        <p14:creationId xmlns:p14="http://schemas.microsoft.com/office/powerpoint/2010/main" val="331660844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279FE-F772-44E3-B601-14A5438D9F9C}"/>
              </a:ext>
            </a:extLst>
          </p:cNvPr>
          <p:cNvSpPr>
            <a:spLocks noGrp="1"/>
          </p:cNvSpPr>
          <p:nvPr>
            <p:ph type="title"/>
          </p:nvPr>
        </p:nvSpPr>
        <p:spPr>
          <a:xfrm>
            <a:off x="250825" y="682520"/>
            <a:ext cx="8642350" cy="322262"/>
          </a:xfrm>
        </p:spPr>
        <p:txBody>
          <a:bodyPr/>
          <a:lstStyle/>
          <a:p>
            <a:r>
              <a:rPr lang="de-DE" dirty="0"/>
              <a:t>Staat - Kirche</a:t>
            </a:r>
          </a:p>
        </p:txBody>
      </p:sp>
      <p:sp>
        <p:nvSpPr>
          <p:cNvPr id="4" name="Content Placeholder 3"/>
          <p:cNvSpPr>
            <a:spLocks noGrp="1"/>
          </p:cNvSpPr>
          <p:nvPr>
            <p:ph sz="half" idx="1"/>
          </p:nvPr>
        </p:nvSpPr>
        <p:spPr/>
        <p:txBody>
          <a:bodyPr/>
          <a:lstStyle/>
          <a:p>
            <a:pPr marL="457200" indent="-457200">
              <a:buFont typeface="Arial" panose="020B0604020202020204" pitchFamily="34" charset="0"/>
              <a:buChar char="•"/>
            </a:pPr>
            <a:r>
              <a:rPr lang="de-DE" sz="2000" dirty="0"/>
              <a:t>Konflikt zwischen liberalem/ aufklärerischen Gedankengut und konservative/kirchlich </a:t>
            </a:r>
          </a:p>
          <a:p>
            <a:pPr marL="457200" indent="-457200">
              <a:buFont typeface="Arial" panose="020B0604020202020204" pitchFamily="34" charset="0"/>
              <a:buChar char="•"/>
            </a:pPr>
            <a:r>
              <a:rPr lang="de-DE" sz="2000" dirty="0"/>
              <a:t>Abhängig auch von Verbindung Staat- Kirche (und Katholisch vs. Protestantisch)  </a:t>
            </a:r>
          </a:p>
          <a:p>
            <a:pPr marL="457200" indent="-457200">
              <a:buFont typeface="Arial" panose="020B0604020202020204" pitchFamily="34" charset="0"/>
              <a:buChar char="•"/>
            </a:pPr>
            <a:r>
              <a:rPr lang="de-DE" sz="2000" dirty="0"/>
              <a:t>Formierung von dezidierten christlichen Parteien (CDU, CSU) </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95801" y="1356122"/>
            <a:ext cx="2113005" cy="303278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202" y="1356122"/>
            <a:ext cx="2131973" cy="3047468"/>
          </a:xfrm>
          <a:prstGeom prst="rect">
            <a:avLst/>
          </a:prstGeom>
        </p:spPr>
      </p:pic>
    </p:spTree>
    <p:extLst>
      <p:ext uri="{BB962C8B-B14F-4D97-AF65-F5344CB8AC3E}">
        <p14:creationId xmlns:p14="http://schemas.microsoft.com/office/powerpoint/2010/main" val="241317303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8B30-3687-4E9B-A996-9F9A75AB46EE}"/>
              </a:ext>
            </a:extLst>
          </p:cNvPr>
          <p:cNvSpPr>
            <a:spLocks noGrp="1"/>
          </p:cNvSpPr>
          <p:nvPr>
            <p:ph type="title"/>
          </p:nvPr>
        </p:nvSpPr>
        <p:spPr/>
        <p:txBody>
          <a:bodyPr/>
          <a:lstStyle/>
          <a:p>
            <a:r>
              <a:rPr lang="de-DE" dirty="0"/>
              <a:t>Stadt - Land</a:t>
            </a:r>
          </a:p>
        </p:txBody>
      </p:sp>
      <p:sp>
        <p:nvSpPr>
          <p:cNvPr id="4" name="Content Placeholder 3"/>
          <p:cNvSpPr>
            <a:spLocks noGrp="1"/>
          </p:cNvSpPr>
          <p:nvPr>
            <p:ph sz="half" idx="1"/>
          </p:nvPr>
        </p:nvSpPr>
        <p:spPr>
          <a:xfrm>
            <a:off x="250826" y="1356122"/>
            <a:ext cx="8460688" cy="3381375"/>
          </a:xfrm>
        </p:spPr>
        <p:txBody>
          <a:bodyPr/>
          <a:lstStyle/>
          <a:p>
            <a:pPr marL="457200" indent="-457200">
              <a:buFont typeface="Arial" panose="020B0604020202020204" pitchFamily="34" charset="0"/>
              <a:buChar char="•"/>
            </a:pPr>
            <a:r>
              <a:rPr lang="de-DE" dirty="0"/>
              <a:t>Teilungslinie zwischen stätischen Bürgertum und ländlichen Interessen </a:t>
            </a:r>
          </a:p>
          <a:p>
            <a:pPr marL="457200" indent="-457200">
              <a:buFont typeface="Arial" panose="020B0604020202020204" pitchFamily="34" charset="0"/>
              <a:buChar char="•"/>
            </a:pPr>
            <a:r>
              <a:rPr lang="de-DE" dirty="0"/>
              <a:t>Handel gegen Protektionismus </a:t>
            </a:r>
          </a:p>
          <a:p>
            <a:pPr marL="457200" indent="-457200">
              <a:buFont typeface="Arial" panose="020B0604020202020204" pitchFamily="34" charset="0"/>
              <a:buChar char="•"/>
            </a:pPr>
            <a:r>
              <a:rPr lang="de-DE" dirty="0"/>
              <a:t>Auch kulturelle Teilung</a:t>
            </a:r>
          </a:p>
          <a:p>
            <a:pPr marL="457200" indent="-457200">
              <a:buFont typeface="Arial" panose="020B0604020202020204" pitchFamily="34" charset="0"/>
              <a:buChar char="•"/>
            </a:pPr>
            <a:r>
              <a:rPr lang="de-DE" dirty="0"/>
              <a:t>Zentrumsparteien z.B. in Skandinavien </a:t>
            </a:r>
          </a:p>
          <a:p>
            <a:endParaRPr lang="de-DE" dirty="0"/>
          </a:p>
        </p:txBody>
      </p:sp>
    </p:spTree>
    <p:extLst>
      <p:ext uri="{BB962C8B-B14F-4D97-AF65-F5344CB8AC3E}">
        <p14:creationId xmlns:p14="http://schemas.microsoft.com/office/powerpoint/2010/main" val="20542252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0E180-6AFA-411E-85ED-6C48B25FC556}"/>
              </a:ext>
            </a:extLst>
          </p:cNvPr>
          <p:cNvSpPr>
            <a:spLocks noGrp="1"/>
          </p:cNvSpPr>
          <p:nvPr>
            <p:ph type="title"/>
          </p:nvPr>
        </p:nvSpPr>
        <p:spPr/>
        <p:txBody>
          <a:bodyPr/>
          <a:lstStyle/>
          <a:p>
            <a:r>
              <a:rPr lang="de-DE" dirty="0"/>
              <a:t>Arbeit - Kapital</a:t>
            </a:r>
          </a:p>
        </p:txBody>
      </p:sp>
      <p:sp>
        <p:nvSpPr>
          <p:cNvPr id="4" name="Content Placeholder 3"/>
          <p:cNvSpPr>
            <a:spLocks noGrp="1"/>
          </p:cNvSpPr>
          <p:nvPr>
            <p:ph sz="half" idx="1"/>
          </p:nvPr>
        </p:nvSpPr>
        <p:spPr/>
        <p:txBody>
          <a:bodyPr/>
          <a:lstStyle/>
          <a:p>
            <a:pPr marL="457200" indent="-457200">
              <a:buFont typeface="Arial" panose="020B0604020202020204" pitchFamily="34" charset="0"/>
              <a:buChar char="•"/>
            </a:pPr>
            <a:r>
              <a:rPr lang="de-DE" dirty="0"/>
              <a:t>In vielen Ländern der Hauptkonflikt </a:t>
            </a:r>
          </a:p>
          <a:p>
            <a:pPr marL="457200" indent="-457200">
              <a:buFont typeface="Arial" panose="020B0604020202020204" pitchFamily="34" charset="0"/>
              <a:buChar char="•"/>
            </a:pPr>
            <a:r>
              <a:rPr lang="de-DE" dirty="0"/>
              <a:t>Standard links-rechts Dimension </a:t>
            </a:r>
          </a:p>
          <a:p>
            <a:pPr marL="457200" indent="-457200">
              <a:buFont typeface="Arial" panose="020B0604020202020204" pitchFamily="34" charset="0"/>
              <a:buChar char="•"/>
            </a:pPr>
            <a:r>
              <a:rPr lang="de-DE" dirty="0"/>
              <a:t>Umverteilung oder Marktfreiheit </a:t>
            </a:r>
          </a:p>
        </p:txBody>
      </p:sp>
      <p:pic>
        <p:nvPicPr>
          <p:cNvPr id="10" name="Content Placeholder 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495801" y="1501430"/>
            <a:ext cx="6008258" cy="2403303"/>
          </a:xfrm>
        </p:spPr>
      </p:pic>
    </p:spTree>
    <p:extLst>
      <p:ext uri="{BB962C8B-B14F-4D97-AF65-F5344CB8AC3E}">
        <p14:creationId xmlns:p14="http://schemas.microsoft.com/office/powerpoint/2010/main" val="423597137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Verortung von Parteien </a:t>
            </a:r>
          </a:p>
        </p:txBody>
      </p:sp>
      <p:pic>
        <p:nvPicPr>
          <p:cNvPr id="8" name="Picture 2" descr="Left/Right Scale">
            <a:extLst>
              <a:ext uri="{FF2B5EF4-FFF2-40B4-BE49-F238E27FC236}">
                <a16:creationId xmlns:a16="http://schemas.microsoft.com/office/drawing/2014/main" id="{F784B60F-30E1-4C5B-97B1-F892F3B9348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33039" y="1784277"/>
            <a:ext cx="8565834" cy="2423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76509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Verortung von Parteien </a:t>
            </a:r>
          </a:p>
        </p:txBody>
      </p:sp>
      <p:sp>
        <p:nvSpPr>
          <p:cNvPr id="5" name="Content Placeholder 4"/>
          <p:cNvSpPr>
            <a:spLocks noGrp="1"/>
          </p:cNvSpPr>
          <p:nvPr>
            <p:ph sz="half" idx="1"/>
          </p:nvPr>
        </p:nvSpPr>
        <p:spPr/>
        <p:txBody>
          <a:bodyPr/>
          <a:lstStyle/>
          <a:p>
            <a:pPr marL="285750" indent="-285750">
              <a:buFont typeface="Arial" panose="020B0604020202020204" pitchFamily="34" charset="0"/>
              <a:buChar char="•"/>
            </a:pPr>
            <a:r>
              <a:rPr lang="de-DE" sz="2400" dirty="0"/>
              <a:t>Konfliktlinien   (</a:t>
            </a:r>
            <a:r>
              <a:rPr lang="de-DE" sz="2400" dirty="0" err="1"/>
              <a:t>Cleaveage</a:t>
            </a:r>
            <a:r>
              <a:rPr lang="de-DE" sz="2400" dirty="0"/>
              <a:t> </a:t>
            </a:r>
            <a:r>
              <a:rPr lang="de-DE" sz="2400" dirty="0" err="1"/>
              <a:t>Structures</a:t>
            </a:r>
            <a:r>
              <a:rPr lang="de-DE" sz="2400" dirty="0"/>
              <a:t>) </a:t>
            </a:r>
          </a:p>
          <a:p>
            <a:pPr marL="641350" lvl="1" indent="-285750">
              <a:buFont typeface="Arial" panose="020B0604020202020204" pitchFamily="34" charset="0"/>
              <a:buChar char="•"/>
            </a:pPr>
            <a:r>
              <a:rPr lang="de-DE" sz="2400" dirty="0"/>
              <a:t>Kapital </a:t>
            </a:r>
            <a:r>
              <a:rPr lang="de-DE" sz="2400" dirty="0" err="1"/>
              <a:t>vs</a:t>
            </a:r>
            <a:r>
              <a:rPr lang="de-DE" sz="2400" dirty="0"/>
              <a:t> Arbeit   </a:t>
            </a:r>
          </a:p>
          <a:p>
            <a:pPr marL="641350" lvl="1" indent="-285750">
              <a:buFont typeface="Arial" panose="020B0604020202020204" pitchFamily="34" charset="0"/>
              <a:buChar char="•"/>
            </a:pPr>
            <a:r>
              <a:rPr lang="de-DE" sz="2400" dirty="0"/>
              <a:t>Kirche vs. Staat </a:t>
            </a:r>
          </a:p>
          <a:p>
            <a:pPr marL="285750" indent="-285750">
              <a:buFont typeface="Arial" panose="020B0604020202020204" pitchFamily="34" charset="0"/>
              <a:buChar char="•"/>
            </a:pPr>
            <a:r>
              <a:rPr lang="de-DE" dirty="0" err="1"/>
              <a:t>Ingelhart</a:t>
            </a:r>
            <a:r>
              <a:rPr lang="de-DE" dirty="0"/>
              <a:t>: Gesellschaftspolitik und Postmaterialismus </a:t>
            </a:r>
          </a:p>
          <a:p>
            <a:endParaRPr lang="de-DE" dirty="0"/>
          </a:p>
          <a:p>
            <a:pPr marL="285750" indent="-285750">
              <a:buFont typeface="Arial" panose="020B0604020202020204" pitchFamily="34" charset="0"/>
              <a:buChar char="•"/>
            </a:pPr>
            <a:endParaRPr lang="de-DE" dirty="0"/>
          </a:p>
          <a:p>
            <a:endParaRPr lang="de-DE" sz="2400" dirty="0"/>
          </a:p>
          <a:p>
            <a:endParaRPr lang="de-DE" sz="2400" dirty="0"/>
          </a:p>
        </p:txBody>
      </p:sp>
      <p:pic>
        <p:nvPicPr>
          <p:cNvPr id="7" name="Content Placeholder 6"/>
          <p:cNvPicPr>
            <a:picLocks noGrp="1" noChangeAspect="1"/>
          </p:cNvPicPr>
          <p:nvPr>
            <p:ph sz="half" idx="2"/>
          </p:nvPr>
        </p:nvPicPr>
        <p:blipFill>
          <a:blip r:embed="rId2"/>
          <a:stretch>
            <a:fillRect/>
          </a:stretch>
        </p:blipFill>
        <p:spPr>
          <a:xfrm>
            <a:off x="4648200" y="1742664"/>
            <a:ext cx="4244975" cy="2607497"/>
          </a:xfrm>
          <a:prstGeom prst="rect">
            <a:avLst/>
          </a:prstGeom>
        </p:spPr>
      </p:pic>
    </p:spTree>
    <p:extLst>
      <p:ext uri="{BB962C8B-B14F-4D97-AF65-F5344CB8AC3E}">
        <p14:creationId xmlns:p14="http://schemas.microsoft.com/office/powerpoint/2010/main" val="90119757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3A61-1FB5-42FF-94EA-560ACE8382F8}"/>
              </a:ext>
            </a:extLst>
          </p:cNvPr>
          <p:cNvSpPr>
            <a:spLocks noGrp="1"/>
          </p:cNvSpPr>
          <p:nvPr>
            <p:ph type="title"/>
          </p:nvPr>
        </p:nvSpPr>
        <p:spPr/>
        <p:txBody>
          <a:bodyPr/>
          <a:lstStyle/>
          <a:p>
            <a:endParaRPr lang="de-DE"/>
          </a:p>
        </p:txBody>
      </p:sp>
      <p:pic>
        <p:nvPicPr>
          <p:cNvPr id="5" name="Content Placeholder 4">
            <a:extLst>
              <a:ext uri="{FF2B5EF4-FFF2-40B4-BE49-F238E27FC236}">
                <a16:creationId xmlns:a16="http://schemas.microsoft.com/office/drawing/2014/main" id="{B6E33F83-CCFC-45DA-918B-A6985D5EC2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4440" y="0"/>
            <a:ext cx="6675120" cy="4999388"/>
          </a:xfrm>
        </p:spPr>
      </p:pic>
    </p:spTree>
    <p:extLst>
      <p:ext uri="{BB962C8B-B14F-4D97-AF65-F5344CB8AC3E}">
        <p14:creationId xmlns:p14="http://schemas.microsoft.com/office/powerpoint/2010/main" val="334289897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Überblick</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de-DE" sz="2400" dirty="0"/>
              <a:t>Das Deutsche Parteiensystem</a:t>
            </a:r>
          </a:p>
          <a:p>
            <a:pPr marL="641350" lvl="1" indent="-285750">
              <a:buFont typeface="Arial" panose="020B0604020202020204" pitchFamily="34" charset="0"/>
              <a:buChar char="•"/>
            </a:pPr>
            <a:r>
              <a:rPr lang="de-DE" sz="2400" dirty="0"/>
              <a:t>Der Parteienbegriff</a:t>
            </a:r>
          </a:p>
          <a:p>
            <a:pPr marL="641350" lvl="1" indent="-285750">
              <a:buFont typeface="Arial" panose="020B0604020202020204" pitchFamily="34" charset="0"/>
              <a:buChar char="•"/>
            </a:pPr>
            <a:r>
              <a:rPr lang="de-DE" sz="2400" dirty="0"/>
              <a:t>Funktionen der Parteien</a:t>
            </a:r>
          </a:p>
          <a:p>
            <a:pPr marL="641350" lvl="1" indent="-285750">
              <a:buFont typeface="Arial" panose="020B0604020202020204" pitchFamily="34" charset="0"/>
              <a:buChar char="•"/>
            </a:pPr>
            <a:r>
              <a:rPr lang="de-DE" sz="2400" dirty="0"/>
              <a:t>Historische Entwicklung des Parteiensystems </a:t>
            </a:r>
          </a:p>
          <a:p>
            <a:pPr marL="641350" lvl="1" indent="-285750">
              <a:buFont typeface="Arial" panose="020B0604020202020204" pitchFamily="34" charset="0"/>
              <a:buChar char="•"/>
            </a:pPr>
            <a:r>
              <a:rPr lang="de-DE" sz="2400" dirty="0"/>
              <a:t>Probleme des Parteiensystems </a:t>
            </a:r>
          </a:p>
          <a:p>
            <a:pPr marL="641350" lvl="1" indent="-285750">
              <a:buFont typeface="Arial" panose="020B0604020202020204" pitchFamily="34" charset="0"/>
              <a:buChar char="•"/>
            </a:pPr>
            <a:endParaRPr lang="de-DE" sz="2400" dirty="0"/>
          </a:p>
          <a:p>
            <a:pPr marL="641350" lvl="1" indent="-285750">
              <a:buFont typeface="Arial" panose="020B0604020202020204" pitchFamily="34" charset="0"/>
              <a:buChar char="•"/>
            </a:pPr>
            <a:endParaRPr lang="de-DE" sz="2400" dirty="0"/>
          </a:p>
        </p:txBody>
      </p:sp>
    </p:spTree>
    <p:extLst>
      <p:ext uri="{BB962C8B-B14F-4D97-AF65-F5344CB8AC3E}">
        <p14:creationId xmlns:p14="http://schemas.microsoft.com/office/powerpoint/2010/main" val="171336340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Die Gesetzliche Basis der deutschen Parteien </a:t>
            </a:r>
          </a:p>
        </p:txBody>
      </p:sp>
      <p:sp>
        <p:nvSpPr>
          <p:cNvPr id="9" name="Content Placeholder 8"/>
          <p:cNvSpPr>
            <a:spLocks noGrp="1"/>
          </p:cNvSpPr>
          <p:nvPr>
            <p:ph idx="1"/>
          </p:nvPr>
        </p:nvSpPr>
        <p:spPr/>
        <p:txBody>
          <a:bodyPr/>
          <a:lstStyle/>
          <a:p>
            <a:r>
              <a:rPr lang="de-DE" sz="1400" b="1" dirty="0"/>
              <a:t>Artikel 21 des Grundgesetzes </a:t>
            </a:r>
          </a:p>
          <a:p>
            <a:r>
              <a:rPr lang="de-DE" sz="1400" dirty="0"/>
              <a:t>(1) Die Parteien wirken bei der politischen Willensbildung des Volkes mit. Ihre Gründung ist frei. Ihre innere Ordnung </a:t>
            </a:r>
            <a:r>
              <a:rPr lang="de-DE" sz="1400" dirty="0" err="1"/>
              <a:t>muß</a:t>
            </a:r>
            <a:r>
              <a:rPr lang="de-DE" sz="1400" dirty="0"/>
              <a:t> demokratischen Grundsätzen entsprechen. Sie müssen über die Herkunft und Verwendung ihrer Mittel sowie über ihr Vermögen öffentlich Rechenschaft geben.</a:t>
            </a:r>
          </a:p>
          <a:p>
            <a:r>
              <a:rPr lang="de-DE" sz="1400" dirty="0"/>
              <a:t>(2) Parteien, die nach ihren Zielen oder nach dem Verhalten ihrer Anhänger darauf ausgehen, die freiheitliche demokratische Grundordnung zu beeinträchtigen oder zu beseitigen oder den Bestand der Bundesrepublik Deutschland zu gefährden, sind verfassungswidrig.</a:t>
            </a:r>
          </a:p>
          <a:p>
            <a:r>
              <a:rPr lang="de-DE" sz="1400" dirty="0"/>
              <a:t>(3) Parteien, die nach ihren Zielen oder dem Verhalten ihrer Anhänger darauf ausgerichtet sind, die freiheitliche demokratische Grundordnung zu beeinträchtigen oder zu beseitigen oder den Bestand der Bundesrepublik Deutschland zu gefährden, sind von staatlicher Finanzierung ausgeschlossen. Wird der Ausschluss festgestellt, so entfällt auch eine steuerliche Begünstigung dieser Parteien und von Zuwendungen an diese Parteien.</a:t>
            </a:r>
          </a:p>
          <a:p>
            <a:r>
              <a:rPr lang="de-DE" sz="1400" dirty="0"/>
              <a:t>(4) Über die Frage der Verfassungswidrigkeit nach Absatz 2 sowie über den Ausschluss von staatlicher Finanzierung nach Absatz 3 entscheidet das Bundesverfassungsgericht.</a:t>
            </a:r>
          </a:p>
          <a:p>
            <a:r>
              <a:rPr lang="de-DE" sz="1400" dirty="0"/>
              <a:t>(5) Das Nähere regeln Bundesgesetze.</a:t>
            </a:r>
            <a:endParaRPr lang="de-DE" sz="1200" dirty="0"/>
          </a:p>
          <a:p>
            <a:endParaRPr lang="de-DE" sz="1200" dirty="0"/>
          </a:p>
          <a:p>
            <a:endParaRPr lang="de-DE" sz="1200" dirty="0"/>
          </a:p>
        </p:txBody>
      </p:sp>
    </p:spTree>
    <p:extLst>
      <p:ext uri="{BB962C8B-B14F-4D97-AF65-F5344CB8AC3E}">
        <p14:creationId xmlns:p14="http://schemas.microsoft.com/office/powerpoint/2010/main" val="50598130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Rechte und Pflichten der Parteien</a:t>
            </a:r>
          </a:p>
        </p:txBody>
      </p:sp>
      <p:sp>
        <p:nvSpPr>
          <p:cNvPr id="3" name="Content Placeholder 2"/>
          <p:cNvSpPr>
            <a:spLocks noGrp="1"/>
          </p:cNvSpPr>
          <p:nvPr>
            <p:ph idx="1"/>
          </p:nvPr>
        </p:nvSpPr>
        <p:spPr/>
        <p:txBody>
          <a:bodyPr/>
          <a:lstStyle/>
          <a:p>
            <a:pPr marL="342900" indent="-342900">
              <a:buAutoNum type="arabicParenBoth"/>
            </a:pPr>
            <a:r>
              <a:rPr lang="de-DE" i="1" dirty="0"/>
              <a:t>Die Parteien wirken bei der politischen Willensbildung des Volkes mit. Ihre Gründung ist frei. Ihre innere Ordnung </a:t>
            </a:r>
            <a:r>
              <a:rPr lang="de-DE" i="1" dirty="0" err="1"/>
              <a:t>muß</a:t>
            </a:r>
            <a:r>
              <a:rPr lang="de-DE" i="1" dirty="0"/>
              <a:t> demokratischen Grundsätzen entsprechen. Sie müssen über die Herkunft und Verwendung ihrer Mittel sowie über ihr Vermögen öffentlich Rechenschaft geben. </a:t>
            </a:r>
          </a:p>
          <a:p>
            <a:pPr marL="342900" indent="-342900">
              <a:buAutoNum type="arabicParenBoth"/>
            </a:pPr>
            <a:endParaRPr lang="de-DE" dirty="0"/>
          </a:p>
          <a:p>
            <a:pPr marL="285750" indent="-285750">
              <a:buFont typeface="Arial" panose="020B0604020202020204" pitchFamily="34" charset="0"/>
              <a:buChar char="•"/>
            </a:pPr>
            <a:r>
              <a:rPr lang="de-DE" dirty="0"/>
              <a:t>Parteien sind Verfassungsrechtlich gesichert  </a:t>
            </a:r>
          </a:p>
          <a:p>
            <a:pPr marL="285750" indent="-285750">
              <a:buFont typeface="Arial" panose="020B0604020202020204" pitchFamily="34" charset="0"/>
              <a:buChar char="•"/>
            </a:pPr>
            <a:r>
              <a:rPr lang="de-DE" dirty="0"/>
              <a:t>Parteien erfüllen eine Grundsatzfunktion der Demokratie  </a:t>
            </a:r>
          </a:p>
          <a:p>
            <a:pPr marL="285750" indent="-285750">
              <a:buFont typeface="Arial" panose="020B0604020202020204" pitchFamily="34" charset="0"/>
              <a:buChar char="•"/>
            </a:pPr>
            <a:r>
              <a:rPr lang="de-DE" dirty="0"/>
              <a:t>Parteien müssen gewisse Pflichten erfüllen </a:t>
            </a:r>
          </a:p>
          <a:p>
            <a:endParaRPr lang="de-DE" dirty="0"/>
          </a:p>
        </p:txBody>
      </p:sp>
    </p:spTree>
    <p:extLst>
      <p:ext uri="{BB962C8B-B14F-4D97-AF65-F5344CB8AC3E}">
        <p14:creationId xmlns:p14="http://schemas.microsoft.com/office/powerpoint/2010/main" val="177412751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Parteien und die Demokratische Grundordnung</a:t>
            </a:r>
          </a:p>
        </p:txBody>
      </p:sp>
      <p:sp>
        <p:nvSpPr>
          <p:cNvPr id="3" name="Content Placeholder 2"/>
          <p:cNvSpPr>
            <a:spLocks noGrp="1"/>
          </p:cNvSpPr>
          <p:nvPr>
            <p:ph idx="1"/>
          </p:nvPr>
        </p:nvSpPr>
        <p:spPr/>
        <p:txBody>
          <a:bodyPr/>
          <a:lstStyle/>
          <a:p>
            <a:r>
              <a:rPr lang="de-DE" sz="1100" i="1" dirty="0"/>
              <a:t>(2) Parteien, die nach ihren Zielen oder nach dem Verhalten ihrer Anhänger darauf ausgehen, die freiheitliche demokratische Grundordnung zu beeinträchtigen oder zu beseitigen oder den Bestand der Bundesrepublik Deutschland zu gefährden, sind verfassungswidrig.</a:t>
            </a:r>
          </a:p>
          <a:p>
            <a:r>
              <a:rPr lang="de-DE" sz="1100" dirty="0"/>
              <a:t>(2) Parteien, die nach ihren Zielen oder nach dem Verhalten ihrer Anhänger darauf ausgehen, die freiheitliche demokratische Grundordnung zu beeinträchtigen oder zu beseitigen oder den Bestand der Bundesrepublik Deutschland zu gefährden, sind verfassungswidrig.</a:t>
            </a:r>
          </a:p>
          <a:p>
            <a:r>
              <a:rPr lang="de-DE" sz="1100" dirty="0"/>
              <a:t>(3) Parteien, die nach ihren Zielen oder dem Verhalten ihrer Anhänger darauf ausgerichtet sind, die freiheitliche demokratische Grundordnung zu beeinträchtigen oder zu beseitigen oder den Bestand der Bundesrepublik Deutschland zu gefährden, sind von staatlicher Finanzierung ausgeschlossen. Wird der Ausschluss festgestellt, so entfällt auch eine steuerliche Begünstigung dieser Parteien und von Zuwendungen an diese Parteien.</a:t>
            </a:r>
          </a:p>
          <a:p>
            <a:r>
              <a:rPr lang="de-DE" sz="1100" dirty="0"/>
              <a:t>(4) Über die Frage der Verfassungswidrigkeit nach Absatz 2 sowie über den Ausschluss von staatlicher Finanzierung nach Absatz 3 entscheidet das Bundesverfassungsgericht.</a:t>
            </a:r>
          </a:p>
          <a:p>
            <a:pPr marL="285750" indent="-285750">
              <a:buFont typeface="Arial" panose="020B0604020202020204" pitchFamily="34" charset="0"/>
              <a:buChar char="•"/>
            </a:pPr>
            <a:r>
              <a:rPr lang="de-DE" dirty="0"/>
              <a:t>Parteien als Teil der „wehrhaften Demokratie“</a:t>
            </a:r>
          </a:p>
          <a:p>
            <a:pPr marL="285750" indent="-285750">
              <a:buFont typeface="Arial" panose="020B0604020202020204" pitchFamily="34" charset="0"/>
              <a:buChar char="•"/>
            </a:pPr>
            <a:r>
              <a:rPr lang="de-DE" dirty="0"/>
              <a:t>Parteien dürfen nur vom Bundesverfassungsgericht verboten werden  </a:t>
            </a:r>
            <a:r>
              <a:rPr lang="de-DE" dirty="0">
                <a:sym typeface="Wingdings" panose="05000000000000000000" pitchFamily="2" charset="2"/>
              </a:rPr>
              <a:t> Besondere Position der Parteien </a:t>
            </a:r>
          </a:p>
          <a:p>
            <a:pPr marL="285750" indent="-285750">
              <a:buFont typeface="Arial" panose="020B0604020202020204" pitchFamily="34" charset="0"/>
              <a:buChar char="•"/>
            </a:pPr>
            <a:r>
              <a:rPr lang="de-DE" dirty="0">
                <a:sym typeface="Wingdings" panose="05000000000000000000" pitchFamily="2" charset="2"/>
              </a:rPr>
              <a:t>Verletzung der freiheitlich demokratischen Grundordnung durch verfassungswidriges Handeln  </a:t>
            </a:r>
          </a:p>
          <a:p>
            <a:pPr marL="285750" indent="-285750">
              <a:buFont typeface="Arial" panose="020B0604020202020204" pitchFamily="34" charset="0"/>
              <a:buChar char="•"/>
            </a:pPr>
            <a:endParaRPr lang="de-DE" dirty="0">
              <a:sym typeface="Wingdings" panose="05000000000000000000" pitchFamily="2" charset="2"/>
            </a:endParaRPr>
          </a:p>
          <a:p>
            <a:pPr marL="285750" indent="-285750">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48051034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Der Parteienbegriff  in der Rechtsprechung</a:t>
            </a:r>
          </a:p>
        </p:txBody>
      </p:sp>
      <p:sp>
        <p:nvSpPr>
          <p:cNvPr id="3" name="Content Placeholder 2"/>
          <p:cNvSpPr>
            <a:spLocks noGrp="1"/>
          </p:cNvSpPr>
          <p:nvPr>
            <p:ph idx="1"/>
          </p:nvPr>
        </p:nvSpPr>
        <p:spPr/>
        <p:txBody>
          <a:bodyPr/>
          <a:lstStyle/>
          <a:p>
            <a:r>
              <a:rPr lang="de-DE" dirty="0"/>
              <a:t>„Vereinigungen von Bürgern, die dauernd oder für längere Zeit für den Bereich des Bundes oder eines Landes auf die politische Willens-bildung Einfluss nehmen und an der Vertretung des Volkes im Deutschen Bundestag oder einem Landtag mitwirken wollen, wenn sie nach dem Gesamtbild der tatsachlichen Verhältnisse […] eine ausreichende Gewähr für die Ernsthaftigkeit dieser Zielsetzung bieten.“ </a:t>
            </a:r>
          </a:p>
          <a:p>
            <a:pPr algn="r"/>
            <a:r>
              <a:rPr lang="de-DE" dirty="0"/>
              <a:t>(BVerfGE 91, 262 (267)) </a:t>
            </a:r>
          </a:p>
          <a:p>
            <a:pPr marL="285750" indent="-285750">
              <a:buFont typeface="Arial" panose="020B0604020202020204" pitchFamily="34" charset="0"/>
              <a:buChar char="•"/>
            </a:pPr>
            <a:r>
              <a:rPr lang="de-DE" dirty="0"/>
              <a:t>Vereinigung der Bürger </a:t>
            </a:r>
          </a:p>
          <a:p>
            <a:pPr marL="285750" indent="-285750">
              <a:buFont typeface="Arial" panose="020B0604020202020204" pitchFamily="34" charset="0"/>
              <a:buChar char="•"/>
            </a:pPr>
            <a:r>
              <a:rPr lang="de-DE" dirty="0"/>
              <a:t>Dauerhaft </a:t>
            </a:r>
          </a:p>
          <a:p>
            <a:pPr marL="285750" indent="-285750">
              <a:buFont typeface="Arial" panose="020B0604020202020204" pitchFamily="34" charset="0"/>
              <a:buChar char="•"/>
            </a:pPr>
            <a:r>
              <a:rPr lang="de-DE" dirty="0"/>
              <a:t>Zielen auf politischen Einfluss im Land oder im Bund</a:t>
            </a:r>
          </a:p>
          <a:p>
            <a:pPr marL="285750" indent="-285750">
              <a:buFont typeface="Arial" panose="020B0604020202020204" pitchFamily="34" charset="0"/>
              <a:buChar char="•"/>
            </a:pPr>
            <a:r>
              <a:rPr lang="de-DE" dirty="0"/>
              <a:t>Haben eine ernsthafte Zielsetzung </a:t>
            </a:r>
          </a:p>
          <a:p>
            <a:pPr marL="285750" indent="-285750">
              <a:buFont typeface="Arial" panose="020B0604020202020204" pitchFamily="34" charset="0"/>
              <a:buChar char="•"/>
            </a:pPr>
            <a:r>
              <a:rPr lang="de-DE" dirty="0"/>
              <a:t>Nehmen an Wahlen teil </a:t>
            </a:r>
          </a:p>
        </p:txBody>
      </p:sp>
    </p:spTree>
    <p:extLst>
      <p:ext uri="{BB962C8B-B14F-4D97-AF65-F5344CB8AC3E}">
        <p14:creationId xmlns:p14="http://schemas.microsoft.com/office/powerpoint/2010/main" val="100762549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Funktionen von Parteien</a:t>
            </a:r>
          </a:p>
        </p:txBody>
      </p:sp>
      <p:sp>
        <p:nvSpPr>
          <p:cNvPr id="5" name="Content Placeholder 4"/>
          <p:cNvSpPr>
            <a:spLocks noGrp="1"/>
          </p:cNvSpPr>
          <p:nvPr>
            <p:ph idx="1"/>
          </p:nvPr>
        </p:nvSpPr>
        <p:spPr/>
        <p:txBody>
          <a:bodyPr/>
          <a:lstStyle/>
          <a:p>
            <a:endParaRPr lang="de-DE" dirty="0"/>
          </a:p>
        </p:txBody>
      </p:sp>
      <p:pic>
        <p:nvPicPr>
          <p:cNvPr id="6" name="Picture 5"/>
          <p:cNvPicPr>
            <a:picLocks noChangeAspect="1"/>
          </p:cNvPicPr>
          <p:nvPr/>
        </p:nvPicPr>
        <p:blipFill>
          <a:blip r:embed="rId3"/>
          <a:stretch>
            <a:fillRect/>
          </a:stretch>
        </p:blipFill>
        <p:spPr>
          <a:xfrm>
            <a:off x="1274591" y="1180690"/>
            <a:ext cx="6594818" cy="3713982"/>
          </a:xfrm>
          <a:prstGeom prst="rect">
            <a:avLst/>
          </a:prstGeom>
        </p:spPr>
      </p:pic>
      <p:sp>
        <p:nvSpPr>
          <p:cNvPr id="7" name="TextBox 6"/>
          <p:cNvSpPr txBox="1"/>
          <p:nvPr/>
        </p:nvSpPr>
        <p:spPr>
          <a:xfrm>
            <a:off x="3472248" y="3595815"/>
            <a:ext cx="2248930" cy="369332"/>
          </a:xfrm>
          <a:prstGeom prst="rect">
            <a:avLst/>
          </a:prstGeom>
          <a:solidFill>
            <a:schemeClr val="bg1"/>
          </a:solidFill>
          <a:ln>
            <a:solidFill>
              <a:schemeClr val="accent3"/>
            </a:solidFill>
          </a:ln>
        </p:spPr>
        <p:txBody>
          <a:bodyPr wrap="square" rtlCol="0">
            <a:spAutoFit/>
          </a:bodyPr>
          <a:lstStyle/>
          <a:p>
            <a:r>
              <a:rPr lang="de-DE" dirty="0"/>
              <a:t>Aggregatsfunktion</a:t>
            </a:r>
          </a:p>
        </p:txBody>
      </p:sp>
      <p:sp>
        <p:nvSpPr>
          <p:cNvPr id="8" name="TextBox 7"/>
          <p:cNvSpPr txBox="1"/>
          <p:nvPr/>
        </p:nvSpPr>
        <p:spPr>
          <a:xfrm>
            <a:off x="1576409" y="3645241"/>
            <a:ext cx="1594021" cy="369332"/>
          </a:xfrm>
          <a:prstGeom prst="rect">
            <a:avLst/>
          </a:prstGeom>
          <a:noFill/>
          <a:ln>
            <a:solidFill>
              <a:schemeClr val="accent3"/>
            </a:solidFill>
          </a:ln>
        </p:spPr>
        <p:txBody>
          <a:bodyPr wrap="square" rtlCol="0">
            <a:spAutoFit/>
          </a:bodyPr>
          <a:lstStyle/>
          <a:p>
            <a:r>
              <a:rPr lang="de-DE" dirty="0"/>
              <a:t>Mobilisierung</a:t>
            </a:r>
          </a:p>
        </p:txBody>
      </p:sp>
      <p:sp>
        <p:nvSpPr>
          <p:cNvPr id="9" name="TextBox 8"/>
          <p:cNvSpPr txBox="1"/>
          <p:nvPr/>
        </p:nvSpPr>
        <p:spPr>
          <a:xfrm>
            <a:off x="6091880" y="3669268"/>
            <a:ext cx="1594021" cy="369332"/>
          </a:xfrm>
          <a:prstGeom prst="rect">
            <a:avLst/>
          </a:prstGeom>
          <a:noFill/>
          <a:ln>
            <a:solidFill>
              <a:schemeClr val="accent3"/>
            </a:solidFill>
          </a:ln>
        </p:spPr>
        <p:txBody>
          <a:bodyPr wrap="square" rtlCol="0">
            <a:spAutoFit/>
          </a:bodyPr>
          <a:lstStyle/>
          <a:p>
            <a:r>
              <a:rPr lang="de-DE" dirty="0"/>
              <a:t>Integration</a:t>
            </a:r>
          </a:p>
        </p:txBody>
      </p:sp>
      <p:sp>
        <p:nvSpPr>
          <p:cNvPr id="10" name="TextBox 9"/>
          <p:cNvSpPr txBox="1"/>
          <p:nvPr/>
        </p:nvSpPr>
        <p:spPr>
          <a:xfrm>
            <a:off x="2143897" y="2011082"/>
            <a:ext cx="1594021" cy="369332"/>
          </a:xfrm>
          <a:prstGeom prst="rect">
            <a:avLst/>
          </a:prstGeom>
          <a:noFill/>
          <a:ln>
            <a:solidFill>
              <a:schemeClr val="accent3"/>
            </a:solidFill>
          </a:ln>
        </p:spPr>
        <p:txBody>
          <a:bodyPr wrap="square" rtlCol="0">
            <a:spAutoFit/>
          </a:bodyPr>
          <a:lstStyle/>
          <a:p>
            <a:r>
              <a:rPr lang="de-DE" dirty="0"/>
              <a:t>Artikulation</a:t>
            </a:r>
          </a:p>
        </p:txBody>
      </p:sp>
      <p:sp>
        <p:nvSpPr>
          <p:cNvPr id="11" name="TextBox 10"/>
          <p:cNvSpPr txBox="1"/>
          <p:nvPr/>
        </p:nvSpPr>
        <p:spPr>
          <a:xfrm>
            <a:off x="5559403" y="1924110"/>
            <a:ext cx="2126498" cy="646331"/>
          </a:xfrm>
          <a:prstGeom prst="rect">
            <a:avLst/>
          </a:prstGeom>
          <a:noFill/>
          <a:ln>
            <a:solidFill>
              <a:schemeClr val="accent3"/>
            </a:solidFill>
          </a:ln>
        </p:spPr>
        <p:txBody>
          <a:bodyPr wrap="square" rtlCol="0">
            <a:spAutoFit/>
          </a:bodyPr>
          <a:lstStyle/>
          <a:p>
            <a:r>
              <a:rPr lang="de-DE" dirty="0"/>
              <a:t>Rekrutierung/ Regierungsbildung</a:t>
            </a:r>
          </a:p>
        </p:txBody>
      </p:sp>
      <p:sp>
        <p:nvSpPr>
          <p:cNvPr id="12" name="TextBox 11"/>
          <p:cNvSpPr txBox="1"/>
          <p:nvPr/>
        </p:nvSpPr>
        <p:spPr>
          <a:xfrm>
            <a:off x="6127320" y="1396622"/>
            <a:ext cx="2398348" cy="369332"/>
          </a:xfrm>
          <a:prstGeom prst="rect">
            <a:avLst/>
          </a:prstGeom>
          <a:noFill/>
          <a:ln>
            <a:solidFill>
              <a:schemeClr val="accent3"/>
            </a:solidFill>
          </a:ln>
        </p:spPr>
        <p:txBody>
          <a:bodyPr wrap="square" rtlCol="0">
            <a:spAutoFit/>
          </a:bodyPr>
          <a:lstStyle/>
          <a:p>
            <a:r>
              <a:rPr lang="de-DE" dirty="0"/>
              <a:t>Verantwortlichkeit </a:t>
            </a:r>
          </a:p>
        </p:txBody>
      </p:sp>
    </p:spTree>
    <p:extLst>
      <p:ext uri="{BB962C8B-B14F-4D97-AF65-F5344CB8AC3E}">
        <p14:creationId xmlns:p14="http://schemas.microsoft.com/office/powerpoint/2010/main" val="11794585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Organisation der Parteien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909" y="1214438"/>
            <a:ext cx="7632182" cy="3646487"/>
          </a:xfrm>
        </p:spPr>
      </p:pic>
    </p:spTree>
    <p:extLst>
      <p:ext uri="{BB962C8B-B14F-4D97-AF65-F5344CB8AC3E}">
        <p14:creationId xmlns:p14="http://schemas.microsoft.com/office/powerpoint/2010/main" val="195809779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5" y="270933"/>
            <a:ext cx="2949575" cy="760942"/>
          </a:xfrm>
        </p:spPr>
        <p:txBody>
          <a:bodyPr/>
          <a:lstStyle/>
          <a:p>
            <a:r>
              <a:rPr lang="de-DE" dirty="0"/>
              <a:t>Entwicklung des Systems </a:t>
            </a:r>
          </a:p>
        </p:txBody>
      </p:sp>
      <p:pic>
        <p:nvPicPr>
          <p:cNvPr id="4" name="Content Placeholder 5"/>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tretch/>
        </p:blipFill>
        <p:spPr>
          <a:xfrm>
            <a:off x="5147733" y="0"/>
            <a:ext cx="3996267" cy="4973908"/>
          </a:xfrm>
        </p:spPr>
      </p:pic>
      <p:sp>
        <p:nvSpPr>
          <p:cNvPr id="5" name="Content Placeholder 4"/>
          <p:cNvSpPr>
            <a:spLocks noGrp="1"/>
          </p:cNvSpPr>
          <p:nvPr>
            <p:ph sz="half" idx="2"/>
          </p:nvPr>
        </p:nvSpPr>
        <p:spPr>
          <a:xfrm>
            <a:off x="250825" y="1356122"/>
            <a:ext cx="4744508" cy="3381375"/>
          </a:xfrm>
        </p:spPr>
        <p:txBody>
          <a:bodyPr/>
          <a:lstStyle/>
          <a:p>
            <a:r>
              <a:rPr lang="de-DE" dirty="0"/>
              <a:t>1945: Neuorientierung</a:t>
            </a:r>
          </a:p>
          <a:p>
            <a:r>
              <a:rPr lang="de-DE" dirty="0"/>
              <a:t>1950: Konsolidierung </a:t>
            </a:r>
          </a:p>
          <a:p>
            <a:r>
              <a:rPr lang="de-DE" dirty="0"/>
              <a:t>1960/70: 2.5 Parteiensystem </a:t>
            </a:r>
          </a:p>
          <a:p>
            <a:r>
              <a:rPr lang="de-DE" dirty="0"/>
              <a:t>1980: Pluralisierung</a:t>
            </a:r>
          </a:p>
          <a:p>
            <a:r>
              <a:rPr lang="de-DE" dirty="0"/>
              <a:t>1990-2005: 5 Parteiensystem</a:t>
            </a:r>
          </a:p>
          <a:p>
            <a:r>
              <a:rPr lang="de-DE" dirty="0"/>
              <a:t>2005: Pluralistisches System </a:t>
            </a:r>
          </a:p>
          <a:p>
            <a:endParaRPr lang="de-DE" dirty="0"/>
          </a:p>
        </p:txBody>
      </p:sp>
    </p:spTree>
    <p:extLst>
      <p:ext uri="{BB962C8B-B14F-4D97-AF65-F5344CB8AC3E}">
        <p14:creationId xmlns:p14="http://schemas.microsoft.com/office/powerpoint/2010/main" val="4174032706"/>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911</Words>
  <Application>Microsoft Office PowerPoint</Application>
  <PresentationFormat>On-screen Show (16:9)</PresentationFormat>
  <Paragraphs>114</Paragraphs>
  <Slides>19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Times New Roman</vt:lpstr>
      <vt:lpstr>Verdana</vt:lpstr>
      <vt:lpstr>Vorlesung_15080_17.10.13</vt:lpstr>
      <vt:lpstr>PSMWA - Das Politische System Deutschlands im internationalen Vergleich</vt:lpstr>
      <vt:lpstr>Überblick</vt:lpstr>
      <vt:lpstr>Die Gesetzliche Basis der deutschen Parteien </vt:lpstr>
      <vt:lpstr>Rechte und Pflichten der Parteien</vt:lpstr>
      <vt:lpstr>Parteien und die Demokratische Grundordnung</vt:lpstr>
      <vt:lpstr>Der Parteienbegriff  in der Rechtsprechung</vt:lpstr>
      <vt:lpstr>Funktionen von Parteien</vt:lpstr>
      <vt:lpstr>Organisation der Parteien </vt:lpstr>
      <vt:lpstr>Entwicklung des Systems </vt:lpstr>
      <vt:lpstr>Verortung der Parteien </vt:lpstr>
      <vt:lpstr>Verortung von Parteien </vt:lpstr>
      <vt:lpstr>Cleavage Strukturen und Parteiensysteme  </vt:lpstr>
      <vt:lpstr>Zentrum – Peripherie </vt:lpstr>
      <vt:lpstr>Staat - Kirche</vt:lpstr>
      <vt:lpstr>Stadt - Land</vt:lpstr>
      <vt:lpstr>Arbeit - Kapital</vt:lpstr>
      <vt:lpstr>Verortung von Parteien </vt:lpstr>
      <vt:lpstr>Verortung von Parteien </vt:lpstr>
      <vt:lpstr>PowerPoint Presentation</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564</cp:revision>
  <cp:lastPrinted>2015-10-12T07:54:51Z</cp:lastPrinted>
  <dcterms:created xsi:type="dcterms:W3CDTF">2013-10-17T07:50:24Z</dcterms:created>
  <dcterms:modified xsi:type="dcterms:W3CDTF">2020-12-02T11:32:02Z</dcterms:modified>
</cp:coreProperties>
</file>