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3"/>
  </p:notesMasterIdLst>
  <p:handoutMasterIdLst>
    <p:handoutMasterId r:id="rId24"/>
  </p:handoutMasterIdLst>
  <p:sldIdLst>
    <p:sldId id="389" r:id="rId2"/>
    <p:sldId id="393" r:id="rId3"/>
    <p:sldId id="410" r:id="rId4"/>
    <p:sldId id="409" r:id="rId5"/>
    <p:sldId id="411" r:id="rId6"/>
    <p:sldId id="404" r:id="rId7"/>
    <p:sldId id="403" r:id="rId8"/>
    <p:sldId id="413" r:id="rId9"/>
    <p:sldId id="414" r:id="rId10"/>
    <p:sldId id="415" r:id="rId11"/>
    <p:sldId id="420" r:id="rId12"/>
    <p:sldId id="416" r:id="rId13"/>
    <p:sldId id="412" r:id="rId14"/>
    <p:sldId id="417" r:id="rId15"/>
    <p:sldId id="418" r:id="rId16"/>
    <p:sldId id="419" r:id="rId17"/>
    <p:sldId id="405" r:id="rId18"/>
    <p:sldId id="423" r:id="rId19"/>
    <p:sldId id="406" r:id="rId20"/>
    <p:sldId id="421" r:id="rId21"/>
    <p:sldId id="407" r:id="rId22"/>
  </p:sldIdLst>
  <p:sldSz cx="9144000" cy="5143500" type="screen16x9"/>
  <p:notesSz cx="68199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003366"/>
    <a:srgbClr val="ED2611"/>
    <a:srgbClr val="FF9933"/>
    <a:srgbClr val="CCD6E0"/>
    <a:srgbClr val="FFCC00"/>
    <a:srgbClr val="8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2" autoAdjust="0"/>
    <p:restoredTop sz="84843" autoAdjust="0"/>
  </p:normalViewPr>
  <p:slideViewPr>
    <p:cSldViewPr snapToGrid="0">
      <p:cViewPr varScale="1">
        <p:scale>
          <a:sx n="129" d="100"/>
          <a:sy n="129" d="100"/>
        </p:scale>
        <p:origin x="924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87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t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3975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t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b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3975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b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27FFF088-A428-4EAA-B7D9-213B09A2E4F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477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3975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44538"/>
            <a:ext cx="6608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10113"/>
            <a:ext cx="500062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b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3975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b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AF2C253-3A99-4D4E-AA4C-3918A4D5315D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9611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</a:t>
            </a:r>
            <a:r>
              <a:rPr lang="de-DE" baseline="0" dirty="0"/>
              <a:t> Politische Bildung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2661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Diskussion hier </a:t>
            </a:r>
          </a:p>
          <a:p>
            <a:r>
              <a:rPr lang="de-DE" dirty="0"/>
              <a:t>Fokus auch auf unterschiedliche </a:t>
            </a:r>
            <a:r>
              <a:rPr lang="de-DE" dirty="0" err="1"/>
              <a:t>Demokrativerständnisse</a:t>
            </a:r>
            <a:r>
              <a:rPr lang="de-D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8400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</a:t>
            </a:r>
            <a:r>
              <a:rPr lang="de-DE" dirty="0" err="1"/>
              <a:t>Bpb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9866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60350" y="215900"/>
            <a:ext cx="43211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Dr. Christoph Nguyen 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Otto-Suhr-Institut für Politikwissenschaft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Arbeitsstelle Politisches System Deutschlands</a:t>
            </a: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4999038"/>
            <a:ext cx="914400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6" y="3462338"/>
            <a:ext cx="6467475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1934766"/>
            <a:ext cx="6477000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4684713"/>
            <a:ext cx="2895600" cy="357187"/>
          </a:xfrm>
        </p:spPr>
        <p:txBody>
          <a:bodyPr/>
          <a:lstStyle>
            <a:lvl1pPr>
              <a:defRPr dirty="0" smtClean="0"/>
            </a:lvl1pPr>
          </a:lstStyle>
          <a:p>
            <a:pPr algn="ctr">
              <a:defRPr/>
            </a:pPr>
            <a:r>
              <a:rPr lang="de-DE" dirty="0"/>
              <a:t>20.04.2017</a:t>
            </a:r>
          </a:p>
        </p:txBody>
      </p:sp>
    </p:spTree>
  </p:cSld>
  <p:clrMapOvr>
    <a:masterClrMapping/>
  </p:clrMapOvr>
  <p:transition spd="slow"/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9" y="628650"/>
            <a:ext cx="2160587" cy="410884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6" y="628650"/>
            <a:ext cx="6329363" cy="410884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6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4999038"/>
            <a:ext cx="914400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14438"/>
            <a:ext cx="8642350" cy="364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09613"/>
            <a:ext cx="8642350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4972050"/>
            <a:ext cx="597693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 dirty="0" smtClean="0">
                <a:solidFill>
                  <a:srgbClr val="5F5F5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Titel, Datum, …</a:t>
            </a:r>
          </a:p>
        </p:txBody>
      </p:sp>
      <p:pic>
        <p:nvPicPr>
          <p:cNvPr id="38918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 spd="slow"/>
  <p:hf sldNum="0"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50825" y="1597819"/>
            <a:ext cx="8785225" cy="110251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sz="2400" dirty="0"/>
              <a:t>Das Politische System Deutschlands im internationalen Vergleich</a:t>
            </a:r>
            <a:endParaRPr lang="de-DE" altLang="de-DE" sz="2400" b="1" noProof="0" dirty="0"/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481540"/>
            <a:ext cx="8497887" cy="901304"/>
          </a:xfrm>
        </p:spPr>
        <p:txBody>
          <a:bodyPr/>
          <a:lstStyle/>
          <a:p>
            <a:r>
              <a:rPr lang="de-DE" altLang="de-DE" noProof="0" dirty="0"/>
              <a:t>Wahlsysteme im Vergleich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Relative Mehrheitswahl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/>
              <a:t> Europäisches Beispiel:  Großbritannien 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3200" dirty="0"/>
              <a:t>Anglo-Amerikanisch: USA, Kanada, Großbritannien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/>
              <a:t>Andere Nahmen: „</a:t>
            </a:r>
            <a:r>
              <a:rPr lang="de-DE" sz="3200" dirty="0" err="1"/>
              <a:t>single</a:t>
            </a:r>
            <a:r>
              <a:rPr lang="de-DE" sz="3200" dirty="0"/>
              <a:t> </a:t>
            </a:r>
            <a:r>
              <a:rPr lang="de-DE" sz="3200" dirty="0" err="1"/>
              <a:t>member</a:t>
            </a:r>
            <a:r>
              <a:rPr lang="de-DE" sz="3200" dirty="0"/>
              <a:t> </a:t>
            </a:r>
            <a:r>
              <a:rPr lang="de-DE" sz="3200" dirty="0" err="1"/>
              <a:t>plurality</a:t>
            </a:r>
            <a:r>
              <a:rPr lang="de-DE" sz="3200" dirty="0"/>
              <a:t>“ , „First-</a:t>
            </a:r>
            <a:r>
              <a:rPr lang="de-DE" sz="3200" dirty="0" err="1"/>
              <a:t>past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post</a:t>
            </a:r>
            <a:r>
              <a:rPr lang="de-DE" sz="3200" dirty="0"/>
              <a:t>“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/>
              <a:t>Wahlkreisgröße = 1 Abgeordneter </a:t>
            </a:r>
          </a:p>
          <a:p>
            <a:endParaRPr lang="de-D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0367962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2020 United States presidential election - Wikipedia">
            <a:extLst>
              <a:ext uri="{FF2B5EF4-FFF2-40B4-BE49-F238E27FC236}">
                <a16:creationId xmlns:a16="http://schemas.microsoft.com/office/drawing/2014/main" id="{F6F1B739-426C-4551-8D05-852C215274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484" y="1214438"/>
            <a:ext cx="6269032" cy="364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492374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 – und Nachteile der Relativen Mehrheitswahl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b="1" dirty="0"/>
              <a:t>Vorteile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Klare Verantwortung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Starker Wahlkampf in „marginal </a:t>
            </a:r>
            <a:r>
              <a:rPr lang="de-DE" dirty="0" err="1"/>
              <a:t>seats</a:t>
            </a:r>
            <a:r>
              <a:rPr lang="de-DE" dirty="0"/>
              <a:t>“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Vorteile für Regionalparteien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Stabile Parteienlandschaft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b="1" dirty="0"/>
              <a:t>Nachteile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Umkehrung der Stimmen-Mandate Relation / „</a:t>
            </a:r>
            <a:r>
              <a:rPr lang="de-DE" dirty="0" err="1"/>
              <a:t>bias</a:t>
            </a:r>
            <a:r>
              <a:rPr lang="de-DE" dirty="0"/>
              <a:t>“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Gerrymandering</a:t>
            </a:r>
            <a:r>
              <a:rPr lang="de-DE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Keine kleinen Parteien</a:t>
            </a:r>
          </a:p>
        </p:txBody>
      </p:sp>
    </p:spTree>
    <p:extLst>
      <p:ext uri="{BB962C8B-B14F-4D97-AF65-F5344CB8AC3E}">
        <p14:creationId xmlns:p14="http://schemas.microsoft.com/office/powerpoint/2010/main" val="22623017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Absolute Mehrheitswahl I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93" y="1214438"/>
            <a:ext cx="6584414" cy="3646487"/>
          </a:xfrm>
        </p:spPr>
      </p:pic>
    </p:spTree>
    <p:extLst>
      <p:ext uri="{BB962C8B-B14F-4D97-AF65-F5344CB8AC3E}">
        <p14:creationId xmlns:p14="http://schemas.microsoft.com/office/powerpoint/2010/main" val="926117318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Absolute Mehrheitswahl II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51" y="1214437"/>
            <a:ext cx="5450258" cy="3657600"/>
          </a:xfrm>
        </p:spPr>
      </p:pic>
    </p:spTree>
    <p:extLst>
      <p:ext uri="{BB962C8B-B14F-4D97-AF65-F5344CB8AC3E}">
        <p14:creationId xmlns:p14="http://schemas.microsoft.com/office/powerpoint/2010/main" val="1829516470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Absolute Mehrheitswahl III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545" y="1214437"/>
            <a:ext cx="6588929" cy="3657600"/>
          </a:xfrm>
        </p:spPr>
      </p:pic>
    </p:spTree>
    <p:extLst>
      <p:ext uri="{BB962C8B-B14F-4D97-AF65-F5344CB8AC3E}">
        <p14:creationId xmlns:p14="http://schemas.microsoft.com/office/powerpoint/2010/main" val="912921545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Absolute Mehrheitswahl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Beispiel: Französische Präsidentschaftswahl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Nationalversammlung Frankreich durch romanisches Mehrheitswahlrecht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Auch: Bürgermeister und Landratswahlen in Deutschland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i="1" dirty="0" err="1"/>
              <a:t>Two-round</a:t>
            </a:r>
            <a:r>
              <a:rPr lang="de-DE" sz="2400" i="1" dirty="0"/>
              <a:t> </a:t>
            </a:r>
            <a:r>
              <a:rPr lang="de-DE" sz="2400" i="1" dirty="0" err="1"/>
              <a:t>system</a:t>
            </a:r>
            <a:r>
              <a:rPr lang="de-DE" sz="2400" i="1" dirty="0"/>
              <a:t>, Stichwahl</a:t>
            </a:r>
            <a:r>
              <a:rPr lang="de-DE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3529877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Verhältniswahlen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i="1" dirty="0"/>
              <a:t>Proportional Repräsentation, </a:t>
            </a:r>
            <a:r>
              <a:rPr lang="de-DE" i="1" dirty="0" err="1"/>
              <a:t>pr</a:t>
            </a:r>
            <a:r>
              <a:rPr lang="de-DE" i="1" dirty="0"/>
              <a:t>-systems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Wahlkreisgröße &gt; 1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Mandate können auf mehrere Parteien Vergeben werden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Versuch der Verhältnismäßigkeit 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„unreine "Verhältniswahl </a:t>
            </a:r>
            <a:r>
              <a:rPr lang="de-DE" dirty="0">
                <a:sym typeface="Wingdings" panose="05000000000000000000" pitchFamily="2" charset="2"/>
              </a:rPr>
              <a:t> Unterteilung in unterschiedliche Wahlkreise ( Schweiz, Spanien, Finnland)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„reine "Verhältniswahl   Ein nationaler Wahlkreis (Niederlande, Israel, Slowakei)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Nicht immer Verhältnismäßig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Sperrklauseln (5% Hürde)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Rundungsverfahren/ Stimmverrechnungen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0104079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 und Nachteile von Verhältniswahlen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D12743-1681-4BDE-B6B0-E89B1AF688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Repräsentation von möglichst vielen Meinungen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Zwang zur Koalitionsbildung =  Konsensorientierung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Weniger extreme politische Schwingungen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66D65-EE0D-4F66-A0BC-60CA028A3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Nachteile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Keine klaren Verantwortlichkeiten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Weniger klare Politische Programme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Weniger Berechenbarkeit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Parteienzersplitterung und konstante Oppositionen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2848113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Auswirkungen von Wahlsystemen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Effekte von Wahlsystemen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Mechanisch   / Regeln </a:t>
            </a:r>
          </a:p>
          <a:p>
            <a:pPr marL="1009650" lvl="2" indent="-285750">
              <a:buFont typeface="Arial" panose="020B0604020202020204" pitchFamily="34" charset="0"/>
              <a:buChar char="•"/>
            </a:pPr>
            <a:r>
              <a:rPr lang="de-DE" sz="2400" dirty="0"/>
              <a:t>Sperrklauseln </a:t>
            </a:r>
          </a:p>
          <a:p>
            <a:pPr marL="1009650" lvl="2" indent="-285750">
              <a:buFont typeface="Arial" panose="020B0604020202020204" pitchFamily="34" charset="0"/>
              <a:buChar char="•"/>
            </a:pPr>
            <a:r>
              <a:rPr lang="de-DE" sz="2400" dirty="0"/>
              <a:t>Disproportionalität </a:t>
            </a:r>
          </a:p>
          <a:p>
            <a:pPr marL="1009650" lvl="2" indent="-285750">
              <a:buFont typeface="Arial" panose="020B0604020202020204" pitchFamily="34" charset="0"/>
              <a:buChar char="•"/>
            </a:pPr>
            <a:r>
              <a:rPr lang="de-DE" sz="2400" dirty="0"/>
              <a:t>Verteilungsverfahren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Psychologisch </a:t>
            </a:r>
          </a:p>
          <a:p>
            <a:pPr marL="1009650" lvl="2" indent="-285750">
              <a:buFont typeface="Arial" panose="020B0604020202020204" pitchFamily="34" charset="0"/>
              <a:buChar char="•"/>
            </a:pPr>
            <a:r>
              <a:rPr lang="de-DE" sz="2400" dirty="0"/>
              <a:t>Wähler antizipieren Mechanische Effekte </a:t>
            </a:r>
          </a:p>
          <a:p>
            <a:pPr marL="1009650" lvl="2" indent="-285750">
              <a:buFont typeface="Arial" panose="020B0604020202020204" pitchFamily="34" charset="0"/>
              <a:buChar char="•"/>
            </a:pPr>
            <a:r>
              <a:rPr lang="de-DE" sz="2400" dirty="0"/>
              <a:t>Strategische Wahl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Normativ</a:t>
            </a:r>
          </a:p>
        </p:txBody>
      </p:sp>
    </p:spTree>
    <p:extLst>
      <p:ext uri="{BB962C8B-B14F-4D97-AF65-F5344CB8AC3E}">
        <p14:creationId xmlns:p14="http://schemas.microsoft.com/office/powerpoint/2010/main" val="197326579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Die Rolle von Wahlen: Repräsentation und Aggregation</a:t>
            </a:r>
            <a:br>
              <a:rPr lang="de-DE" sz="2800" dirty="0"/>
            </a:br>
            <a:endParaRPr lang="de-DE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Aggregation und Repräsentation politischer Meinungen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Meinungen und Interessen in der Bevölkerung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Versuch diese Interessen zu bündeln und in Politik zu verwandeln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52910"/>
            <a:ext cx="4244975" cy="2387798"/>
          </a:xfrm>
        </p:spPr>
      </p:pic>
    </p:spTree>
    <p:extLst>
      <p:ext uri="{BB962C8B-B14F-4D97-AF65-F5344CB8AC3E}">
        <p14:creationId xmlns:p14="http://schemas.microsoft.com/office/powerpoint/2010/main" val="28530383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</a:t>
            </a:r>
            <a:r>
              <a:rPr lang="de-DE" dirty="0" err="1"/>
              <a:t>Duvergers</a:t>
            </a:r>
            <a:r>
              <a:rPr lang="de-DE" dirty="0"/>
              <a:t> Gesetz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Relative Mehrheitswahlsysteme führen zur Bildung eines Zweiparteiensystems   </a:t>
            </a:r>
          </a:p>
          <a:p>
            <a:endParaRPr lang="de-DE" sz="2400" dirty="0"/>
          </a:p>
          <a:p>
            <a:pPr lvl="1" indent="0">
              <a:buNone/>
            </a:pPr>
            <a:r>
              <a:rPr lang="de-DE" sz="2400" dirty="0"/>
              <a:t>Mechanischer Effekt  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dirty="0"/>
              <a:t>Disproportionalität und Index</a:t>
            </a:r>
          </a:p>
          <a:p>
            <a:pPr lvl="1" indent="0">
              <a:buNone/>
            </a:pPr>
            <a:endParaRPr lang="de-DE" sz="2400" dirty="0"/>
          </a:p>
          <a:p>
            <a:pPr lvl="1" indent="0">
              <a:buNone/>
            </a:pPr>
            <a:endParaRPr lang="de-DE" sz="2400" dirty="0"/>
          </a:p>
          <a:p>
            <a:pPr lvl="1" indent="0">
              <a:buNone/>
            </a:pPr>
            <a:r>
              <a:rPr lang="de-DE" sz="2400" dirty="0"/>
              <a:t>Psychologischer Effekt </a:t>
            </a:r>
            <a:r>
              <a:rPr lang="de-DE" sz="2400" dirty="0">
                <a:sym typeface="Wingdings" panose="05000000000000000000" pitchFamily="2" charset="2"/>
              </a:rPr>
              <a:t> Wähler wollen Stimmen nicht an dritte Parteien „verschwenden“ </a:t>
            </a:r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774296825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Wahlsysteme und Wissenschaft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6" y="1146175"/>
            <a:ext cx="8500108" cy="3295196"/>
          </a:xfrm>
        </p:spPr>
      </p:pic>
    </p:spTree>
    <p:extLst>
      <p:ext uri="{BB962C8B-B14F-4D97-AF65-F5344CB8AC3E}">
        <p14:creationId xmlns:p14="http://schemas.microsoft.com/office/powerpoint/2010/main" val="289578455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Arrow‘s</a:t>
            </a:r>
            <a:r>
              <a:rPr lang="de-DE" dirty="0"/>
              <a:t> allgemeines Unmöglichkeitstheorem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90" y="1356121"/>
            <a:ext cx="2802244" cy="338137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Wenn die individuelle Präferenzordnung mehr als zwei Elemente besitzt , gibt es keine Methode diese direkt in Gesellschaftliche Ordnung umzuwandeln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91020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Rolle von Wahlen: Befriedung und Kontrolle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/>
              <a:t>Problem der Politik: </a:t>
            </a:r>
            <a:r>
              <a:rPr lang="de-DE" sz="2000" dirty="0"/>
              <a:t>Friedlicher Machtwechsel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/>
              <a:t>Problem der Politik: </a:t>
            </a:r>
            <a:r>
              <a:rPr lang="de-DE" sz="2000" dirty="0"/>
              <a:t>Einschränkung und Kontrolle der politischen Machthaber.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Wahlen als Lösungsmechanismus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Kontrolle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Befriedung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Oppositionsbildung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7130820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Funktionen der Wahl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Investitur und Rekrutierung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Legitimation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Innovation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Edukation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1814427"/>
            <a:ext cx="4537694" cy="2464764"/>
          </a:xfrm>
        </p:spPr>
      </p:pic>
    </p:spTree>
    <p:extLst>
      <p:ext uri="{BB962C8B-B14F-4D97-AF65-F5344CB8AC3E}">
        <p14:creationId xmlns:p14="http://schemas.microsoft.com/office/powerpoint/2010/main" val="57089018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Wahlsysteme der Welt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2519" y="1214438"/>
            <a:ext cx="6118961" cy="364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4740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Relative Mehrheitswahl I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19" y="1154451"/>
            <a:ext cx="6443330" cy="3657600"/>
          </a:xfrm>
        </p:spPr>
      </p:pic>
    </p:spTree>
    <p:extLst>
      <p:ext uri="{BB962C8B-B14F-4D97-AF65-F5344CB8AC3E}">
        <p14:creationId xmlns:p14="http://schemas.microsoft.com/office/powerpoint/2010/main" val="149155520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Relative Mehrheitswahl II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34" y="1178945"/>
            <a:ext cx="6673932" cy="3657600"/>
          </a:xfrm>
        </p:spPr>
      </p:pic>
    </p:spTree>
    <p:extLst>
      <p:ext uri="{BB962C8B-B14F-4D97-AF65-F5344CB8AC3E}">
        <p14:creationId xmlns:p14="http://schemas.microsoft.com/office/powerpoint/2010/main" val="423551088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8" y="0"/>
            <a:ext cx="5225143" cy="4955210"/>
          </a:xfrm>
        </p:spPr>
      </p:pic>
    </p:spTree>
    <p:extLst>
      <p:ext uri="{BB962C8B-B14F-4D97-AF65-F5344CB8AC3E}">
        <p14:creationId xmlns:p14="http://schemas.microsoft.com/office/powerpoint/2010/main" val="53495661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Vorlesung_15080_17.10.13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380</Words>
  <Application>Microsoft Office PowerPoint</Application>
  <PresentationFormat>On-screen Show (16:9)</PresentationFormat>
  <Paragraphs>93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Times New Roman</vt:lpstr>
      <vt:lpstr>Verdana</vt:lpstr>
      <vt:lpstr>Vorlesung_15080_17.10.13</vt:lpstr>
      <vt:lpstr>Das Politische System Deutschlands im internationalen Vergleich</vt:lpstr>
      <vt:lpstr>Die Rolle von Wahlen: Repräsentation und Aggregation </vt:lpstr>
      <vt:lpstr>Arrow‘s allgemeines Unmöglichkeitstheorem</vt:lpstr>
      <vt:lpstr>Die Rolle von Wahlen: Befriedung und Kontrolle</vt:lpstr>
      <vt:lpstr>Weitere Funktionen der Wahl</vt:lpstr>
      <vt:lpstr>Wahlsysteme der Welt</vt:lpstr>
      <vt:lpstr>Relative Mehrheitswahl I</vt:lpstr>
      <vt:lpstr>Relative Mehrheitswahl II</vt:lpstr>
      <vt:lpstr>PowerPoint Presentation</vt:lpstr>
      <vt:lpstr>Relative Mehrheitswahl </vt:lpstr>
      <vt:lpstr>PowerPoint Presentation</vt:lpstr>
      <vt:lpstr>Vor – und Nachteile der Relativen Mehrheitswahl </vt:lpstr>
      <vt:lpstr>Absolute Mehrheitswahl I </vt:lpstr>
      <vt:lpstr>Absolute Mehrheitswahl II </vt:lpstr>
      <vt:lpstr>Absolute Mehrheitswahl III</vt:lpstr>
      <vt:lpstr>Absolute Mehrheitswahl  </vt:lpstr>
      <vt:lpstr>Verhältniswahlen</vt:lpstr>
      <vt:lpstr>Vor und Nachteile von Verhältniswahlen </vt:lpstr>
      <vt:lpstr>Auswirkungen von Wahlsystemen</vt:lpstr>
      <vt:lpstr>Beispiel: Duvergers Gesetz</vt:lpstr>
      <vt:lpstr>Wahlsysteme und Wissenschaft </vt:lpstr>
    </vt:vector>
  </TitlesOfParts>
  <Company>Freie Universitaet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15080 „Einführung in das Regierungssystem Deutschlands“    Prof. Dr. Sabine Kropp</dc:title>
  <dc:creator>Kropp, Sabine</dc:creator>
  <dc:description>Version 0.9, 10.11.2005</dc:description>
  <cp:lastModifiedBy>C C</cp:lastModifiedBy>
  <cp:revision>530</cp:revision>
  <cp:lastPrinted>2015-10-12T07:54:51Z</cp:lastPrinted>
  <dcterms:created xsi:type="dcterms:W3CDTF">2013-10-17T07:50:24Z</dcterms:created>
  <dcterms:modified xsi:type="dcterms:W3CDTF">2020-12-01T16:24:50Z</dcterms:modified>
</cp:coreProperties>
</file>