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89" r:id="rId2"/>
    <p:sldId id="404" r:id="rId3"/>
    <p:sldId id="406" r:id="rId4"/>
    <p:sldId id="407" r:id="rId5"/>
    <p:sldId id="409" r:id="rId6"/>
    <p:sldId id="410" r:id="rId7"/>
    <p:sldId id="412" r:id="rId8"/>
    <p:sldId id="413" r:id="rId9"/>
    <p:sldId id="414" r:id="rId10"/>
    <p:sldId id="4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B7C3A-0206-4203-9C22-A242335F63E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3BA0A-9FDC-4D0D-9565-C296F80F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0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Gegenstück zum </a:t>
            </a:r>
            <a:r>
              <a:rPr lang="de-DE" dirty="0" err="1"/>
              <a:t>BundesRAT</a:t>
            </a:r>
            <a:r>
              <a:rPr lang="de-DE" dirty="0"/>
              <a:t> – Vertretung der Länder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53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</a:t>
            </a:r>
            <a:r>
              <a:rPr lang="en-US" baseline="0" dirty="0"/>
              <a:t> </a:t>
            </a:r>
            <a:r>
              <a:rPr lang="en-US" baseline="0" dirty="0" err="1"/>
              <a:t>Wahlzettel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Beispiel</a:t>
            </a:r>
            <a:r>
              <a:rPr lang="en-US" baseline="0" dirty="0"/>
              <a:t> </a:t>
            </a:r>
            <a:r>
              <a:rPr lang="en-US" baseline="0" dirty="0" err="1"/>
              <a:t>für</a:t>
            </a:r>
            <a:r>
              <a:rPr lang="en-US" baseline="0" dirty="0"/>
              <a:t> die </a:t>
            </a:r>
            <a:r>
              <a:rPr lang="en-US" baseline="0" dirty="0" err="1"/>
              <a:t>Struktur</a:t>
            </a:r>
            <a:r>
              <a:rPr lang="en-US" baseline="0" dirty="0"/>
              <a:t> und den </a:t>
            </a:r>
            <a:r>
              <a:rPr lang="en-US" baseline="0" dirty="0" err="1"/>
              <a:t>Ablauf</a:t>
            </a:r>
            <a:r>
              <a:rPr lang="en-US" baseline="0" dirty="0"/>
              <a:t> der Wahl  = </a:t>
            </a:r>
            <a:r>
              <a:rPr lang="en-US" baseline="0" dirty="0" err="1"/>
              <a:t>Dieser</a:t>
            </a:r>
            <a:r>
              <a:rPr lang="en-US" baseline="0" dirty="0"/>
              <a:t> </a:t>
            </a:r>
            <a:r>
              <a:rPr lang="en-US" baseline="0" dirty="0" err="1"/>
              <a:t>Wahlzettel</a:t>
            </a:r>
            <a:r>
              <a:rPr lang="en-US" baseline="0" dirty="0"/>
              <a:t> </a:t>
            </a:r>
            <a:r>
              <a:rPr lang="en-US" baseline="0" dirty="0" err="1"/>
              <a:t>ist</a:t>
            </a:r>
            <a:r>
              <a:rPr lang="en-US" baseline="0" dirty="0"/>
              <a:t> </a:t>
            </a:r>
            <a:r>
              <a:rPr lang="en-US" baseline="0" dirty="0" err="1"/>
              <a:t>z.B</a:t>
            </a:r>
            <a:r>
              <a:rPr lang="en-US" baseline="0" dirty="0"/>
              <a:t>. der, den </a:t>
            </a:r>
            <a:r>
              <a:rPr lang="en-US" baseline="0" dirty="0" err="1"/>
              <a:t>ich</a:t>
            </a:r>
            <a:r>
              <a:rPr lang="en-US" baseline="0" dirty="0"/>
              <a:t> </a:t>
            </a:r>
            <a:r>
              <a:rPr lang="en-US" baseline="0" dirty="0" err="1"/>
              <a:t>gestern</a:t>
            </a:r>
            <a:r>
              <a:rPr lang="en-US" baseline="0" dirty="0"/>
              <a:t> </a:t>
            </a:r>
            <a:r>
              <a:rPr lang="en-US" baseline="0" dirty="0" err="1"/>
              <a:t>vor</a:t>
            </a:r>
            <a:r>
              <a:rPr lang="en-US" baseline="0" dirty="0"/>
              <a:t> </a:t>
            </a:r>
            <a:r>
              <a:rPr lang="en-US" baseline="0" dirty="0" err="1"/>
              <a:t>mir</a:t>
            </a:r>
            <a:r>
              <a:rPr lang="en-US" baseline="0" dirty="0"/>
              <a:t> </a:t>
            </a:r>
            <a:r>
              <a:rPr lang="en-US" baseline="0" dirty="0" err="1"/>
              <a:t>Hatte</a:t>
            </a:r>
            <a:r>
              <a:rPr lang="en-US" baseline="0" dirty="0"/>
              <a:t> , </a:t>
            </a:r>
            <a:r>
              <a:rPr lang="en-US" baseline="0" dirty="0" err="1"/>
              <a:t>für</a:t>
            </a:r>
            <a:r>
              <a:rPr lang="en-US" baseline="0" dirty="0"/>
              <a:t> den </a:t>
            </a:r>
            <a:r>
              <a:rPr lang="en-US" baseline="0" dirty="0" err="1"/>
              <a:t>Wahlkreis</a:t>
            </a:r>
            <a:r>
              <a:rPr lang="en-US" baseline="0" dirty="0"/>
              <a:t> in </a:t>
            </a:r>
            <a:r>
              <a:rPr lang="en-US" baseline="0" dirty="0" err="1"/>
              <a:t>dem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uns</a:t>
            </a:r>
            <a:r>
              <a:rPr lang="en-US" baseline="0" dirty="0"/>
              <a:t> </a:t>
            </a:r>
            <a:r>
              <a:rPr lang="en-US" baseline="0" dirty="0" err="1"/>
              <a:t>gerade</a:t>
            </a:r>
            <a:r>
              <a:rPr lang="en-US" baseline="0" dirty="0"/>
              <a:t> </a:t>
            </a:r>
            <a:r>
              <a:rPr lang="en-US" baseline="0" dirty="0" err="1"/>
              <a:t>befinden</a:t>
            </a:r>
            <a:r>
              <a:rPr lang="en-US" baseline="0" dirty="0"/>
              <a:t>  </a:t>
            </a:r>
          </a:p>
          <a:p>
            <a:r>
              <a:rPr lang="en-US" baseline="0" dirty="0" err="1"/>
              <a:t>Wichtig</a:t>
            </a:r>
            <a:r>
              <a:rPr lang="en-US" baseline="0" dirty="0"/>
              <a:t>: </a:t>
            </a:r>
          </a:p>
          <a:p>
            <a:r>
              <a:rPr lang="en-US" baseline="0" dirty="0" err="1"/>
              <a:t>Zwei</a:t>
            </a:r>
            <a:r>
              <a:rPr lang="en-US" baseline="0" dirty="0"/>
              <a:t> </a:t>
            </a:r>
            <a:r>
              <a:rPr lang="en-US" baseline="0" dirty="0" err="1"/>
              <a:t>Stimmen</a:t>
            </a:r>
            <a:r>
              <a:rPr lang="en-US" baseline="0" dirty="0"/>
              <a:t>  -  </a:t>
            </a:r>
            <a:r>
              <a:rPr lang="en-US" baseline="0" dirty="0" err="1"/>
              <a:t>Erststimme</a:t>
            </a:r>
            <a:r>
              <a:rPr lang="en-US" baseline="0" dirty="0"/>
              <a:t> </a:t>
            </a:r>
            <a:r>
              <a:rPr lang="en-US" baseline="0" dirty="0" err="1"/>
              <a:t>für</a:t>
            </a:r>
            <a:r>
              <a:rPr lang="en-US" baseline="0" dirty="0"/>
              <a:t> </a:t>
            </a:r>
            <a:r>
              <a:rPr lang="en-US" baseline="0" dirty="0" err="1"/>
              <a:t>eine</a:t>
            </a:r>
            <a:r>
              <a:rPr lang="en-US" baseline="0" dirty="0"/>
              <a:t> </a:t>
            </a:r>
            <a:r>
              <a:rPr lang="en-US" baseline="0" dirty="0" err="1"/>
              <a:t>bestimmte</a:t>
            </a:r>
            <a:r>
              <a:rPr lang="en-US" baseline="0" dirty="0"/>
              <a:t> Person  ,  </a:t>
            </a:r>
            <a:r>
              <a:rPr lang="en-US" baseline="0" dirty="0" err="1"/>
              <a:t>Zweitstimme</a:t>
            </a:r>
            <a:r>
              <a:rPr lang="en-US" baseline="0" dirty="0"/>
              <a:t> </a:t>
            </a:r>
            <a:r>
              <a:rPr lang="en-US" baseline="0" dirty="0" err="1"/>
              <a:t>für</a:t>
            </a:r>
            <a:r>
              <a:rPr lang="en-US" baseline="0" dirty="0"/>
              <a:t> </a:t>
            </a:r>
            <a:r>
              <a:rPr lang="en-US" baseline="0" dirty="0" err="1"/>
              <a:t>eine</a:t>
            </a:r>
            <a:r>
              <a:rPr lang="en-US" baseline="0" dirty="0"/>
              <a:t> </a:t>
            </a:r>
            <a:r>
              <a:rPr lang="en-US" baseline="0" dirty="0" err="1"/>
              <a:t>Partei</a:t>
            </a:r>
            <a:r>
              <a:rPr lang="en-US" baseline="0" dirty="0"/>
              <a:t>  </a:t>
            </a:r>
          </a:p>
          <a:p>
            <a:r>
              <a:rPr lang="en-US" baseline="0" dirty="0" err="1"/>
              <a:t>Reinfolge</a:t>
            </a:r>
            <a:r>
              <a:rPr lang="en-US" baseline="0" dirty="0"/>
              <a:t> der </a:t>
            </a:r>
            <a:r>
              <a:rPr lang="en-US" baseline="0" dirty="0" err="1"/>
              <a:t>Parteien</a:t>
            </a:r>
            <a:r>
              <a:rPr lang="en-US" baseline="0" dirty="0"/>
              <a:t> – </a:t>
            </a:r>
            <a:r>
              <a:rPr lang="en-US" baseline="0" dirty="0" err="1"/>
              <a:t>Ergebnisse</a:t>
            </a:r>
            <a:r>
              <a:rPr lang="en-US" baseline="0" dirty="0"/>
              <a:t> der </a:t>
            </a:r>
            <a:r>
              <a:rPr lang="en-US" baseline="0" dirty="0" err="1"/>
              <a:t>letzten</a:t>
            </a:r>
            <a:r>
              <a:rPr lang="en-US" baseline="0" dirty="0"/>
              <a:t> </a:t>
            </a:r>
            <a:r>
              <a:rPr lang="en-US" baseline="0" dirty="0" err="1"/>
              <a:t>Bundestagswahl</a:t>
            </a:r>
            <a:r>
              <a:rPr lang="en-US" baseline="0" dirty="0"/>
              <a:t> </a:t>
            </a:r>
            <a:r>
              <a:rPr lang="en-US" baseline="0" dirty="0" err="1"/>
              <a:t>im</a:t>
            </a:r>
            <a:r>
              <a:rPr lang="en-US" baseline="0" dirty="0"/>
              <a:t> </a:t>
            </a:r>
            <a:r>
              <a:rPr lang="en-US" baseline="0" dirty="0" err="1"/>
              <a:t>Bundesland</a:t>
            </a:r>
            <a:r>
              <a:rPr lang="en-US" baseline="0" dirty="0"/>
              <a:t> – </a:t>
            </a:r>
            <a:r>
              <a:rPr lang="en-US" baseline="0" dirty="0" err="1"/>
              <a:t>Danach</a:t>
            </a:r>
            <a:r>
              <a:rPr lang="en-US" baseline="0" dirty="0"/>
              <a:t> </a:t>
            </a:r>
            <a:r>
              <a:rPr lang="en-US" baseline="0" dirty="0" err="1"/>
              <a:t>Alphabetisch</a:t>
            </a:r>
            <a:r>
              <a:rPr lang="en-US" baseline="0" dirty="0"/>
              <a:t> </a:t>
            </a:r>
          </a:p>
          <a:p>
            <a:endParaRPr lang="en-US" baseline="0" dirty="0"/>
          </a:p>
          <a:p>
            <a:r>
              <a:rPr kumimoji="1" lang="de-DE" sz="1200" b="0" i="0" kern="1200" dirty="0">
                <a:solidFill>
                  <a:schemeClr val="tx1"/>
                </a:solidFill>
                <a:effectLst/>
                <a:latin typeface="Verdana" pitchFamily="34" charset="0"/>
                <a:ea typeface="+mn-ea"/>
                <a:cs typeface="+mn-cs"/>
              </a:rPr>
              <a:t>Wahlberechtigt sind deutsche Staatsangehörige, die sich seit mindestens drei Monaten in Deutschland aufhalten, das 18. Lebensjahr vollendet haben und ihr Wahlrecht nicht durch einen Richterspruch verloren haben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480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Quelle: BR 2016</a:t>
            </a:r>
          </a:p>
          <a:p>
            <a:r>
              <a:rPr lang="de-AT" noProof="0" dirty="0"/>
              <a:t>Zersplitterung</a:t>
            </a:r>
            <a:r>
              <a:rPr lang="en-US" dirty="0"/>
              <a:t> der </a:t>
            </a:r>
            <a:r>
              <a:rPr lang="de-DE" noProof="0" dirty="0"/>
              <a:t>Parteien</a:t>
            </a:r>
            <a:r>
              <a:rPr lang="en-US" dirty="0"/>
              <a:t> </a:t>
            </a:r>
            <a:r>
              <a:rPr lang="en-US" dirty="0" err="1"/>
              <a:t>vorzubeugen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Aussnahmen</a:t>
            </a:r>
            <a:r>
              <a:rPr lang="en-US" dirty="0"/>
              <a:t>: 3 </a:t>
            </a:r>
            <a:r>
              <a:rPr lang="en-US" dirty="0" err="1"/>
              <a:t>Direktmandate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3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Bilderquelle: </a:t>
            </a:r>
            <a:r>
              <a:rPr lang="de-DE" dirty="0" err="1"/>
              <a:t>Bpb</a:t>
            </a:r>
            <a:r>
              <a:rPr lang="de-DE" dirty="0"/>
              <a:t> </a:t>
            </a:r>
          </a:p>
          <a:p>
            <a:r>
              <a:rPr lang="de-DE" dirty="0"/>
              <a:t>https://www.bpb.de/mediathek/618/ueberhang-und-ausgleichsmandate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34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sich: 598 Sitze im Bundestag </a:t>
            </a:r>
          </a:p>
          <a:p>
            <a:endParaRPr lang="de-DE" dirty="0"/>
          </a:p>
          <a:p>
            <a:r>
              <a:rPr lang="de-DE" dirty="0"/>
              <a:t>Aber: Durch Erststimme / Zweitstimme / Stimmensplitting = mehr Direktkandidaten für eine Partei als Prozentual durch Zweitstimme erreicht.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404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Mandat</a:t>
            </a:r>
            <a:r>
              <a:rPr lang="de-DE" baseline="0" dirty="0"/>
              <a:t> innerhalb der Partei für mögliche Koalitionen mit anderen Parteien </a:t>
            </a:r>
            <a:r>
              <a:rPr lang="de-DE" baseline="0" dirty="0">
                <a:sym typeface="Wingdings" panose="05000000000000000000" pitchFamily="2" charset="2"/>
              </a:rPr>
              <a:t> Sondierungsgespräche </a:t>
            </a:r>
          </a:p>
          <a:p>
            <a:endParaRPr lang="de-DE" dirty="0"/>
          </a:p>
          <a:p>
            <a:r>
              <a:rPr lang="de-DE" dirty="0"/>
              <a:t>Arbeitsgruppen sondieren</a:t>
            </a:r>
            <a:r>
              <a:rPr lang="de-DE" baseline="0" dirty="0"/>
              <a:t> und diskutieren Inhalte  : kann einige Zeit dauern 2013: 2.5 Monate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Nicht alle Parteien wollen mit allen anderen Parteien eine Koalition eingehen</a:t>
            </a:r>
          </a:p>
          <a:p>
            <a:r>
              <a:rPr lang="de-DE" dirty="0" err="1"/>
              <a:t>Wärend</a:t>
            </a:r>
            <a:r>
              <a:rPr lang="de-DE" baseline="0" dirty="0"/>
              <a:t> der </a:t>
            </a:r>
            <a:r>
              <a:rPr lang="de-DE" baseline="0" dirty="0" err="1"/>
              <a:t>Leigslaturperiode</a:t>
            </a:r>
            <a:r>
              <a:rPr lang="de-DE" baseline="0" dirty="0"/>
              <a:t>: </a:t>
            </a:r>
            <a:r>
              <a:rPr lang="de-DE" baseline="0" dirty="0" err="1"/>
              <a:t>Koaltionsrunde</a:t>
            </a:r>
            <a:r>
              <a:rPr lang="de-DE" baseline="0" dirty="0"/>
              <a:t> : </a:t>
            </a:r>
            <a:r>
              <a:rPr lang="de-DE" baseline="0" dirty="0" err="1"/>
              <a:t>Kanzer</a:t>
            </a:r>
            <a:r>
              <a:rPr lang="de-DE" baseline="0" dirty="0"/>
              <a:t> + Ministern + Fraktionsvorsitzender der </a:t>
            </a:r>
            <a:r>
              <a:rPr lang="de-DE" baseline="0" dirty="0" err="1"/>
              <a:t>Koaltionsparteien</a:t>
            </a:r>
            <a:r>
              <a:rPr lang="de-DE" baseline="0" dirty="0"/>
              <a:t>  + Spitzenbeamte </a:t>
            </a:r>
          </a:p>
          <a:p>
            <a:endParaRPr lang="de-DE" baseline="0" dirty="0"/>
          </a:p>
          <a:p>
            <a:r>
              <a:rPr lang="de-DE" baseline="0" dirty="0"/>
              <a:t>Bilderquelle: http://www.spiegel.de/fotostrecke/koalitionsverhandlungen-2005-und-2013-weisst-du-noch-fotostrecke-102966.html</a:t>
            </a:r>
          </a:p>
          <a:p>
            <a:r>
              <a:rPr lang="de-DE" baseline="0" dirty="0"/>
              <a:t>Wikimedia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34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38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7134" y="287867"/>
            <a:ext cx="5761567" cy="6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13102" y="4616451"/>
            <a:ext cx="8623300" cy="1057275"/>
          </a:xfrm>
        </p:spPr>
        <p:txBody>
          <a:bodyPr lIns="360000"/>
          <a:lstStyle>
            <a:lvl1pPr>
              <a:defRPr sz="2667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13100" y="2579689"/>
            <a:ext cx="8636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48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6285"/>
            <a:ext cx="3860800" cy="476249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703579206"/>
      </p:ext>
    </p:extLst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7083082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76786" y="838200"/>
            <a:ext cx="2880783" cy="54784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435" y="838200"/>
            <a:ext cx="8439151" cy="547846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1098762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4646643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360392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2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331587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5162849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7388782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268786512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13440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9924162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619251"/>
            <a:ext cx="11523133" cy="486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946151"/>
            <a:ext cx="11523133" cy="42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3" y="6629400"/>
            <a:ext cx="796925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333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627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474121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965176" indent="-251878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439297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913419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2523004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313258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3742173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435175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34434" y="2130426"/>
            <a:ext cx="11713633" cy="1470025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de-DE" sz="3200" dirty="0"/>
              <a:t>Das Politische System Deutschlands im internationalen Vergleich</a:t>
            </a:r>
            <a:endParaRPr lang="de-DE" altLang="de-DE" sz="3200" dirty="0"/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34434" y="4642053"/>
            <a:ext cx="11330516" cy="1201739"/>
          </a:xfrm>
        </p:spPr>
        <p:txBody>
          <a:bodyPr/>
          <a:lstStyle/>
          <a:p>
            <a:r>
              <a:rPr lang="de-DE" altLang="de-DE" dirty="0"/>
              <a:t>Repräsentation und Wahlen in Deutschland</a:t>
            </a:r>
            <a:endParaRPr lang="de-DE" alt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861D6E-5525-4898-825A-247FD2336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207" y="2465614"/>
            <a:ext cx="6096000" cy="3193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21DF1-F2AD-4760-9D5D-184BEB3F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 der Wahl: Regierungsbildung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F817-D62B-4D54-91C4-55E4C8B39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dirty="0"/>
              <a:t>Bundespräsident schlägt Kanzlerkandidat/in vor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dirty="0"/>
              <a:t>Parlament wählt Kanzler/in (absolute Mehrheit) 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dirty="0"/>
              <a:t>Kanzler/in schlägt Minister/innen vor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Kabinettsbildung </a:t>
            </a:r>
          </a:p>
          <a:p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BFEDEB-3F29-4592-85A8-B9170DD252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27" y="1590261"/>
            <a:ext cx="3413760" cy="494430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70F24E-1865-415C-959C-74A16C190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207" y="2465615"/>
            <a:ext cx="6096000" cy="31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736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Repräsentation und Demokratie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Repräsentation fundamentaler Aspekt der Demokratie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Vergleich </a:t>
            </a:r>
            <a:r>
              <a:rPr lang="de-DE" sz="3200" dirty="0">
                <a:sym typeface="Wingdings" panose="05000000000000000000" pitchFamily="2" charset="2"/>
              </a:rPr>
              <a:t> Direkte Demokratie </a:t>
            </a:r>
          </a:p>
          <a:p>
            <a:pPr marL="1346166" lvl="2" indent="-380990">
              <a:buFont typeface="Arial" panose="020B0604020202020204" pitchFamily="34" charset="0"/>
              <a:buChar char="•"/>
            </a:pPr>
            <a:r>
              <a:rPr lang="de-DE" sz="2667" dirty="0">
                <a:sym typeface="Wingdings" panose="05000000000000000000" pitchFamily="2" charset="2"/>
              </a:rPr>
              <a:t>Direkt:  Bürger entscheiden direkt über Gesetze</a:t>
            </a:r>
          </a:p>
          <a:p>
            <a:pPr marL="1346166" lvl="2" indent="-380990">
              <a:buFont typeface="Arial" panose="020B0604020202020204" pitchFamily="34" charset="0"/>
              <a:buChar char="•"/>
            </a:pPr>
            <a:r>
              <a:rPr lang="de-DE" sz="2667" dirty="0">
                <a:sym typeface="Wingdings" panose="05000000000000000000" pitchFamily="2" charset="2"/>
              </a:rPr>
              <a:t>Repräsentativ: Interessenvertretung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Deutschland als „super repräsentative“ Demokratie 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Hauptinstitutionen: Die Wahl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Repräsentation und politische Teilhabe auch durch andere Mechanismen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659799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Technischer Ablauf der Bundestagswahl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4569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Grundlagen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noProof="0" dirty="0"/>
              <a:t>Wahl für den Bundestag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noProof="0" dirty="0"/>
              <a:t>Direkte Vertretung der deutschen Bürger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noProof="0" dirty="0"/>
              <a:t>4 Jahre – Sontag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noProof="0" dirty="0"/>
              <a:t>Art. 38 Abs. 1 GG: „</a:t>
            </a:r>
            <a:r>
              <a:rPr lang="de-DE" sz="2667" b="1" dirty="0"/>
              <a:t>allgemeiner, unmittelbarer, freier, gleicher </a:t>
            </a:r>
            <a:r>
              <a:rPr lang="de-DE" sz="2667" dirty="0"/>
              <a:t>und </a:t>
            </a:r>
            <a:r>
              <a:rPr lang="de-DE" sz="2667" b="1" dirty="0"/>
              <a:t>geheimer Wahl“</a:t>
            </a:r>
            <a:endParaRPr lang="de-DE" sz="2667" dirty="0"/>
          </a:p>
          <a:p>
            <a:endParaRPr lang="de-DE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CB204B-E8CC-4FFF-9B50-50A774933C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084125"/>
            <a:ext cx="5852160" cy="365759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32A635-5F34-4AFF-BE9C-A7D37F46B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268839"/>
            <a:ext cx="5852160" cy="3288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89449C-C427-449D-BC6A-E71B7B4C2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1" y="1197294"/>
            <a:ext cx="6143243" cy="51193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409FD9-425C-42E8-B79B-8AC0D714DA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9133"/>
            <a:ext cx="5852160" cy="32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218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91"/>
          <a:stretch/>
        </p:blipFill>
        <p:spPr>
          <a:xfrm>
            <a:off x="6216649" y="0"/>
            <a:ext cx="5777664" cy="660080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610CCB-AE26-4807-A2E8-12D44DEE08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99" y="1281101"/>
            <a:ext cx="6096000" cy="4038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3FE1C3-1CF6-4B72-8B93-C06B344E2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1" y="1229226"/>
            <a:ext cx="5852160" cy="4651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49" y="0"/>
            <a:ext cx="5777664" cy="6604000"/>
          </a:xfrm>
          <a:prstGeom prst="rect">
            <a:avLst/>
          </a:prstGeom>
          <a:solidFill>
            <a:schemeClr val="bg1"/>
          </a:solidFill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946151"/>
            <a:ext cx="5863168" cy="429683"/>
          </a:xfrm>
        </p:spPr>
        <p:txBody>
          <a:bodyPr/>
          <a:lstStyle/>
          <a:p>
            <a:r>
              <a:rPr lang="de-DE" noProof="0" dirty="0"/>
              <a:t>Die Personalisierte Verhältniswahl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/>
              <a:t>299 Wahlkreise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/>
              <a:t>Der Wahlzettel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noProof="0" dirty="0"/>
              <a:t>Erststimme = Person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noProof="0" dirty="0"/>
              <a:t>Zweitstimme = Partei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/>
              <a:t>Wahlberechtigt: Bürger über 18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noProof="0" dirty="0"/>
              <a:t>Urnenwahl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noProof="0" dirty="0"/>
              <a:t>Briefwahl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  <p:sp>
        <p:nvSpPr>
          <p:cNvPr id="7" name="Oval 6"/>
          <p:cNvSpPr/>
          <p:nvPr/>
        </p:nvSpPr>
        <p:spPr bwMode="auto">
          <a:xfrm>
            <a:off x="7850995" y="2061635"/>
            <a:ext cx="1191404" cy="567267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760745" y="490009"/>
            <a:ext cx="689472" cy="567267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243062" y="2061635"/>
            <a:ext cx="1191404" cy="567267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457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71BC-EC90-4B0A-ADD1-F31ADAF6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Sperrklausel - 5 % Hürde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FD79281-0503-4EBD-9451-0B03904E4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54" y="2015915"/>
            <a:ext cx="8927693" cy="3876885"/>
          </a:xfrm>
        </p:spPr>
      </p:pic>
    </p:spTree>
    <p:extLst>
      <p:ext uri="{BB962C8B-B14F-4D97-AF65-F5344CB8AC3E}">
        <p14:creationId xmlns:p14="http://schemas.microsoft.com/office/powerpoint/2010/main" val="379665262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6943444-5062-4519-A21D-1FD3F1C6AF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5516"/>
            <a:ext cx="6096000" cy="3429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B9E6C1-9276-49C9-8CC2-0B93987F32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5516"/>
            <a:ext cx="6096000" cy="3429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45FE64-4F4B-43B5-A9C7-49D1FC4127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1" y="1805516"/>
            <a:ext cx="6096000" cy="342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D6C443-1EBD-4511-9CAF-C0F0F1817A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1" y="1808163"/>
            <a:ext cx="60960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721A4-BE05-4AA7-A09A-7CA2EC4D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 der Wahl: Sitzvergabe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0182-BC34-49B0-895B-0B5451D94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5" y="1375835"/>
            <a:ext cx="5659967" cy="4940829"/>
          </a:xfrm>
        </p:spPr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b="1" dirty="0"/>
              <a:t>Zweitstimme (2) </a:t>
            </a:r>
            <a:r>
              <a:rPr lang="de-DE" dirty="0"/>
              <a:t>: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dirty="0"/>
              <a:t>Sitze werden proportional zugeteilt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dirty="0"/>
              <a:t>Rückrechnung auf die Bundesländer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b="1" dirty="0"/>
              <a:t>Erststimme (1)</a:t>
            </a:r>
            <a:r>
              <a:rPr lang="de-DE" dirty="0"/>
              <a:t>: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dirty="0"/>
              <a:t>Sitze werden mit Direktmandaten besetzt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dirty="0"/>
              <a:t>Landesliste füllt den Rest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sz="3733" dirty="0"/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sz="3733" dirty="0"/>
          </a:p>
          <a:p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342CC4-5C12-4B7B-9676-9B0702973C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567" y="1808163"/>
            <a:ext cx="6096000" cy="3429000"/>
          </a:xfr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09B1CE2D-BC52-4455-B2CA-4F45ADD0243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91"/>
          <a:stretch/>
        </p:blipFill>
        <p:spPr bwMode="auto">
          <a:xfrm>
            <a:off x="7215293" y="1375833"/>
            <a:ext cx="4206240" cy="480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DE2D5C2-9655-422E-BC02-27E96B827955}"/>
              </a:ext>
            </a:extLst>
          </p:cNvPr>
          <p:cNvSpPr/>
          <p:nvPr/>
        </p:nvSpPr>
        <p:spPr bwMode="auto">
          <a:xfrm>
            <a:off x="9243062" y="2803315"/>
            <a:ext cx="1191404" cy="567267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327394-C6B4-4C16-994A-E173056F941B}"/>
              </a:ext>
            </a:extLst>
          </p:cNvPr>
          <p:cNvSpPr/>
          <p:nvPr/>
        </p:nvSpPr>
        <p:spPr bwMode="auto">
          <a:xfrm>
            <a:off x="8211326" y="2803315"/>
            <a:ext cx="1191404" cy="567267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014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Überhangmandate und Ausgleichsmandate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noProof="0" dirty="0"/>
              <a:t>299 Wahlkreise = 598 Sitze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noProof="0" dirty="0"/>
              <a:t>Erststimmen &gt; Zweitstimme = Überhangmandate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noProof="0" dirty="0"/>
              <a:t>Seit 2013: Ausgleichsmandate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noProof="0" dirty="0"/>
          </a:p>
          <a:p>
            <a:endParaRPr lang="de-DE" noProof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D6246C-3E6A-486E-8069-2006722697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98" y="1807634"/>
            <a:ext cx="3792639" cy="4508500"/>
          </a:xfrm>
          <a:prstGeom prst="rect">
            <a:avLst/>
          </a:prstGeom>
          <a:solidFill>
            <a:schemeClr val="bg1"/>
          </a:solidFill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0B4E72-38B4-4966-A199-5270363863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6" y="1807633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371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EA92F0-F45F-4984-B453-D40A45DB1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1" y="1973401"/>
            <a:ext cx="6096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Nach der Wahl: Koalitionsbildung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/>
              <a:t>&gt; 50 % Stimmen zur Regierungsbildung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noProof="0" dirty="0"/>
              <a:t>Regierung in Koalition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/>
              <a:t>Koalitions-Verhandlungen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noProof="0" dirty="0"/>
              <a:t>Koalitionsvertrag </a:t>
            </a:r>
            <a:endParaRPr lang="de-DE" sz="3200" dirty="0"/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1867" dirty="0"/>
              <a:t>Policy – Ziele 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1867" dirty="0" err="1"/>
              <a:t>Ministerienvergabe</a:t>
            </a:r>
            <a:endParaRPr lang="de-DE" sz="1867" dirty="0"/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sz="1867" dirty="0"/>
              <a:t>Koalitionsrunde </a:t>
            </a:r>
            <a:endParaRPr lang="de-DE" sz="2667" dirty="0"/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ED7F28-50F6-496B-AEE5-9858A2FF4E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1" y="2721366"/>
            <a:ext cx="5659967" cy="268103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4068AC-8AA6-4663-A1B9-BDF18C083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13" y="1375833"/>
            <a:ext cx="4608576" cy="5120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CF9FC5-AE77-432B-A757-010AF5F99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583" y="2343195"/>
            <a:ext cx="6096000" cy="26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300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Widescreen</PresentationFormat>
  <Paragraphs>84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Vorlesung_15080_17.10.13</vt:lpstr>
      <vt:lpstr>Das Politische System Deutschlands im internationalen Vergleich</vt:lpstr>
      <vt:lpstr>Repräsentation und Demokratie </vt:lpstr>
      <vt:lpstr>Technischer Ablauf der Bundestagswahl </vt:lpstr>
      <vt:lpstr>Grundlagen </vt:lpstr>
      <vt:lpstr>Die Personalisierte Verhältniswahl </vt:lpstr>
      <vt:lpstr>Sperrklausel - 5 % Hürde </vt:lpstr>
      <vt:lpstr>Nach der Wahl: Sitzvergabe </vt:lpstr>
      <vt:lpstr>Überhangmandate und Ausgleichsmandate</vt:lpstr>
      <vt:lpstr>Nach der Wahl: Koalitionsbildung </vt:lpstr>
      <vt:lpstr>Nach der Wahl: Regierungsbildung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Politische System Deutschlands im internationalen Vergleich</dc:title>
  <dc:creator>C C</dc:creator>
  <cp:lastModifiedBy>C C</cp:lastModifiedBy>
  <cp:revision>1</cp:revision>
  <dcterms:created xsi:type="dcterms:W3CDTF">2020-12-01T12:47:18Z</dcterms:created>
  <dcterms:modified xsi:type="dcterms:W3CDTF">2020-12-01T12:47:56Z</dcterms:modified>
</cp:coreProperties>
</file>