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446" r:id="rId5"/>
    <p:sldId id="259" r:id="rId6"/>
    <p:sldId id="447" r:id="rId7"/>
    <p:sldId id="449" r:id="rId8"/>
    <p:sldId id="450" r:id="rId9"/>
    <p:sldId id="452" r:id="rId10"/>
    <p:sldId id="453" r:id="rId11"/>
    <p:sldId id="454" r:id="rId12"/>
    <p:sldId id="455" r:id="rId13"/>
    <p:sldId id="456" r:id="rId14"/>
    <p:sldId id="457" r:id="rId15"/>
    <p:sldId id="458" r:id="rId16"/>
    <p:sldId id="459" r:id="rId17"/>
    <p:sldId id="460" r:id="rId18"/>
    <p:sldId id="461" r:id="rId19"/>
    <p:sldId id="462" r:id="rId20"/>
    <p:sldId id="463" r:id="rId21"/>
  </p:sldIdLst>
  <p:sldSz cx="9144000" cy="5143500" type="screen16x9"/>
  <p:notesSz cx="68199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 C" initials="CC" lastIdx="1" clrIdx="0">
    <p:extLst>
      <p:ext uri="{19B8F6BF-5375-455C-9EA6-DF929625EA0E}">
        <p15:presenceInfo xmlns:p15="http://schemas.microsoft.com/office/powerpoint/2012/main" userId="58c016da926720e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3366"/>
    <a:srgbClr val="FF0000"/>
    <a:srgbClr val="ED2611"/>
    <a:srgbClr val="FF9933"/>
    <a:srgbClr val="CCD6E0"/>
    <a:srgbClr val="FFCC00"/>
    <a:srgbClr val="8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>
      <p:cViewPr varScale="1">
        <p:scale>
          <a:sx n="91" d="100"/>
          <a:sy n="91" d="100"/>
        </p:scale>
        <p:origin x="557" y="6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614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 C" userId="58c016da926720ee" providerId="LiveId" clId="{B2A0AF1A-FA4B-4C79-86D6-C49DCD68E2ED}"/>
    <pc:docChg chg="modSld">
      <pc:chgData name="C C" userId="58c016da926720ee" providerId="LiveId" clId="{B2A0AF1A-FA4B-4C79-86D6-C49DCD68E2ED}" dt="2023-05-09T09:03:06.164" v="26" actId="20577"/>
      <pc:docMkLst>
        <pc:docMk/>
      </pc:docMkLst>
      <pc:sldChg chg="modSp mod">
        <pc:chgData name="C C" userId="58c016da926720ee" providerId="LiveId" clId="{B2A0AF1A-FA4B-4C79-86D6-C49DCD68E2ED}" dt="2023-05-09T09:03:06.164" v="26" actId="20577"/>
        <pc:sldMkLst>
          <pc:docMk/>
          <pc:sldMk cId="3533300035" sldId="257"/>
        </pc:sldMkLst>
        <pc:spChg chg="mod">
          <ac:chgData name="C C" userId="58c016da926720ee" providerId="LiveId" clId="{B2A0AF1A-FA4B-4C79-86D6-C49DCD68E2ED}" dt="2023-05-09T09:03:06.164" v="26" actId="20577"/>
          <ac:spMkLst>
            <pc:docMk/>
            <pc:sldMk cId="3533300035" sldId="257"/>
            <ac:spMk id="5" creationId="{5B5A2214-0261-4489-8A63-55817E9128D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97" tIns="45748" rIns="91497" bIns="45748" numCol="1" anchor="t" anchorCtr="0" compatLnSpc="1">
            <a:prstTxWarp prst="textNoShape">
              <a:avLst/>
            </a:prstTxWarp>
          </a:bodyPr>
          <a:lstStyle>
            <a:lvl1pPr defTabSz="915136" eaLnBrk="1" hangingPunct="1">
              <a:defRPr sz="1200">
                <a:solidFill>
                  <a:srgbClr val="00245B"/>
                </a:solidFill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3975" y="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97" tIns="45748" rIns="91497" bIns="45748" numCol="1" anchor="t" anchorCtr="0" compatLnSpc="1">
            <a:prstTxWarp prst="textNoShape">
              <a:avLst/>
            </a:prstTxWarp>
          </a:bodyPr>
          <a:lstStyle>
            <a:lvl1pPr algn="r" defTabSz="915136" eaLnBrk="1" hangingPunct="1">
              <a:defRPr sz="1200">
                <a:solidFill>
                  <a:srgbClr val="00245B"/>
                </a:solidFill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340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97" tIns="45748" rIns="91497" bIns="45748" numCol="1" anchor="b" anchorCtr="0" compatLnSpc="1">
            <a:prstTxWarp prst="textNoShape">
              <a:avLst/>
            </a:prstTxWarp>
          </a:bodyPr>
          <a:lstStyle>
            <a:lvl1pPr defTabSz="915136" eaLnBrk="1" hangingPunct="1">
              <a:defRPr sz="1200">
                <a:solidFill>
                  <a:srgbClr val="00245B"/>
                </a:solidFill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3975" y="942340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97" tIns="45748" rIns="91497" bIns="45748" numCol="1" anchor="b" anchorCtr="0" compatLnSpc="1">
            <a:prstTxWarp prst="textNoShape">
              <a:avLst/>
            </a:prstTxWarp>
          </a:bodyPr>
          <a:lstStyle>
            <a:lvl1pPr algn="r" defTabSz="915136" eaLnBrk="1" hangingPunct="1">
              <a:defRPr sz="1200">
                <a:solidFill>
                  <a:srgbClr val="00245B"/>
                </a:solidFill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fld id="{27FFF088-A428-4EAA-B7D9-213B09A2E4F1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3477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7" tIns="45748" rIns="91497" bIns="45748" numCol="1" anchor="t" anchorCtr="0" compatLnSpc="1">
            <a:prstTxWarp prst="textNoShape">
              <a:avLst/>
            </a:prstTxWarp>
          </a:bodyPr>
          <a:lstStyle>
            <a:lvl1pPr defTabSz="915136" eaLnBrk="1" hangingPunct="1">
              <a:defRPr sz="12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3975" y="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7" tIns="45748" rIns="91497" bIns="45748" numCol="1" anchor="t" anchorCtr="0" compatLnSpc="1">
            <a:prstTxWarp prst="textNoShape">
              <a:avLst/>
            </a:prstTxWarp>
          </a:bodyPr>
          <a:lstStyle>
            <a:lvl1pPr algn="r" defTabSz="915136" eaLnBrk="1" hangingPunct="1">
              <a:defRPr sz="12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363" y="744538"/>
            <a:ext cx="6608762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9638" y="4710113"/>
            <a:ext cx="5000625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7" tIns="45748" rIns="91497" bIns="457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340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7" tIns="45748" rIns="91497" bIns="45748" numCol="1" anchor="b" anchorCtr="0" compatLnSpc="1">
            <a:prstTxWarp prst="textNoShape">
              <a:avLst/>
            </a:prstTxWarp>
          </a:bodyPr>
          <a:lstStyle>
            <a:lvl1pPr defTabSz="915136"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3975" y="942340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7" tIns="45748" rIns="91497" bIns="45748" numCol="1" anchor="b" anchorCtr="0" compatLnSpc="1">
            <a:prstTxWarp prst="textNoShape">
              <a:avLst/>
            </a:prstTxWarp>
          </a:bodyPr>
          <a:lstStyle>
            <a:lvl1pPr algn="r" defTabSz="915136"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AAF2C253-3A99-4D4E-AA4C-3918A4D5315D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96112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https://journals.plos.org/ploscompbiol/article/file?id=10.1371/journal.pcbi.1005619&amp;type=printable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F2C253-3A99-4D4E-AA4C-3918A4D5315D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8084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https://journals.plos.org/ploscompbiol/article/file?id=10.1371/journal.pcbi.1005619&amp;type=printable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F2C253-3A99-4D4E-AA4C-3918A4D5315D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4763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https://journals.plos.org/ploscompbiol/article/file?id=10.1371/journal.pcbi.1005619&amp;type=printable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F2C253-3A99-4D4E-AA4C-3918A4D5315D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6779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https://kdestasio.github.io/post/r_best_practices/</a:t>
            </a:r>
          </a:p>
          <a:p>
            <a:endParaRPr lang="en-US" dirty="0"/>
          </a:p>
          <a:p>
            <a:r>
              <a:rPr lang="en-US" dirty="0"/>
              <a:t>https://rfortherestofus.com/2021/08/rstudio-project-structure/</a:t>
            </a:r>
          </a:p>
          <a:p>
            <a:r>
              <a:rPr lang="en-US" dirty="0"/>
              <a:t>https://www.r-bloggers.com/2020/01/rstudio-projects-and-working-directories-a-beginners-guide/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F2C253-3A99-4D4E-AA4C-3918A4D5315D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0957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https://kdestasio.github.io/post/r_best_practices/</a:t>
            </a:r>
          </a:p>
          <a:p>
            <a:endParaRPr lang="en-US" dirty="0"/>
          </a:p>
          <a:p>
            <a:r>
              <a:rPr lang="en-US" dirty="0"/>
              <a:t>https://rfortherestofus.com/2021/08/rstudio-project-structure/</a:t>
            </a:r>
          </a:p>
          <a:p>
            <a:r>
              <a:rPr lang="en-US" dirty="0"/>
              <a:t>https://www.r-bloggers.com/2020/01/rstudio-projects-and-working-directories-a-beginners-guide/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F2C253-3A99-4D4E-AA4C-3918A4D5315D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1001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https://kdestasio.github.io/post/r_best_practices/</a:t>
            </a:r>
          </a:p>
          <a:p>
            <a:endParaRPr lang="en-US" dirty="0"/>
          </a:p>
          <a:p>
            <a:r>
              <a:rPr lang="en-US" dirty="0"/>
              <a:t>https://rfortherestofus.com/2021/08/rstudio-project-structure/</a:t>
            </a:r>
          </a:p>
          <a:p>
            <a:r>
              <a:rPr lang="en-US" dirty="0"/>
              <a:t>https://www.r-bloggers.com/2020/01/rstudio-projects-and-working-directories-a-beginners-guide/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F2C253-3A99-4D4E-AA4C-3918A4D5315D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222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https://journals.plos.org/plosone/article?id=10.1371/journal.pone.0132382&amp;utm_content=buffer2135a&amp;utm_medium=social&amp;utm_source=twitter.com&amp;utm_campaign=buffer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F2C253-3A99-4D4E-AA4C-3918A4D5315D}" type="slidenum">
              <a:rPr lang="de-DE" smtClean="0"/>
              <a:pPr>
                <a:defRPr/>
              </a:pPr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9407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https://www.pnas.org/doi/epdf/10.1073/pnas.2200300119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F2C253-3A99-4D4E-AA4C-3918A4D5315D}" type="slidenum">
              <a:rPr lang="de-DE" smtClean="0"/>
              <a:pPr>
                <a:defRPr/>
              </a:pPr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7332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260350" y="215900"/>
            <a:ext cx="432117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000" b="1" dirty="0">
                <a:solidFill>
                  <a:srgbClr val="5F5F5F"/>
                </a:solidFill>
              </a:rPr>
              <a:t>Dr. Christoph Nguyen 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000" b="1" dirty="0">
                <a:solidFill>
                  <a:srgbClr val="5F5F5F"/>
                </a:solidFill>
              </a:rPr>
              <a:t>Otto-Suhr-Institut für Politikwissenschaft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000" b="1" dirty="0">
                <a:solidFill>
                  <a:srgbClr val="5F5F5F"/>
                </a:solidFill>
              </a:rPr>
              <a:t>Arbeitsstelle Politisches System Deutschlands</a:t>
            </a:r>
          </a:p>
        </p:txBody>
      </p:sp>
      <p:pic>
        <p:nvPicPr>
          <p:cNvPr id="5" name="Picture 24" descr="Logo_RGB_300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8938" y="107950"/>
            <a:ext cx="213836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4999038"/>
            <a:ext cx="9144000" cy="1444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409826" y="3462338"/>
            <a:ext cx="6467475" cy="792956"/>
          </a:xfrm>
        </p:spPr>
        <p:txBody>
          <a:bodyPr lIns="360000"/>
          <a:lstStyle>
            <a:lvl1pPr>
              <a:defRPr sz="2000" b="1" smtClean="0">
                <a:solidFill>
                  <a:srgbClr val="0066CC"/>
                </a:solidFill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409825" y="1934766"/>
            <a:ext cx="6477000" cy="1102519"/>
          </a:xfrm>
        </p:spPr>
        <p:txBody>
          <a:bodyPr lIns="360000" anchor="t"/>
          <a:lstStyle>
            <a:lvl1pPr>
              <a:lnSpc>
                <a:spcPct val="100000"/>
              </a:lnSpc>
              <a:defRPr sz="3400" smtClean="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4684713"/>
            <a:ext cx="2895600" cy="357187"/>
          </a:xfrm>
          <a:prstGeom prst="rect">
            <a:avLst/>
          </a:prstGeom>
        </p:spPr>
        <p:txBody>
          <a:bodyPr/>
          <a:lstStyle>
            <a:lvl1pPr>
              <a:defRPr dirty="0" smtClean="0"/>
            </a:lvl1pPr>
          </a:lstStyle>
          <a:p>
            <a:pPr algn="ctr">
              <a:defRPr/>
            </a:pPr>
            <a:r>
              <a:rPr lang="de-DE" dirty="0"/>
              <a:t>20.04.2017</a:t>
            </a:r>
          </a:p>
        </p:txBody>
      </p:sp>
    </p:spTree>
  </p:cSld>
  <p:clrMapOvr>
    <a:masterClrMapping/>
  </p:clrMapOvr>
  <p:transition spd="slow"/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4" descr="Logo_RGB_300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8938" y="107950"/>
            <a:ext cx="213836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5052060"/>
            <a:ext cx="9144000" cy="9144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71463" y="3469085"/>
            <a:ext cx="8605838" cy="792956"/>
          </a:xfrm>
        </p:spPr>
        <p:txBody>
          <a:bodyPr lIns="360000"/>
          <a:lstStyle>
            <a:lvl1pPr>
              <a:defRPr sz="2000" b="1" smtClean="0">
                <a:solidFill>
                  <a:srgbClr val="0066CC"/>
                </a:solidFill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71462" y="2258219"/>
            <a:ext cx="8605837" cy="1102519"/>
          </a:xfrm>
        </p:spPr>
        <p:txBody>
          <a:bodyPr lIns="360000" anchor="t"/>
          <a:lstStyle>
            <a:lvl1pPr>
              <a:lnSpc>
                <a:spcPct val="100000"/>
              </a:lnSpc>
              <a:defRPr sz="3400" smtClean="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397A1E27-9502-46A3-BF4D-A575C94A52F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94360"/>
            <a:ext cx="9144000" cy="9144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9E95A73-378B-4D8B-BB65-D1C5F5DBBC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6701" y="107950"/>
            <a:ext cx="6472238" cy="39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2000" b="1" smtClean="0">
                <a:solidFill>
                  <a:srgbClr val="0066CC"/>
                </a:solidFill>
                <a:latin typeface="+mn-lt"/>
                <a:ea typeface="+mn-ea"/>
                <a:cs typeface="+mn-cs"/>
              </a:defRPr>
            </a:lvl1pPr>
            <a:lvl2pPr marL="355600" indent="-1762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+mn-lt"/>
              </a:defRPr>
            </a:lvl2pPr>
            <a:lvl3pPr marL="723900" indent="-1889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>
                <a:solidFill>
                  <a:schemeClr val="bg1">
                    <a:lumMod val="50000"/>
                  </a:schemeClr>
                </a:solidFill>
                <a:latin typeface="+mn-lt"/>
              </a:defRPr>
            </a:lvl3pPr>
            <a:lvl4pPr marL="1079500" indent="-1762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4pPr>
            <a:lvl5pPr marL="1435100" indent="-1762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5pPr>
            <a:lvl6pPr marL="18923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6pPr>
            <a:lvl7pPr marL="23495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7pPr>
            <a:lvl8pPr marL="28067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8pPr>
            <a:lvl9pPr marL="32639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640080">
              <a:lnSpc>
                <a:spcPct val="100000"/>
              </a:lnSpc>
              <a:spcBef>
                <a:spcPts val="0"/>
              </a:spcBef>
            </a:pP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4023733424"/>
      </p:ext>
    </p:extLst>
  </p:cSld>
  <p:clrMapOvr>
    <a:masterClrMapping/>
  </p:clrMapOvr>
  <p:transition spd="slow"/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8165D-94D0-41EE-AF60-BB41FC38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EDA81-3249-4889-9725-A5CFBA8243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4950" y="736599"/>
            <a:ext cx="8674100" cy="423800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50692271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8165D-94D0-41EE-AF60-BB41FC38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EDA81-3249-4889-9725-A5CFBA8243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4951" y="736599"/>
            <a:ext cx="4337050" cy="423800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761BDD-A21A-49B3-8FFF-F7E8FDB86B5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0" y="736599"/>
            <a:ext cx="4337049" cy="42386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58949892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7" y="1356122"/>
            <a:ext cx="4244975" cy="3381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2" y="1356122"/>
            <a:ext cx="4244975" cy="3381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46521958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5066685"/>
            <a:ext cx="9144000" cy="9144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762000"/>
            <a:ext cx="8642350" cy="420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3891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34950" y="76815"/>
            <a:ext cx="645694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pic>
        <p:nvPicPr>
          <p:cNvPr id="38918" name="Picture 24" descr="Logo_RGB_300dpi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38938" y="76815"/>
            <a:ext cx="213836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3">
            <a:extLst>
              <a:ext uri="{FF2B5EF4-FFF2-40B4-BE49-F238E27FC236}">
                <a16:creationId xmlns:a16="http://schemas.microsoft.com/office/drawing/2014/main" id="{F0D7924A-4C5D-4561-91DA-9A79006759C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94360"/>
            <a:ext cx="9144000" cy="9144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3" r:id="rId2"/>
    <p:sldLayoutId id="2147483691" r:id="rId3"/>
    <p:sldLayoutId id="2147483692" r:id="rId4"/>
    <p:sldLayoutId id="2147483694" r:id="rId5"/>
  </p:sldLayoutIdLst>
  <p:transition spd="slow"/>
  <p:hf sldNum="0" hdr="0" dt="0"/>
  <p:txStyles>
    <p:titleStyle>
      <a:lvl1pPr algn="l" rtl="0" fontAlgn="base">
        <a:lnSpc>
          <a:spcPct val="100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9pPr>
    </p:titleStyle>
    <p:bodyStyle>
      <a:lvl1pPr marL="0" indent="0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Font typeface="Arial" panose="020B0604020202020204" pitchFamily="34" charset="0"/>
        <a:buNone/>
        <a:defRPr sz="2800" b="1">
          <a:solidFill>
            <a:srgbClr val="000000"/>
          </a:solidFill>
          <a:latin typeface="+mn-lt"/>
          <a:ea typeface="+mn-ea"/>
          <a:cs typeface="+mn-cs"/>
        </a:defRPr>
      </a:lvl1pPr>
      <a:lvl2pPr marL="355600" indent="-1762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•"/>
        <a:defRPr sz="2400">
          <a:solidFill>
            <a:srgbClr val="000000"/>
          </a:solidFill>
          <a:latin typeface="+mn-lt"/>
        </a:defRPr>
      </a:lvl2pPr>
      <a:lvl3pPr marL="723900" indent="-1889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•"/>
        <a:defRPr sz="1800">
          <a:solidFill>
            <a:schemeClr val="bg1">
              <a:lumMod val="50000"/>
            </a:schemeClr>
          </a:solidFill>
          <a:latin typeface="+mn-lt"/>
        </a:defRPr>
      </a:lvl3pPr>
      <a:lvl4pPr marL="1079500" indent="-1762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4pPr>
      <a:lvl5pPr marL="1435100" indent="-1762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5pPr>
      <a:lvl6pPr marL="18923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6pPr>
      <a:lvl7pPr marL="234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7pPr>
      <a:lvl8pPr marL="28067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8pPr>
      <a:lvl9pPr marL="32639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verse.harvard.edu/" TargetMode="External"/><Relationship Id="rId2" Type="http://schemas.openxmlformats.org/officeDocument/2006/relationships/hyperlink" Target="https://github.com/erikgahner/PolData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hyperlink" Target="https://osf.io/" TargetMode="External"/><Relationship Id="rId4" Type="http://schemas.openxmlformats.org/officeDocument/2006/relationships/hyperlink" Target="https://search.gesis.org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verse.harvard.edu/" TargetMode="External"/><Relationship Id="rId2" Type="http://schemas.openxmlformats.org/officeDocument/2006/relationships/hyperlink" Target="https://github.com/erikgahner/PolData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jpeg"/><Relationship Id="rId5" Type="http://schemas.openxmlformats.org/officeDocument/2006/relationships/hyperlink" Target="https://datasetsearch.research.google.com/" TargetMode="External"/><Relationship Id="rId4" Type="http://schemas.openxmlformats.org/officeDocument/2006/relationships/hyperlink" Target="https://search.gesis.org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tyle.tidyverse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tyle.tidyverse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osf.io/registries" TargetMode="External"/><Relationship Id="rId2" Type="http://schemas.openxmlformats.org/officeDocument/2006/relationships/hyperlink" Target="https://osf.io/zab38/wiki/home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osf.io/qujgr" TargetMode="External"/><Relationship Id="rId5" Type="http://schemas.openxmlformats.org/officeDocument/2006/relationships/hyperlink" Target="https://osf.io/jqvs7" TargetMode="External"/><Relationship Id="rId4" Type="http://schemas.openxmlformats.org/officeDocument/2006/relationships/hyperlink" Target="https://osf.io/ur5x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erikgahner/PolData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verse.harvard.edu/" TargetMode="External"/><Relationship Id="rId2" Type="http://schemas.openxmlformats.org/officeDocument/2006/relationships/hyperlink" Target="https://github.com/erikgahner/PolData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hyperlink" Target="https://osf.io/" TargetMode="External"/><Relationship Id="rId4" Type="http://schemas.openxmlformats.org/officeDocument/2006/relationships/hyperlink" Target="https://search.gesis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3D8D65C-6706-474E-BED5-5675C19F93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noProof="0" dirty="0"/>
              <a:t>Wie schreibe ich eine quantitative Hausarbeit?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1A54AC-3425-4E88-A69E-E11B972DE4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3200" noProof="0" dirty="0"/>
              <a:t>Quantitative Parlamentsforschung mit R</a:t>
            </a:r>
          </a:p>
        </p:txBody>
      </p:sp>
    </p:spTree>
    <p:extLst>
      <p:ext uri="{BB962C8B-B14F-4D97-AF65-F5344CB8AC3E}">
        <p14:creationId xmlns:p14="http://schemas.microsoft.com/office/powerpoint/2010/main" val="548896134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6FEED-D839-A4C3-166B-4F3931C82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Finden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167982-96DA-D03D-BCC2-1681E70BD8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Listen von Experten:</a:t>
            </a:r>
          </a:p>
          <a:p>
            <a:pPr marL="698500" lvl="1" indent="-342900"/>
            <a:r>
              <a:rPr lang="de-DE" dirty="0">
                <a:hlinkClick r:id="rId2"/>
              </a:rPr>
              <a:t>https://github.com/erikgahner/PolData</a:t>
            </a:r>
            <a:endParaRPr lang="de-DE" dirty="0"/>
          </a:p>
          <a:p>
            <a:pPr marL="698500" lvl="1" indent="-342900"/>
            <a:r>
              <a:rPr lang="de-DE" dirty="0"/>
              <a:t>Mich fragen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Suchmaschinen</a:t>
            </a:r>
          </a:p>
          <a:p>
            <a:pPr marL="698500" lvl="1" indent="-342900"/>
            <a:r>
              <a:rPr lang="de-DE" dirty="0">
                <a:hlinkClick r:id="rId3"/>
              </a:rPr>
              <a:t>https://dataverse.harvard.edu/</a:t>
            </a:r>
            <a:endParaRPr lang="de-DE" dirty="0"/>
          </a:p>
          <a:p>
            <a:pPr marL="698500" lvl="1" indent="-342900"/>
            <a:r>
              <a:rPr lang="de-DE" dirty="0">
                <a:hlinkClick r:id="rId4"/>
              </a:rPr>
              <a:t>https://search.gesis.org/</a:t>
            </a:r>
            <a:endParaRPr lang="de-DE" dirty="0"/>
          </a:p>
          <a:p>
            <a:pPr marL="698500" lvl="1" indent="-342900"/>
            <a:r>
              <a:rPr lang="de-DE" dirty="0">
                <a:hlinkClick r:id="rId5"/>
              </a:rPr>
              <a:t>https://osf.io/</a:t>
            </a:r>
            <a:endParaRPr lang="de-DE" dirty="0"/>
          </a:p>
          <a:p>
            <a:pPr marL="698500" lvl="1" indent="-342900"/>
            <a:r>
              <a:rPr lang="de-DE" dirty="0"/>
              <a:t>Existierende Literatur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698500" lvl="1" indent="-342900"/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D15474A-E7D0-E9FC-ED4A-5A01EA7571E0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6"/>
          <a:stretch>
            <a:fillRect/>
          </a:stretch>
        </p:blipFill>
        <p:spPr>
          <a:xfrm>
            <a:off x="4572000" y="2184887"/>
            <a:ext cx="4337050" cy="1342050"/>
          </a:xfrm>
        </p:spPr>
      </p:pic>
    </p:spTree>
    <p:extLst>
      <p:ext uri="{BB962C8B-B14F-4D97-AF65-F5344CB8AC3E}">
        <p14:creationId xmlns:p14="http://schemas.microsoft.com/office/powerpoint/2010/main" val="189674459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6FEED-D839-A4C3-166B-4F3931C82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Finden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167982-96DA-D03D-BCC2-1681E70BD8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Listen von Experten:</a:t>
            </a:r>
          </a:p>
          <a:p>
            <a:pPr marL="698500" lvl="1" indent="-342900"/>
            <a:r>
              <a:rPr lang="de-DE" dirty="0">
                <a:hlinkClick r:id="rId2"/>
              </a:rPr>
              <a:t>https://github.com/erikgahner/PolData</a:t>
            </a:r>
            <a:endParaRPr lang="de-DE" dirty="0"/>
          </a:p>
          <a:p>
            <a:pPr marL="698500" lvl="1" indent="-342900"/>
            <a:r>
              <a:rPr lang="de-DE" dirty="0"/>
              <a:t>Mich fragen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Suchmaschinen</a:t>
            </a:r>
          </a:p>
          <a:p>
            <a:pPr marL="698500" lvl="1" indent="-342900"/>
            <a:r>
              <a:rPr lang="de-DE" dirty="0">
                <a:hlinkClick r:id="rId3"/>
              </a:rPr>
              <a:t>https://dataverse.harvard.edu/</a:t>
            </a:r>
            <a:endParaRPr lang="de-DE" dirty="0"/>
          </a:p>
          <a:p>
            <a:pPr marL="698500" lvl="1" indent="-342900"/>
            <a:r>
              <a:rPr lang="de-DE" dirty="0">
                <a:hlinkClick r:id="rId4"/>
              </a:rPr>
              <a:t>https://search.gesis.org/</a:t>
            </a:r>
            <a:endParaRPr lang="de-DE" dirty="0"/>
          </a:p>
          <a:p>
            <a:pPr marL="698500" lvl="1" indent="-342900"/>
            <a:r>
              <a:rPr lang="de-DE" dirty="0">
                <a:hlinkClick r:id="rId5"/>
              </a:rPr>
              <a:t>https://datasetsearch.research.google.com/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Existierende Literatur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Eigene Daten erheben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698500" lvl="1" indent="-342900"/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2052" name="Picture 4" descr="turned on black and grey laptop computer">
            <a:extLst>
              <a:ext uri="{FF2B5EF4-FFF2-40B4-BE49-F238E27FC236}">
                <a16:creationId xmlns:a16="http://schemas.microsoft.com/office/drawing/2014/main" id="{766ED5F6-3F7E-F329-6A5F-D43010272C0F}"/>
              </a:ext>
            </a:extLst>
          </p:cNvPr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20349"/>
            <a:ext cx="4337050" cy="2871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594356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9E2513-7CA5-072B-8CB0-D2E41AB15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4713047-FDEF-E13B-2661-FCA29FD673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Daten-Struktur</a:t>
            </a:r>
          </a:p>
          <a:p>
            <a:pPr marL="698500" lvl="1" indent="-342900"/>
            <a:r>
              <a:rPr lang="de-DE" dirty="0"/>
              <a:t>R-Project Setup</a:t>
            </a:r>
          </a:p>
          <a:p>
            <a:pPr marL="698500" lvl="1" indent="-342900"/>
            <a:r>
              <a:rPr lang="de-DE" dirty="0"/>
              <a:t>Relative Pfadreferenzen </a:t>
            </a:r>
            <a:r>
              <a:rPr lang="de-DE" dirty="0">
                <a:sym typeface="Wingdings" panose="05000000000000000000" pitchFamily="2" charset="2"/>
              </a:rPr>
              <a:t> Reproduzierbarkeit </a:t>
            </a:r>
          </a:p>
          <a:p>
            <a:pPr marL="698500" lvl="1" indent="-342900"/>
            <a:endParaRPr lang="de-DE" dirty="0">
              <a:sym typeface="Wingdings" panose="05000000000000000000" pitchFamily="2" charset="2"/>
            </a:endParaRPr>
          </a:p>
          <a:p>
            <a:pPr marL="698500" lvl="1" indent="-342900"/>
            <a:endParaRPr lang="de-DE" dirty="0"/>
          </a:p>
        </p:txBody>
      </p:sp>
      <p:pic>
        <p:nvPicPr>
          <p:cNvPr id="3074" name="Picture 2" descr="Basic Structure">
            <a:extLst>
              <a:ext uri="{FF2B5EF4-FFF2-40B4-BE49-F238E27FC236}">
                <a16:creationId xmlns:a16="http://schemas.microsoft.com/office/drawing/2014/main" id="{CD16B040-5718-6BC0-4DA0-320B1265B58E}"/>
              </a:ext>
            </a:extLst>
          </p:cNvPr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773" y="736600"/>
            <a:ext cx="3509503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020038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9E2513-7CA5-072B-8CB0-D2E41AB15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4713047-FDEF-E13B-2661-FCA29FD673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Daten-Struktur</a:t>
            </a:r>
          </a:p>
          <a:p>
            <a:pPr marL="698500" lvl="1" indent="-342900"/>
            <a:r>
              <a:rPr lang="de-DE" dirty="0"/>
              <a:t>R-Project Setup</a:t>
            </a:r>
          </a:p>
          <a:p>
            <a:pPr marL="698500" lvl="1" indent="-342900"/>
            <a:r>
              <a:rPr lang="de-DE" dirty="0"/>
              <a:t>Relative Pfadreferenzen </a:t>
            </a:r>
            <a:r>
              <a:rPr lang="de-DE" dirty="0">
                <a:sym typeface="Wingdings" panose="05000000000000000000" pitchFamily="2" charset="2"/>
              </a:rPr>
              <a:t> Reproduzierbarkeit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Sauberen Code schreiben</a:t>
            </a:r>
          </a:p>
          <a:p>
            <a:pPr marL="698500" lvl="1" indent="-342900"/>
            <a:r>
              <a:rPr lang="de-DE" dirty="0">
                <a:sym typeface="Wingdings" panose="05000000000000000000" pitchFamily="2" charset="2"/>
              </a:rPr>
              <a:t>Style Guides verfolgen Z.B. : </a:t>
            </a:r>
            <a:r>
              <a:rPr lang="de-DE" dirty="0">
                <a:sym typeface="Wingdings" panose="05000000000000000000" pitchFamily="2" charset="2"/>
                <a:hlinkClick r:id="rId3"/>
              </a:rPr>
              <a:t>https://style.tidyverse.org/</a:t>
            </a:r>
            <a:endParaRPr lang="de-DE" dirty="0">
              <a:sym typeface="Wingdings" panose="05000000000000000000" pitchFamily="2" charset="2"/>
            </a:endParaRPr>
          </a:p>
          <a:p>
            <a:pPr marL="698500" lvl="1" indent="-342900"/>
            <a:r>
              <a:rPr lang="de-DE" dirty="0">
                <a:sym typeface="Wingdings" panose="05000000000000000000" pitchFamily="2" charset="2"/>
              </a:rPr>
              <a:t>„Überschriften“ &amp; Kommentare sind SEHR wichtig </a:t>
            </a:r>
          </a:p>
          <a:p>
            <a:pPr marL="698500" lvl="1" indent="-342900"/>
            <a:endParaRPr lang="de-DE" dirty="0">
              <a:sym typeface="Wingdings" panose="05000000000000000000" pitchFamily="2" charset="2"/>
            </a:endParaRPr>
          </a:p>
          <a:p>
            <a:pPr marL="698500" lvl="1" indent="-342900"/>
            <a:endParaRPr lang="de-DE" dirty="0">
              <a:sym typeface="Wingdings" panose="05000000000000000000" pitchFamily="2" charset="2"/>
            </a:endParaRPr>
          </a:p>
          <a:p>
            <a:pPr marL="698500" lvl="1" indent="-342900"/>
            <a:endParaRPr lang="de-DE" dirty="0">
              <a:sym typeface="Wingdings" panose="05000000000000000000" pitchFamily="2" charset="2"/>
            </a:endParaRPr>
          </a:p>
          <a:p>
            <a:pPr marL="698500" lvl="1" indent="-342900"/>
            <a:endParaRPr lang="de-DE" dirty="0"/>
          </a:p>
        </p:txBody>
      </p:sp>
      <p:pic>
        <p:nvPicPr>
          <p:cNvPr id="4098" name="Picture 2" descr="I should comment my code">
            <a:extLst>
              <a:ext uri="{FF2B5EF4-FFF2-40B4-BE49-F238E27FC236}">
                <a16:creationId xmlns:a16="http://schemas.microsoft.com/office/drawing/2014/main" id="{D4F54908-85F2-1632-04E9-8A83DBC253F5}"/>
              </a:ext>
            </a:extLst>
          </p:cNvPr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63596"/>
            <a:ext cx="4337050" cy="3184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452954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9E2513-7CA5-072B-8CB0-D2E41AB15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4713047-FDEF-E13B-2661-FCA29FD673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Daten-Struktur</a:t>
            </a:r>
          </a:p>
          <a:p>
            <a:pPr marL="698500" lvl="1" indent="-342900"/>
            <a:r>
              <a:rPr lang="de-DE" dirty="0"/>
              <a:t>R-Project Setup</a:t>
            </a:r>
          </a:p>
          <a:p>
            <a:pPr marL="698500" lvl="1" indent="-342900"/>
            <a:r>
              <a:rPr lang="de-DE" dirty="0"/>
              <a:t>Relative Pfadreferenzen </a:t>
            </a:r>
            <a:r>
              <a:rPr lang="de-DE" dirty="0">
                <a:sym typeface="Wingdings" panose="05000000000000000000" pitchFamily="2" charset="2"/>
              </a:rPr>
              <a:t> Reproduzierbarkeit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Sauberen Code schreiben</a:t>
            </a:r>
          </a:p>
          <a:p>
            <a:pPr marL="698500" lvl="1" indent="-342900"/>
            <a:r>
              <a:rPr lang="de-DE" dirty="0">
                <a:sym typeface="Wingdings" panose="05000000000000000000" pitchFamily="2" charset="2"/>
              </a:rPr>
              <a:t>Style Guides verfolgen Z.B. : </a:t>
            </a:r>
            <a:r>
              <a:rPr lang="de-DE" dirty="0">
                <a:sym typeface="Wingdings" panose="05000000000000000000" pitchFamily="2" charset="2"/>
                <a:hlinkClick r:id="rId3"/>
              </a:rPr>
              <a:t>https://style.tidyverse.org/</a:t>
            </a:r>
            <a:endParaRPr lang="de-DE" dirty="0">
              <a:sym typeface="Wingdings" panose="05000000000000000000" pitchFamily="2" charset="2"/>
            </a:endParaRPr>
          </a:p>
          <a:p>
            <a:pPr marL="698500" lvl="1" indent="-342900"/>
            <a:r>
              <a:rPr lang="de-DE" dirty="0">
                <a:sym typeface="Wingdings" panose="05000000000000000000" pitchFamily="2" charset="2"/>
              </a:rPr>
              <a:t>„Überschriften“ &amp; Kommentare sind SEHR wichtig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Backup !</a:t>
            </a:r>
          </a:p>
          <a:p>
            <a:pPr marL="698500" lvl="1" indent="-342900"/>
            <a:r>
              <a:rPr lang="de-DE" sz="1800" dirty="0" err="1">
                <a:sym typeface="Wingdings" panose="05000000000000000000" pitchFamily="2" charset="2"/>
              </a:rPr>
              <a:t>BoxFU</a:t>
            </a:r>
            <a:r>
              <a:rPr lang="de-DE" sz="1800" dirty="0">
                <a:sym typeface="Wingdings" panose="05000000000000000000" pitchFamily="2" charset="2"/>
              </a:rPr>
              <a:t>, OneDrive, Dropbox etc.</a:t>
            </a:r>
          </a:p>
          <a:p>
            <a:pPr marL="698500" lvl="1" indent="-342900"/>
            <a:r>
              <a:rPr lang="de-DE" sz="1800" dirty="0" err="1">
                <a:sym typeface="Wingdings" panose="05000000000000000000" pitchFamily="2" charset="2"/>
              </a:rPr>
              <a:t>Github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</a:p>
          <a:p>
            <a:pPr marL="698500" lvl="1" indent="-342900"/>
            <a:endParaRPr lang="de-DE" dirty="0">
              <a:sym typeface="Wingdings" panose="05000000000000000000" pitchFamily="2" charset="2"/>
            </a:endParaRPr>
          </a:p>
          <a:p>
            <a:pPr marL="698500" lvl="1" indent="-342900"/>
            <a:endParaRPr lang="de-DE" dirty="0">
              <a:sym typeface="Wingdings" panose="05000000000000000000" pitchFamily="2" charset="2"/>
            </a:endParaRPr>
          </a:p>
          <a:p>
            <a:pPr marL="698500" lvl="1" indent="-342900"/>
            <a:endParaRPr lang="de-DE" dirty="0">
              <a:sym typeface="Wingdings" panose="05000000000000000000" pitchFamily="2" charset="2"/>
            </a:endParaRPr>
          </a:p>
          <a:p>
            <a:pPr marL="698500" lvl="1" indent="-342900"/>
            <a:endParaRPr lang="de-DE" dirty="0"/>
          </a:p>
        </p:txBody>
      </p:sp>
      <p:pic>
        <p:nvPicPr>
          <p:cNvPr id="5122" name="Picture 2" descr="Git with GitHub Workflows. | Download Scientific Diagram">
            <a:extLst>
              <a:ext uri="{FF2B5EF4-FFF2-40B4-BE49-F238E27FC236}">
                <a16:creationId xmlns:a16="http://schemas.microsoft.com/office/drawing/2014/main" id="{42A822F6-E8C3-7182-32E4-2F7A9262479B}"/>
              </a:ext>
            </a:extLst>
          </p:cNvPr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05319"/>
            <a:ext cx="4337050" cy="230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635647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8E5735-DE54-7E22-F245-A8BA6168E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Pre-Registration &amp; </a:t>
            </a:r>
            <a:r>
              <a:rPr lang="en-US" dirty="0" err="1"/>
              <a:t>Regist</a:t>
            </a:r>
            <a:r>
              <a:rPr lang="en-US" dirty="0"/>
              <a:t>. Reports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27D10CF-2434-ECA0-044D-F00722F8AD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/>
              <a:t>Das Ideal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942C6AC-8F68-1E79-1F76-43432C003BA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algn="ctr"/>
            <a:r>
              <a:rPr lang="en-US" dirty="0"/>
              <a:t>Die </a:t>
            </a:r>
            <a:r>
              <a:rPr lang="en-US" dirty="0" err="1"/>
              <a:t>Realität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12" name="Picture 2" descr="Hat Wissenschaft Methode? » RELATIV EINFACH » SciLogs - Wissenschaftsblogs">
            <a:extLst>
              <a:ext uri="{FF2B5EF4-FFF2-40B4-BE49-F238E27FC236}">
                <a16:creationId xmlns:a16="http://schemas.microsoft.com/office/drawing/2014/main" id="{0C5349B2-F90F-060F-1842-35B367EE714C}"/>
              </a:ext>
            </a:extLst>
          </p:cNvPr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2235" y="1240072"/>
            <a:ext cx="1502482" cy="373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p-Hacking – Wikipedia">
            <a:extLst>
              <a:ext uri="{FF2B5EF4-FFF2-40B4-BE49-F238E27FC236}">
                <a16:creationId xmlns:a16="http://schemas.microsoft.com/office/drawing/2014/main" id="{3FF0160B-C08D-8738-91BD-9AD24EAEC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091" y="1614623"/>
            <a:ext cx="4861597" cy="191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410071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5F46E9-80A3-A55E-23E4-71213F31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Researcher Degree of Freedoms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D08125-4036-CD1F-6E17-ED7330F535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Researcher Degree of Freedom</a:t>
            </a:r>
          </a:p>
          <a:p>
            <a:pPr marL="812800" lvl="1" indent="-457200"/>
            <a:r>
              <a:rPr lang="en-US" dirty="0" err="1"/>
              <a:t>Welche</a:t>
            </a:r>
            <a:r>
              <a:rPr lang="en-US" dirty="0"/>
              <a:t> </a:t>
            </a: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wähle</a:t>
            </a:r>
            <a:r>
              <a:rPr lang="en-US" dirty="0"/>
              <a:t> ich </a:t>
            </a:r>
            <a:r>
              <a:rPr lang="en-US" dirty="0" err="1"/>
              <a:t>aus</a:t>
            </a:r>
            <a:r>
              <a:rPr lang="en-US" dirty="0"/>
              <a:t>? </a:t>
            </a:r>
          </a:p>
          <a:p>
            <a:pPr marL="812800" lvl="1" indent="-457200"/>
            <a:r>
              <a:rPr lang="en-US" dirty="0" err="1"/>
              <a:t>Welche</a:t>
            </a:r>
            <a:r>
              <a:rPr lang="en-US" dirty="0"/>
              <a:t> </a:t>
            </a: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schliesse</a:t>
            </a:r>
            <a:r>
              <a:rPr lang="en-US" dirty="0"/>
              <a:t> ich </a:t>
            </a:r>
            <a:r>
              <a:rPr lang="en-US" dirty="0" err="1"/>
              <a:t>aus</a:t>
            </a:r>
            <a:r>
              <a:rPr lang="en-US" dirty="0"/>
              <a:t>? </a:t>
            </a:r>
          </a:p>
          <a:p>
            <a:pPr marL="812800" lvl="1" indent="-457200"/>
            <a:r>
              <a:rPr lang="en-US" dirty="0" err="1"/>
              <a:t>Welche</a:t>
            </a:r>
            <a:r>
              <a:rPr lang="en-US" dirty="0"/>
              <a:t> </a:t>
            </a:r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benutze</a:t>
            </a:r>
            <a:r>
              <a:rPr lang="en-US" dirty="0"/>
              <a:t> ich? </a:t>
            </a:r>
          </a:p>
          <a:p>
            <a:pPr marL="812800" lvl="1" indent="-457200"/>
            <a:r>
              <a:rPr lang="en-US" dirty="0" err="1"/>
              <a:t>Welche</a:t>
            </a:r>
            <a:r>
              <a:rPr lang="en-US" dirty="0"/>
              <a:t> </a:t>
            </a:r>
            <a:r>
              <a:rPr lang="en-US" dirty="0" err="1"/>
              <a:t>Variablen</a:t>
            </a:r>
            <a:r>
              <a:rPr lang="en-US" dirty="0"/>
              <a:t> </a:t>
            </a:r>
            <a:r>
              <a:rPr lang="en-US" dirty="0" err="1"/>
              <a:t>nutze</a:t>
            </a:r>
            <a:r>
              <a:rPr lang="en-US" dirty="0"/>
              <a:t> ich?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Anreizstruktur</a:t>
            </a:r>
            <a:endParaRPr lang="en-US" dirty="0"/>
          </a:p>
          <a:p>
            <a:pPr marL="812800" lvl="1" indent="-457200"/>
            <a:r>
              <a:rPr lang="en-US" dirty="0"/>
              <a:t>Sterne </a:t>
            </a:r>
            <a:r>
              <a:rPr lang="en-US" dirty="0" err="1"/>
              <a:t>sind</a:t>
            </a:r>
            <a:r>
              <a:rPr lang="en-US" dirty="0"/>
              <a:t> “gut” </a:t>
            </a:r>
            <a:r>
              <a:rPr lang="en-US" dirty="0">
                <a:sym typeface="Wingdings" panose="05000000000000000000" pitchFamily="2" charset="2"/>
              </a:rPr>
              <a:t> Leichter </a:t>
            </a:r>
            <a:r>
              <a:rPr lang="en-US" dirty="0" err="1">
                <a:sym typeface="Wingdings" panose="05000000000000000000" pitchFamily="2" charset="2"/>
              </a:rPr>
              <a:t>zu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publizieren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pPr marL="812800" lvl="1" indent="-457200"/>
            <a:r>
              <a:rPr lang="en-US" dirty="0" err="1">
                <a:sym typeface="Wingdings" panose="05000000000000000000" pitchFamily="2" charset="2"/>
              </a:rPr>
              <a:t>Publikationen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sind</a:t>
            </a:r>
            <a:r>
              <a:rPr lang="en-US" dirty="0">
                <a:sym typeface="Wingdings" panose="05000000000000000000" pitchFamily="2" charset="2"/>
              </a:rPr>
              <a:t> gut   Leichter </a:t>
            </a:r>
            <a:r>
              <a:rPr lang="en-US" dirty="0" err="1">
                <a:sym typeface="Wingdings" panose="05000000000000000000" pitchFamily="2" charset="2"/>
              </a:rPr>
              <a:t>einen</a:t>
            </a:r>
            <a:r>
              <a:rPr lang="en-US" dirty="0">
                <a:sym typeface="Wingdings" panose="05000000000000000000" pitchFamily="2" charset="2"/>
              </a:rPr>
              <a:t> Job </a:t>
            </a:r>
            <a:r>
              <a:rPr lang="en-US" dirty="0" err="1">
                <a:sym typeface="Wingdings" panose="05000000000000000000" pitchFamily="2" charset="2"/>
              </a:rPr>
              <a:t>zu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bekommen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567653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63133-0F35-72C5-90CF-FB307DB93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Publikationsbias</a:t>
            </a:r>
            <a:r>
              <a:rPr lang="en-US" sz="2400" dirty="0"/>
              <a:t> in </a:t>
            </a:r>
            <a:r>
              <a:rPr lang="en-US" sz="2400" dirty="0" err="1"/>
              <a:t>klinischen</a:t>
            </a:r>
            <a:r>
              <a:rPr lang="en-US" sz="2400" dirty="0"/>
              <a:t> </a:t>
            </a:r>
            <a:r>
              <a:rPr lang="en-US" sz="2400" dirty="0" err="1"/>
              <a:t>Studien</a:t>
            </a:r>
            <a:endParaRPr lang="en-US" sz="2400" dirty="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4680E908-974F-88D2-1D9E-0A16EA7AF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605" y="819839"/>
            <a:ext cx="4288790" cy="4246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905300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97C55-C819-242A-850D-5962E8430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Publikationsbias in Sozialwissenschaften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3899868-6A09-E44F-BF90-2E1CABFAAA03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4572000" y="1189597"/>
            <a:ext cx="4337050" cy="333263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971D19-4583-4E97-8DA5-F8A602C42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809" y="960119"/>
            <a:ext cx="2616008" cy="394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350180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C787D-6C14-D9FF-6C3F-FA5D8558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Pre-Registration &amp; </a:t>
            </a:r>
            <a:r>
              <a:rPr lang="en-US" sz="2800" dirty="0" err="1"/>
              <a:t>Regist</a:t>
            </a:r>
            <a:r>
              <a:rPr lang="en-US" sz="2800" dirty="0"/>
              <a:t>. Reports II</a:t>
            </a:r>
          </a:p>
        </p:txBody>
      </p:sp>
      <p:pic>
        <p:nvPicPr>
          <p:cNvPr id="8194" name="Picture 2" descr="registered_reports.width-800">
            <a:extLst>
              <a:ext uri="{FF2B5EF4-FFF2-40B4-BE49-F238E27FC236}">
                <a16:creationId xmlns:a16="http://schemas.microsoft.com/office/drawing/2014/main" id="{4B5D7D5B-1C61-B280-800A-A87BB8C01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98245"/>
            <a:ext cx="762000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AAAE9E-7F29-CAD3-1902-59E1C294EE19}"/>
              </a:ext>
            </a:extLst>
          </p:cNvPr>
          <p:cNvCxnSpPr/>
          <p:nvPr/>
        </p:nvCxnSpPr>
        <p:spPr bwMode="auto">
          <a:xfrm>
            <a:off x="3048000" y="3131820"/>
            <a:ext cx="0" cy="78486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25C18E3-0918-B6EA-3666-D405C4D5849E}"/>
              </a:ext>
            </a:extLst>
          </p:cNvPr>
          <p:cNvSpPr txBox="1"/>
          <p:nvPr/>
        </p:nvSpPr>
        <p:spPr>
          <a:xfrm>
            <a:off x="1925831" y="4078605"/>
            <a:ext cx="2244337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Hausarbeitsoption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783063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12E85A-5A2B-40FA-A0C2-C0CFF19C3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Übersicht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5A2214-0261-4489-8A63-55817E9128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noProof="0" dirty="0"/>
              <a:t>Der „idealtypische Ablauf“ </a:t>
            </a:r>
          </a:p>
          <a:p>
            <a:pPr marL="812800" lvl="1" indent="-457200"/>
            <a:r>
              <a:rPr lang="de-DE" dirty="0"/>
              <a:t>Die Struktur einer (quantitativen) Arbeit </a:t>
            </a:r>
            <a:endParaRPr lang="de-DE" noProof="0" dirty="0"/>
          </a:p>
          <a:p>
            <a:pPr marL="812800" lvl="1" indent="-457200"/>
            <a:r>
              <a:rPr lang="de-DE" noProof="0" dirty="0"/>
              <a:t>Fragestellungen formulieren</a:t>
            </a:r>
          </a:p>
          <a:p>
            <a:pPr marL="812800" lvl="1" indent="-457200"/>
            <a:r>
              <a:rPr lang="de-DE" dirty="0"/>
              <a:t>Daten finden und sichten</a:t>
            </a:r>
          </a:p>
          <a:p>
            <a:pPr marL="812800" lvl="1" indent="-457200"/>
            <a:r>
              <a:rPr lang="de-DE" dirty="0"/>
              <a:t>Logistik und „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practice</a:t>
            </a:r>
            <a:r>
              <a:rPr lang="de-DE" dirty="0"/>
              <a:t>“ </a:t>
            </a:r>
          </a:p>
          <a:p>
            <a:pPr marL="812800" lvl="1" indent="-457200"/>
            <a:r>
              <a:rPr lang="de-DE" dirty="0"/>
              <a:t>Gemeinsame Übung: Daten finden und lesen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Registered Reports &amp; Research Designs </a:t>
            </a:r>
          </a:p>
          <a:p>
            <a:pPr marL="812800" lvl="1" indent="-457200"/>
            <a:r>
              <a:rPr lang="de-DE" noProof="0" dirty="0"/>
              <a:t>Researcher Degrees of Freedom &amp; Anreizstruktur als Problem der Wissenschaft</a:t>
            </a:r>
          </a:p>
          <a:p>
            <a:pPr lvl="1" indent="0">
              <a:buNone/>
            </a:pP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33300035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675DB-EEBB-6946-1087-16E7A94EA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Preregistration </a:t>
            </a:r>
            <a:r>
              <a:rPr lang="en-US" dirty="0" err="1"/>
              <a:t>Beispiele</a:t>
            </a: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1DC1B-6240-8FAC-8195-1BF40E337E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Templates:  </a:t>
            </a:r>
            <a:r>
              <a:rPr lang="de-DE" dirty="0">
                <a:hlinkClick r:id="rId2"/>
              </a:rPr>
              <a:t>https://osf.io/zab38/wiki/home/</a:t>
            </a: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Existierende Registrierungen: </a:t>
            </a:r>
          </a:p>
          <a:p>
            <a:pPr marL="812800" lvl="1" indent="-457200"/>
            <a:r>
              <a:rPr lang="de-DE" dirty="0">
                <a:hlinkClick r:id="rId3"/>
              </a:rPr>
              <a:t>https://osf.io/registries</a:t>
            </a:r>
            <a:r>
              <a:rPr lang="de-DE" dirty="0"/>
              <a:t>  </a:t>
            </a:r>
          </a:p>
          <a:p>
            <a:pPr marL="812800" lvl="1" indent="-457200"/>
            <a:r>
              <a:rPr lang="de-DE" dirty="0"/>
              <a:t>Emotionen im Parlament </a:t>
            </a:r>
          </a:p>
          <a:p>
            <a:pPr marL="1181100" lvl="2" indent="-457200"/>
            <a:r>
              <a:rPr lang="de-DE" dirty="0"/>
              <a:t>Projekt </a:t>
            </a:r>
            <a:r>
              <a:rPr lang="de-DE" dirty="0">
                <a:hlinkClick r:id="rId4"/>
              </a:rPr>
              <a:t>https://osf.io/ur5xg/</a:t>
            </a:r>
            <a:endParaRPr lang="de-DE" dirty="0"/>
          </a:p>
          <a:p>
            <a:pPr marL="1181100" lvl="2" indent="-457200"/>
            <a:r>
              <a:rPr lang="de-DE" dirty="0"/>
              <a:t>PAP: </a:t>
            </a:r>
            <a:r>
              <a:rPr lang="de-DE" dirty="0">
                <a:hlinkClick r:id="rId5"/>
              </a:rPr>
              <a:t>https://osf.io/jqvs7</a:t>
            </a:r>
            <a:endParaRPr lang="de-DE" dirty="0"/>
          </a:p>
          <a:p>
            <a:pPr marL="812800" lvl="1" indent="-457200"/>
            <a:r>
              <a:rPr lang="de-DE" dirty="0"/>
              <a:t>Eigene Registrierung: </a:t>
            </a:r>
            <a:r>
              <a:rPr lang="de-DE" dirty="0">
                <a:hlinkClick r:id="rId6"/>
              </a:rPr>
              <a:t>https://osf.io/qujgr</a:t>
            </a:r>
            <a:endParaRPr lang="de-DE" dirty="0"/>
          </a:p>
          <a:p>
            <a:pPr lvl="1" indent="0">
              <a:buNone/>
            </a:pPr>
            <a:endParaRPr lang="de-DE" dirty="0"/>
          </a:p>
          <a:p>
            <a:pPr marL="812800" lvl="1" indent="-457200"/>
            <a:endParaRPr lang="de-DE" dirty="0"/>
          </a:p>
          <a:p>
            <a:pPr marL="812800" lvl="1" indent="-457200"/>
            <a:endParaRPr lang="de-DE" dirty="0"/>
          </a:p>
          <a:p>
            <a:pPr marL="812800" lvl="1" indent="-45720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1524145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48A90-2DDA-A6B1-0006-2B4AD8A93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 einer </a:t>
            </a:r>
            <a:r>
              <a:rPr lang="de-DE" dirty="0" err="1"/>
              <a:t>quant</a:t>
            </a:r>
            <a:r>
              <a:rPr lang="de-DE" dirty="0"/>
              <a:t>. Arbeit </a:t>
            </a:r>
            <a:br>
              <a:rPr lang="de-DE" noProof="0" dirty="0"/>
            </a:b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E0558F-8B9F-0F8E-3D1F-29435E26E3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E96C1D58-0FB6-0830-BCA0-DE8F0ABA262A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906" y="784709"/>
            <a:ext cx="3278188" cy="4141788"/>
          </a:xfrm>
        </p:spPr>
      </p:pic>
    </p:spTree>
    <p:extLst>
      <p:ext uri="{BB962C8B-B14F-4D97-AF65-F5344CB8AC3E}">
        <p14:creationId xmlns:p14="http://schemas.microsoft.com/office/powerpoint/2010/main" val="495757687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0CBB5-9E84-4EFE-A99E-AC83A7A40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„Literatur“ als Unterhaltung</a:t>
            </a:r>
          </a:p>
        </p:txBody>
      </p:sp>
      <p:pic>
        <p:nvPicPr>
          <p:cNvPr id="1028" name="Picture 4" descr="Bildergebnis fÃ¼r how i met your mother bar">
            <a:extLst>
              <a:ext uri="{FF2B5EF4-FFF2-40B4-BE49-F238E27FC236}">
                <a16:creationId xmlns:a16="http://schemas.microsoft.com/office/drawing/2014/main" id="{036BFAD6-E874-45B4-9728-E476CDC18DB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552718"/>
            <a:ext cx="4244579" cy="2988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tatic.cambridge.org/covers/PSR_0_0_0/american_political%20science%20review.jpg?send-full-size-image=true">
            <a:extLst>
              <a:ext uri="{FF2B5EF4-FFF2-40B4-BE49-F238E27FC236}">
                <a16:creationId xmlns:a16="http://schemas.microsoft.com/office/drawing/2014/main" id="{2791CC09-F93F-42FB-8889-04A40679FDB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378" y="1356122"/>
            <a:ext cx="2536031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77FA3D-5A7D-4B64-8D29-AC4A50EC6C65}"/>
              </a:ext>
            </a:extLst>
          </p:cNvPr>
          <p:cNvSpPr txBox="1"/>
          <p:nvPr/>
        </p:nvSpPr>
        <p:spPr>
          <a:xfrm>
            <a:off x="3909703" y="2781352"/>
            <a:ext cx="5164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 =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91C9D9-61AA-4345-A628-A341E4EC6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0658" y="1356122"/>
            <a:ext cx="2246199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70955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48A90-2DDA-A6B1-0006-2B4AD8A93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 einer </a:t>
            </a:r>
            <a:r>
              <a:rPr lang="de-DE" dirty="0" err="1"/>
              <a:t>quant</a:t>
            </a:r>
            <a:r>
              <a:rPr lang="de-DE" dirty="0"/>
              <a:t>. Arbeit II</a:t>
            </a:r>
            <a:br>
              <a:rPr lang="de-DE" noProof="0" dirty="0"/>
            </a:b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964168-7954-7930-1978-3A6616A0F7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A7851FC-089D-F62F-D362-9F34B55F2E9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Das große Problem</a:t>
            </a:r>
            <a:r>
              <a:rPr lang="de-DE" b="0" dirty="0"/>
              <a:t>: Allgemeine Frage die euch bewegt: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Spezifisches Problem: </a:t>
            </a:r>
            <a:r>
              <a:rPr lang="de-DE" b="0" dirty="0"/>
              <a:t>Genauere Frage für die Literaturreview + Identifikation des „Research Gaps“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(Sehr genauer) Research Gap: </a:t>
            </a:r>
            <a:r>
              <a:rPr lang="de-DE" b="0" dirty="0"/>
              <a:t>Was könnt ihr beantworten?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b="0" dirty="0"/>
          </a:p>
          <a:p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E96C1D58-0FB6-0830-BCA0-DE8F0ABA262A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82" y="735983"/>
            <a:ext cx="3278188" cy="4141788"/>
          </a:xfr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1074614A-A449-FA71-C73F-48BD537B2038}"/>
              </a:ext>
            </a:extLst>
          </p:cNvPr>
          <p:cNvSpPr/>
          <p:nvPr/>
        </p:nvSpPr>
        <p:spPr bwMode="auto">
          <a:xfrm>
            <a:off x="601980" y="1455420"/>
            <a:ext cx="3901440" cy="111633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108961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888EA16-82F8-3137-1F50-68BA4B89E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 “Research Gap” in </a:t>
            </a:r>
            <a:r>
              <a:rPr lang="en-US" dirty="0" err="1"/>
              <a:t>Bildern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141D53-7934-BADA-30CF-5886FC87F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720" y="710041"/>
            <a:ext cx="3352800" cy="4295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149665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48A90-2DDA-A6B1-0006-2B4AD8A93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 einer </a:t>
            </a:r>
            <a:r>
              <a:rPr lang="de-DE" dirty="0" err="1"/>
              <a:t>quant</a:t>
            </a:r>
            <a:r>
              <a:rPr lang="de-DE" dirty="0"/>
              <a:t>. Arbeit III</a:t>
            </a:r>
            <a:br>
              <a:rPr lang="de-DE" noProof="0" dirty="0"/>
            </a:b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964168-7954-7930-1978-3A6616A0F7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A7851FC-089D-F62F-D362-9F34B55F2E9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Quantitative Arbeit und Methoden brauchen Daten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b="0" dirty="0"/>
          </a:p>
          <a:p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E96C1D58-0FB6-0830-BCA0-DE8F0ABA262A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82" y="735983"/>
            <a:ext cx="3278188" cy="4141788"/>
          </a:xfr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1074614A-A449-FA71-C73F-48BD537B2038}"/>
              </a:ext>
            </a:extLst>
          </p:cNvPr>
          <p:cNvSpPr/>
          <p:nvPr/>
        </p:nvSpPr>
        <p:spPr bwMode="auto">
          <a:xfrm>
            <a:off x="670562" y="2446020"/>
            <a:ext cx="3749038" cy="89154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460934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6FEED-D839-A4C3-166B-4F3931C82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Finden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167982-96DA-D03D-BCC2-1681E70BD8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Listen von </a:t>
            </a:r>
            <a:r>
              <a:rPr lang="en-US" dirty="0" err="1"/>
              <a:t>Experten</a:t>
            </a:r>
            <a:r>
              <a:rPr lang="en-US" dirty="0"/>
              <a:t>:</a:t>
            </a:r>
          </a:p>
          <a:p>
            <a:pPr marL="698500" lvl="1" indent="-342900"/>
            <a:r>
              <a:rPr lang="en-US" dirty="0">
                <a:hlinkClick r:id="rId2"/>
              </a:rPr>
              <a:t>https://github.com/erikgahner/PolData</a:t>
            </a:r>
            <a:endParaRPr lang="en-US" dirty="0"/>
          </a:p>
          <a:p>
            <a:pPr marL="698500" lvl="1" indent="-342900"/>
            <a:r>
              <a:rPr lang="en-US" dirty="0" err="1"/>
              <a:t>Mich</a:t>
            </a:r>
            <a:r>
              <a:rPr lang="en-US" dirty="0"/>
              <a:t> </a:t>
            </a:r>
            <a:r>
              <a:rPr lang="en-US" dirty="0" err="1"/>
              <a:t>fragen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33A1452-C4D5-E0AF-F6EA-C37AA5EDF938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4870833" y="736600"/>
            <a:ext cx="3921946" cy="4238625"/>
          </a:xfrm>
        </p:spPr>
      </p:pic>
    </p:spTree>
    <p:extLst>
      <p:ext uri="{BB962C8B-B14F-4D97-AF65-F5344CB8AC3E}">
        <p14:creationId xmlns:p14="http://schemas.microsoft.com/office/powerpoint/2010/main" val="908423605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6FEED-D839-A4C3-166B-4F3931C82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Finden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167982-96DA-D03D-BCC2-1681E70BD8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Listen von </a:t>
            </a:r>
            <a:r>
              <a:rPr lang="en-US" dirty="0" err="1"/>
              <a:t>Experten</a:t>
            </a:r>
            <a:r>
              <a:rPr lang="en-US" dirty="0"/>
              <a:t>:</a:t>
            </a:r>
          </a:p>
          <a:p>
            <a:pPr marL="698500" lvl="1" indent="-342900"/>
            <a:r>
              <a:rPr lang="en-US" dirty="0">
                <a:hlinkClick r:id="rId2"/>
              </a:rPr>
              <a:t>https://github.com/erikgahner/PolData</a:t>
            </a:r>
            <a:endParaRPr lang="en-US" dirty="0"/>
          </a:p>
          <a:p>
            <a:pPr marL="698500" lvl="1" indent="-342900"/>
            <a:r>
              <a:rPr lang="en-US" dirty="0" err="1"/>
              <a:t>Mich</a:t>
            </a:r>
            <a:r>
              <a:rPr lang="en-US" dirty="0"/>
              <a:t> </a:t>
            </a:r>
            <a:r>
              <a:rPr lang="en-US" dirty="0" err="1"/>
              <a:t>fragen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Suchmaschinen</a:t>
            </a:r>
            <a:endParaRPr lang="en-US" dirty="0"/>
          </a:p>
          <a:p>
            <a:pPr marL="698500" lvl="1" indent="-342900"/>
            <a:r>
              <a:rPr lang="en-US" dirty="0">
                <a:hlinkClick r:id="rId3"/>
              </a:rPr>
              <a:t>https://dataverse.harvard.edu/</a:t>
            </a:r>
            <a:endParaRPr lang="en-US" dirty="0"/>
          </a:p>
          <a:p>
            <a:pPr marL="698500" lvl="1" indent="-342900"/>
            <a:r>
              <a:rPr lang="en-US" dirty="0">
                <a:hlinkClick r:id="rId4"/>
              </a:rPr>
              <a:t>https://search.gesis.org/</a:t>
            </a:r>
            <a:endParaRPr lang="en-US" dirty="0"/>
          </a:p>
          <a:p>
            <a:pPr marL="698500" lvl="1" indent="-342900"/>
            <a:r>
              <a:rPr lang="en-US" dirty="0">
                <a:hlinkClick r:id="rId5"/>
              </a:rPr>
              <a:t>https://osf.io/</a:t>
            </a:r>
            <a:endParaRPr lang="en-US" dirty="0"/>
          </a:p>
          <a:p>
            <a:pPr marL="698500" lvl="1" indent="-342900"/>
            <a:endParaRPr lang="en-US" dirty="0"/>
          </a:p>
          <a:p>
            <a:pPr marL="698500" lvl="1" indent="-342900"/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3CEEB82-FF26-C9E1-AE99-25F171113162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6"/>
          <a:stretch>
            <a:fillRect/>
          </a:stretch>
        </p:blipFill>
        <p:spPr>
          <a:xfrm>
            <a:off x="4572000" y="1706409"/>
            <a:ext cx="4337050" cy="2298387"/>
          </a:xfrm>
        </p:spPr>
      </p:pic>
    </p:spTree>
    <p:extLst>
      <p:ext uri="{BB962C8B-B14F-4D97-AF65-F5344CB8AC3E}">
        <p14:creationId xmlns:p14="http://schemas.microsoft.com/office/powerpoint/2010/main" val="270408393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Vorlesung_15080_17.10.13">
  <a:themeElements>
    <a:clrScheme name="FU_Standard-Vorlage_B 1">
      <a:dk1>
        <a:srgbClr val="333333"/>
      </a:dk1>
      <a:lt1>
        <a:srgbClr val="FFFFFF"/>
      </a:lt1>
      <a:dk2>
        <a:srgbClr val="003366"/>
      </a:dk2>
      <a:lt2>
        <a:srgbClr val="808080"/>
      </a:lt2>
      <a:accent1>
        <a:srgbClr val="CCD6E0"/>
      </a:accent1>
      <a:accent2>
        <a:srgbClr val="99CC00"/>
      </a:accent2>
      <a:accent3>
        <a:srgbClr val="FFFFFF"/>
      </a:accent3>
      <a:accent4>
        <a:srgbClr val="2A2A2A"/>
      </a:accent4>
      <a:accent5>
        <a:srgbClr val="E2E8ED"/>
      </a:accent5>
      <a:accent6>
        <a:srgbClr val="8AB900"/>
      </a:accent6>
      <a:hlink>
        <a:srgbClr val="0066CC"/>
      </a:hlink>
      <a:folHlink>
        <a:srgbClr val="003366"/>
      </a:folHlink>
    </a:clrScheme>
    <a:fontScheme name="PP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_Vorlage 1">
        <a:dk1>
          <a:srgbClr val="333333"/>
        </a:dk1>
        <a:lt1>
          <a:srgbClr val="FFFFFF"/>
        </a:lt1>
        <a:dk2>
          <a:srgbClr val="969696"/>
        </a:dk2>
        <a:lt2>
          <a:srgbClr val="FFFFFF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 2">
        <a:dk1>
          <a:srgbClr val="333333"/>
        </a:dk1>
        <a:lt1>
          <a:srgbClr val="FFFFFF"/>
        </a:lt1>
        <a:dk2>
          <a:srgbClr val="969696"/>
        </a:dk2>
        <a:lt2>
          <a:srgbClr val="0066CC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_Standard-Vorlage_B 1">
        <a:dk1>
          <a:srgbClr val="333333"/>
        </a:dk1>
        <a:lt1>
          <a:srgbClr val="FFFFFF"/>
        </a:lt1>
        <a:dk2>
          <a:srgbClr val="003366"/>
        </a:dk2>
        <a:lt2>
          <a:srgbClr val="808080"/>
        </a:lt2>
        <a:accent1>
          <a:srgbClr val="CCD6E0"/>
        </a:accent1>
        <a:accent2>
          <a:srgbClr val="99CC00"/>
        </a:accent2>
        <a:accent3>
          <a:srgbClr val="FFFFFF"/>
        </a:accent3>
        <a:accent4>
          <a:srgbClr val="2A2A2A"/>
        </a:accent4>
        <a:accent5>
          <a:srgbClr val="E2E8ED"/>
        </a:accent5>
        <a:accent6>
          <a:srgbClr val="8AB900"/>
        </a:accent6>
        <a:hlink>
          <a:srgbClr val="0066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797</TotalTime>
  <Words>771</Words>
  <Application>Microsoft Office PowerPoint</Application>
  <PresentationFormat>On-screen Show (16:9)</PresentationFormat>
  <Paragraphs>135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Times New Roman</vt:lpstr>
      <vt:lpstr>Verdana</vt:lpstr>
      <vt:lpstr>Vorlesung_15080_17.10.13</vt:lpstr>
      <vt:lpstr>Quantitative Parlamentsforschung mit R</vt:lpstr>
      <vt:lpstr>Übersicht</vt:lpstr>
      <vt:lpstr>Struktur einer quant. Arbeit  </vt:lpstr>
      <vt:lpstr>Die „Literatur“ als Unterhaltung</vt:lpstr>
      <vt:lpstr>Struktur einer quant. Arbeit II </vt:lpstr>
      <vt:lpstr>Der “Research Gap” in Bildern</vt:lpstr>
      <vt:lpstr>Struktur einer quant. Arbeit III </vt:lpstr>
      <vt:lpstr>Daten Finden</vt:lpstr>
      <vt:lpstr>Daten Finden</vt:lpstr>
      <vt:lpstr>Daten Finden</vt:lpstr>
      <vt:lpstr>Daten Finden</vt:lpstr>
      <vt:lpstr>Best Practice</vt:lpstr>
      <vt:lpstr>Best Practice</vt:lpstr>
      <vt:lpstr>Best Practice</vt:lpstr>
      <vt:lpstr>Pre-Registration &amp; Regist. Reports</vt:lpstr>
      <vt:lpstr>Researcher Degree of Freedoms</vt:lpstr>
      <vt:lpstr>Publikationsbias in klinischen Studien</vt:lpstr>
      <vt:lpstr>Publikationsbias in Sozialwissenschaften</vt:lpstr>
      <vt:lpstr>Pre-Registration &amp; Regist. Reports II</vt:lpstr>
      <vt:lpstr>Preregistration Beispiele </vt:lpstr>
    </vt:vector>
  </TitlesOfParts>
  <Company>Freie Universitaet Berlin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Vorlesung 15080 „Einführung in das Regierungssystem Deutschlands“    Prof. Dr. Sabine Kropp</dc:title>
  <dc:creator>Kropp, Sabine</dc:creator>
  <dc:description>Version 0.9, 10.11.2005</dc:description>
  <cp:lastModifiedBy>C C</cp:lastModifiedBy>
  <cp:revision>222</cp:revision>
  <cp:lastPrinted>2015-10-12T07:54:51Z</cp:lastPrinted>
  <dcterms:created xsi:type="dcterms:W3CDTF">2013-10-17T07:50:24Z</dcterms:created>
  <dcterms:modified xsi:type="dcterms:W3CDTF">2023-05-09T09:03:15Z</dcterms:modified>
</cp:coreProperties>
</file>