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5"/>
  </p:notesMasterIdLst>
  <p:handoutMasterIdLst>
    <p:handoutMasterId r:id="rId16"/>
  </p:handoutMasterIdLst>
  <p:sldIdLst>
    <p:sldId id="256" r:id="rId2"/>
    <p:sldId id="257" r:id="rId3"/>
    <p:sldId id="260" r:id="rId4"/>
    <p:sldId id="262" r:id="rId5"/>
    <p:sldId id="263" r:id="rId6"/>
    <p:sldId id="261" r:id="rId7"/>
    <p:sldId id="264" r:id="rId8"/>
    <p:sldId id="258" r:id="rId9"/>
    <p:sldId id="265" r:id="rId10"/>
    <p:sldId id="266" r:id="rId11"/>
    <p:sldId id="259" r:id="rId12"/>
    <p:sldId id="267" r:id="rId13"/>
    <p:sldId id="268" r:id="rId14"/>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FF0000"/>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93" d="100"/>
          <a:sy n="93" d="100"/>
        </p:scale>
        <p:origin x="509" y="82"/>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0" sldId="2147483694"/>
          </pc:sldLayoutMkLst>
        </pc:sldLayoutChg>
        <pc:sldLayoutChg chg="del">
          <pc:chgData name="C C" userId="58c016da926720ee" providerId="LiveId" clId="{26EB83BD-0E53-430D-9D3A-B80CCFE30034}" dt="2021-04-20T14:06:32.094" v="138" actId="2696"/>
          <pc:sldLayoutMkLst>
            <pc:docMk/>
            <pc:sldMasterMk cId="0" sldId="2147483678"/>
            <pc:sldLayoutMk cId="0"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B6AF2EB5-4098-4175-8A29-5DF235811F04}"/>
    <pc:docChg chg="modSld">
      <pc:chgData name="C C" userId="58c016da926720ee" providerId="LiveId" clId="{B6AF2EB5-4098-4175-8A29-5DF235811F04}" dt="2022-05-02T10:18:26.731" v="2" actId="6549"/>
      <pc:docMkLst>
        <pc:docMk/>
      </pc:docMkLst>
      <pc:sldChg chg="modSp mod">
        <pc:chgData name="C C" userId="58c016da926720ee" providerId="LiveId" clId="{B6AF2EB5-4098-4175-8A29-5DF235811F04}" dt="2022-05-02T10:18:26.731" v="2" actId="6549"/>
        <pc:sldMkLst>
          <pc:docMk/>
          <pc:sldMk cId="548896134" sldId="256"/>
        </pc:sldMkLst>
        <pc:spChg chg="mod">
          <ac:chgData name="C C" userId="58c016da926720ee" providerId="LiveId" clId="{B6AF2EB5-4098-4175-8A29-5DF235811F04}" dt="2022-05-02T10:18:26.731" v="2" actId="6549"/>
          <ac:spMkLst>
            <pc:docMk/>
            <pc:sldMk cId="548896134" sldId="256"/>
            <ac:spMk id="2" creationId="{A3D8D65C-6706-474E-BED5-5675C19F9359}"/>
          </ac:spMkLst>
        </pc:spChg>
      </pc:sld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0" y="736599"/>
            <a:ext cx="8674100" cy="4238009"/>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1" y="736599"/>
            <a:ext cx="4337050" cy="4238009"/>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6"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1" r:id="rId3"/>
    <p:sldLayoutId id="2147483692" r:id="rId4"/>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80/01419870.2019.1654112"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Theoretischer Hintergrund und </a:t>
            </a:r>
            <a:r>
              <a:rPr lang="de-DE" noProof="0"/>
              <a:t>Fragestellungen  </a:t>
            </a:r>
            <a:endParaRPr lang="de-DE" noProof="0" dirty="0"/>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noProof="0" dirty="0"/>
              <a:t>Quantitative Parlamentsforschung mit R</a:t>
            </a:r>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2254-8E08-4BCA-9C3B-098748F8AAB7}"/>
              </a:ext>
            </a:extLst>
          </p:cNvPr>
          <p:cNvSpPr>
            <a:spLocks noGrp="1"/>
          </p:cNvSpPr>
          <p:nvPr>
            <p:ph type="title"/>
          </p:nvPr>
        </p:nvSpPr>
        <p:spPr/>
        <p:txBody>
          <a:bodyPr/>
          <a:lstStyle/>
          <a:p>
            <a:r>
              <a:rPr lang="de-DE" noProof="0" dirty="0"/>
              <a:t>Abstimmungsverhalten III</a:t>
            </a:r>
          </a:p>
        </p:txBody>
      </p:sp>
      <p:sp>
        <p:nvSpPr>
          <p:cNvPr id="3" name="Text Placeholder 2">
            <a:extLst>
              <a:ext uri="{FF2B5EF4-FFF2-40B4-BE49-F238E27FC236}">
                <a16:creationId xmlns:a16="http://schemas.microsoft.com/office/drawing/2014/main" id="{DAEF3667-F9ED-4C84-99D5-1742FBBCE173}"/>
              </a:ext>
            </a:extLst>
          </p:cNvPr>
          <p:cNvSpPr>
            <a:spLocks noGrp="1"/>
          </p:cNvSpPr>
          <p:nvPr>
            <p:ph type="body" sz="quarter" idx="10"/>
          </p:nvPr>
        </p:nvSpPr>
        <p:spPr/>
        <p:txBody>
          <a:bodyPr/>
          <a:lstStyle/>
          <a:p>
            <a:endParaRPr lang="de-DE" dirty="0"/>
          </a:p>
        </p:txBody>
      </p:sp>
      <p:pic>
        <p:nvPicPr>
          <p:cNvPr id="5" name="Picture 4">
            <a:extLst>
              <a:ext uri="{FF2B5EF4-FFF2-40B4-BE49-F238E27FC236}">
                <a16:creationId xmlns:a16="http://schemas.microsoft.com/office/drawing/2014/main" id="{16F73C88-119E-4E1C-B135-246DB1409898}"/>
              </a:ext>
            </a:extLst>
          </p:cNvPr>
          <p:cNvPicPr>
            <a:picLocks noChangeAspect="1"/>
          </p:cNvPicPr>
          <p:nvPr/>
        </p:nvPicPr>
        <p:blipFill>
          <a:blip r:embed="rId2"/>
          <a:stretch>
            <a:fillRect/>
          </a:stretch>
        </p:blipFill>
        <p:spPr>
          <a:xfrm>
            <a:off x="4487333" y="877781"/>
            <a:ext cx="4565072" cy="3766185"/>
          </a:xfrm>
          <a:prstGeom prst="rect">
            <a:avLst/>
          </a:prstGeom>
        </p:spPr>
      </p:pic>
      <p:pic>
        <p:nvPicPr>
          <p:cNvPr id="7" name="Picture 6">
            <a:extLst>
              <a:ext uri="{FF2B5EF4-FFF2-40B4-BE49-F238E27FC236}">
                <a16:creationId xmlns:a16="http://schemas.microsoft.com/office/drawing/2014/main" id="{DF2EEE5B-4BF6-4ECC-B9CF-25C1689821CA}"/>
              </a:ext>
            </a:extLst>
          </p:cNvPr>
          <p:cNvPicPr>
            <a:picLocks noChangeAspect="1"/>
          </p:cNvPicPr>
          <p:nvPr/>
        </p:nvPicPr>
        <p:blipFill>
          <a:blip r:embed="rId3"/>
          <a:stretch>
            <a:fillRect/>
          </a:stretch>
        </p:blipFill>
        <p:spPr>
          <a:xfrm>
            <a:off x="165280" y="1206498"/>
            <a:ext cx="4391724" cy="3108749"/>
          </a:xfrm>
          <a:prstGeom prst="rect">
            <a:avLst/>
          </a:prstGeom>
        </p:spPr>
      </p:pic>
    </p:spTree>
    <p:extLst>
      <p:ext uri="{BB962C8B-B14F-4D97-AF65-F5344CB8AC3E}">
        <p14:creationId xmlns:p14="http://schemas.microsoft.com/office/powerpoint/2010/main" val="33592106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8FC9-93C1-4692-B329-99FECDE489C2}"/>
              </a:ext>
            </a:extLst>
          </p:cNvPr>
          <p:cNvSpPr>
            <a:spLocks noGrp="1"/>
          </p:cNvSpPr>
          <p:nvPr>
            <p:ph type="title"/>
          </p:nvPr>
        </p:nvSpPr>
        <p:spPr/>
        <p:txBody>
          <a:bodyPr/>
          <a:lstStyle/>
          <a:p>
            <a:r>
              <a:rPr lang="de-DE" noProof="0" dirty="0"/>
              <a:t>Plenardebatten </a:t>
            </a:r>
          </a:p>
        </p:txBody>
      </p:sp>
      <p:sp>
        <p:nvSpPr>
          <p:cNvPr id="3" name="Text Placeholder 2">
            <a:extLst>
              <a:ext uri="{FF2B5EF4-FFF2-40B4-BE49-F238E27FC236}">
                <a16:creationId xmlns:a16="http://schemas.microsoft.com/office/drawing/2014/main" id="{7BF9832B-134A-4F27-8027-19C00988D831}"/>
              </a:ext>
            </a:extLst>
          </p:cNvPr>
          <p:cNvSpPr>
            <a:spLocks noGrp="1"/>
          </p:cNvSpPr>
          <p:nvPr>
            <p:ph type="body" sz="quarter" idx="10"/>
          </p:nvPr>
        </p:nvSpPr>
        <p:spPr/>
        <p:txBody>
          <a:bodyPr/>
          <a:lstStyle/>
          <a:p>
            <a:r>
              <a:rPr lang="de-DE" sz="1800" noProof="0" dirty="0">
                <a:effectLst/>
                <a:latin typeface="Times New Roman" panose="02020603050405020304" pitchFamily="18" charset="0"/>
                <a:ea typeface="Times New Roman" panose="02020603050405020304" pitchFamily="18" charset="0"/>
              </a:rPr>
              <a:t>Bäck, H., &amp; Debus, M. (2020). </a:t>
            </a:r>
            <a:r>
              <a:rPr lang="de-DE" sz="1800" noProof="0" dirty="0" err="1">
                <a:effectLst/>
                <a:latin typeface="Times New Roman" panose="02020603050405020304" pitchFamily="18" charset="0"/>
                <a:ea typeface="Times New Roman" panose="02020603050405020304" pitchFamily="18" charset="0"/>
              </a:rPr>
              <a:t>Personalized</a:t>
            </a:r>
            <a:r>
              <a:rPr lang="de-DE" sz="1800" noProof="0" dirty="0">
                <a:effectLst/>
                <a:latin typeface="Times New Roman" panose="02020603050405020304" pitchFamily="18" charset="0"/>
                <a:ea typeface="Times New Roman" panose="02020603050405020304" pitchFamily="18" charset="0"/>
              </a:rPr>
              <a:t> versus </a:t>
            </a:r>
            <a:r>
              <a:rPr lang="de-DE" sz="1800" noProof="0" dirty="0" err="1">
                <a:effectLst/>
                <a:latin typeface="Times New Roman" panose="02020603050405020304" pitchFamily="18" charset="0"/>
                <a:ea typeface="Times New Roman" panose="02020603050405020304" pitchFamily="18" charset="0"/>
              </a:rPr>
              <a:t>partisan</a:t>
            </a:r>
            <a:r>
              <a:rPr lang="de-DE" sz="1800" noProof="0" dirty="0">
                <a:effectLst/>
                <a:latin typeface="Times New Roman" panose="02020603050405020304" pitchFamily="18" charset="0"/>
                <a:ea typeface="Times New Roman" panose="02020603050405020304" pitchFamily="18" charset="0"/>
              </a:rPr>
              <a:t> </a:t>
            </a:r>
            <a:r>
              <a:rPr lang="de-DE" sz="1800" noProof="0" dirty="0" err="1">
                <a:effectLst/>
                <a:latin typeface="Times New Roman" panose="02020603050405020304" pitchFamily="18" charset="0"/>
                <a:ea typeface="Times New Roman" panose="02020603050405020304" pitchFamily="18" charset="0"/>
              </a:rPr>
              <a:t>representation</a:t>
            </a:r>
            <a:r>
              <a:rPr lang="de-DE" sz="1800" noProof="0" dirty="0">
                <a:effectLst/>
                <a:latin typeface="Times New Roman" panose="02020603050405020304" pitchFamily="18" charset="0"/>
                <a:ea typeface="Times New Roman" panose="02020603050405020304" pitchFamily="18" charset="0"/>
              </a:rPr>
              <a:t> in </a:t>
            </a:r>
            <a:r>
              <a:rPr lang="de-DE" sz="1800" noProof="0" dirty="0" err="1">
                <a:effectLst/>
                <a:latin typeface="Times New Roman" panose="02020603050405020304" pitchFamily="18" charset="0"/>
                <a:ea typeface="Times New Roman" panose="02020603050405020304" pitchFamily="18" charset="0"/>
              </a:rPr>
              <a:t>the</a:t>
            </a:r>
            <a:r>
              <a:rPr lang="de-DE" sz="1800" noProof="0" dirty="0">
                <a:effectLst/>
                <a:latin typeface="Times New Roman" panose="02020603050405020304" pitchFamily="18" charset="0"/>
                <a:ea typeface="Times New Roman" panose="02020603050405020304" pitchFamily="18" charset="0"/>
              </a:rPr>
              <a:t> </a:t>
            </a:r>
            <a:r>
              <a:rPr lang="de-DE" sz="1800" noProof="0" dirty="0" err="1">
                <a:effectLst/>
                <a:latin typeface="Times New Roman" panose="02020603050405020304" pitchFamily="18" charset="0"/>
                <a:ea typeface="Times New Roman" panose="02020603050405020304" pitchFamily="18" charset="0"/>
              </a:rPr>
              <a:t>speeches</a:t>
            </a:r>
            <a:r>
              <a:rPr lang="de-DE" sz="1800" noProof="0" dirty="0">
                <a:effectLst/>
                <a:latin typeface="Times New Roman" panose="02020603050405020304" pitchFamily="18" charset="0"/>
                <a:ea typeface="Times New Roman" panose="02020603050405020304" pitchFamily="18" charset="0"/>
              </a:rPr>
              <a:t> of </a:t>
            </a:r>
            <a:r>
              <a:rPr lang="de-DE" sz="1800" noProof="0" dirty="0" err="1">
                <a:effectLst/>
                <a:latin typeface="Times New Roman" panose="02020603050405020304" pitchFamily="18" charset="0"/>
                <a:ea typeface="Times New Roman" panose="02020603050405020304" pitchFamily="18" charset="0"/>
              </a:rPr>
              <a:t>migrant</a:t>
            </a:r>
            <a:r>
              <a:rPr lang="de-DE" sz="1800" noProof="0" dirty="0">
                <a:effectLst/>
                <a:latin typeface="Times New Roman" panose="02020603050405020304" pitchFamily="18" charset="0"/>
                <a:ea typeface="Times New Roman" panose="02020603050405020304" pitchFamily="18" charset="0"/>
              </a:rPr>
              <a:t> </a:t>
            </a:r>
            <a:r>
              <a:rPr lang="de-DE" sz="1800" noProof="0" dirty="0" err="1">
                <a:effectLst/>
                <a:latin typeface="Times New Roman" panose="02020603050405020304" pitchFamily="18" charset="0"/>
                <a:ea typeface="Times New Roman" panose="02020603050405020304" pitchFamily="18" charset="0"/>
              </a:rPr>
              <a:t>members</a:t>
            </a:r>
            <a:r>
              <a:rPr lang="de-DE" sz="1800" noProof="0" dirty="0">
                <a:effectLst/>
                <a:latin typeface="Times New Roman" panose="02020603050405020304" pitchFamily="18" charset="0"/>
                <a:ea typeface="Times New Roman" panose="02020603050405020304" pitchFamily="18" charset="0"/>
              </a:rPr>
              <a:t> of </a:t>
            </a:r>
            <a:r>
              <a:rPr lang="de-DE" sz="1800" noProof="0" dirty="0" err="1">
                <a:effectLst/>
                <a:latin typeface="Times New Roman" panose="02020603050405020304" pitchFamily="18" charset="0"/>
                <a:ea typeface="Times New Roman" panose="02020603050405020304" pitchFamily="18" charset="0"/>
              </a:rPr>
              <a:t>parliament</a:t>
            </a:r>
            <a:r>
              <a:rPr lang="de-DE" sz="1800" noProof="0" dirty="0">
                <a:effectLst/>
                <a:latin typeface="Times New Roman" panose="02020603050405020304" pitchFamily="18" charset="0"/>
                <a:ea typeface="Times New Roman" panose="02020603050405020304" pitchFamily="18" charset="0"/>
              </a:rPr>
              <a:t> in </a:t>
            </a:r>
            <a:r>
              <a:rPr lang="de-DE" sz="1800" noProof="0" dirty="0" err="1">
                <a:effectLst/>
                <a:latin typeface="Times New Roman" panose="02020603050405020304" pitchFamily="18" charset="0"/>
                <a:ea typeface="Times New Roman" panose="02020603050405020304" pitchFamily="18" charset="0"/>
              </a:rPr>
              <a:t>the</a:t>
            </a:r>
            <a:r>
              <a:rPr lang="de-DE" sz="1800" noProof="0" dirty="0">
                <a:effectLst/>
                <a:latin typeface="Times New Roman" panose="02020603050405020304" pitchFamily="18" charset="0"/>
                <a:ea typeface="Times New Roman" panose="02020603050405020304" pitchFamily="18" charset="0"/>
              </a:rPr>
              <a:t> German Bundestag. </a:t>
            </a:r>
            <a:r>
              <a:rPr lang="de-DE" sz="1800" i="1" noProof="0" dirty="0" err="1">
                <a:effectLst/>
                <a:latin typeface="Times New Roman" panose="02020603050405020304" pitchFamily="18" charset="0"/>
                <a:ea typeface="Times New Roman" panose="02020603050405020304" pitchFamily="18" charset="0"/>
              </a:rPr>
              <a:t>Ethnic</a:t>
            </a:r>
            <a:r>
              <a:rPr lang="de-DE" sz="1800" i="1" noProof="0" dirty="0">
                <a:effectLst/>
                <a:latin typeface="Times New Roman" panose="02020603050405020304" pitchFamily="18" charset="0"/>
                <a:ea typeface="Times New Roman" panose="02020603050405020304" pitchFamily="18" charset="0"/>
              </a:rPr>
              <a:t> and </a:t>
            </a:r>
            <a:r>
              <a:rPr lang="de-DE" sz="1800" i="1" noProof="0" dirty="0" err="1">
                <a:effectLst/>
                <a:latin typeface="Times New Roman" panose="02020603050405020304" pitchFamily="18" charset="0"/>
                <a:ea typeface="Times New Roman" panose="02020603050405020304" pitchFamily="18" charset="0"/>
              </a:rPr>
              <a:t>Racial</a:t>
            </a:r>
            <a:r>
              <a:rPr lang="de-DE" sz="1800" i="1" noProof="0" dirty="0">
                <a:effectLst/>
                <a:latin typeface="Times New Roman" panose="02020603050405020304" pitchFamily="18" charset="0"/>
                <a:ea typeface="Times New Roman" panose="02020603050405020304" pitchFamily="18" charset="0"/>
              </a:rPr>
              <a:t> Studies</a:t>
            </a:r>
            <a:r>
              <a:rPr lang="de-DE" sz="1800" noProof="0" dirty="0">
                <a:effectLst/>
                <a:latin typeface="Times New Roman" panose="02020603050405020304" pitchFamily="18" charset="0"/>
                <a:ea typeface="Times New Roman" panose="02020603050405020304" pitchFamily="18" charset="0"/>
              </a:rPr>
              <a:t>, </a:t>
            </a:r>
            <a:r>
              <a:rPr lang="de-DE" sz="1800" i="1" noProof="0" dirty="0">
                <a:effectLst/>
                <a:latin typeface="Times New Roman" panose="02020603050405020304" pitchFamily="18" charset="0"/>
                <a:ea typeface="Times New Roman" panose="02020603050405020304" pitchFamily="18" charset="0"/>
              </a:rPr>
              <a:t>43</a:t>
            </a:r>
            <a:r>
              <a:rPr lang="de-DE" sz="1800" noProof="0" dirty="0">
                <a:effectLst/>
                <a:latin typeface="Times New Roman" panose="02020603050405020304" pitchFamily="18" charset="0"/>
                <a:ea typeface="Times New Roman" panose="02020603050405020304" pitchFamily="18" charset="0"/>
              </a:rPr>
              <a:t>(9), 1673–1691. </a:t>
            </a:r>
            <a:r>
              <a:rPr lang="de-DE" sz="1800" u="sng" noProof="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https://doi.org/10.1080/01419870.2019.1654112</a:t>
            </a:r>
            <a:endParaRPr lang="de-DE" sz="1800" noProof="0" dirty="0">
              <a:effectLst/>
              <a:latin typeface="Times New Roman" panose="02020603050405020304" pitchFamily="18" charset="0"/>
              <a:ea typeface="Times New Roman" panose="02020603050405020304" pitchFamily="18" charset="0"/>
            </a:endParaRPr>
          </a:p>
          <a:p>
            <a:endParaRPr lang="de-DE" sz="1400" b="0" i="0" noProof="0" dirty="0">
              <a:solidFill>
                <a:srgbClr val="333333"/>
              </a:solidFill>
              <a:effectLst/>
              <a:latin typeface="Times New Roman" panose="02020603050405020304" pitchFamily="18" charset="0"/>
              <a:cs typeface="Times New Roman" panose="02020603050405020304" pitchFamily="18" charset="0"/>
            </a:endParaRPr>
          </a:p>
          <a:p>
            <a:r>
              <a:rPr lang="de-DE" sz="1600" b="0" i="0" noProof="0" dirty="0">
                <a:solidFill>
                  <a:srgbClr val="333333"/>
                </a:solidFill>
                <a:effectLst/>
                <a:latin typeface="Times New Roman" panose="02020603050405020304" pitchFamily="18" charset="0"/>
                <a:cs typeface="Times New Roman" panose="02020603050405020304" pitchFamily="18" charset="0"/>
              </a:rPr>
              <a:t>Given </a:t>
            </a:r>
            <a:r>
              <a:rPr lang="de-DE" sz="1600" b="0" i="0" noProof="0" dirty="0" err="1">
                <a:solidFill>
                  <a:srgbClr val="333333"/>
                </a:solidFill>
                <a:effectLst/>
                <a:latin typeface="Times New Roman" panose="02020603050405020304" pitchFamily="18" charset="0"/>
                <a:cs typeface="Times New Roman" panose="02020603050405020304" pitchFamily="18" charset="0"/>
              </a:rPr>
              <a:t>the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increasingly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polarized</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debates</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many</a:t>
            </a:r>
            <a:r>
              <a:rPr lang="de-DE" sz="1600" b="0" i="0" noProof="0" dirty="0">
                <a:solidFill>
                  <a:srgbClr val="333333"/>
                </a:solidFill>
                <a:effectLst/>
                <a:latin typeface="Times New Roman" panose="02020603050405020304" pitchFamily="18" charset="0"/>
                <a:cs typeface="Times New Roman" panose="02020603050405020304" pitchFamily="18" charset="0"/>
              </a:rPr>
              <a:t> modern </a:t>
            </a:r>
            <a:r>
              <a:rPr lang="de-DE" sz="1600" b="0" i="0" noProof="0" dirty="0" err="1">
                <a:solidFill>
                  <a:srgbClr val="333333"/>
                </a:solidFill>
                <a:effectLst/>
                <a:latin typeface="Times New Roman" panose="02020603050405020304" pitchFamily="18" charset="0"/>
                <a:cs typeface="Times New Roman" panose="02020603050405020304" pitchFamily="18" charset="0"/>
              </a:rPr>
              <a:t>democracies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over</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migration</a:t>
            </a:r>
            <a:r>
              <a:rPr lang="de-DE" sz="1600" b="0" i="0" noProof="0" dirty="0">
                <a:solidFill>
                  <a:srgbClr val="333333"/>
                </a:solidFill>
                <a:effectLst/>
                <a:latin typeface="Times New Roman" panose="02020603050405020304" pitchFamily="18" charset="0"/>
                <a:cs typeface="Times New Roman" panose="02020603050405020304" pitchFamily="18" charset="0"/>
              </a:rPr>
              <a:t> and </a:t>
            </a:r>
            <a:r>
              <a:rPr lang="de-DE" sz="1600" b="0" i="0" noProof="0" dirty="0" err="1">
                <a:solidFill>
                  <a:srgbClr val="333333"/>
                </a:solidFill>
                <a:effectLst/>
                <a:latin typeface="Times New Roman" panose="02020603050405020304" pitchFamily="18" charset="0"/>
                <a:cs typeface="Times New Roman" panose="02020603050405020304" pitchFamily="18" charset="0"/>
              </a:rPr>
              <a:t>integration</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behaviour</a:t>
            </a:r>
            <a:r>
              <a:rPr lang="de-DE" sz="1600" b="0" i="0" noProof="0" dirty="0">
                <a:solidFill>
                  <a:srgbClr val="333333"/>
                </a:solidFill>
                <a:effectLst/>
                <a:latin typeface="Times New Roman" panose="02020603050405020304" pitchFamily="18" charset="0"/>
                <a:cs typeface="Times New Roman" panose="02020603050405020304" pitchFamily="18" charset="0"/>
              </a:rPr>
              <a:t> of </a:t>
            </a:r>
            <a:r>
              <a:rPr lang="de-DE" sz="1600" b="0" i="0" noProof="0" dirty="0" err="1">
                <a:solidFill>
                  <a:srgbClr val="333333"/>
                </a:solidFill>
                <a:effectLst/>
                <a:latin typeface="Times New Roman" panose="02020603050405020304" pitchFamily="18" charset="0"/>
                <a:cs typeface="Times New Roman" panose="02020603050405020304" pitchFamily="18" charset="0"/>
              </a:rPr>
              <a:t>members</a:t>
            </a:r>
            <a:r>
              <a:rPr lang="de-DE" sz="1600" b="0" i="0" noProof="0" dirty="0">
                <a:solidFill>
                  <a:srgbClr val="333333"/>
                </a:solidFill>
                <a:effectLst/>
                <a:latin typeface="Times New Roman" panose="02020603050405020304" pitchFamily="18" charset="0"/>
                <a:cs typeface="Times New Roman" panose="02020603050405020304" pitchFamily="18" charset="0"/>
              </a:rPr>
              <a:t> of </a:t>
            </a:r>
            <a:r>
              <a:rPr lang="de-DE" sz="1600" b="0" i="0" noProof="0" dirty="0" err="1">
                <a:solidFill>
                  <a:srgbClr val="333333"/>
                </a:solidFill>
                <a:effectLst/>
                <a:latin typeface="Times New Roman" panose="02020603050405020304" pitchFamily="18" charset="0"/>
                <a:cs typeface="Times New Roman" panose="02020603050405020304" pitchFamily="18" charset="0"/>
              </a:rPr>
              <a:t>parliament</a:t>
            </a:r>
            <a:r>
              <a:rPr lang="de-DE" sz="1600" b="0" i="0" noProof="0" dirty="0">
                <a:solidFill>
                  <a:srgbClr val="333333"/>
                </a:solidFill>
                <a:effectLst/>
                <a:latin typeface="Times New Roman" panose="02020603050405020304" pitchFamily="18" charset="0"/>
                <a:cs typeface="Times New Roman" panose="02020603050405020304" pitchFamily="18" charset="0"/>
              </a:rPr>
              <a:t> (MPs) </a:t>
            </a:r>
            <a:r>
              <a:rPr lang="de-DE" sz="1600" b="0" i="0" noProof="0" dirty="0" err="1">
                <a:solidFill>
                  <a:srgbClr val="333333"/>
                </a:solidFill>
                <a:effectLst/>
                <a:latin typeface="Times New Roman" panose="02020603050405020304" pitchFamily="18" charset="0"/>
                <a:cs typeface="Times New Roman" panose="02020603050405020304" pitchFamily="18" charset="0"/>
              </a:rPr>
              <a:t>with</a:t>
            </a:r>
            <a:r>
              <a:rPr lang="de-DE" sz="1600" b="0" i="0" noProof="0" dirty="0">
                <a:solidFill>
                  <a:srgbClr val="333333"/>
                </a:solidFill>
                <a:effectLst/>
                <a:latin typeface="Times New Roman" panose="02020603050405020304" pitchFamily="18" charset="0"/>
                <a:cs typeface="Times New Roman" panose="02020603050405020304" pitchFamily="18" charset="0"/>
              </a:rPr>
              <a:t> a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migrant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background</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has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important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implications</a:t>
            </a:r>
            <a:r>
              <a:rPr lang="de-DE" sz="1600" b="0" i="0" noProof="0" dirty="0">
                <a:solidFill>
                  <a:srgbClr val="333333"/>
                </a:solidFill>
                <a:effectLst/>
                <a:latin typeface="Times New Roman" panose="02020603050405020304" pitchFamily="18" charset="0"/>
                <a:cs typeface="Times New Roman" panose="02020603050405020304" pitchFamily="18" charset="0"/>
              </a:rPr>
              <a:t> for </a:t>
            </a:r>
            <a:r>
              <a:rPr lang="de-DE" sz="1600" b="0" i="0" noProof="0" dirty="0" err="1">
                <a:solidFill>
                  <a:srgbClr val="333333"/>
                </a:solidFill>
                <a:effectLst/>
                <a:latin typeface="Times New Roman" panose="02020603050405020304" pitchFamily="18" charset="0"/>
                <a:cs typeface="Times New Roman" panose="02020603050405020304" pitchFamily="18" charset="0"/>
              </a:rPr>
              <a:t>patterns</a:t>
            </a:r>
            <a:r>
              <a:rPr lang="de-DE" sz="1600" b="0" i="0" noProof="0" dirty="0">
                <a:solidFill>
                  <a:srgbClr val="333333"/>
                </a:solidFill>
                <a:effectLst/>
                <a:latin typeface="Times New Roman" panose="02020603050405020304" pitchFamily="18" charset="0"/>
                <a:cs typeface="Times New Roman" panose="02020603050405020304" pitchFamily="18" charset="0"/>
              </a:rPr>
              <a:t> of </a:t>
            </a:r>
            <a:r>
              <a:rPr lang="de-DE" sz="1600" b="0" i="0" noProof="0" dirty="0" err="1">
                <a:solidFill>
                  <a:srgbClr val="333333"/>
                </a:solidFill>
                <a:effectLst/>
                <a:latin typeface="Times New Roman" panose="02020603050405020304" pitchFamily="18" charset="0"/>
                <a:cs typeface="Times New Roman" panose="02020603050405020304" pitchFamily="18" charset="0"/>
              </a:rPr>
              <a:t>representation</a:t>
            </a:r>
            <a:r>
              <a:rPr lang="de-DE" sz="1600" b="0" i="0" noProof="0" dirty="0">
                <a:solidFill>
                  <a:srgbClr val="333333"/>
                </a:solidFill>
                <a:effectLst/>
                <a:latin typeface="Times New Roman" panose="02020603050405020304" pitchFamily="18" charset="0"/>
                <a:cs typeface="Times New Roman" panose="02020603050405020304" pitchFamily="18" charset="0"/>
              </a:rPr>
              <a:t>. Drawing on </a:t>
            </a:r>
            <a:r>
              <a:rPr lang="de-DE" sz="1600" b="0" i="0" noProof="0" dirty="0" err="1">
                <a:solidFill>
                  <a:srgbClr val="333333"/>
                </a:solidFill>
                <a:effectLst/>
                <a:latin typeface="Times New Roman" panose="02020603050405020304" pitchFamily="18" charset="0"/>
                <a:cs typeface="Times New Roman" panose="02020603050405020304" pitchFamily="18" charset="0"/>
              </a:rPr>
              <a:t>role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congruity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theory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we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hypothesize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that</a:t>
            </a:r>
            <a:r>
              <a:rPr lang="de-DE" sz="1600" b="0" i="0" noProof="0" dirty="0">
                <a:solidFill>
                  <a:srgbClr val="333333"/>
                </a:solidFill>
                <a:effectLst/>
                <a:latin typeface="Times New Roman" panose="02020603050405020304" pitchFamily="18" charset="0"/>
                <a:cs typeface="Times New Roman" panose="02020603050405020304" pitchFamily="18" charset="0"/>
              </a:rPr>
              <a:t> MPs </a:t>
            </a:r>
            <a:r>
              <a:rPr lang="de-DE" sz="1600" b="0" i="0" noProof="0" dirty="0" err="1">
                <a:solidFill>
                  <a:srgbClr val="333333"/>
                </a:solidFill>
                <a:effectLst/>
                <a:latin typeface="Times New Roman" panose="02020603050405020304" pitchFamily="18" charset="0"/>
                <a:cs typeface="Times New Roman" panose="02020603050405020304" pitchFamily="18" charset="0"/>
              </a:rPr>
              <a:t>with</a:t>
            </a:r>
            <a:r>
              <a:rPr lang="de-DE" sz="1600" b="0" i="0" noProof="0" dirty="0">
                <a:solidFill>
                  <a:srgbClr val="333333"/>
                </a:solidFill>
                <a:effectLst/>
                <a:latin typeface="Times New Roman" panose="02020603050405020304" pitchFamily="18" charset="0"/>
                <a:cs typeface="Times New Roman" panose="02020603050405020304" pitchFamily="18" charset="0"/>
              </a:rPr>
              <a:t> a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migrant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background</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deliver</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more</a:t>
            </a:r>
            <a:r>
              <a:rPr lang="de-DE" sz="1600" b="0" i="0" noProof="0" dirty="0">
                <a:solidFill>
                  <a:srgbClr val="333333"/>
                </a:solidFill>
                <a:effectLst/>
                <a:latin typeface="Times New Roman" panose="02020603050405020304" pitchFamily="18" charset="0"/>
                <a:cs typeface="Times New Roman" panose="02020603050405020304" pitchFamily="18" charset="0"/>
              </a:rPr>
              <a:t> legislative </a:t>
            </a:r>
            <a:r>
              <a:rPr lang="de-DE" sz="1600" b="0" i="0" noProof="0" dirty="0" err="1">
                <a:solidFill>
                  <a:srgbClr val="333333"/>
                </a:solidFill>
                <a:effectLst/>
                <a:latin typeface="Times New Roman" panose="02020603050405020304" pitchFamily="18" charset="0"/>
                <a:cs typeface="Times New Roman" panose="02020603050405020304" pitchFamily="18" charset="0"/>
              </a:rPr>
              <a:t>speeches</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debates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that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are</a:t>
            </a:r>
            <a:r>
              <a:rPr lang="de-DE" sz="1600" b="0" i="0" noProof="0" dirty="0">
                <a:solidFill>
                  <a:srgbClr val="333333"/>
                </a:solidFill>
                <a:effectLst/>
                <a:latin typeface="Times New Roman" panose="02020603050405020304" pitchFamily="18" charset="0"/>
                <a:cs typeface="Times New Roman" panose="02020603050405020304" pitchFamily="18" charset="0"/>
              </a:rPr>
              <a:t> of </a:t>
            </a:r>
            <a:r>
              <a:rPr lang="de-DE" sz="1600" b="0" i="0" noProof="0" dirty="0" err="1">
                <a:solidFill>
                  <a:srgbClr val="333333"/>
                </a:solidFill>
                <a:effectLst/>
                <a:latin typeface="Times New Roman" panose="02020603050405020304" pitchFamily="18" charset="0"/>
                <a:cs typeface="Times New Roman" panose="02020603050405020304" pitchFamily="18" charset="0"/>
              </a:rPr>
              <a:t>interest</a:t>
            </a:r>
            <a:r>
              <a:rPr lang="de-DE" sz="1600" b="0" i="0" noProof="0" dirty="0">
                <a:solidFill>
                  <a:srgbClr val="333333"/>
                </a:solidFill>
                <a:effectLst/>
                <a:latin typeface="Times New Roman" panose="02020603050405020304" pitchFamily="18" charset="0"/>
                <a:cs typeface="Times New Roman" panose="02020603050405020304" pitchFamily="18" charset="0"/>
              </a:rPr>
              <a:t> for </a:t>
            </a:r>
            <a:r>
              <a:rPr lang="de-DE" sz="1600" b="0" i="0" noProof="0" dirty="0" err="1">
                <a:solidFill>
                  <a:srgbClr val="333333"/>
                </a:solidFill>
                <a:effectLst/>
                <a:latin typeface="Times New Roman" panose="02020603050405020304" pitchFamily="18" charset="0"/>
                <a:cs typeface="Times New Roman" panose="02020603050405020304" pitchFamily="18" charset="0"/>
              </a:rPr>
              <a:t>citizens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with</a:t>
            </a:r>
            <a:r>
              <a:rPr lang="de-DE" sz="1600" b="0" i="0" noProof="0" dirty="0">
                <a:solidFill>
                  <a:srgbClr val="333333"/>
                </a:solidFill>
                <a:effectLst/>
                <a:latin typeface="Times New Roman" panose="02020603050405020304" pitchFamily="18" charset="0"/>
                <a:cs typeface="Times New Roman" panose="02020603050405020304" pitchFamily="18" charset="0"/>
              </a:rPr>
              <a:t> a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migrant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background</a:t>
            </a:r>
            <a:r>
              <a:rPr lang="de-DE" sz="1600" b="0" i="0" noProof="0" dirty="0">
                <a:solidFill>
                  <a:srgbClr val="333333"/>
                </a:solidFill>
                <a:effectLst/>
                <a:latin typeface="Times New Roman" panose="02020603050405020304" pitchFamily="18" charset="0"/>
                <a:cs typeface="Times New Roman" panose="02020603050405020304" pitchFamily="18" charset="0"/>
              </a:rPr>
              <a:t>. The </a:t>
            </a:r>
            <a:r>
              <a:rPr lang="de-DE" sz="1600" b="0" i="0" noProof="0" dirty="0" err="1">
                <a:solidFill>
                  <a:srgbClr val="333333"/>
                </a:solidFill>
                <a:effectLst/>
                <a:latin typeface="Times New Roman" panose="02020603050405020304" pitchFamily="18" charset="0"/>
                <a:cs typeface="Times New Roman" panose="02020603050405020304" pitchFamily="18" charset="0"/>
              </a:rPr>
              <a:t>findings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which</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are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based</a:t>
            </a:r>
            <a:r>
              <a:rPr lang="de-DE" sz="1600" b="0" i="0" noProof="0" dirty="0">
                <a:solidFill>
                  <a:srgbClr val="333333"/>
                </a:solidFill>
                <a:effectLst/>
                <a:latin typeface="Times New Roman" panose="02020603050405020304" pitchFamily="18" charset="0"/>
                <a:cs typeface="Times New Roman" panose="02020603050405020304" pitchFamily="18" charset="0"/>
              </a:rPr>
              <a:t> on </a:t>
            </a:r>
            <a:r>
              <a:rPr lang="de-DE" sz="1600" b="0" i="0" noProof="0" dirty="0" err="1">
                <a:solidFill>
                  <a:srgbClr val="333333"/>
                </a:solidFill>
                <a:effectLst/>
                <a:latin typeface="Times New Roman" panose="02020603050405020304" pitchFamily="18" charset="0"/>
                <a:cs typeface="Times New Roman" panose="02020603050405020304" pitchFamily="18" charset="0"/>
              </a:rPr>
              <a:t>speeches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delivered</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the</a:t>
            </a:r>
            <a:r>
              <a:rPr lang="de-DE" sz="1600" b="0" i="0" noProof="0" dirty="0">
                <a:solidFill>
                  <a:srgbClr val="333333"/>
                </a:solidFill>
                <a:effectLst/>
                <a:latin typeface="Times New Roman" panose="02020603050405020304" pitchFamily="18" charset="0"/>
                <a:cs typeface="Times New Roman" panose="02020603050405020304" pitchFamily="18" charset="0"/>
              </a:rPr>
              <a:t> German </a:t>
            </a:r>
            <a:r>
              <a:rPr lang="de-DE" sz="1600" b="0" i="1" noProof="0" dirty="0">
                <a:solidFill>
                  <a:srgbClr val="333333"/>
                </a:solidFill>
                <a:effectLst/>
                <a:latin typeface="Times New Roman" panose="02020603050405020304" pitchFamily="18" charset="0"/>
                <a:cs typeface="Times New Roman" panose="02020603050405020304" pitchFamily="18" charset="0"/>
              </a:rPr>
              <a:t>Bundestag</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between</a:t>
            </a:r>
            <a:r>
              <a:rPr lang="de-DE" sz="1600" b="0" i="0" noProof="0" dirty="0">
                <a:solidFill>
                  <a:srgbClr val="333333"/>
                </a:solidFill>
                <a:effectLst/>
                <a:latin typeface="Times New Roman" panose="02020603050405020304" pitchFamily="18" charset="0"/>
                <a:cs typeface="Times New Roman" panose="02020603050405020304" pitchFamily="18" charset="0"/>
              </a:rPr>
              <a:t> 2009 and 2013, </a:t>
            </a:r>
            <a:r>
              <a:rPr lang="de-DE" sz="1600" b="0" i="0" noProof="0" dirty="0" err="1">
                <a:solidFill>
                  <a:srgbClr val="333333"/>
                </a:solidFill>
                <a:effectLst/>
                <a:latin typeface="Times New Roman" panose="02020603050405020304" pitchFamily="18" charset="0"/>
                <a:cs typeface="Times New Roman" panose="02020603050405020304" pitchFamily="18" charset="0"/>
              </a:rPr>
              <a:t>indicate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that</a:t>
            </a:r>
            <a:r>
              <a:rPr lang="de-DE" sz="1600" b="0" i="0" noProof="0" dirty="0">
                <a:solidFill>
                  <a:srgbClr val="333333"/>
                </a:solidFill>
                <a:effectLst/>
                <a:latin typeface="Times New Roman" panose="02020603050405020304" pitchFamily="18" charset="0"/>
                <a:cs typeface="Times New Roman" panose="02020603050405020304" pitchFamily="18" charset="0"/>
              </a:rPr>
              <a:t> MPs of </a:t>
            </a:r>
            <a:r>
              <a:rPr lang="de-DE" sz="1600" b="0" i="0" noProof="0" dirty="0" err="1">
                <a:solidFill>
                  <a:srgbClr val="333333"/>
                </a:solidFill>
                <a:effectLst/>
                <a:latin typeface="Times New Roman" panose="02020603050405020304" pitchFamily="18" charset="0"/>
                <a:cs typeface="Times New Roman" panose="02020603050405020304" pitchFamily="18" charset="0"/>
              </a:rPr>
              <a:t>immigrant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origin</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particular</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those</a:t>
            </a:r>
            <a:r>
              <a:rPr lang="de-DE" sz="1600" b="0" i="0" noProof="0" dirty="0">
                <a:solidFill>
                  <a:srgbClr val="333333"/>
                </a:solidFill>
                <a:effectLst/>
                <a:latin typeface="Times New Roman" panose="02020603050405020304" pitchFamily="18" charset="0"/>
                <a:cs typeface="Times New Roman" panose="02020603050405020304" pitchFamily="18" charset="0"/>
              </a:rPr>
              <a:t> MPs </a:t>
            </a:r>
            <a:r>
              <a:rPr lang="de-DE" sz="1600" b="0" i="0" noProof="0" dirty="0" err="1">
                <a:solidFill>
                  <a:srgbClr val="333333"/>
                </a:solidFill>
                <a:effectLst/>
                <a:latin typeface="Times New Roman" panose="02020603050405020304" pitchFamily="18" charset="0"/>
                <a:cs typeface="Times New Roman" panose="02020603050405020304" pitchFamily="18" charset="0"/>
              </a:rPr>
              <a:t>who</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have</a:t>
            </a:r>
            <a:r>
              <a:rPr lang="de-DE" sz="1600" b="0" i="0" noProof="0" dirty="0">
                <a:solidFill>
                  <a:srgbClr val="333333"/>
                </a:solidFill>
                <a:effectLst/>
                <a:latin typeface="Times New Roman" panose="02020603050405020304" pitchFamily="18" charset="0"/>
                <a:cs typeface="Times New Roman" panose="02020603050405020304" pitchFamily="18" charset="0"/>
              </a:rPr>
              <a:t> a “visible”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migrant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background</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deliver</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significantly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more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speeches</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debates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focusing</a:t>
            </a:r>
            <a:r>
              <a:rPr lang="de-DE" sz="1600" b="0" i="0" noProof="0" dirty="0">
                <a:solidFill>
                  <a:srgbClr val="333333"/>
                </a:solidFill>
                <a:effectLst/>
                <a:latin typeface="Times New Roman" panose="02020603050405020304" pitchFamily="18" charset="0"/>
                <a:cs typeface="Times New Roman" panose="02020603050405020304" pitchFamily="18" charset="0"/>
              </a:rPr>
              <a:t> on </a:t>
            </a:r>
            <a:r>
              <a:rPr lang="de-DE" sz="1600" b="0" i="0" noProof="0" dirty="0" err="1">
                <a:solidFill>
                  <a:srgbClr val="333333"/>
                </a:solidFill>
                <a:effectLst/>
                <a:latin typeface="Times New Roman" panose="02020603050405020304" pitchFamily="18" charset="0"/>
                <a:cs typeface="Times New Roman" panose="02020603050405020304" pitchFamily="18" charset="0"/>
              </a:rPr>
              <a:t>civil</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rights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We</a:t>
            </a:r>
            <a:r>
              <a:rPr lang="de-DE" sz="1600" b="0" i="0" noProof="0" dirty="0">
                <a:solidFill>
                  <a:srgbClr val="333333"/>
                </a:solidFill>
                <a:effectLst/>
                <a:latin typeface="Times New Roman" panose="02020603050405020304" pitchFamily="18" charset="0"/>
                <a:cs typeface="Times New Roman" panose="02020603050405020304" pitchFamily="18" charset="0"/>
              </a:rPr>
              <a:t> also find </a:t>
            </a:r>
            <a:r>
              <a:rPr lang="de-DE" sz="1600" b="0" i="0" noProof="0" dirty="0" err="1">
                <a:solidFill>
                  <a:srgbClr val="333333"/>
                </a:solidFill>
                <a:effectLst/>
                <a:latin typeface="Times New Roman" panose="02020603050405020304" pitchFamily="18" charset="0"/>
                <a:cs typeface="Times New Roman" panose="02020603050405020304" pitchFamily="18" charset="0"/>
              </a:rPr>
              <a:t>that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migrant</a:t>
            </a:r>
            <a:r>
              <a:rPr lang="de-DE" sz="1600" b="0" i="0" noProof="0" dirty="0">
                <a:solidFill>
                  <a:srgbClr val="333333"/>
                </a:solidFill>
                <a:effectLst/>
                <a:latin typeface="Times New Roman" panose="02020603050405020304" pitchFamily="18" charset="0"/>
                <a:cs typeface="Times New Roman" panose="02020603050405020304" pitchFamily="18" charset="0"/>
              </a:rPr>
              <a:t> MPs </a:t>
            </a:r>
            <a:r>
              <a:rPr lang="de-DE" sz="1600" b="0" i="0" noProof="0" dirty="0" err="1">
                <a:solidFill>
                  <a:srgbClr val="333333"/>
                </a:solidFill>
                <a:effectLst/>
                <a:latin typeface="Times New Roman" panose="02020603050405020304" pitchFamily="18" charset="0"/>
                <a:cs typeface="Times New Roman" panose="02020603050405020304" pitchFamily="18" charset="0"/>
              </a:rPr>
              <a:t>who</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are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elected</a:t>
            </a:r>
            <a:r>
              <a:rPr lang="de-DE" sz="1600" b="0" i="0" noProof="0" dirty="0">
                <a:solidFill>
                  <a:srgbClr val="333333"/>
                </a:solidFill>
                <a:effectLst/>
                <a:latin typeface="Times New Roman" panose="02020603050405020304" pitchFamily="18" charset="0"/>
                <a:cs typeface="Times New Roman" panose="02020603050405020304" pitchFamily="18" charset="0"/>
              </a:rPr>
              <a:t> via </a:t>
            </a:r>
            <a:r>
              <a:rPr lang="de-DE" sz="1600" b="0" i="0" noProof="0" dirty="0" err="1">
                <a:solidFill>
                  <a:srgbClr val="333333"/>
                </a:solidFill>
                <a:effectLst/>
                <a:latin typeface="Times New Roman" panose="02020603050405020304" pitchFamily="18" charset="0"/>
                <a:cs typeface="Times New Roman" panose="02020603050405020304" pitchFamily="18" charset="0"/>
              </a:rPr>
              <a:t>the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party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list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as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opposed</a:t>
            </a:r>
            <a:r>
              <a:rPr lang="de-DE" sz="1600" b="0" i="0" noProof="0" dirty="0">
                <a:solidFill>
                  <a:srgbClr val="333333"/>
                </a:solidFill>
                <a:effectLst/>
                <a:latin typeface="Times New Roman" panose="02020603050405020304" pitchFamily="18" charset="0"/>
                <a:cs typeface="Times New Roman" panose="02020603050405020304" pitchFamily="18" charset="0"/>
              </a:rPr>
              <a:t> to MPs </a:t>
            </a:r>
            <a:r>
              <a:rPr lang="de-DE" sz="1600" b="0" i="0" noProof="0" dirty="0" err="1">
                <a:solidFill>
                  <a:srgbClr val="333333"/>
                </a:solidFill>
                <a:effectLst/>
                <a:latin typeface="Times New Roman" panose="02020603050405020304" pitchFamily="18" charset="0"/>
                <a:cs typeface="Times New Roman" panose="02020603050405020304" pitchFamily="18" charset="0"/>
              </a:rPr>
              <a:t>who</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are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directly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elected</a:t>
            </a:r>
            <a:r>
              <a:rPr lang="de-DE" sz="1600" b="0" i="0" noProof="0" dirty="0">
                <a:solidFill>
                  <a:srgbClr val="333333"/>
                </a:solidFill>
                <a:effectLst/>
                <a:latin typeface="Times New Roman" panose="02020603050405020304" pitchFamily="18" charset="0"/>
                <a:cs typeface="Times New Roman" panose="02020603050405020304" pitchFamily="18" charset="0"/>
              </a:rPr>
              <a:t> in a </a:t>
            </a:r>
            <a:r>
              <a:rPr lang="de-DE" sz="1600" b="0" i="0" noProof="0" dirty="0" err="1">
                <a:solidFill>
                  <a:srgbClr val="333333"/>
                </a:solidFill>
                <a:effectLst/>
                <a:latin typeface="Times New Roman" panose="02020603050405020304" pitchFamily="18" charset="0"/>
                <a:cs typeface="Times New Roman" panose="02020603050405020304" pitchFamily="18" charset="0"/>
              </a:rPr>
              <a:t>district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are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more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likely</a:t>
            </a:r>
            <a:r>
              <a:rPr lang="de-DE" sz="1600" b="0" i="0" noProof="0" dirty="0">
                <a:solidFill>
                  <a:srgbClr val="333333"/>
                </a:solidFill>
                <a:effectLst/>
                <a:latin typeface="Times New Roman" panose="02020603050405020304" pitchFamily="18" charset="0"/>
                <a:cs typeface="Times New Roman" panose="02020603050405020304" pitchFamily="18" charset="0"/>
              </a:rPr>
              <a:t> to </a:t>
            </a:r>
            <a:r>
              <a:rPr lang="de-DE" sz="1600" b="0" i="0" noProof="0" dirty="0" err="1">
                <a:solidFill>
                  <a:srgbClr val="333333"/>
                </a:solidFill>
                <a:effectLst/>
                <a:latin typeface="Times New Roman" panose="02020603050405020304" pitchFamily="18" charset="0"/>
                <a:cs typeface="Times New Roman" panose="02020603050405020304" pitchFamily="18" charset="0"/>
              </a:rPr>
              <a:t>speak</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debates</a:t>
            </a:r>
            <a:r>
              <a:rPr lang="de-DE" sz="1600" b="0" i="0" noProof="0" dirty="0">
                <a:solidFill>
                  <a:srgbClr val="333333"/>
                </a:solidFill>
                <a:effectLst/>
                <a:latin typeface="Times New Roman" panose="02020603050405020304" pitchFamily="18" charset="0"/>
                <a:cs typeface="Times New Roman" panose="02020603050405020304" pitchFamily="18" charset="0"/>
              </a:rPr>
              <a:t> on </a:t>
            </a:r>
            <a:r>
              <a:rPr lang="de-DE" sz="1600" b="0" i="0" noProof="0" dirty="0" err="1">
                <a:solidFill>
                  <a:srgbClr val="333333"/>
                </a:solidFill>
                <a:effectLst/>
                <a:latin typeface="Times New Roman" panose="02020603050405020304" pitchFamily="18" charset="0"/>
                <a:cs typeface="Times New Roman" panose="02020603050405020304" pitchFamily="18" charset="0"/>
              </a:rPr>
              <a:t>citizen</a:t>
            </a:r>
            <a:r>
              <a:rPr lang="de-DE" sz="1600" b="0" i="0" noProof="0" dirty="0">
                <a:solidFill>
                  <a:srgbClr val="333333"/>
                </a:solidFill>
                <a:effectLst/>
                <a:latin typeface="Times New Roman" panose="02020603050405020304" pitchFamily="18" charset="0"/>
                <a:cs typeface="Times New Roman" panose="02020603050405020304" pitchFamily="18" charset="0"/>
              </a:rPr>
              <a:t> and </a:t>
            </a:r>
            <a:r>
              <a:rPr lang="de-DE" sz="1600" b="0" i="0" noProof="0" dirty="0" err="1">
                <a:solidFill>
                  <a:srgbClr val="333333"/>
                </a:solidFill>
                <a:effectLst/>
                <a:latin typeface="Times New Roman" panose="02020603050405020304" pitchFamily="18" charset="0"/>
                <a:cs typeface="Times New Roman" panose="02020603050405020304" pitchFamily="18" charset="0"/>
              </a:rPr>
              <a:t>minority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rights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suggesting</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that</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the</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parliamentary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party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leadership</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strategically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selects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migrant</a:t>
            </a:r>
            <a:r>
              <a:rPr lang="de-DE" sz="1600" b="0" i="0" noProof="0" dirty="0">
                <a:solidFill>
                  <a:srgbClr val="333333"/>
                </a:solidFill>
                <a:effectLst/>
                <a:latin typeface="Times New Roman" panose="02020603050405020304" pitchFamily="18" charset="0"/>
                <a:cs typeface="Times New Roman" panose="02020603050405020304" pitchFamily="18" charset="0"/>
              </a:rPr>
              <a:t> MPs </a:t>
            </a:r>
            <a:r>
              <a:rPr lang="de-DE" sz="1600" b="0" i="0" noProof="0" dirty="0" err="1">
                <a:solidFill>
                  <a:srgbClr val="333333"/>
                </a:solidFill>
                <a:effectLst/>
                <a:latin typeface="Times New Roman" panose="02020603050405020304" pitchFamily="18" charset="0"/>
                <a:cs typeface="Times New Roman" panose="02020603050405020304" pitchFamily="18" charset="0"/>
              </a:rPr>
              <a:t>as</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speakers</a:t>
            </a:r>
            <a:r>
              <a:rPr lang="de-DE" sz="1600" b="0" i="0" noProof="0" dirty="0">
                <a:solidFill>
                  <a:srgbClr val="333333"/>
                </a:solidFill>
                <a:effectLst/>
                <a:latin typeface="Times New Roman" panose="02020603050405020304" pitchFamily="18" charset="0"/>
                <a:cs typeface="Times New Roman" panose="02020603050405020304" pitchFamily="18" charset="0"/>
              </a:rPr>
              <a:t> in </a:t>
            </a:r>
            <a:r>
              <a:rPr lang="de-DE" sz="1600" b="0" i="0" noProof="0" dirty="0" err="1">
                <a:solidFill>
                  <a:srgbClr val="333333"/>
                </a:solidFill>
                <a:effectLst/>
                <a:latin typeface="Times New Roman" panose="02020603050405020304" pitchFamily="18" charset="0"/>
                <a:cs typeface="Times New Roman" panose="02020603050405020304" pitchFamily="18" charset="0"/>
              </a:rPr>
              <a:t>certain</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parliamentary</a:t>
            </a:r>
            <a:r>
              <a:rPr lang="de-DE" sz="1600" b="0" i="0" noProof="0" dirty="0">
                <a:solidFill>
                  <a:srgbClr val="333333"/>
                </a:solidFill>
                <a:effectLst/>
                <a:latin typeface="Times New Roman" panose="02020603050405020304" pitchFamily="18" charset="0"/>
                <a:cs typeface="Times New Roman" panose="02020603050405020304" pitchFamily="18" charset="0"/>
              </a:rPr>
              <a:t> </a:t>
            </a:r>
            <a:r>
              <a:rPr lang="de-DE" sz="1600" b="0" i="0" noProof="0" dirty="0" err="1">
                <a:solidFill>
                  <a:srgbClr val="333333"/>
                </a:solidFill>
                <a:effectLst/>
                <a:latin typeface="Times New Roman" panose="02020603050405020304" pitchFamily="18" charset="0"/>
                <a:cs typeface="Times New Roman" panose="02020603050405020304" pitchFamily="18" charset="0"/>
              </a:rPr>
              <a:t>debates</a:t>
            </a:r>
            <a:r>
              <a:rPr lang="de-DE" sz="1600" b="0" i="0" noProof="0" dirty="0">
                <a:solidFill>
                  <a:srgbClr val="333333"/>
                </a:solidFill>
                <a:effectLst/>
                <a:latin typeface="Times New Roman" panose="02020603050405020304" pitchFamily="18" charset="0"/>
                <a:cs typeface="Times New Roman" panose="02020603050405020304" pitchFamily="18" charset="0"/>
              </a:rPr>
              <a:t>.</a:t>
            </a:r>
            <a:endParaRPr lang="de-DE" sz="1400"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33016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3310A2-3F12-4085-8913-92ED0B27E5F9}"/>
              </a:ext>
            </a:extLst>
          </p:cNvPr>
          <p:cNvSpPr>
            <a:spLocks noGrp="1"/>
          </p:cNvSpPr>
          <p:nvPr>
            <p:ph type="title"/>
          </p:nvPr>
        </p:nvSpPr>
        <p:spPr/>
        <p:txBody>
          <a:bodyPr/>
          <a:lstStyle/>
          <a:p>
            <a:r>
              <a:rPr lang="de-DE" noProof="0" dirty="0"/>
              <a:t>Plenardebatten II </a:t>
            </a:r>
          </a:p>
        </p:txBody>
      </p:sp>
      <p:sp>
        <p:nvSpPr>
          <p:cNvPr id="7" name="Text Placeholder 6">
            <a:extLst>
              <a:ext uri="{FF2B5EF4-FFF2-40B4-BE49-F238E27FC236}">
                <a16:creationId xmlns:a16="http://schemas.microsoft.com/office/drawing/2014/main" id="{96C214C6-D70B-486C-9653-A94A43E48F18}"/>
              </a:ext>
            </a:extLst>
          </p:cNvPr>
          <p:cNvSpPr>
            <a:spLocks noGrp="1"/>
          </p:cNvSpPr>
          <p:nvPr>
            <p:ph type="body" sz="quarter" idx="10"/>
          </p:nvPr>
        </p:nvSpPr>
        <p:spPr/>
        <p:txBody>
          <a:bodyPr/>
          <a:lstStyle/>
          <a:p>
            <a:endParaRPr lang="de-DE" dirty="0"/>
          </a:p>
        </p:txBody>
      </p:sp>
      <p:pic>
        <p:nvPicPr>
          <p:cNvPr id="12" name="Content Placeholder 11">
            <a:extLst>
              <a:ext uri="{FF2B5EF4-FFF2-40B4-BE49-F238E27FC236}">
                <a16:creationId xmlns:a16="http://schemas.microsoft.com/office/drawing/2014/main" id="{21370A60-527B-4F70-A8DC-70EBEF4B9A4A}"/>
              </a:ext>
            </a:extLst>
          </p:cNvPr>
          <p:cNvPicPr>
            <a:picLocks noGrp="1" noChangeAspect="1"/>
          </p:cNvPicPr>
          <p:nvPr>
            <p:ph sz="quarter" idx="11"/>
          </p:nvPr>
        </p:nvPicPr>
        <p:blipFill>
          <a:blip r:embed="rId2"/>
          <a:stretch>
            <a:fillRect/>
          </a:stretch>
        </p:blipFill>
        <p:spPr>
          <a:xfrm>
            <a:off x="4627503" y="1085375"/>
            <a:ext cx="4111247" cy="3268983"/>
          </a:xfrm>
        </p:spPr>
      </p:pic>
      <p:pic>
        <p:nvPicPr>
          <p:cNvPr id="10" name="Picture 9">
            <a:extLst>
              <a:ext uri="{FF2B5EF4-FFF2-40B4-BE49-F238E27FC236}">
                <a16:creationId xmlns:a16="http://schemas.microsoft.com/office/drawing/2014/main" id="{6B1CA2E0-D7C5-4433-9A41-21913CD957D3}"/>
              </a:ext>
            </a:extLst>
          </p:cNvPr>
          <p:cNvPicPr>
            <a:picLocks noChangeAspect="1"/>
          </p:cNvPicPr>
          <p:nvPr/>
        </p:nvPicPr>
        <p:blipFill>
          <a:blip r:embed="rId3"/>
          <a:stretch>
            <a:fillRect/>
          </a:stretch>
        </p:blipFill>
        <p:spPr>
          <a:xfrm>
            <a:off x="405250" y="1483848"/>
            <a:ext cx="3996452" cy="2743510"/>
          </a:xfrm>
          <a:prstGeom prst="rect">
            <a:avLst/>
          </a:prstGeom>
        </p:spPr>
      </p:pic>
    </p:spTree>
    <p:extLst>
      <p:ext uri="{BB962C8B-B14F-4D97-AF65-F5344CB8AC3E}">
        <p14:creationId xmlns:p14="http://schemas.microsoft.com/office/powerpoint/2010/main" val="252814915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66CF-BC4F-48D8-9694-BB1F14CB2766}"/>
              </a:ext>
            </a:extLst>
          </p:cNvPr>
          <p:cNvSpPr>
            <a:spLocks noGrp="1"/>
          </p:cNvSpPr>
          <p:nvPr>
            <p:ph type="title"/>
          </p:nvPr>
        </p:nvSpPr>
        <p:spPr/>
        <p:txBody>
          <a:bodyPr/>
          <a:lstStyle/>
          <a:p>
            <a:r>
              <a:rPr lang="de-DE" noProof="0" dirty="0"/>
              <a:t>Gruppendiskussion </a:t>
            </a:r>
          </a:p>
        </p:txBody>
      </p:sp>
      <p:sp>
        <p:nvSpPr>
          <p:cNvPr id="5" name="Text Placeholder 4">
            <a:extLst>
              <a:ext uri="{FF2B5EF4-FFF2-40B4-BE49-F238E27FC236}">
                <a16:creationId xmlns:a16="http://schemas.microsoft.com/office/drawing/2014/main" id="{EE5D512E-095F-4B84-A9B5-832A0A0E597A}"/>
              </a:ext>
            </a:extLst>
          </p:cNvPr>
          <p:cNvSpPr>
            <a:spLocks noGrp="1"/>
          </p:cNvSpPr>
          <p:nvPr>
            <p:ph type="body" sz="quarter" idx="10"/>
          </p:nvPr>
        </p:nvSpPr>
        <p:spPr/>
        <p:txBody>
          <a:bodyPr/>
          <a:lstStyle/>
          <a:p>
            <a:endParaRPr lang="de-DE" noProof="0" dirty="0"/>
          </a:p>
          <a:p>
            <a:pPr marL="457200" indent="-457200">
              <a:buFont typeface="Arial" panose="020B0604020202020204" pitchFamily="34" charset="0"/>
              <a:buChar char="•"/>
            </a:pPr>
            <a:r>
              <a:rPr lang="de-DE" noProof="0" dirty="0"/>
              <a:t>Eindruck der Artikel </a:t>
            </a:r>
          </a:p>
          <a:p>
            <a:pPr marL="457200" indent="-457200">
              <a:buFont typeface="Arial" panose="020B0604020202020204" pitchFamily="34" charset="0"/>
              <a:buChar char="•"/>
            </a:pPr>
            <a:endParaRPr lang="de-DE" noProof="0" dirty="0"/>
          </a:p>
          <a:p>
            <a:pPr marL="457200" indent="-457200">
              <a:buFont typeface="Arial" panose="020B0604020202020204" pitchFamily="34" charset="0"/>
              <a:buChar char="•"/>
            </a:pPr>
            <a:r>
              <a:rPr lang="de-DE" noProof="0" dirty="0"/>
              <a:t>Eigene Fragestellungen/ Projekte </a:t>
            </a:r>
          </a:p>
          <a:p>
            <a:pPr marL="457200" indent="-457200">
              <a:buFont typeface="Arial" panose="020B0604020202020204" pitchFamily="34" charset="0"/>
              <a:buChar char="•"/>
            </a:pPr>
            <a:endParaRPr lang="de-DE" noProof="0" dirty="0"/>
          </a:p>
          <a:p>
            <a:pPr marL="457200" indent="-457200">
              <a:buFont typeface="Arial" panose="020B0604020202020204" pitchFamily="34" charset="0"/>
              <a:buChar char="•"/>
            </a:pPr>
            <a:r>
              <a:rPr lang="de-DE" noProof="0" dirty="0"/>
              <a:t>Methodische Ansätze – kann auch noch sehr undifferenziert sein. </a:t>
            </a:r>
          </a:p>
        </p:txBody>
      </p:sp>
    </p:spTree>
    <p:extLst>
      <p:ext uri="{BB962C8B-B14F-4D97-AF65-F5344CB8AC3E}">
        <p14:creationId xmlns:p14="http://schemas.microsoft.com/office/powerpoint/2010/main" val="396431265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10"/>
          </p:nvPr>
        </p:nvSpPr>
        <p:spPr/>
        <p:txBody>
          <a:bodyPr/>
          <a:lstStyle/>
          <a:p>
            <a:pPr marL="457200" indent="-457200">
              <a:buFont typeface="Arial" panose="020B0604020202020204" pitchFamily="34" charset="0"/>
              <a:buChar char="•"/>
            </a:pPr>
            <a:r>
              <a:rPr lang="de-DE" noProof="0" dirty="0"/>
              <a:t>Logistik: Fragen und Probleme? </a:t>
            </a:r>
          </a:p>
          <a:p>
            <a:pPr marL="457200" indent="-457200">
              <a:buFont typeface="Arial" panose="020B0604020202020204" pitchFamily="34" charset="0"/>
              <a:buChar char="•"/>
            </a:pPr>
            <a:r>
              <a:rPr lang="de-DE" noProof="0" dirty="0"/>
              <a:t>Theoretischer Hintergrund – Beispiele </a:t>
            </a:r>
          </a:p>
          <a:p>
            <a:pPr marL="812800" lvl="1" indent="-457200"/>
            <a:r>
              <a:rPr lang="de-DE" noProof="0" dirty="0"/>
              <a:t>Föderalismus und staatliche Performanz </a:t>
            </a:r>
          </a:p>
          <a:p>
            <a:pPr marL="812800" lvl="1" indent="-457200"/>
            <a:r>
              <a:rPr lang="de-DE" noProof="0" dirty="0"/>
              <a:t>Föderalismus und legislative Prozesse </a:t>
            </a:r>
          </a:p>
          <a:p>
            <a:pPr marL="812800" lvl="1" indent="-457200"/>
            <a:r>
              <a:rPr lang="de-DE" noProof="0" dirty="0"/>
              <a:t>Abstimmungsverhalten </a:t>
            </a:r>
          </a:p>
          <a:p>
            <a:pPr marL="812800" lvl="1" indent="-457200"/>
            <a:r>
              <a:rPr lang="de-DE" noProof="0" dirty="0"/>
              <a:t>Plenardebatten und Charakteristika der </a:t>
            </a:r>
            <a:r>
              <a:rPr lang="de-DE" noProof="0" dirty="0" err="1"/>
              <a:t>Parlamentarier:innen</a:t>
            </a:r>
            <a:r>
              <a:rPr lang="de-DE" noProof="0" dirty="0"/>
              <a:t>  </a:t>
            </a:r>
          </a:p>
          <a:p>
            <a:pPr marL="457200" indent="-457200">
              <a:buFont typeface="Arial" panose="020B0604020202020204" pitchFamily="34" charset="0"/>
              <a:buChar char="•"/>
            </a:pPr>
            <a:r>
              <a:rPr lang="de-DE" noProof="0" dirty="0"/>
              <a:t>Gruppendiskussion – Eigene Forschungsfragen</a:t>
            </a:r>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2863-E355-48B3-927E-150A9941D92C}"/>
              </a:ext>
            </a:extLst>
          </p:cNvPr>
          <p:cNvSpPr>
            <a:spLocks noGrp="1"/>
          </p:cNvSpPr>
          <p:nvPr>
            <p:ph type="title"/>
          </p:nvPr>
        </p:nvSpPr>
        <p:spPr/>
        <p:txBody>
          <a:bodyPr/>
          <a:lstStyle/>
          <a:p>
            <a:r>
              <a:rPr lang="de-DE" noProof="0" dirty="0"/>
              <a:t>Föderalismus und Performanz I</a:t>
            </a:r>
            <a:br>
              <a:rPr lang="de-DE" noProof="0" dirty="0"/>
            </a:br>
            <a:endParaRPr lang="de-DE" noProof="0" dirty="0"/>
          </a:p>
        </p:txBody>
      </p:sp>
      <p:sp>
        <p:nvSpPr>
          <p:cNvPr id="3" name="Text Placeholder 2">
            <a:extLst>
              <a:ext uri="{FF2B5EF4-FFF2-40B4-BE49-F238E27FC236}">
                <a16:creationId xmlns:a16="http://schemas.microsoft.com/office/drawing/2014/main" id="{1E57CB99-5DD6-4466-82BB-46A6C6769467}"/>
              </a:ext>
            </a:extLst>
          </p:cNvPr>
          <p:cNvSpPr>
            <a:spLocks noGrp="1"/>
          </p:cNvSpPr>
          <p:nvPr>
            <p:ph type="body" sz="quarter" idx="10"/>
          </p:nvPr>
        </p:nvSpPr>
        <p:spPr/>
        <p:txBody>
          <a:bodyPr/>
          <a:lstStyle/>
          <a:p>
            <a:r>
              <a:rPr lang="de-DE" sz="1800" noProof="0" dirty="0">
                <a:effectLst/>
                <a:latin typeface="Times New Roman" panose="02020603050405020304" pitchFamily="18" charset="0"/>
                <a:ea typeface="Times New Roman" panose="02020603050405020304" pitchFamily="18" charset="0"/>
              </a:rPr>
              <a:t>Ehlert, </a:t>
            </a:r>
            <a:r>
              <a:rPr lang="de-DE" sz="1800" noProof="0" dirty="0" err="1">
                <a:effectLst/>
                <a:latin typeface="Times New Roman" panose="02020603050405020304" pitchFamily="18" charset="0"/>
                <a:ea typeface="Times New Roman" panose="02020603050405020304" pitchFamily="18" charset="0"/>
              </a:rPr>
              <a:t>Niek</a:t>
            </a:r>
            <a:r>
              <a:rPr lang="de-DE" sz="1800" noProof="0" dirty="0">
                <a:effectLst/>
                <a:latin typeface="Times New Roman" panose="02020603050405020304" pitchFamily="18" charset="0"/>
                <a:ea typeface="Times New Roman" panose="02020603050405020304" pitchFamily="18" charset="0"/>
              </a:rPr>
              <a:t>, Annika </a:t>
            </a:r>
            <a:r>
              <a:rPr lang="de-DE" sz="1800" noProof="0" dirty="0" err="1">
                <a:effectLst/>
                <a:latin typeface="Times New Roman" panose="02020603050405020304" pitchFamily="18" charset="0"/>
                <a:ea typeface="Times New Roman" panose="02020603050405020304" pitchFamily="18" charset="0"/>
              </a:rPr>
              <a:t>Hennl</a:t>
            </a:r>
            <a:r>
              <a:rPr lang="de-DE" sz="1800" noProof="0" dirty="0">
                <a:effectLst/>
                <a:latin typeface="Times New Roman" panose="02020603050405020304" pitchFamily="18" charset="0"/>
                <a:ea typeface="Times New Roman" panose="02020603050405020304" pitchFamily="18" charset="0"/>
              </a:rPr>
              <a:t>, and André Kaiser. 2007. “Föderalismus, Dezentralisierung Und Performanz. Eine Makroquantitative Analyse Der Leistungsfähigkeit Territorialer Politikorganisation in Entwickelten Demokratien.” </a:t>
            </a:r>
            <a:r>
              <a:rPr lang="de-DE" sz="1800" i="1" noProof="0" dirty="0">
                <a:effectLst/>
                <a:latin typeface="Times New Roman" panose="02020603050405020304" pitchFamily="18" charset="0"/>
                <a:ea typeface="Times New Roman" panose="02020603050405020304" pitchFamily="18" charset="0"/>
              </a:rPr>
              <a:t>Politische Vierteljahresschrift</a:t>
            </a:r>
            <a:r>
              <a:rPr lang="de-DE" sz="1800" noProof="0" dirty="0">
                <a:effectLst/>
                <a:latin typeface="Times New Roman" panose="02020603050405020304" pitchFamily="18" charset="0"/>
                <a:ea typeface="Times New Roman" panose="02020603050405020304" pitchFamily="18" charset="0"/>
              </a:rPr>
              <a:t> 48(2): 243–68.</a:t>
            </a:r>
          </a:p>
          <a:p>
            <a:endParaRPr lang="de-DE" sz="1800" noProof="0" dirty="0">
              <a:effectLst/>
              <a:latin typeface="Times New Roman" panose="02020603050405020304" pitchFamily="18" charset="0"/>
              <a:ea typeface="Times New Roman" panose="02020603050405020304" pitchFamily="18" charset="0"/>
            </a:endParaRPr>
          </a:p>
          <a:p>
            <a:r>
              <a:rPr lang="de-DE" sz="1600" b="0" noProof="0" dirty="0">
                <a:latin typeface="Times New Roman" panose="02020603050405020304" pitchFamily="18" charset="0"/>
                <a:cs typeface="Times New Roman" panose="02020603050405020304" pitchFamily="18" charset="0"/>
              </a:rPr>
              <a:t>„</a:t>
            </a:r>
            <a:r>
              <a:rPr lang="de-DE" sz="1600" b="0" noProof="0" dirty="0" err="1">
                <a:latin typeface="Times New Roman" panose="02020603050405020304" pitchFamily="18" charset="0"/>
                <a:cs typeface="Times New Roman" panose="02020603050405020304" pitchFamily="18" charset="0"/>
              </a:rPr>
              <a:t>Does</a:t>
            </a:r>
            <a:r>
              <a:rPr lang="de-DE" sz="1600" b="0" noProof="0" dirty="0">
                <a:latin typeface="Times New Roman" panose="02020603050405020304" pitchFamily="18" charset="0"/>
                <a:cs typeface="Times New Roman" panose="02020603050405020304" pitchFamily="18" charset="0"/>
              </a:rPr>
              <a:t> </a:t>
            </a:r>
            <a:r>
              <a:rPr lang="de-DE" sz="1600" b="0" noProof="0" dirty="0" err="1">
                <a:latin typeface="Times New Roman" panose="02020603050405020304" pitchFamily="18" charset="0"/>
                <a:cs typeface="Times New Roman" panose="02020603050405020304" pitchFamily="18" charset="0"/>
              </a:rPr>
              <a:t>federalism</a:t>
            </a:r>
            <a:r>
              <a:rPr lang="de-DE" sz="1600" b="0" noProof="0" dirty="0">
                <a:latin typeface="Times New Roman" panose="02020603050405020304" pitchFamily="18" charset="0"/>
                <a:cs typeface="Times New Roman" panose="02020603050405020304" pitchFamily="18" charset="0"/>
              </a:rPr>
              <a:t> matter?“ Wir leiten zunächst ein theoretisches Erklärungsmodell der Zusammenhänge zwischen Föderalismus, Dezentralisierung und Performanz aus der föderalismustheoretischen und der finanzwissenschaftlichen Literatur her und überprüfen dieses sodann mittels einer statistischen Analyse für die OECD-Staaten. Es zeigt sich, dass Föderalismus und Dezentralisierung nicht nur theoretisch, sondern auch empirisch als zwei unterschiedliche Dimensionen mit eigenem Erklärungspotenzial für die Ergebnisse von Staatshandeln aufgefasst werden müssen. Die theoretisch erwarteten positiven Effekte von Dezentralisierung und die tendenziell negativen Auswirkungen von Föderalismus werden im Wesentlichen bestätigt.</a:t>
            </a:r>
            <a:endParaRPr lang="de-DE"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1512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2863-E355-48B3-927E-150A9941D92C}"/>
              </a:ext>
            </a:extLst>
          </p:cNvPr>
          <p:cNvSpPr>
            <a:spLocks noGrp="1"/>
          </p:cNvSpPr>
          <p:nvPr>
            <p:ph type="title"/>
          </p:nvPr>
        </p:nvSpPr>
        <p:spPr/>
        <p:txBody>
          <a:bodyPr/>
          <a:lstStyle/>
          <a:p>
            <a:r>
              <a:rPr lang="de-DE" noProof="0" dirty="0"/>
              <a:t>Föderalismus und Performanz II</a:t>
            </a:r>
            <a:br>
              <a:rPr lang="de-DE" noProof="0" dirty="0"/>
            </a:br>
            <a:endParaRPr lang="de-DE" noProof="0" dirty="0"/>
          </a:p>
        </p:txBody>
      </p:sp>
      <p:sp>
        <p:nvSpPr>
          <p:cNvPr id="3" name="Text Placeholder 2">
            <a:extLst>
              <a:ext uri="{FF2B5EF4-FFF2-40B4-BE49-F238E27FC236}">
                <a16:creationId xmlns:a16="http://schemas.microsoft.com/office/drawing/2014/main" id="{1E57CB99-5DD6-4466-82BB-46A6C6769467}"/>
              </a:ext>
            </a:extLst>
          </p:cNvPr>
          <p:cNvSpPr>
            <a:spLocks noGrp="1"/>
          </p:cNvSpPr>
          <p:nvPr>
            <p:ph type="body" sz="quarter" idx="10"/>
          </p:nvPr>
        </p:nvSpPr>
        <p:spPr/>
        <p:txBody>
          <a:bodyPr/>
          <a:lstStyle/>
          <a:p>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4C2E30E-1A08-4521-9186-179DB4BC94F5}"/>
              </a:ext>
            </a:extLst>
          </p:cNvPr>
          <p:cNvPicPr>
            <a:picLocks noChangeAspect="1"/>
          </p:cNvPicPr>
          <p:nvPr/>
        </p:nvPicPr>
        <p:blipFill>
          <a:blip r:embed="rId2"/>
          <a:stretch>
            <a:fillRect/>
          </a:stretch>
        </p:blipFill>
        <p:spPr>
          <a:xfrm>
            <a:off x="234950" y="1125944"/>
            <a:ext cx="8581939" cy="3459317"/>
          </a:xfrm>
          <a:prstGeom prst="rect">
            <a:avLst/>
          </a:prstGeom>
        </p:spPr>
      </p:pic>
    </p:spTree>
    <p:extLst>
      <p:ext uri="{BB962C8B-B14F-4D97-AF65-F5344CB8AC3E}">
        <p14:creationId xmlns:p14="http://schemas.microsoft.com/office/powerpoint/2010/main" val="86724701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6017-0B37-471E-B0B0-5623027EB508}"/>
              </a:ext>
            </a:extLst>
          </p:cNvPr>
          <p:cNvSpPr>
            <a:spLocks noGrp="1"/>
          </p:cNvSpPr>
          <p:nvPr>
            <p:ph type="title"/>
          </p:nvPr>
        </p:nvSpPr>
        <p:spPr/>
        <p:txBody>
          <a:bodyPr/>
          <a:lstStyle/>
          <a:p>
            <a:r>
              <a:rPr lang="de-DE" noProof="0" dirty="0"/>
              <a:t>Föderalismus und Performanz III</a:t>
            </a:r>
            <a:br>
              <a:rPr lang="de-DE" noProof="0" dirty="0"/>
            </a:br>
            <a:endParaRPr lang="de-DE" noProof="0" dirty="0"/>
          </a:p>
        </p:txBody>
      </p:sp>
      <p:sp>
        <p:nvSpPr>
          <p:cNvPr id="3" name="Text Placeholder 2">
            <a:extLst>
              <a:ext uri="{FF2B5EF4-FFF2-40B4-BE49-F238E27FC236}">
                <a16:creationId xmlns:a16="http://schemas.microsoft.com/office/drawing/2014/main" id="{32698B86-1158-4F24-9A32-A9A560832C1F}"/>
              </a:ext>
            </a:extLst>
          </p:cNvPr>
          <p:cNvSpPr>
            <a:spLocks noGrp="1"/>
          </p:cNvSpPr>
          <p:nvPr>
            <p:ph type="body" sz="quarter" idx="10"/>
          </p:nvPr>
        </p:nvSpPr>
        <p:spPr/>
        <p:txBody>
          <a:bodyPr/>
          <a:lstStyle/>
          <a:p>
            <a:endParaRPr lang="de-DE" dirty="0"/>
          </a:p>
        </p:txBody>
      </p:sp>
      <p:pic>
        <p:nvPicPr>
          <p:cNvPr id="5" name="Picture 4">
            <a:extLst>
              <a:ext uri="{FF2B5EF4-FFF2-40B4-BE49-F238E27FC236}">
                <a16:creationId xmlns:a16="http://schemas.microsoft.com/office/drawing/2014/main" id="{F8CBC8A2-AAD0-435B-B343-10029045688B}"/>
              </a:ext>
            </a:extLst>
          </p:cNvPr>
          <p:cNvPicPr>
            <a:picLocks noChangeAspect="1"/>
          </p:cNvPicPr>
          <p:nvPr/>
        </p:nvPicPr>
        <p:blipFill>
          <a:blip r:embed="rId2"/>
          <a:stretch>
            <a:fillRect/>
          </a:stretch>
        </p:blipFill>
        <p:spPr>
          <a:xfrm>
            <a:off x="174433" y="993209"/>
            <a:ext cx="8795133" cy="3724788"/>
          </a:xfrm>
          <a:prstGeom prst="rect">
            <a:avLst/>
          </a:prstGeom>
        </p:spPr>
      </p:pic>
    </p:spTree>
    <p:extLst>
      <p:ext uri="{BB962C8B-B14F-4D97-AF65-F5344CB8AC3E}">
        <p14:creationId xmlns:p14="http://schemas.microsoft.com/office/powerpoint/2010/main" val="263509888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2284-263C-4CA5-9EB6-8DB40D51BEC9}"/>
              </a:ext>
            </a:extLst>
          </p:cNvPr>
          <p:cNvSpPr>
            <a:spLocks noGrp="1"/>
          </p:cNvSpPr>
          <p:nvPr>
            <p:ph type="title"/>
          </p:nvPr>
        </p:nvSpPr>
        <p:spPr/>
        <p:txBody>
          <a:bodyPr/>
          <a:lstStyle/>
          <a:p>
            <a:r>
              <a:rPr lang="de-DE" noProof="0" dirty="0"/>
              <a:t>Föderalismus und  Pol. Prozesse</a:t>
            </a:r>
          </a:p>
        </p:txBody>
      </p:sp>
      <p:sp>
        <p:nvSpPr>
          <p:cNvPr id="3" name="Text Placeholder 2">
            <a:extLst>
              <a:ext uri="{FF2B5EF4-FFF2-40B4-BE49-F238E27FC236}">
                <a16:creationId xmlns:a16="http://schemas.microsoft.com/office/drawing/2014/main" id="{CD961B00-87DC-4A96-A2B9-AA7F5B9534BE}"/>
              </a:ext>
            </a:extLst>
          </p:cNvPr>
          <p:cNvSpPr>
            <a:spLocks noGrp="1"/>
          </p:cNvSpPr>
          <p:nvPr>
            <p:ph type="body" sz="quarter" idx="10"/>
          </p:nvPr>
        </p:nvSpPr>
        <p:spPr/>
        <p:txBody>
          <a:bodyPr/>
          <a:lstStyle/>
          <a:p>
            <a:r>
              <a:rPr lang="de-DE" sz="1800" noProof="0" dirty="0">
                <a:effectLst/>
                <a:latin typeface="Times New Roman" panose="02020603050405020304" pitchFamily="18" charset="0"/>
                <a:ea typeface="Times New Roman" panose="02020603050405020304" pitchFamily="18" charset="0"/>
              </a:rPr>
              <a:t>Stecker, Christian. 2016. “The </a:t>
            </a:r>
            <a:r>
              <a:rPr lang="de-DE" sz="1800" noProof="0" dirty="0" err="1">
                <a:effectLst/>
                <a:latin typeface="Times New Roman" panose="02020603050405020304" pitchFamily="18" charset="0"/>
                <a:ea typeface="Times New Roman" panose="02020603050405020304" pitchFamily="18" charset="0"/>
              </a:rPr>
              <a:t>Effects</a:t>
            </a:r>
            <a:r>
              <a:rPr lang="de-DE" sz="1800" noProof="0" dirty="0">
                <a:effectLst/>
                <a:latin typeface="Times New Roman" panose="02020603050405020304" pitchFamily="18" charset="0"/>
                <a:ea typeface="Times New Roman" panose="02020603050405020304" pitchFamily="18" charset="0"/>
              </a:rPr>
              <a:t> of </a:t>
            </a:r>
            <a:r>
              <a:rPr lang="de-DE" sz="1800" noProof="0" dirty="0" err="1">
                <a:effectLst/>
                <a:latin typeface="Times New Roman" panose="02020603050405020304" pitchFamily="18" charset="0"/>
                <a:ea typeface="Times New Roman" panose="02020603050405020304" pitchFamily="18" charset="0"/>
              </a:rPr>
              <a:t>Federalism</a:t>
            </a:r>
            <a:r>
              <a:rPr lang="de-DE" sz="1800" noProof="0" dirty="0">
                <a:effectLst/>
                <a:latin typeface="Times New Roman" panose="02020603050405020304" pitchFamily="18" charset="0"/>
                <a:ea typeface="Times New Roman" panose="02020603050405020304" pitchFamily="18" charset="0"/>
              </a:rPr>
              <a:t> Reform on </a:t>
            </a:r>
            <a:r>
              <a:rPr lang="de-DE" sz="1800" noProof="0" dirty="0" err="1">
                <a:effectLst/>
                <a:latin typeface="Times New Roman" panose="02020603050405020304" pitchFamily="18" charset="0"/>
                <a:ea typeface="Times New Roman" panose="02020603050405020304" pitchFamily="18" charset="0"/>
              </a:rPr>
              <a:t>the</a:t>
            </a:r>
            <a:r>
              <a:rPr lang="de-DE" sz="1800" noProof="0" dirty="0">
                <a:effectLst/>
                <a:latin typeface="Times New Roman" panose="02020603050405020304" pitchFamily="18" charset="0"/>
                <a:ea typeface="Times New Roman" panose="02020603050405020304" pitchFamily="18" charset="0"/>
              </a:rPr>
              <a:t> Legislative Process in Germany.” </a:t>
            </a:r>
            <a:r>
              <a:rPr lang="de-DE" sz="1800" i="1" noProof="0" dirty="0">
                <a:effectLst/>
                <a:latin typeface="Times New Roman" panose="02020603050405020304" pitchFamily="18" charset="0"/>
                <a:ea typeface="Times New Roman" panose="02020603050405020304" pitchFamily="18" charset="0"/>
              </a:rPr>
              <a:t>Regional and Federal Studies</a:t>
            </a:r>
            <a:r>
              <a:rPr lang="de-DE" sz="1800" noProof="0" dirty="0">
                <a:effectLst/>
                <a:latin typeface="Times New Roman" panose="02020603050405020304" pitchFamily="18" charset="0"/>
                <a:ea typeface="Times New Roman" panose="02020603050405020304" pitchFamily="18" charset="0"/>
              </a:rPr>
              <a:t> 26(5): 603–24.</a:t>
            </a:r>
          </a:p>
          <a:p>
            <a:endParaRPr lang="de-DE" sz="1800" noProof="0" dirty="0">
              <a:latin typeface="Times New Roman" panose="02020603050405020304" pitchFamily="18" charset="0"/>
              <a:ea typeface="Times New Roman" panose="02020603050405020304" pitchFamily="18" charset="0"/>
            </a:endParaRPr>
          </a:p>
          <a:p>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When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reform</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German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federalism</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was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enacted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in 2006,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right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second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chamber</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Bundesrat, to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veto</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large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parts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national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legislation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had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long</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been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identified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dysfunctional</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element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federal</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need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compromise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with</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often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opposition-controlled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Bundesrat was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perceived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hurting</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democratic</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principles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worsening</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Germany’s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policy</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Hence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variety</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constitutional</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amendments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was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adopted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in 2006 to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curb</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veto</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threat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This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paper</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sketches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how</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expansion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Bundesrat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veto</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emerged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how</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reform</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tried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reduce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it.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Covering</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all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federal</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legislation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1978 and 2016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this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paper</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analyses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actual</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effects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reform</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It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is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shown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veto</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threat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has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been</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reduced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around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17% but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it</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remains</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unchanged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around</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65% in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area</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tax</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b="0" noProof="0" dirty="0" err="1">
                <a:effectLst/>
                <a:latin typeface="Times New Roman" panose="02020603050405020304" pitchFamily="18" charset="0"/>
                <a:ea typeface="Times New Roman" panose="02020603050405020304" pitchFamily="18" charset="0"/>
                <a:cs typeface="Times New Roman" panose="02020603050405020304" pitchFamily="18" charset="0"/>
              </a:rPr>
              <a:t>law</a:t>
            </a:r>
            <a:r>
              <a:rPr lang="de-DE" sz="1800" b="0" noProof="0"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de-DE" noProof="0" dirty="0"/>
          </a:p>
        </p:txBody>
      </p:sp>
    </p:spTree>
    <p:extLst>
      <p:ext uri="{BB962C8B-B14F-4D97-AF65-F5344CB8AC3E}">
        <p14:creationId xmlns:p14="http://schemas.microsoft.com/office/powerpoint/2010/main" val="113942183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2284-263C-4CA5-9EB6-8DB40D51BEC9}"/>
              </a:ext>
            </a:extLst>
          </p:cNvPr>
          <p:cNvSpPr>
            <a:spLocks noGrp="1"/>
          </p:cNvSpPr>
          <p:nvPr>
            <p:ph type="title"/>
          </p:nvPr>
        </p:nvSpPr>
        <p:spPr/>
        <p:txBody>
          <a:bodyPr/>
          <a:lstStyle/>
          <a:p>
            <a:r>
              <a:rPr lang="de-DE" noProof="0" dirty="0"/>
              <a:t>Föderalismus und  Pol. Prozesse II</a:t>
            </a:r>
          </a:p>
        </p:txBody>
      </p:sp>
      <p:sp>
        <p:nvSpPr>
          <p:cNvPr id="5" name="Text Placeholder 4">
            <a:extLst>
              <a:ext uri="{FF2B5EF4-FFF2-40B4-BE49-F238E27FC236}">
                <a16:creationId xmlns:a16="http://schemas.microsoft.com/office/drawing/2014/main" id="{A746E03D-E568-416E-B801-3C87496B85E7}"/>
              </a:ext>
            </a:extLst>
          </p:cNvPr>
          <p:cNvSpPr>
            <a:spLocks noGrp="1"/>
          </p:cNvSpPr>
          <p:nvPr>
            <p:ph type="body" sz="quarter" idx="10"/>
          </p:nvPr>
        </p:nvSpPr>
        <p:spPr/>
        <p:txBody>
          <a:bodyPr/>
          <a:lstStyle/>
          <a:p>
            <a:endParaRPr lang="de-DE" dirty="0"/>
          </a:p>
        </p:txBody>
      </p:sp>
      <p:pic>
        <p:nvPicPr>
          <p:cNvPr id="7" name="Picture 6">
            <a:extLst>
              <a:ext uri="{FF2B5EF4-FFF2-40B4-BE49-F238E27FC236}">
                <a16:creationId xmlns:a16="http://schemas.microsoft.com/office/drawing/2014/main" id="{463811BF-6F61-4273-87F8-7E3A442B3F42}"/>
              </a:ext>
            </a:extLst>
          </p:cNvPr>
          <p:cNvPicPr>
            <a:picLocks noChangeAspect="1"/>
          </p:cNvPicPr>
          <p:nvPr/>
        </p:nvPicPr>
        <p:blipFill>
          <a:blip r:embed="rId2"/>
          <a:stretch>
            <a:fillRect/>
          </a:stretch>
        </p:blipFill>
        <p:spPr>
          <a:xfrm>
            <a:off x="1722722" y="962039"/>
            <a:ext cx="5698556" cy="3787128"/>
          </a:xfrm>
          <a:prstGeom prst="rect">
            <a:avLst/>
          </a:prstGeom>
        </p:spPr>
      </p:pic>
    </p:spTree>
    <p:extLst>
      <p:ext uri="{BB962C8B-B14F-4D97-AF65-F5344CB8AC3E}">
        <p14:creationId xmlns:p14="http://schemas.microsoft.com/office/powerpoint/2010/main" val="389780378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41E9-F9D8-4580-A30B-CB8AF45FFBAB}"/>
              </a:ext>
            </a:extLst>
          </p:cNvPr>
          <p:cNvSpPr>
            <a:spLocks noGrp="1"/>
          </p:cNvSpPr>
          <p:nvPr>
            <p:ph type="title"/>
          </p:nvPr>
        </p:nvSpPr>
        <p:spPr/>
        <p:txBody>
          <a:bodyPr/>
          <a:lstStyle/>
          <a:p>
            <a:r>
              <a:rPr lang="de-DE" noProof="0" dirty="0"/>
              <a:t>Abstimmungsverhalten I </a:t>
            </a:r>
          </a:p>
        </p:txBody>
      </p:sp>
      <p:sp>
        <p:nvSpPr>
          <p:cNvPr id="3" name="Text Placeholder 2">
            <a:extLst>
              <a:ext uri="{FF2B5EF4-FFF2-40B4-BE49-F238E27FC236}">
                <a16:creationId xmlns:a16="http://schemas.microsoft.com/office/drawing/2014/main" id="{D76DD829-F0AD-4F36-82D7-04791C2230DD}"/>
              </a:ext>
            </a:extLst>
          </p:cNvPr>
          <p:cNvSpPr>
            <a:spLocks noGrp="1"/>
          </p:cNvSpPr>
          <p:nvPr>
            <p:ph type="body" sz="quarter" idx="10"/>
          </p:nvPr>
        </p:nvSpPr>
        <p:spPr/>
        <p:txBody>
          <a:bodyPr/>
          <a:lstStyle/>
          <a:p>
            <a:r>
              <a:rPr lang="de-DE" sz="1800" noProof="0" dirty="0">
                <a:effectLst/>
                <a:latin typeface="Times New Roman" panose="02020603050405020304" pitchFamily="18" charset="0"/>
                <a:ea typeface="Times New Roman" panose="02020603050405020304" pitchFamily="18" charset="0"/>
              </a:rPr>
              <a:t>Wenzelburger, G., &amp; </a:t>
            </a:r>
            <a:r>
              <a:rPr lang="de-DE" sz="1800" noProof="0" dirty="0" err="1">
                <a:effectLst/>
                <a:latin typeface="Times New Roman" panose="02020603050405020304" pitchFamily="18" charset="0"/>
                <a:ea typeface="Times New Roman" panose="02020603050405020304" pitchFamily="18" charset="0"/>
              </a:rPr>
              <a:t>Fehrenz</a:t>
            </a:r>
            <a:r>
              <a:rPr lang="de-DE" sz="1800" noProof="0" dirty="0">
                <a:effectLst/>
                <a:latin typeface="Times New Roman" panose="02020603050405020304" pitchFamily="18" charset="0"/>
                <a:ea typeface="Times New Roman" panose="02020603050405020304" pitchFamily="18" charset="0"/>
              </a:rPr>
              <a:t>, S. (2018). Die Union und die „Ehe für Alle“. Bestimmungsfaktoren des Abstimmungsverhaltens in der CDU/CSU-Fraktion im Bundestag. </a:t>
            </a:r>
            <a:r>
              <a:rPr lang="de-DE" sz="1800" i="1" noProof="0" dirty="0">
                <a:effectLst/>
                <a:latin typeface="Times New Roman" panose="02020603050405020304" pitchFamily="18" charset="0"/>
                <a:ea typeface="Times New Roman" panose="02020603050405020304" pitchFamily="18" charset="0"/>
              </a:rPr>
              <a:t>Zeitschrift Für Parlamentsfragen</a:t>
            </a:r>
            <a:r>
              <a:rPr lang="de-DE" sz="1800" noProof="0" dirty="0">
                <a:effectLst/>
                <a:latin typeface="Times New Roman" panose="02020603050405020304" pitchFamily="18" charset="0"/>
                <a:ea typeface="Times New Roman" panose="02020603050405020304" pitchFamily="18" charset="0"/>
              </a:rPr>
              <a:t>, </a:t>
            </a:r>
            <a:r>
              <a:rPr lang="de-DE" sz="1800" i="1" noProof="0" dirty="0">
                <a:effectLst/>
                <a:latin typeface="Times New Roman" panose="02020603050405020304" pitchFamily="18" charset="0"/>
                <a:ea typeface="Times New Roman" panose="02020603050405020304" pitchFamily="18" charset="0"/>
              </a:rPr>
              <a:t>49</a:t>
            </a:r>
            <a:r>
              <a:rPr lang="de-DE" sz="1800" noProof="0" dirty="0">
                <a:effectLst/>
                <a:latin typeface="Times New Roman" panose="02020603050405020304" pitchFamily="18" charset="0"/>
                <a:ea typeface="Times New Roman" panose="02020603050405020304" pitchFamily="18" charset="0"/>
              </a:rPr>
              <a:t>(3), 512–530</a:t>
            </a:r>
          </a:p>
          <a:p>
            <a:endParaRPr lang="de-DE" sz="1800" noProof="0" dirty="0">
              <a:latin typeface="Times New Roman" panose="02020603050405020304" pitchFamily="18" charset="0"/>
              <a:ea typeface="Times New Roman" panose="02020603050405020304" pitchFamily="18" charset="0"/>
            </a:endParaRPr>
          </a:p>
          <a:p>
            <a:r>
              <a:rPr lang="de-DE" sz="1600" b="0" noProof="0" dirty="0">
                <a:effectLst/>
                <a:latin typeface="Times New Roman" panose="02020603050405020304" pitchFamily="18" charset="0"/>
                <a:ea typeface="Times New Roman" panose="02020603050405020304" pitchFamily="18" charset="0"/>
              </a:rPr>
              <a:t>The </a:t>
            </a:r>
            <a:r>
              <a:rPr lang="de-DE" sz="1600" b="0" noProof="0" dirty="0" err="1">
                <a:effectLst/>
                <a:latin typeface="Times New Roman" panose="02020603050405020304" pitchFamily="18" charset="0"/>
                <a:ea typeface="Times New Roman" panose="02020603050405020304" pitchFamily="18" charset="0"/>
              </a:rPr>
              <a:t>study</a:t>
            </a:r>
            <a:r>
              <a:rPr lang="de-DE" sz="1600" b="0" noProof="0" dirty="0">
                <a:effectLst/>
                <a:latin typeface="Times New Roman" panose="02020603050405020304" pitchFamily="18" charset="0"/>
                <a:ea typeface="Times New Roman" panose="02020603050405020304" pitchFamily="18" charset="0"/>
              </a:rPr>
              <a:t> of legislative </a:t>
            </a:r>
            <a:r>
              <a:rPr lang="de-DE" sz="1600" b="0" noProof="0" dirty="0" err="1">
                <a:effectLst/>
                <a:latin typeface="Times New Roman" panose="02020603050405020304" pitchFamily="18" charset="0"/>
                <a:ea typeface="Times New Roman" panose="02020603050405020304" pitchFamily="18" charset="0"/>
              </a:rPr>
              <a:t>behavior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party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cohesion</a:t>
            </a:r>
            <a:r>
              <a:rPr lang="de-DE" sz="1600" b="0" noProof="0" dirty="0">
                <a:effectLst/>
                <a:latin typeface="Times New Roman" panose="02020603050405020304" pitchFamily="18" charset="0"/>
                <a:ea typeface="Times New Roman" panose="02020603050405020304" pitchFamily="18" charset="0"/>
              </a:rPr>
              <a:t>, and </a:t>
            </a:r>
            <a:r>
              <a:rPr lang="de-DE" sz="1600" b="0" noProof="0" dirty="0" err="1">
                <a:effectLst/>
                <a:latin typeface="Times New Roman" panose="02020603050405020304" pitchFamily="18" charset="0"/>
                <a:ea typeface="Times New Roman" panose="02020603050405020304" pitchFamily="18" charset="0"/>
              </a:rPr>
              <a:t>discipline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is</a:t>
            </a:r>
            <a:r>
              <a:rPr lang="de-DE" sz="1600" b="0" noProof="0" dirty="0">
                <a:effectLst/>
                <a:latin typeface="Times New Roman" panose="02020603050405020304" pitchFamily="18" charset="0"/>
                <a:ea typeface="Times New Roman" panose="02020603050405020304" pitchFamily="18" charset="0"/>
              </a:rPr>
              <a:t> an </a:t>
            </a:r>
            <a:r>
              <a:rPr lang="de-DE" sz="1600" b="0" noProof="0" dirty="0" err="1">
                <a:effectLst/>
                <a:latin typeface="Times New Roman" panose="02020603050405020304" pitchFamily="18" charset="0"/>
                <a:ea typeface="Times New Roman" panose="02020603050405020304" pitchFamily="18" charset="0"/>
              </a:rPr>
              <a:t>important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body</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research</a:t>
            </a:r>
            <a:r>
              <a:rPr lang="de-DE" sz="1600" b="0" noProof="0" dirty="0">
                <a:effectLst/>
                <a:latin typeface="Times New Roman" panose="02020603050405020304" pitchFamily="18" charset="0"/>
                <a:ea typeface="Times New Roman" panose="02020603050405020304" pitchFamily="18" charset="0"/>
              </a:rPr>
              <a:t> in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study</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parliaments</a:t>
            </a:r>
            <a:r>
              <a:rPr lang="de-DE" sz="1600" b="0" noProof="0" dirty="0">
                <a:effectLst/>
                <a:latin typeface="Times New Roman" panose="02020603050405020304" pitchFamily="18" charset="0"/>
                <a:ea typeface="Times New Roman" panose="02020603050405020304" pitchFamily="18" charset="0"/>
              </a:rPr>
              <a:t> . The </a:t>
            </a:r>
            <a:r>
              <a:rPr lang="de-DE" sz="1600" b="0" noProof="0" dirty="0" err="1">
                <a:effectLst/>
                <a:latin typeface="Times New Roman" panose="02020603050405020304" pitchFamily="18" charset="0"/>
                <a:ea typeface="Times New Roman" panose="02020603050405020304" pitchFamily="18" charset="0"/>
              </a:rPr>
              <a:t>present</a:t>
            </a:r>
            <a:r>
              <a:rPr lang="de-DE" sz="1600" b="0" noProof="0" dirty="0">
                <a:effectLst/>
                <a:latin typeface="Times New Roman" panose="02020603050405020304" pitchFamily="18" charset="0"/>
                <a:ea typeface="Times New Roman" panose="02020603050405020304" pitchFamily="18" charset="0"/>
              </a:rPr>
              <a:t> article </a:t>
            </a:r>
            <a:r>
              <a:rPr lang="de-DE" sz="1600" b="0" noProof="0" dirty="0" err="1">
                <a:effectLst/>
                <a:latin typeface="Times New Roman" panose="02020603050405020304" pitchFamily="18" charset="0"/>
                <a:ea typeface="Times New Roman" panose="02020603050405020304" pitchFamily="18" charset="0"/>
              </a:rPr>
              <a:t>adds</a:t>
            </a:r>
            <a:r>
              <a:rPr lang="de-DE" sz="1600" b="0" noProof="0" dirty="0">
                <a:effectLst/>
                <a:latin typeface="Times New Roman" panose="02020603050405020304" pitchFamily="18" charset="0"/>
                <a:ea typeface="Times New Roman" panose="02020603050405020304" pitchFamily="18" charset="0"/>
              </a:rPr>
              <a:t> to </a:t>
            </a:r>
            <a:r>
              <a:rPr lang="de-DE" sz="1600" b="0" noProof="0" dirty="0" err="1">
                <a:effectLst/>
                <a:latin typeface="Times New Roman" panose="02020603050405020304" pitchFamily="18" charset="0"/>
                <a:ea typeface="Times New Roman" panose="02020603050405020304" pitchFamily="18" charset="0"/>
              </a:rPr>
              <a:t>this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literature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zooming</a:t>
            </a:r>
            <a:r>
              <a:rPr lang="de-DE" sz="1600" b="0" noProof="0" dirty="0">
                <a:effectLst/>
                <a:latin typeface="Times New Roman" panose="02020603050405020304" pitchFamily="18" charset="0"/>
                <a:ea typeface="Times New Roman" panose="02020603050405020304" pitchFamily="18" charset="0"/>
              </a:rPr>
              <a:t> in on a </a:t>
            </a:r>
            <a:r>
              <a:rPr lang="de-DE" sz="1600" b="0" noProof="0" dirty="0" err="1">
                <a:effectLst/>
                <a:latin typeface="Times New Roman" panose="02020603050405020304" pitchFamily="18" charset="0"/>
                <a:ea typeface="Times New Roman" panose="02020603050405020304" pitchFamily="18" charset="0"/>
              </a:rPr>
              <a:t>specific</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case</a:t>
            </a:r>
            <a:r>
              <a:rPr lang="de-DE" sz="1600" b="0" noProof="0" dirty="0">
                <a:effectLst/>
                <a:latin typeface="Times New Roman" panose="02020603050405020304" pitchFamily="18" charset="0"/>
                <a:ea typeface="Times New Roman" panose="02020603050405020304" pitchFamily="18" charset="0"/>
              </a:rPr>
              <a:t> -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voting</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patterns</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members</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parliament</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CDU/CSU in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German Bundestag on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bill</a:t>
            </a:r>
            <a:r>
              <a:rPr lang="de-DE" sz="1600" b="0" noProof="0" dirty="0">
                <a:effectLst/>
                <a:latin typeface="Times New Roman" panose="02020603050405020304" pitchFamily="18" charset="0"/>
                <a:ea typeface="Times New Roman" panose="02020603050405020304" pitchFamily="18" charset="0"/>
              </a:rPr>
              <a:t> of same-sex </a:t>
            </a:r>
            <a:r>
              <a:rPr lang="de-DE" sz="1600" b="0" noProof="0" dirty="0" err="1">
                <a:effectLst/>
                <a:latin typeface="Times New Roman" panose="02020603050405020304" pitchFamily="18" charset="0"/>
                <a:ea typeface="Times New Roman" panose="02020603050405020304" pitchFamily="18" charset="0"/>
              </a:rPr>
              <a:t>marriage</a:t>
            </a:r>
            <a:r>
              <a:rPr lang="de-DE" sz="1600" b="0" noProof="0" dirty="0">
                <a:effectLst/>
                <a:latin typeface="Times New Roman" panose="02020603050405020304" pitchFamily="18" charset="0"/>
                <a:ea typeface="Times New Roman" panose="02020603050405020304" pitchFamily="18" charset="0"/>
              </a:rPr>
              <a:t> . The </a:t>
            </a:r>
            <a:r>
              <a:rPr lang="de-DE" sz="1600" b="0" noProof="0" dirty="0" err="1">
                <a:effectLst/>
                <a:latin typeface="Times New Roman" panose="02020603050405020304" pitchFamily="18" charset="0"/>
                <a:ea typeface="Times New Roman" panose="02020603050405020304" pitchFamily="18" charset="0"/>
              </a:rPr>
              <a:t>parliamentary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party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had</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decided</a:t>
            </a:r>
            <a:r>
              <a:rPr lang="de-DE" sz="1600" b="0" noProof="0" dirty="0">
                <a:effectLst/>
                <a:latin typeface="Times New Roman" panose="02020603050405020304" pitchFamily="18" charset="0"/>
                <a:ea typeface="Times New Roman" panose="02020603050405020304" pitchFamily="18" charset="0"/>
              </a:rPr>
              <a:t> not to find </a:t>
            </a:r>
            <a:r>
              <a:rPr lang="de-DE" sz="1600" b="0" noProof="0" dirty="0" err="1">
                <a:effectLst/>
                <a:latin typeface="Times New Roman" panose="02020603050405020304" pitchFamily="18" charset="0"/>
                <a:ea typeface="Times New Roman" panose="02020603050405020304" pitchFamily="18" charset="0"/>
              </a:rPr>
              <a:t>agreement</a:t>
            </a:r>
            <a:r>
              <a:rPr lang="de-DE" sz="1600" b="0" noProof="0" dirty="0">
                <a:effectLst/>
                <a:latin typeface="Times New Roman" panose="02020603050405020304" pitchFamily="18" charset="0"/>
                <a:ea typeface="Times New Roman" panose="02020603050405020304" pitchFamily="18" charset="0"/>
              </a:rPr>
              <a:t> on </a:t>
            </a:r>
            <a:r>
              <a:rPr lang="de-DE" sz="1600" b="0" noProof="0" dirty="0" err="1">
                <a:effectLst/>
                <a:latin typeface="Times New Roman" panose="02020603050405020304" pitchFamily="18" charset="0"/>
                <a:ea typeface="Times New Roman" panose="02020603050405020304" pitchFamily="18" charset="0"/>
              </a:rPr>
              <a:t>that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issue</a:t>
            </a:r>
            <a:r>
              <a:rPr lang="de-DE" sz="1600" b="0" noProof="0" dirty="0">
                <a:effectLst/>
                <a:latin typeface="Times New Roman" panose="02020603050405020304" pitchFamily="18" charset="0"/>
                <a:ea typeface="Times New Roman" panose="02020603050405020304" pitchFamily="18" charset="0"/>
              </a:rPr>
              <a:t> but </a:t>
            </a:r>
            <a:r>
              <a:rPr lang="de-DE" sz="1600" b="0" noProof="0" dirty="0" err="1">
                <a:effectLst/>
                <a:latin typeface="Times New Roman" panose="02020603050405020304" pitchFamily="18" charset="0"/>
                <a:ea typeface="Times New Roman" panose="02020603050405020304" pitchFamily="18" charset="0"/>
              </a:rPr>
              <a:t>leave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decision</a:t>
            </a:r>
            <a:r>
              <a:rPr lang="de-DE" sz="1600" b="0" noProof="0" dirty="0">
                <a:effectLst/>
                <a:latin typeface="Times New Roman" panose="02020603050405020304" pitchFamily="18" charset="0"/>
                <a:ea typeface="Times New Roman" panose="02020603050405020304" pitchFamily="18" charset="0"/>
              </a:rPr>
              <a:t> on </a:t>
            </a:r>
            <a:r>
              <a:rPr lang="de-DE" sz="1600" b="0" noProof="0" dirty="0" err="1">
                <a:effectLst/>
                <a:latin typeface="Times New Roman" panose="02020603050405020304" pitchFamily="18" charset="0"/>
                <a:ea typeface="Times New Roman" panose="02020603050405020304" pitchFamily="18" charset="0"/>
              </a:rPr>
              <a:t>this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conscience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issue</a:t>
            </a:r>
            <a:r>
              <a:rPr lang="de-DE" sz="1600" b="0" noProof="0" dirty="0">
                <a:effectLst/>
                <a:latin typeface="Times New Roman" panose="02020603050405020304" pitchFamily="18" charset="0"/>
                <a:ea typeface="Times New Roman" panose="02020603050405020304" pitchFamily="18" charset="0"/>
              </a:rPr>
              <a:t> to </a:t>
            </a:r>
            <a:r>
              <a:rPr lang="de-DE" sz="1600" b="0" noProof="0" dirty="0" err="1">
                <a:effectLst/>
                <a:latin typeface="Times New Roman" panose="02020603050405020304" pitchFamily="18" charset="0"/>
                <a:ea typeface="Times New Roman" panose="02020603050405020304" pitchFamily="18" charset="0"/>
              </a:rPr>
              <a:t>each</a:t>
            </a:r>
            <a:r>
              <a:rPr lang="de-DE" sz="1600" b="0" noProof="0" dirty="0">
                <a:effectLst/>
                <a:latin typeface="Times New Roman" panose="02020603050405020304" pitchFamily="18" charset="0"/>
                <a:ea typeface="Times New Roman" panose="02020603050405020304" pitchFamily="18" charset="0"/>
              </a:rPr>
              <a:t> MP . </a:t>
            </a:r>
            <a:r>
              <a:rPr lang="de-DE" sz="1600" b="0" noProof="0" dirty="0" err="1">
                <a:effectLst/>
                <a:latin typeface="Times New Roman" panose="02020603050405020304" pitchFamily="18" charset="0"/>
                <a:ea typeface="Times New Roman" panose="02020603050405020304" pitchFamily="18" charset="0"/>
              </a:rPr>
              <a:t>Hence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vote on </a:t>
            </a:r>
            <a:r>
              <a:rPr lang="de-DE" sz="1600" b="0" noProof="0" dirty="0" err="1">
                <a:effectLst/>
                <a:latin typeface="Times New Roman" panose="02020603050405020304" pitchFamily="18" charset="0"/>
                <a:ea typeface="Times New Roman" panose="02020603050405020304" pitchFamily="18" charset="0"/>
              </a:rPr>
              <a:t>this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bill</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allowed</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us</a:t>
            </a:r>
            <a:r>
              <a:rPr lang="de-DE" sz="1600" b="0" noProof="0" dirty="0">
                <a:effectLst/>
                <a:latin typeface="Times New Roman" panose="02020603050405020304" pitchFamily="18" charset="0"/>
                <a:ea typeface="Times New Roman" panose="02020603050405020304" pitchFamily="18" charset="0"/>
              </a:rPr>
              <a:t> to </a:t>
            </a:r>
            <a:r>
              <a:rPr lang="de-DE" sz="1600" b="0" noProof="0" dirty="0" err="1">
                <a:effectLst/>
                <a:latin typeface="Times New Roman" panose="02020603050405020304" pitchFamily="18" charset="0"/>
                <a:ea typeface="Times New Roman" panose="02020603050405020304" pitchFamily="18" charset="0"/>
              </a:rPr>
              <a:t>discover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patterns</a:t>
            </a:r>
            <a:r>
              <a:rPr lang="de-DE" sz="1600" b="0" noProof="0" dirty="0">
                <a:effectLst/>
                <a:latin typeface="Times New Roman" panose="02020603050405020304" pitchFamily="18" charset="0"/>
                <a:ea typeface="Times New Roman" panose="02020603050405020304" pitchFamily="18" charset="0"/>
              </a:rPr>
              <a:t> of legislative </a:t>
            </a:r>
            <a:r>
              <a:rPr lang="de-DE" sz="1600" b="0" noProof="0" dirty="0" err="1">
                <a:effectLst/>
                <a:latin typeface="Times New Roman" panose="02020603050405020304" pitchFamily="18" charset="0"/>
                <a:ea typeface="Times New Roman" panose="02020603050405020304" pitchFamily="18" charset="0"/>
              </a:rPr>
              <a:t>behavior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that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are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usually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masked</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effect</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party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discipline</a:t>
            </a:r>
            <a:r>
              <a:rPr lang="de-DE" sz="1600" b="0" noProof="0" dirty="0">
                <a:effectLst/>
                <a:latin typeface="Times New Roman" panose="02020603050405020304" pitchFamily="18" charset="0"/>
                <a:ea typeface="Times New Roman" panose="02020603050405020304" pitchFamily="18" charset="0"/>
              </a:rPr>
              <a:t> . </a:t>
            </a:r>
            <a:r>
              <a:rPr lang="de-DE" sz="1600" b="0" noProof="0" dirty="0" err="1">
                <a:effectLst/>
                <a:latin typeface="Times New Roman" panose="02020603050405020304" pitchFamily="18" charset="0"/>
                <a:ea typeface="Times New Roman" panose="02020603050405020304" pitchFamily="18" charset="0"/>
              </a:rPr>
              <a:t>Including</a:t>
            </a:r>
            <a:r>
              <a:rPr lang="de-DE" sz="1600" b="0" noProof="0" dirty="0">
                <a:effectLst/>
                <a:latin typeface="Times New Roman" panose="02020603050405020304" pitchFamily="18" charset="0"/>
                <a:ea typeface="Times New Roman" panose="02020603050405020304" pitchFamily="18" charset="0"/>
              </a:rPr>
              <a:t> MPs’ individual </a:t>
            </a:r>
            <a:r>
              <a:rPr lang="de-DE" sz="1600" b="0" noProof="0" dirty="0" err="1">
                <a:effectLst/>
                <a:latin typeface="Times New Roman" panose="02020603050405020304" pitchFamily="18" charset="0"/>
                <a:ea typeface="Times New Roman" panose="02020603050405020304" pitchFamily="18" charset="0"/>
              </a:rPr>
              <a:t>demographics</a:t>
            </a:r>
            <a:r>
              <a:rPr lang="de-DE" sz="1600" b="0" noProof="0" dirty="0">
                <a:effectLst/>
                <a:latin typeface="Times New Roman" panose="02020603050405020304" pitchFamily="18" charset="0"/>
                <a:ea typeface="Times New Roman" panose="02020603050405020304" pitchFamily="18" charset="0"/>
              </a:rPr>
              <a:t>, for </a:t>
            </a:r>
            <a:r>
              <a:rPr lang="de-DE" sz="1600" b="0" noProof="0" dirty="0" err="1">
                <a:effectLst/>
                <a:latin typeface="Times New Roman" panose="02020603050405020304" pitchFamily="18" charset="0"/>
                <a:ea typeface="Times New Roman" panose="02020603050405020304" pitchFamily="18" charset="0"/>
              </a:rPr>
              <a:t>instance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age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or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gender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as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well</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as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features</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their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electoral</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district</a:t>
            </a:r>
            <a:r>
              <a:rPr lang="de-DE" sz="1600" b="0" noProof="0" dirty="0">
                <a:effectLst/>
                <a:latin typeface="Times New Roman" panose="02020603050405020304" pitchFamily="18" charset="0"/>
                <a:ea typeface="Times New Roman" panose="02020603050405020304" pitchFamily="18" charset="0"/>
              </a:rPr>
              <a:t>, such </a:t>
            </a:r>
            <a:r>
              <a:rPr lang="de-DE" sz="1600" b="0" noProof="0" dirty="0" err="1">
                <a:effectLst/>
                <a:latin typeface="Times New Roman" panose="02020603050405020304" pitchFamily="18" charset="0"/>
                <a:ea typeface="Times New Roman" panose="02020603050405020304" pitchFamily="18" charset="0"/>
              </a:rPr>
              <a:t>as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their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voters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church</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attendance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we</a:t>
            </a:r>
            <a:r>
              <a:rPr lang="de-DE" sz="1600" b="0" noProof="0" dirty="0">
                <a:effectLst/>
                <a:latin typeface="Times New Roman" panose="02020603050405020304" pitchFamily="18" charset="0"/>
                <a:ea typeface="Times New Roman" panose="02020603050405020304" pitchFamily="18" charset="0"/>
              </a:rPr>
              <a:t> find </a:t>
            </a:r>
            <a:r>
              <a:rPr lang="de-DE" sz="1600" b="0" noProof="0" dirty="0" err="1">
                <a:effectLst/>
                <a:latin typeface="Times New Roman" panose="02020603050405020304" pitchFamily="18" charset="0"/>
                <a:ea typeface="Times New Roman" panose="02020603050405020304" pitchFamily="18" charset="0"/>
              </a:rPr>
              <a:t>that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older</a:t>
            </a:r>
            <a:r>
              <a:rPr lang="de-DE" sz="1600" b="0" noProof="0" dirty="0">
                <a:effectLst/>
                <a:latin typeface="Times New Roman" panose="02020603050405020304" pitchFamily="18" charset="0"/>
                <a:ea typeface="Times New Roman" panose="02020603050405020304" pitchFamily="18" charset="0"/>
              </a:rPr>
              <a:t> and </a:t>
            </a:r>
            <a:r>
              <a:rPr lang="de-DE" sz="1600" b="0" noProof="0" dirty="0" err="1">
                <a:effectLst/>
                <a:latin typeface="Times New Roman" panose="02020603050405020304" pitchFamily="18" charset="0"/>
                <a:ea typeface="Times New Roman" panose="02020603050405020304" pitchFamily="18" charset="0"/>
              </a:rPr>
              <a:t>married</a:t>
            </a:r>
            <a:r>
              <a:rPr lang="de-DE" sz="1600" b="0" noProof="0" dirty="0">
                <a:effectLst/>
                <a:latin typeface="Times New Roman" panose="02020603050405020304" pitchFamily="18" charset="0"/>
                <a:ea typeface="Times New Roman" panose="02020603050405020304" pitchFamily="18" charset="0"/>
              </a:rPr>
              <a:t> CDU/CSU-MPs </a:t>
            </a:r>
            <a:r>
              <a:rPr lang="de-DE" sz="1600" b="0" noProof="0" dirty="0" err="1">
                <a:effectLst/>
                <a:latin typeface="Times New Roman" panose="02020603050405020304" pitchFamily="18" charset="0"/>
                <a:ea typeface="Times New Roman" panose="02020603050405020304" pitchFamily="18" charset="0"/>
              </a:rPr>
              <a:t>from</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more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religious</a:t>
            </a:r>
            <a:r>
              <a:rPr lang="de-DE" sz="1600" b="0" noProof="0" dirty="0">
                <a:effectLst/>
                <a:latin typeface="Times New Roman" panose="02020603050405020304" pitchFamily="18" charset="0"/>
                <a:ea typeface="Times New Roman" panose="02020603050405020304" pitchFamily="18" charset="0"/>
              </a:rPr>
              <a:t> and </a:t>
            </a:r>
            <a:r>
              <a:rPr lang="de-DE" sz="1600" b="0" noProof="0" dirty="0" err="1">
                <a:effectLst/>
                <a:latin typeface="Times New Roman" panose="02020603050405020304" pitchFamily="18" charset="0"/>
                <a:ea typeface="Times New Roman" panose="02020603050405020304" pitchFamily="18" charset="0"/>
              </a:rPr>
              <a:t>catholic</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electoral</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districts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with</a:t>
            </a:r>
            <a:r>
              <a:rPr lang="de-DE" sz="1600" b="0" noProof="0" dirty="0">
                <a:effectLst/>
                <a:latin typeface="Times New Roman" panose="02020603050405020304" pitchFamily="18" charset="0"/>
                <a:ea typeface="Times New Roman" panose="02020603050405020304" pitchFamily="18" charset="0"/>
              </a:rPr>
              <a:t> a </a:t>
            </a:r>
            <a:r>
              <a:rPr lang="de-DE" sz="1600" b="0" noProof="0" dirty="0" err="1">
                <a:effectLst/>
                <a:latin typeface="Times New Roman" panose="02020603050405020304" pitchFamily="18" charset="0"/>
                <a:ea typeface="Times New Roman" panose="02020603050405020304" pitchFamily="18" charset="0"/>
              </a:rPr>
              <a:t>somewhat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lower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level</a:t>
            </a:r>
            <a:r>
              <a:rPr lang="de-DE" sz="1600" b="0" noProof="0" dirty="0">
                <a:effectLst/>
                <a:latin typeface="Times New Roman" panose="02020603050405020304" pitchFamily="18" charset="0"/>
                <a:ea typeface="Times New Roman" panose="02020603050405020304" pitchFamily="18" charset="0"/>
              </a:rPr>
              <a:t> of </a:t>
            </a:r>
            <a:r>
              <a:rPr lang="de-DE" sz="1600" b="0" noProof="0" dirty="0" err="1">
                <a:effectLst/>
                <a:latin typeface="Times New Roman" panose="02020603050405020304" pitchFamily="18" charset="0"/>
                <a:ea typeface="Times New Roman" panose="02020603050405020304" pitchFamily="18" charset="0"/>
              </a:rPr>
              <a:t>education</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were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more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likely</a:t>
            </a:r>
            <a:r>
              <a:rPr lang="de-DE" sz="1600" b="0" noProof="0" dirty="0">
                <a:effectLst/>
                <a:latin typeface="Times New Roman" panose="02020603050405020304" pitchFamily="18" charset="0"/>
                <a:ea typeface="Times New Roman" panose="02020603050405020304" pitchFamily="18" charset="0"/>
              </a:rPr>
              <a:t> to vote </a:t>
            </a:r>
            <a:r>
              <a:rPr lang="de-DE" sz="1600" b="0" noProof="0" dirty="0" err="1">
                <a:effectLst/>
                <a:latin typeface="Times New Roman" panose="02020603050405020304" pitchFamily="18" charset="0"/>
                <a:ea typeface="Times New Roman" panose="02020603050405020304" pitchFamily="18" charset="0"/>
              </a:rPr>
              <a:t>against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bill</a:t>
            </a:r>
            <a:r>
              <a:rPr lang="de-DE" sz="1600" b="0" noProof="0" dirty="0">
                <a:effectLst/>
                <a:latin typeface="Times New Roman" panose="02020603050405020304" pitchFamily="18" charset="0"/>
                <a:ea typeface="Times New Roman" panose="02020603050405020304" pitchFamily="18" charset="0"/>
              </a:rPr>
              <a:t> in </a:t>
            </a:r>
            <a:r>
              <a:rPr lang="de-DE" sz="1600" b="0" noProof="0" dirty="0" err="1">
                <a:effectLst/>
                <a:latin typeface="Times New Roman" panose="02020603050405020304" pitchFamily="18" charset="0"/>
                <a:ea typeface="Times New Roman" panose="02020603050405020304" pitchFamily="18" charset="0"/>
              </a:rPr>
              <a:t>question</a:t>
            </a:r>
            <a:r>
              <a:rPr lang="de-DE" sz="1600" b="0" noProof="0" dirty="0">
                <a:effectLst/>
                <a:latin typeface="Times New Roman" panose="02020603050405020304" pitchFamily="18" charset="0"/>
                <a:ea typeface="Times New Roman" panose="02020603050405020304" pitchFamily="18" charset="0"/>
              </a:rPr>
              <a:t> . These </a:t>
            </a:r>
            <a:r>
              <a:rPr lang="de-DE" sz="1600" b="0" noProof="0" dirty="0" err="1">
                <a:effectLst/>
                <a:latin typeface="Times New Roman" panose="02020603050405020304" pitchFamily="18" charset="0"/>
                <a:ea typeface="Times New Roman" panose="02020603050405020304" pitchFamily="18" charset="0"/>
              </a:rPr>
              <a:t>results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show</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that</a:t>
            </a:r>
            <a:r>
              <a:rPr lang="de-DE" sz="1600" b="0" noProof="0" dirty="0">
                <a:effectLst/>
                <a:latin typeface="Times New Roman" panose="02020603050405020304" pitchFamily="18" charset="0"/>
                <a:ea typeface="Times New Roman" panose="02020603050405020304" pitchFamily="18" charset="0"/>
              </a:rPr>
              <a:t> MPs’ </a:t>
            </a:r>
            <a:r>
              <a:rPr lang="de-DE" sz="1600" b="0" noProof="0" dirty="0" err="1">
                <a:effectLst/>
                <a:latin typeface="Times New Roman" panose="02020603050405020304" pitchFamily="18" charset="0"/>
                <a:ea typeface="Times New Roman" panose="02020603050405020304" pitchFamily="18" charset="0"/>
              </a:rPr>
              <a:t>parliamentary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voting</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behavior</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is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driven</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by</a:t>
            </a:r>
            <a:r>
              <a:rPr lang="de-DE" sz="1600" b="0" noProof="0" dirty="0">
                <a:effectLst/>
                <a:latin typeface="Times New Roman" panose="02020603050405020304" pitchFamily="18" charset="0"/>
                <a:ea typeface="Times New Roman" panose="02020603050405020304" pitchFamily="18" charset="0"/>
              </a:rPr>
              <a:t> personal </a:t>
            </a:r>
            <a:r>
              <a:rPr lang="de-DE" sz="1600" b="0" noProof="0" dirty="0" err="1">
                <a:effectLst/>
                <a:latin typeface="Times New Roman" panose="02020603050405020304" pitchFamily="18" charset="0"/>
                <a:ea typeface="Times New Roman" panose="02020603050405020304" pitchFamily="18" charset="0"/>
              </a:rPr>
              <a:t>traits</a:t>
            </a:r>
            <a:r>
              <a:rPr lang="de-DE" sz="1600" b="0" noProof="0" dirty="0">
                <a:effectLst/>
                <a:latin typeface="Times New Roman" panose="02020603050405020304" pitchFamily="18" charset="0"/>
                <a:ea typeface="Times New Roman" panose="02020603050405020304" pitchFamily="18" charset="0"/>
              </a:rPr>
              <a:t> - at least </a:t>
            </a:r>
            <a:r>
              <a:rPr lang="de-DE" sz="1600" b="0" noProof="0" dirty="0" err="1">
                <a:effectLst/>
                <a:latin typeface="Times New Roman" panose="02020603050405020304" pitchFamily="18" charset="0"/>
                <a:ea typeface="Times New Roman" panose="02020603050405020304" pitchFamily="18" charset="0"/>
              </a:rPr>
              <a:t>when</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party</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discipline</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plays</a:t>
            </a:r>
            <a:r>
              <a:rPr lang="de-DE" sz="1600" b="0" noProof="0" dirty="0">
                <a:effectLst/>
                <a:latin typeface="Times New Roman" panose="02020603050405020304" pitchFamily="18" charset="0"/>
                <a:ea typeface="Times New Roman" panose="02020603050405020304" pitchFamily="18" charset="0"/>
              </a:rPr>
              <a:t> a </a:t>
            </a:r>
            <a:r>
              <a:rPr lang="de-DE" sz="1600" b="0" noProof="0" dirty="0" err="1">
                <a:effectLst/>
                <a:latin typeface="Times New Roman" panose="02020603050405020304" pitchFamily="18" charset="0"/>
                <a:ea typeface="Times New Roman" panose="02020603050405020304" pitchFamily="18" charset="0"/>
              </a:rPr>
              <a:t>less</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important</a:t>
            </a:r>
            <a:r>
              <a:rPr lang="de-DE" sz="1600" b="0" noProof="0" dirty="0">
                <a:effectLst/>
                <a:latin typeface="Times New Roman" panose="02020603050405020304" pitchFamily="18" charset="0"/>
                <a:ea typeface="Times New Roman" panose="02020603050405020304" pitchFamily="18" charset="0"/>
              </a:rPr>
              <a:t> </a:t>
            </a:r>
            <a:r>
              <a:rPr lang="de-DE" sz="1600" b="0" noProof="0" dirty="0" err="1">
                <a:effectLst/>
                <a:latin typeface="Times New Roman" panose="02020603050405020304" pitchFamily="18" charset="0"/>
                <a:ea typeface="Times New Roman" panose="02020603050405020304" pitchFamily="18" charset="0"/>
              </a:rPr>
              <a:t>role</a:t>
            </a:r>
            <a:r>
              <a:rPr lang="de-DE" sz="1600" b="0" noProof="0" dirty="0">
                <a:effectLst/>
                <a:latin typeface="Times New Roman" panose="02020603050405020304" pitchFamily="18" charset="0"/>
                <a:ea typeface="Times New Roman" panose="02020603050405020304" pitchFamily="18" charset="0"/>
              </a:rPr>
              <a:t> .</a:t>
            </a:r>
          </a:p>
          <a:p>
            <a:endParaRPr lang="de-DE" noProof="0" dirty="0"/>
          </a:p>
        </p:txBody>
      </p:sp>
    </p:spTree>
    <p:extLst>
      <p:ext uri="{BB962C8B-B14F-4D97-AF65-F5344CB8AC3E}">
        <p14:creationId xmlns:p14="http://schemas.microsoft.com/office/powerpoint/2010/main" val="35321057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41E9-F9D8-4580-A30B-CB8AF45FFBAB}"/>
              </a:ext>
            </a:extLst>
          </p:cNvPr>
          <p:cNvSpPr>
            <a:spLocks noGrp="1"/>
          </p:cNvSpPr>
          <p:nvPr>
            <p:ph type="title"/>
          </p:nvPr>
        </p:nvSpPr>
        <p:spPr/>
        <p:txBody>
          <a:bodyPr/>
          <a:lstStyle/>
          <a:p>
            <a:r>
              <a:rPr lang="de-DE" noProof="0" dirty="0"/>
              <a:t>Abstimmungsverhalten II</a:t>
            </a:r>
          </a:p>
        </p:txBody>
      </p:sp>
      <p:sp>
        <p:nvSpPr>
          <p:cNvPr id="5" name="Text Placeholder 4">
            <a:extLst>
              <a:ext uri="{FF2B5EF4-FFF2-40B4-BE49-F238E27FC236}">
                <a16:creationId xmlns:a16="http://schemas.microsoft.com/office/drawing/2014/main" id="{7163D418-8A9D-4774-9950-208A3AF8498F}"/>
              </a:ext>
            </a:extLst>
          </p:cNvPr>
          <p:cNvSpPr>
            <a:spLocks noGrp="1"/>
          </p:cNvSpPr>
          <p:nvPr>
            <p:ph type="body" sz="quarter" idx="10"/>
          </p:nvPr>
        </p:nvSpPr>
        <p:spPr/>
        <p:txBody>
          <a:bodyPr/>
          <a:lstStyle/>
          <a:p>
            <a:endParaRPr lang="de-DE" dirty="0"/>
          </a:p>
        </p:txBody>
      </p:sp>
      <p:pic>
        <p:nvPicPr>
          <p:cNvPr id="7" name="Picture 6">
            <a:extLst>
              <a:ext uri="{FF2B5EF4-FFF2-40B4-BE49-F238E27FC236}">
                <a16:creationId xmlns:a16="http://schemas.microsoft.com/office/drawing/2014/main" id="{C8B1A31E-F74D-41BF-8919-65A1E644AC87}"/>
              </a:ext>
            </a:extLst>
          </p:cNvPr>
          <p:cNvPicPr>
            <a:picLocks noChangeAspect="1"/>
          </p:cNvPicPr>
          <p:nvPr/>
        </p:nvPicPr>
        <p:blipFill>
          <a:blip r:embed="rId2"/>
          <a:stretch>
            <a:fillRect/>
          </a:stretch>
        </p:blipFill>
        <p:spPr>
          <a:xfrm>
            <a:off x="938212" y="1084262"/>
            <a:ext cx="7267575" cy="3228975"/>
          </a:xfrm>
          <a:prstGeom prst="rect">
            <a:avLst/>
          </a:prstGeom>
        </p:spPr>
      </p:pic>
    </p:spTree>
    <p:extLst>
      <p:ext uri="{BB962C8B-B14F-4D97-AF65-F5344CB8AC3E}">
        <p14:creationId xmlns:p14="http://schemas.microsoft.com/office/powerpoint/2010/main" val="1364966787"/>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TotalTime>
  <Words>848</Words>
  <Application>Microsoft Office PowerPoint</Application>
  <PresentationFormat>On-screen Show (16:9)</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Verdana</vt:lpstr>
      <vt:lpstr>Vorlesung_15080_17.10.13</vt:lpstr>
      <vt:lpstr>Quantitative Parlamentsforschung mit R</vt:lpstr>
      <vt:lpstr>Übersicht</vt:lpstr>
      <vt:lpstr>Föderalismus und Performanz I </vt:lpstr>
      <vt:lpstr>Föderalismus und Performanz II </vt:lpstr>
      <vt:lpstr>Föderalismus und Performanz III </vt:lpstr>
      <vt:lpstr>Föderalismus und  Pol. Prozesse</vt:lpstr>
      <vt:lpstr>Föderalismus und  Pol. Prozesse II</vt:lpstr>
      <vt:lpstr>Abstimmungsverhalten I </vt:lpstr>
      <vt:lpstr>Abstimmungsverhalten II</vt:lpstr>
      <vt:lpstr>Abstimmungsverhalten III</vt:lpstr>
      <vt:lpstr>Plenardebatten </vt:lpstr>
      <vt:lpstr>Plenardebatten II </vt:lpstr>
      <vt:lpstr>Gruppendiskussion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2022-05-02T10:18:36Z</dcterms:modified>
</cp:coreProperties>
</file>