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446" r:id="rId5"/>
    <p:sldId id="259" r:id="rId6"/>
    <p:sldId id="447" r:id="rId7"/>
    <p:sldId id="449" r:id="rId8"/>
    <p:sldId id="450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C" initials="CC" lastIdx="1" clrIdx="0">
    <p:extLst>
      <p:ext uri="{19B8F6BF-5375-455C-9EA6-DF929625EA0E}">
        <p15:presenceInfo xmlns:p15="http://schemas.microsoft.com/office/powerpoint/2012/main" userId="58c016da92672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AA6E-5446-4FB9-A037-FD31DAD71D8E}" v="78" dt="2022-11-08T10:26:16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71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76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7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95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00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2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https://journals.plos.org/plosone/article?id=10.1371/journal.pone.0132382&amp;utm_content=buffer2135a&amp;utm_medium=social&amp;utm_source=twitter.com&amp;utm_campaign=buffer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40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https://www.pnas.org/doi/epdf/10.1073/pnas.2200300119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33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7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652195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  <p:sldLayoutId id="2147483694" r:id="rId5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osf.io/" TargetMode="External"/><Relationship Id="rId4" Type="http://schemas.openxmlformats.org/officeDocument/2006/relationships/hyperlink" Target="https://search.gesi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search.gesi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registries" TargetMode="External"/><Relationship Id="rId2" Type="http://schemas.openxmlformats.org/officeDocument/2006/relationships/hyperlink" Target="https://osf.io/zab38/wiki/hom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qujgr" TargetMode="External"/><Relationship Id="rId5" Type="http://schemas.openxmlformats.org/officeDocument/2006/relationships/hyperlink" Target="https://osf.io/jqvs7" TargetMode="External"/><Relationship Id="rId4" Type="http://schemas.openxmlformats.org/officeDocument/2006/relationships/hyperlink" Target="https://osf.io/ur5x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osf.io/" TargetMode="External"/><Relationship Id="rId4" Type="http://schemas.openxmlformats.org/officeDocument/2006/relationships/hyperlink" Target="https://search.gesi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Wie schreibe ich eine quantitative Hausarbeit?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Quantitative Parlamentsforschung mit R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Listen von Experten:</a:t>
            </a:r>
          </a:p>
          <a:p>
            <a:pPr marL="698500" lvl="1" indent="-342900"/>
            <a:r>
              <a:rPr lang="de-DE" dirty="0">
                <a:hlinkClick r:id="rId2"/>
              </a:rPr>
              <a:t>https://github.com/erikgahner/PolData</a:t>
            </a:r>
            <a:endParaRPr lang="de-DE" dirty="0"/>
          </a:p>
          <a:p>
            <a:pPr marL="698500" lvl="1" indent="-342900"/>
            <a:r>
              <a:rPr lang="de-DE" dirty="0"/>
              <a:t>Mich 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698500" lvl="1" indent="-342900"/>
            <a:r>
              <a:rPr lang="de-DE" dirty="0">
                <a:hlinkClick r:id="rId3"/>
              </a:rPr>
              <a:t>https://dataverse.harvard.edu/</a:t>
            </a:r>
            <a:endParaRPr lang="de-DE" dirty="0"/>
          </a:p>
          <a:p>
            <a:pPr marL="698500" lvl="1" indent="-342900"/>
            <a:r>
              <a:rPr lang="de-DE" dirty="0">
                <a:hlinkClick r:id="rId4"/>
              </a:rPr>
              <a:t>https://search.gesis.org/</a:t>
            </a:r>
            <a:endParaRPr lang="de-DE" dirty="0"/>
          </a:p>
          <a:p>
            <a:pPr marL="698500" lvl="1" indent="-342900"/>
            <a:r>
              <a:rPr lang="de-DE" dirty="0">
                <a:hlinkClick r:id="rId5"/>
              </a:rPr>
              <a:t>https://osf.io/</a:t>
            </a:r>
            <a:endParaRPr lang="de-DE" dirty="0"/>
          </a:p>
          <a:p>
            <a:pPr marL="698500" lvl="1" indent="-342900"/>
            <a:r>
              <a:rPr lang="de-DE" dirty="0"/>
              <a:t>Existierende Literatur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15474A-E7D0-E9FC-ED4A-5A01EA7571E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4572000" y="2184887"/>
            <a:ext cx="4337050" cy="1342050"/>
          </a:xfrm>
        </p:spPr>
      </p:pic>
    </p:spTree>
    <p:extLst>
      <p:ext uri="{BB962C8B-B14F-4D97-AF65-F5344CB8AC3E}">
        <p14:creationId xmlns:p14="http://schemas.microsoft.com/office/powerpoint/2010/main" val="1896744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Listen von Experten:</a:t>
            </a:r>
          </a:p>
          <a:p>
            <a:pPr marL="698500" lvl="1" indent="-342900"/>
            <a:r>
              <a:rPr lang="de-DE" dirty="0">
                <a:hlinkClick r:id="rId2"/>
              </a:rPr>
              <a:t>https://github.com/erikgahner/PolData</a:t>
            </a:r>
            <a:endParaRPr lang="de-DE" dirty="0"/>
          </a:p>
          <a:p>
            <a:pPr marL="698500" lvl="1" indent="-342900"/>
            <a:r>
              <a:rPr lang="de-DE" dirty="0"/>
              <a:t>Mich 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698500" lvl="1" indent="-342900"/>
            <a:r>
              <a:rPr lang="de-DE" dirty="0">
                <a:hlinkClick r:id="rId3"/>
              </a:rPr>
              <a:t>https://dataverse.harvard.edu/</a:t>
            </a:r>
            <a:endParaRPr lang="de-DE" dirty="0"/>
          </a:p>
          <a:p>
            <a:pPr marL="698500" lvl="1" indent="-342900"/>
            <a:r>
              <a:rPr lang="de-DE" dirty="0">
                <a:hlinkClick r:id="rId4"/>
              </a:rPr>
              <a:t>https://search.gesis.org/</a:t>
            </a:r>
            <a:endParaRPr lang="de-DE" dirty="0"/>
          </a:p>
          <a:p>
            <a:pPr marL="698500" lvl="1" indent="-342900"/>
            <a:r>
              <a:rPr lang="de-DE" dirty="0">
                <a:hlinkClick r:id="rId5"/>
              </a:rPr>
              <a:t>https://datasetsearch.research.google.com/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Existierende Literatur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Daten erheben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2" name="Picture 4" descr="turned on black and grey laptop computer">
            <a:extLst>
              <a:ext uri="{FF2B5EF4-FFF2-40B4-BE49-F238E27FC236}">
                <a16:creationId xmlns:a16="http://schemas.microsoft.com/office/drawing/2014/main" id="{766ED5F6-3F7E-F329-6A5F-D43010272C0F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0349"/>
            <a:ext cx="4337050" cy="2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9435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3074" name="Picture 2" descr="Basic Structure">
            <a:extLst>
              <a:ext uri="{FF2B5EF4-FFF2-40B4-BE49-F238E27FC236}">
                <a16:creationId xmlns:a16="http://schemas.microsoft.com/office/drawing/2014/main" id="{CD16B040-5718-6BC0-4DA0-320B1265B58E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73" y="736600"/>
            <a:ext cx="350950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2003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Sauberen Code schreiben</a:t>
            </a: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Style Guides verfolgen Z.B. :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https://style.tidyverse.org/</a:t>
            </a:r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„Überschriften“ &amp; Kommentare sind SEHR wichtig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4098" name="Picture 2" descr="I should comment my code">
            <a:extLst>
              <a:ext uri="{FF2B5EF4-FFF2-40B4-BE49-F238E27FC236}">
                <a16:creationId xmlns:a16="http://schemas.microsoft.com/office/drawing/2014/main" id="{D4F54908-85F2-1632-04E9-8A83DBC253F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596"/>
            <a:ext cx="4337050" cy="31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529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Sauberen Code schreiben</a:t>
            </a: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Style Guides verfolgen Z.B. :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https://style.tidyverse.org/</a:t>
            </a:r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„Überschriften“ &amp; Kommentare sind SEHR wichtig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Backup !</a:t>
            </a:r>
          </a:p>
          <a:p>
            <a:pPr marL="698500" lvl="1" indent="-342900"/>
            <a:r>
              <a:rPr lang="de-DE" sz="1800" dirty="0" err="1">
                <a:sym typeface="Wingdings" panose="05000000000000000000" pitchFamily="2" charset="2"/>
              </a:rPr>
              <a:t>BoxFU</a:t>
            </a:r>
            <a:r>
              <a:rPr lang="de-DE" sz="1800" dirty="0">
                <a:sym typeface="Wingdings" panose="05000000000000000000" pitchFamily="2" charset="2"/>
              </a:rPr>
              <a:t>, OneDrive, Dropbox etc.</a:t>
            </a:r>
          </a:p>
          <a:p>
            <a:pPr marL="698500" lvl="1" indent="-342900"/>
            <a:r>
              <a:rPr lang="de-DE" sz="1800" dirty="0" err="1">
                <a:sym typeface="Wingdings" panose="05000000000000000000" pitchFamily="2" charset="2"/>
              </a:rPr>
              <a:t>Github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5122" name="Picture 2" descr="Git with GitHub Workflows. | Download Scientific Diagram">
            <a:extLst>
              <a:ext uri="{FF2B5EF4-FFF2-40B4-BE49-F238E27FC236}">
                <a16:creationId xmlns:a16="http://schemas.microsoft.com/office/drawing/2014/main" id="{42A822F6-E8C3-7182-32E4-2F7A9262479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5319"/>
            <a:ext cx="4337050" cy="23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3564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8E5735-DE54-7E22-F245-A8BA616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Pre-Registration &amp; </a:t>
            </a:r>
            <a:r>
              <a:rPr lang="en-US" dirty="0" err="1"/>
              <a:t>Regist</a:t>
            </a:r>
            <a:r>
              <a:rPr lang="en-US" dirty="0"/>
              <a:t>. Reports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7D10CF-2434-ECA0-044D-F00722F8A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Das Ideal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42C6AC-8F68-1E79-1F76-43432C003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Die </a:t>
            </a:r>
            <a:r>
              <a:rPr lang="en-US" dirty="0" err="1"/>
              <a:t>Realität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2" descr="Hat Wissenschaft Methode? » RELATIV EINFACH » SciLogs - Wissenschaftsblogs">
            <a:extLst>
              <a:ext uri="{FF2B5EF4-FFF2-40B4-BE49-F238E27FC236}">
                <a16:creationId xmlns:a16="http://schemas.microsoft.com/office/drawing/2014/main" id="{0C5349B2-F90F-060F-1842-35B367EE714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235" y="1240072"/>
            <a:ext cx="1502482" cy="37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-Hacking – Wikipedia">
            <a:extLst>
              <a:ext uri="{FF2B5EF4-FFF2-40B4-BE49-F238E27FC236}">
                <a16:creationId xmlns:a16="http://schemas.microsoft.com/office/drawing/2014/main" id="{3FF0160B-C08D-8738-91BD-9AD24EAE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91" y="1614623"/>
            <a:ext cx="4861597" cy="19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1007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5F46E9-80A3-A55E-23E4-71213F31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Degree of Freedoms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D08125-4036-CD1F-6E17-ED7330F53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Researcher Degree of Freedom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wähle</a:t>
            </a:r>
            <a:r>
              <a:rPr lang="en-US" dirty="0"/>
              <a:t> ich </a:t>
            </a:r>
            <a:r>
              <a:rPr lang="en-US" dirty="0" err="1"/>
              <a:t>aus</a:t>
            </a:r>
            <a:r>
              <a:rPr lang="en-US" dirty="0"/>
              <a:t>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schliesse</a:t>
            </a:r>
            <a:r>
              <a:rPr lang="en-US" dirty="0"/>
              <a:t> ich </a:t>
            </a:r>
            <a:r>
              <a:rPr lang="en-US" dirty="0" err="1"/>
              <a:t>aus</a:t>
            </a:r>
            <a:r>
              <a:rPr lang="en-US" dirty="0"/>
              <a:t>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benutze</a:t>
            </a:r>
            <a:r>
              <a:rPr lang="en-US" dirty="0"/>
              <a:t> ich?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nutze</a:t>
            </a:r>
            <a:r>
              <a:rPr lang="en-US" dirty="0"/>
              <a:t> ich?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Anreizstruktur</a:t>
            </a:r>
            <a:endParaRPr lang="en-US" dirty="0"/>
          </a:p>
          <a:p>
            <a:pPr marL="812800" lvl="1" indent="-457200"/>
            <a:r>
              <a:rPr lang="en-US" dirty="0"/>
              <a:t>Sterne </a:t>
            </a:r>
            <a:r>
              <a:rPr lang="en-US" dirty="0" err="1"/>
              <a:t>sind</a:t>
            </a:r>
            <a:r>
              <a:rPr lang="en-US" dirty="0"/>
              <a:t> “gut” </a:t>
            </a:r>
            <a:r>
              <a:rPr lang="en-US" dirty="0">
                <a:sym typeface="Wingdings" panose="05000000000000000000" pitchFamily="2" charset="2"/>
              </a:rPr>
              <a:t> Leichter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publizieren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812800" lvl="1" indent="-457200"/>
            <a:r>
              <a:rPr lang="en-US" dirty="0" err="1">
                <a:sym typeface="Wingdings" panose="05000000000000000000" pitchFamily="2" charset="2"/>
              </a:rPr>
              <a:t>Publikationen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sind</a:t>
            </a:r>
            <a:r>
              <a:rPr lang="en-US" dirty="0">
                <a:sym typeface="Wingdings" panose="05000000000000000000" pitchFamily="2" charset="2"/>
              </a:rPr>
              <a:t> gut   Leichter </a:t>
            </a:r>
            <a:r>
              <a:rPr lang="en-US" dirty="0" err="1">
                <a:sym typeface="Wingdings" panose="05000000000000000000" pitchFamily="2" charset="2"/>
              </a:rPr>
              <a:t>einen</a:t>
            </a:r>
            <a:r>
              <a:rPr lang="en-US" dirty="0">
                <a:sym typeface="Wingdings" panose="05000000000000000000" pitchFamily="2" charset="2"/>
              </a:rPr>
              <a:t> Job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bekommen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76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3133-0F35-72C5-90CF-FB307DB9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Publikationsbias</a:t>
            </a:r>
            <a:r>
              <a:rPr lang="en-US" sz="2400" dirty="0"/>
              <a:t> in </a:t>
            </a:r>
            <a:r>
              <a:rPr lang="en-US" sz="2400" dirty="0" err="1"/>
              <a:t>klinischen</a:t>
            </a:r>
            <a:r>
              <a:rPr lang="en-US" sz="2400" dirty="0"/>
              <a:t> </a:t>
            </a:r>
            <a:r>
              <a:rPr lang="en-US" sz="2400" dirty="0" err="1"/>
              <a:t>Studien</a:t>
            </a:r>
            <a:endParaRPr lang="en-US" sz="2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680E908-974F-88D2-1D9E-0A16EA7A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05" y="819839"/>
            <a:ext cx="4288790" cy="42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053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55-C819-242A-850D-5962E84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Publikationsbias in Sozialwissenschaften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899868-6A09-E44F-BF90-2E1CABFAAA0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72000" y="1189597"/>
            <a:ext cx="4337050" cy="3332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71D19-4583-4E97-8DA5-F8A602C4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09" y="960119"/>
            <a:ext cx="2616008" cy="39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018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787D-6C14-D9FF-6C3F-FA5D8558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Pre-Registration &amp; </a:t>
            </a:r>
            <a:r>
              <a:rPr lang="en-US" sz="2800" dirty="0" err="1"/>
              <a:t>Regist</a:t>
            </a:r>
            <a:r>
              <a:rPr lang="en-US" sz="2800" dirty="0"/>
              <a:t>. Reports II</a:t>
            </a:r>
          </a:p>
        </p:txBody>
      </p:sp>
      <p:pic>
        <p:nvPicPr>
          <p:cNvPr id="8194" name="Picture 2" descr="registered_reports.width-800">
            <a:extLst>
              <a:ext uri="{FF2B5EF4-FFF2-40B4-BE49-F238E27FC236}">
                <a16:creationId xmlns:a16="http://schemas.microsoft.com/office/drawing/2014/main" id="{4B5D7D5B-1C61-B280-800A-A87BB8C0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8245"/>
            <a:ext cx="7620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AAE9E-7F29-CAD3-1902-59E1C294EE19}"/>
              </a:ext>
            </a:extLst>
          </p:cNvPr>
          <p:cNvCxnSpPr/>
          <p:nvPr/>
        </p:nvCxnSpPr>
        <p:spPr bwMode="auto">
          <a:xfrm>
            <a:off x="3048000" y="3131820"/>
            <a:ext cx="0" cy="7848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5C18E3-0918-B6EA-3666-D405C4D5849E}"/>
              </a:ext>
            </a:extLst>
          </p:cNvPr>
          <p:cNvSpPr txBox="1"/>
          <p:nvPr/>
        </p:nvSpPr>
        <p:spPr>
          <a:xfrm>
            <a:off x="1925831" y="4078605"/>
            <a:ext cx="224433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Hausarbeitsoption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830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Der „idealtypische Ablauf“ </a:t>
            </a:r>
          </a:p>
          <a:p>
            <a:pPr marL="812800" lvl="1" indent="-457200"/>
            <a:r>
              <a:rPr lang="de-DE" dirty="0"/>
              <a:t>Die Struktur einer (quantitativen) Arbeit </a:t>
            </a:r>
            <a:endParaRPr lang="de-DE" noProof="0" dirty="0"/>
          </a:p>
          <a:p>
            <a:pPr marL="812800" lvl="1" indent="-457200"/>
            <a:r>
              <a:rPr lang="de-DE" noProof="0" dirty="0"/>
              <a:t>Fragestellungen formulieren</a:t>
            </a:r>
          </a:p>
          <a:p>
            <a:pPr marL="812800" lvl="1" indent="-457200"/>
            <a:r>
              <a:rPr lang="de-DE" dirty="0"/>
              <a:t>Daten finden und sichten</a:t>
            </a:r>
          </a:p>
          <a:p>
            <a:pPr marL="812800" lvl="1" indent="-457200"/>
            <a:r>
              <a:rPr lang="de-DE" dirty="0"/>
              <a:t>Logistik und „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“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Registered Reports &amp; Research Designs </a:t>
            </a:r>
          </a:p>
          <a:p>
            <a:pPr marL="812800" lvl="1" indent="-457200"/>
            <a:r>
              <a:rPr lang="de-DE" noProof="0" dirty="0"/>
              <a:t>Researcher Degrees of Freedom &amp; Anreizstruktur als Problem der Wissenschaft</a:t>
            </a:r>
          </a:p>
          <a:p>
            <a:pPr marL="812800" lvl="1" indent="-457200"/>
            <a:r>
              <a:rPr lang="de-DE" dirty="0"/>
              <a:t>Gemeinsame Übung: Registered Report lesen </a:t>
            </a:r>
          </a:p>
          <a:p>
            <a:pPr lvl="1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5DB-EEBB-6946-1087-16E7A94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Preregistration </a:t>
            </a:r>
            <a:r>
              <a:rPr lang="en-US" dirty="0" err="1"/>
              <a:t>Beispiele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DC1B-6240-8FAC-8195-1BF40E337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Templates:  </a:t>
            </a:r>
            <a:r>
              <a:rPr lang="de-DE" dirty="0">
                <a:hlinkClick r:id="rId2"/>
              </a:rPr>
              <a:t>https://osf.io/zab38/wiki/home/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Existierende Registrierungen: </a:t>
            </a:r>
          </a:p>
          <a:p>
            <a:pPr marL="812800" lvl="1" indent="-457200"/>
            <a:r>
              <a:rPr lang="de-DE" dirty="0">
                <a:hlinkClick r:id="rId3"/>
              </a:rPr>
              <a:t>https://osf.io/registries</a:t>
            </a:r>
            <a:r>
              <a:rPr lang="de-DE" dirty="0"/>
              <a:t>  </a:t>
            </a:r>
          </a:p>
          <a:p>
            <a:pPr marL="812800" lvl="1" indent="-457200"/>
            <a:r>
              <a:rPr lang="de-DE" dirty="0"/>
              <a:t>Emotionen im Parlament </a:t>
            </a:r>
          </a:p>
          <a:p>
            <a:pPr marL="1181100" lvl="2" indent="-457200"/>
            <a:r>
              <a:rPr lang="de-DE" dirty="0"/>
              <a:t>Projekt </a:t>
            </a:r>
            <a:r>
              <a:rPr lang="de-DE" dirty="0">
                <a:hlinkClick r:id="rId4"/>
              </a:rPr>
              <a:t>https://osf.io/ur5xg/</a:t>
            </a:r>
            <a:endParaRPr lang="de-DE" dirty="0"/>
          </a:p>
          <a:p>
            <a:pPr marL="1181100" lvl="2" indent="-457200"/>
            <a:r>
              <a:rPr lang="de-DE" dirty="0"/>
              <a:t>PAP: </a:t>
            </a:r>
            <a:r>
              <a:rPr lang="de-DE" dirty="0">
                <a:hlinkClick r:id="rId5"/>
              </a:rPr>
              <a:t>https://osf.io/jqvs7</a:t>
            </a:r>
            <a:endParaRPr lang="de-DE" dirty="0"/>
          </a:p>
          <a:p>
            <a:pPr marL="812800" lvl="1" indent="-457200"/>
            <a:r>
              <a:rPr lang="de-DE" dirty="0"/>
              <a:t>Eigene Registrierung: </a:t>
            </a:r>
            <a:r>
              <a:rPr lang="de-DE" dirty="0">
                <a:hlinkClick r:id="rId6"/>
              </a:rPr>
              <a:t>https://osf.io/qujgr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524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E0558F-8B9F-0F8E-3D1F-29435E26E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06" y="784709"/>
            <a:ext cx="3278188" cy="4141788"/>
          </a:xfrm>
        </p:spPr>
      </p:pic>
    </p:spTree>
    <p:extLst>
      <p:ext uri="{BB962C8B-B14F-4D97-AF65-F5344CB8AC3E}">
        <p14:creationId xmlns:p14="http://schemas.microsoft.com/office/powerpoint/2010/main" val="4957576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CBB5-9E84-4EFE-A99E-AC83A7A4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„Literatur“ als Unterhaltung</a:t>
            </a:r>
          </a:p>
        </p:txBody>
      </p:sp>
      <p:pic>
        <p:nvPicPr>
          <p:cNvPr id="1028" name="Picture 4" descr="Bildergebnis fÃ¼r how i met your mother bar">
            <a:extLst>
              <a:ext uri="{FF2B5EF4-FFF2-40B4-BE49-F238E27FC236}">
                <a16:creationId xmlns:a16="http://schemas.microsoft.com/office/drawing/2014/main" id="{036BFAD6-E874-45B4-9728-E476CDC18D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2718"/>
            <a:ext cx="4244579" cy="29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cambridge.org/covers/PSR_0_0_0/american_political%20science%20review.jpg?send-full-size-image=true">
            <a:extLst>
              <a:ext uri="{FF2B5EF4-FFF2-40B4-BE49-F238E27FC236}">
                <a16:creationId xmlns:a16="http://schemas.microsoft.com/office/drawing/2014/main" id="{2791CC09-F93F-42FB-8889-04A40679FD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8" y="1356122"/>
            <a:ext cx="253603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7FA3D-5A7D-4B64-8D29-AC4A50EC6C65}"/>
              </a:ext>
            </a:extLst>
          </p:cNvPr>
          <p:cNvSpPr txBox="1"/>
          <p:nvPr/>
        </p:nvSpPr>
        <p:spPr>
          <a:xfrm>
            <a:off x="3909703" y="2781352"/>
            <a:ext cx="516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 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1C9D9-61AA-4345-A628-A341E4EC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58" y="1356122"/>
            <a:ext cx="22461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9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II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64168-7954-7930-1978-3A6616A0F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851FC-089D-F62F-D362-9F34B55F2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große Problem</a:t>
            </a:r>
            <a:r>
              <a:rPr lang="de-DE" b="0" dirty="0"/>
              <a:t>: Allgemeine Frage die euch bewegt: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Spezifisches Problem: </a:t>
            </a:r>
            <a:r>
              <a:rPr lang="de-DE" b="0" dirty="0"/>
              <a:t>Genauere Frage für die Literaturreview + Identifikation des „Research Gaps“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(Sehr genauer) Research Gap: </a:t>
            </a:r>
            <a:r>
              <a:rPr lang="de-DE" b="0" dirty="0"/>
              <a:t>Was könnt ihr beantworten?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2" y="735983"/>
            <a:ext cx="3278188" cy="414178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74614A-A449-FA71-C73F-48BD537B2038}"/>
              </a:ext>
            </a:extLst>
          </p:cNvPr>
          <p:cNvSpPr/>
          <p:nvPr/>
        </p:nvSpPr>
        <p:spPr bwMode="auto">
          <a:xfrm>
            <a:off x="601980" y="1455420"/>
            <a:ext cx="3901440" cy="111633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089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88EA16-82F8-3137-1F50-68BA4B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“Research Gap” in </a:t>
            </a:r>
            <a:r>
              <a:rPr lang="en-US" dirty="0" err="1"/>
              <a:t>Bildern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1D53-7934-BADA-30CF-5886FC87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710041"/>
            <a:ext cx="3352800" cy="42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496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III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64168-7954-7930-1978-3A6616A0F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851FC-089D-F62F-D362-9F34B55F2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Quantitative Arbeit und Methoden brauchen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2" y="735983"/>
            <a:ext cx="3278188" cy="414178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74614A-A449-FA71-C73F-48BD537B2038}"/>
              </a:ext>
            </a:extLst>
          </p:cNvPr>
          <p:cNvSpPr/>
          <p:nvPr/>
        </p:nvSpPr>
        <p:spPr bwMode="auto">
          <a:xfrm>
            <a:off x="670562" y="2446020"/>
            <a:ext cx="3749038" cy="8915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609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Listen von </a:t>
            </a:r>
            <a:r>
              <a:rPr lang="en-US" dirty="0" err="1"/>
              <a:t>Experten</a:t>
            </a:r>
            <a:r>
              <a:rPr lang="en-US" dirty="0"/>
              <a:t>:</a:t>
            </a:r>
          </a:p>
          <a:p>
            <a:pPr marL="698500" lvl="1" indent="-342900"/>
            <a:r>
              <a:rPr lang="en-US" dirty="0">
                <a:hlinkClick r:id="rId2"/>
              </a:rPr>
              <a:t>https://github.com/erikgahner/PolData</a:t>
            </a:r>
            <a:endParaRPr lang="en-US" dirty="0"/>
          </a:p>
          <a:p>
            <a:pPr marL="698500" lvl="1" indent="-342900"/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3A1452-C4D5-E0AF-F6EA-C37AA5EDF93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0833" y="736600"/>
            <a:ext cx="3921946" cy="4238625"/>
          </a:xfrm>
        </p:spPr>
      </p:pic>
    </p:spTree>
    <p:extLst>
      <p:ext uri="{BB962C8B-B14F-4D97-AF65-F5344CB8AC3E}">
        <p14:creationId xmlns:p14="http://schemas.microsoft.com/office/powerpoint/2010/main" val="9084236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Listen von </a:t>
            </a:r>
            <a:r>
              <a:rPr lang="en-US" dirty="0" err="1"/>
              <a:t>Experten</a:t>
            </a:r>
            <a:r>
              <a:rPr lang="en-US" dirty="0"/>
              <a:t>:</a:t>
            </a:r>
          </a:p>
          <a:p>
            <a:pPr marL="698500" lvl="1" indent="-342900"/>
            <a:r>
              <a:rPr lang="en-US" dirty="0">
                <a:hlinkClick r:id="rId2"/>
              </a:rPr>
              <a:t>https://github.com/erikgahner/PolData</a:t>
            </a:r>
            <a:endParaRPr lang="en-US" dirty="0"/>
          </a:p>
          <a:p>
            <a:pPr marL="698500" lvl="1" indent="-342900"/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Suchmaschinen</a:t>
            </a:r>
            <a:endParaRPr lang="en-US" dirty="0"/>
          </a:p>
          <a:p>
            <a:pPr marL="698500" lvl="1" indent="-342900"/>
            <a:r>
              <a:rPr lang="en-US" dirty="0">
                <a:hlinkClick r:id="rId3"/>
              </a:rPr>
              <a:t>https://dataverse.harvard.edu/</a:t>
            </a:r>
            <a:endParaRPr lang="en-US" dirty="0"/>
          </a:p>
          <a:p>
            <a:pPr marL="698500" lvl="1" indent="-342900"/>
            <a:r>
              <a:rPr lang="en-US" dirty="0">
                <a:hlinkClick r:id="rId4"/>
              </a:rPr>
              <a:t>https://search.gesis.org/</a:t>
            </a:r>
            <a:endParaRPr lang="en-US" dirty="0"/>
          </a:p>
          <a:p>
            <a:pPr marL="698500" lvl="1" indent="-342900"/>
            <a:r>
              <a:rPr lang="en-US" dirty="0">
                <a:hlinkClick r:id="rId5"/>
              </a:rPr>
              <a:t>https://osf.io/</a:t>
            </a:r>
            <a:endParaRPr lang="en-US" dirty="0"/>
          </a:p>
          <a:p>
            <a:pPr marL="698500" lvl="1" indent="-342900"/>
            <a:endParaRPr lang="en-US" dirty="0"/>
          </a:p>
          <a:p>
            <a:pPr marL="698500" lvl="1" indent="-3429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CEEB82-FF26-C9E1-AE99-25F17111316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4572000" y="1706409"/>
            <a:ext cx="4337050" cy="2298387"/>
          </a:xfrm>
        </p:spPr>
      </p:pic>
    </p:spTree>
    <p:extLst>
      <p:ext uri="{BB962C8B-B14F-4D97-AF65-F5344CB8AC3E}">
        <p14:creationId xmlns:p14="http://schemas.microsoft.com/office/powerpoint/2010/main" val="2704083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770</Words>
  <Application>Microsoft Office PowerPoint</Application>
  <PresentationFormat>On-screen Show (16:9)</PresentationFormat>
  <Paragraphs>135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Verdana</vt:lpstr>
      <vt:lpstr>Vorlesung_15080_17.10.13</vt:lpstr>
      <vt:lpstr>Quantitative Parlamentsforschung mit R</vt:lpstr>
      <vt:lpstr>Übersicht</vt:lpstr>
      <vt:lpstr>Struktur einer quant. Arbeit  </vt:lpstr>
      <vt:lpstr>Die „Literatur“ als Unterhaltung</vt:lpstr>
      <vt:lpstr>Struktur einer quant. Arbeit II </vt:lpstr>
      <vt:lpstr>Der “Research Gap” in Bildern</vt:lpstr>
      <vt:lpstr>Struktur einer quant. Arbeit III </vt:lpstr>
      <vt:lpstr>Daten Finden</vt:lpstr>
      <vt:lpstr>Daten Finden</vt:lpstr>
      <vt:lpstr>Daten Finden</vt:lpstr>
      <vt:lpstr>Daten Finden</vt:lpstr>
      <vt:lpstr>Best Practice</vt:lpstr>
      <vt:lpstr>Best Practice</vt:lpstr>
      <vt:lpstr>Best Practice</vt:lpstr>
      <vt:lpstr>Pre-Registration &amp; Regist. Reports</vt:lpstr>
      <vt:lpstr>Researcher Degree of Freedoms</vt:lpstr>
      <vt:lpstr>Publikationsbias in klinischen Studien</vt:lpstr>
      <vt:lpstr>Publikationsbias in Sozialwissenschaften</vt:lpstr>
      <vt:lpstr>Pre-Registration &amp; Regist. Reports II</vt:lpstr>
      <vt:lpstr>Preregistration Beispiele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222</cp:revision>
  <cp:lastPrinted>2015-10-12T07:54:51Z</cp:lastPrinted>
  <dcterms:created xsi:type="dcterms:W3CDTF">2013-10-17T07:50:24Z</dcterms:created>
  <dcterms:modified xsi:type="dcterms:W3CDTF">2022-11-08T10:27:00Z</dcterms:modified>
</cp:coreProperties>
</file>