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5"/>
  </p:notesMasterIdLst>
  <p:handoutMasterIdLst>
    <p:handoutMasterId r:id="rId16"/>
  </p:handoutMasterIdLst>
  <p:sldIdLst>
    <p:sldId id="389" r:id="rId2"/>
    <p:sldId id="391" r:id="rId3"/>
    <p:sldId id="390" r:id="rId4"/>
    <p:sldId id="392" r:id="rId5"/>
    <p:sldId id="393" r:id="rId6"/>
    <p:sldId id="394" r:id="rId7"/>
    <p:sldId id="396" r:id="rId8"/>
    <p:sldId id="395" r:id="rId9"/>
    <p:sldId id="397" r:id="rId10"/>
    <p:sldId id="398" r:id="rId11"/>
    <p:sldId id="399" r:id="rId12"/>
    <p:sldId id="400" r:id="rId13"/>
    <p:sldId id="401" r:id="rId14"/>
  </p:sldIdLst>
  <p:sldSz cx="9144000" cy="5143500" type="screen16x9"/>
  <p:notesSz cx="68199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3366"/>
    <a:srgbClr val="FF0000"/>
    <a:srgbClr val="ED2611"/>
    <a:srgbClr val="FF9933"/>
    <a:srgbClr val="CCD6E0"/>
    <a:srgbClr val="FFCC00"/>
    <a:srgbClr val="8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01" autoAdjust="0"/>
  </p:normalViewPr>
  <p:slideViewPr>
    <p:cSldViewPr snapToGrid="0">
      <p:cViewPr varScale="1">
        <p:scale>
          <a:sx n="143" d="100"/>
          <a:sy n="143" d="100"/>
        </p:scale>
        <p:origin x="204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t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3975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t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b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3975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b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27FFF088-A428-4EAA-B7D9-213B09A2E4F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3477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t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3975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t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44538"/>
            <a:ext cx="6608762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9638" y="4710113"/>
            <a:ext cx="500062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b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3975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b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AAF2C253-3A99-4D4E-AA4C-3918A4D5315D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96112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Hinweis:</a:t>
            </a:r>
            <a:r>
              <a:rPr lang="de-DE" baseline="0" dirty="0"/>
              <a:t> Marktlogik kann auch emanzipatorische Wirkung haben. Siehe Marx und Kritik des Feudalen Systems.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630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Beispiele : Lohnersatz bei Krankheit / Arbeitslosigkeit,</a:t>
            </a:r>
            <a:r>
              <a:rPr lang="de-DE" baseline="0" dirty="0"/>
              <a:t> Alter etc. </a:t>
            </a:r>
            <a:r>
              <a:rPr lang="de-DE" dirty="0"/>
              <a:t>, Bezahlung</a:t>
            </a:r>
            <a:r>
              <a:rPr lang="de-DE" baseline="0" dirty="0"/>
              <a:t> für Bildung, </a:t>
            </a:r>
            <a:r>
              <a:rPr lang="de-DE" baseline="0" dirty="0" err="1"/>
              <a:t>Betreung</a:t>
            </a:r>
            <a:r>
              <a:rPr lang="de-DE" baseline="0" dirty="0"/>
              <a:t> </a:t>
            </a:r>
            <a:r>
              <a:rPr lang="de-DE" baseline="0" dirty="0" err="1"/>
              <a:t>etc</a:t>
            </a:r>
            <a:r>
              <a:rPr lang="de-DE" baseline="0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0319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</a:t>
            </a:r>
            <a:r>
              <a:rPr lang="de-DE" baseline="0" dirty="0"/>
              <a:t> Schmidt 2005 </a:t>
            </a:r>
          </a:p>
          <a:p>
            <a:r>
              <a:rPr lang="de-DE" baseline="0" dirty="0"/>
              <a:t>Erläuterung am Beispiel der Arbeitslosenversicherung / Arbeitslosenunterstützung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0232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Note: </a:t>
            </a:r>
            <a:r>
              <a:rPr lang="de-DE" dirty="0" err="1"/>
              <a:t>Endogeneity</a:t>
            </a:r>
            <a:r>
              <a:rPr lang="de-DE" baseline="0" dirty="0"/>
              <a:t> , potential </a:t>
            </a:r>
            <a:r>
              <a:rPr lang="de-DE" baseline="0" dirty="0" err="1"/>
              <a:t>for</a:t>
            </a:r>
            <a:r>
              <a:rPr lang="de-DE" baseline="0" dirty="0"/>
              <a:t> Hausarbeit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9720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60350" y="215900"/>
            <a:ext cx="43211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Dr. Christoph Nguyen 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Otto-Suhr-Institut für Politikwissenschaft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Arbeitsstelle Politisches System Deutschlands</a:t>
            </a:r>
          </a:p>
        </p:txBody>
      </p:sp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4999038"/>
            <a:ext cx="9144000" cy="1444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6" y="3462338"/>
            <a:ext cx="6467475" cy="792956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1934766"/>
            <a:ext cx="6477000" cy="1102519"/>
          </a:xfrm>
        </p:spPr>
        <p:txBody>
          <a:bodyPr lIns="360000" anchor="t"/>
          <a:lstStyle>
            <a:lvl1pPr>
              <a:lnSpc>
                <a:spcPct val="100000"/>
              </a:lnSpc>
              <a:defRPr sz="3600" smtClean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4684713"/>
            <a:ext cx="2895600" cy="357187"/>
          </a:xfrm>
        </p:spPr>
        <p:txBody>
          <a:bodyPr/>
          <a:lstStyle>
            <a:lvl1pPr>
              <a:defRPr dirty="0" smtClean="0"/>
            </a:lvl1pPr>
          </a:lstStyle>
          <a:p>
            <a:pPr algn="ctr">
              <a:defRPr/>
            </a:pPr>
            <a:r>
              <a:rPr lang="de-DE" dirty="0"/>
              <a:t>20.04.2017</a:t>
            </a:r>
          </a:p>
        </p:txBody>
      </p:sp>
    </p:spTree>
  </p:cSld>
  <p:clrMapOvr>
    <a:masterClrMapping/>
  </p:clrMapOvr>
  <p:transition spd="slow"/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9" y="628650"/>
            <a:ext cx="2160587" cy="410884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6" y="628650"/>
            <a:ext cx="6329363" cy="4108847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6" y="1356122"/>
            <a:ext cx="4244975" cy="3381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1" y="1356122"/>
            <a:ext cx="4244975" cy="3381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4999038"/>
            <a:ext cx="9144000" cy="1444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14438"/>
            <a:ext cx="8642350" cy="364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709613"/>
            <a:ext cx="8642350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4972050"/>
            <a:ext cx="5976938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 b="0" dirty="0" smtClean="0">
                <a:solidFill>
                  <a:srgbClr val="5F5F5F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de-DE" dirty="0"/>
              <a:t>Titel, Datum, …</a:t>
            </a:r>
          </a:p>
        </p:txBody>
      </p:sp>
      <p:pic>
        <p:nvPicPr>
          <p:cNvPr id="38918" name="Picture 24" descr="Logo_RGB_300dpi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ransition spd="slow"/>
  <p:hf sldNum="0" hdr="0" dt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2pPr>
      <a:lvl3pPr marL="723900" indent="-1889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3pPr>
      <a:lvl4pPr marL="10795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4351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250825" y="1597819"/>
            <a:ext cx="8785225" cy="1102519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u="sng" noProof="0" dirty="0"/>
              <a:t>Sozialpolitik in Deutschland</a:t>
            </a:r>
            <a:endParaRPr lang="de-DE" altLang="de-DE" sz="2400" b="1" noProof="0" dirty="0"/>
          </a:p>
        </p:txBody>
      </p:sp>
      <p:sp>
        <p:nvSpPr>
          <p:cNvPr id="40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79388" y="3436144"/>
            <a:ext cx="8497887" cy="9013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b="0" i="1" noProof="0" dirty="0"/>
              <a:t>Der Deutsche Sozialstaat im International Vergleich </a:t>
            </a:r>
            <a:endParaRPr lang="de-DE" altLang="de-DE" noProof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Sozial-demokratisch/Universelles Modell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Solidaritätsprinzip und Gleichheit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Universalistisches System   = Alle Berechtigen hohen Anspruch auf Sozialleistungen und soziale Rechte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Sozialleistungen als Dienstleistung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Hohe Dekommodifizierung 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Individuelle Entkopplung vom Arbeitsmarkt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Frauenerwerbstätigkeit hoch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Allerdings: Vollanstellung und Arbeit gesellschaftlich wichtig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Beispiele: Schweden, Norwegen, Finnland, Dänemark.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8930881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 und Beispiel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597" y="1031875"/>
            <a:ext cx="5472805" cy="3646487"/>
          </a:xfrm>
        </p:spPr>
      </p:pic>
    </p:spTree>
    <p:extLst>
      <p:ext uri="{BB962C8B-B14F-4D97-AF65-F5344CB8AC3E}">
        <p14:creationId xmlns:p14="http://schemas.microsoft.com/office/powerpoint/2010/main" val="1938487383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Empirische Anwendungen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Decommodification</a:t>
            </a:r>
            <a:r>
              <a:rPr lang="de-DE" dirty="0"/>
              <a:t> Index (</a:t>
            </a:r>
            <a:r>
              <a:rPr lang="de-DE" dirty="0" err="1"/>
              <a:t>Scruggs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Allan</a:t>
            </a:r>
            <a:r>
              <a:rPr lang="de-DE" dirty="0"/>
              <a:t>, 2006)  - Versuch den Grad der </a:t>
            </a:r>
            <a:r>
              <a:rPr lang="de-DE" dirty="0" err="1"/>
              <a:t>Dekommodifikation</a:t>
            </a:r>
            <a:r>
              <a:rPr lang="de-DE" dirty="0"/>
              <a:t> zu quantifizieren   - Siehe Kritik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Verbindung zum „</a:t>
            </a:r>
            <a:r>
              <a:rPr lang="de-DE" dirty="0" err="1"/>
              <a:t>Comparative</a:t>
            </a:r>
            <a:r>
              <a:rPr lang="de-DE" dirty="0"/>
              <a:t> </a:t>
            </a:r>
            <a:r>
              <a:rPr lang="de-DE" dirty="0" err="1"/>
              <a:t>Welfare</a:t>
            </a:r>
            <a:r>
              <a:rPr lang="de-DE" dirty="0"/>
              <a:t> </a:t>
            </a:r>
            <a:r>
              <a:rPr lang="de-DE" dirty="0" err="1"/>
              <a:t>Entitlement</a:t>
            </a:r>
            <a:r>
              <a:rPr lang="de-DE" dirty="0"/>
              <a:t> Dataset“ – Detaillierte Daten über die Struktur der sozialen Leistungen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Meinungen und Unterstützung für  soziale Ausgaben folgen den Typologien – Hohe </a:t>
            </a:r>
            <a:r>
              <a:rPr lang="de-DE" dirty="0" err="1"/>
              <a:t>Untersuzetung</a:t>
            </a:r>
            <a:r>
              <a:rPr lang="de-DE" dirty="0"/>
              <a:t> in universellen Systemen, niedrige Unterstützung in liberalen (</a:t>
            </a:r>
            <a:r>
              <a:rPr lang="de-DE" dirty="0" err="1"/>
              <a:t>Svallfors</a:t>
            </a:r>
            <a:r>
              <a:rPr lang="de-DE" dirty="0"/>
              <a:t>, 1997)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Arbeitsteilung innerhalb der Familie gruppieren sich nach Typus (Geist, 2005)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Allgemeines Vertrauen ist höher in universellen Systemen ( </a:t>
            </a:r>
            <a:r>
              <a:rPr lang="de-DE" dirty="0" err="1"/>
              <a:t>Kääriäinen</a:t>
            </a:r>
            <a:r>
              <a:rPr lang="de-DE" dirty="0"/>
              <a:t> und </a:t>
            </a:r>
            <a:r>
              <a:rPr lang="de-DE" dirty="0" err="1"/>
              <a:t>Lehtonen</a:t>
            </a:r>
            <a:r>
              <a:rPr lang="de-DE" dirty="0"/>
              <a:t>, 2006) </a:t>
            </a:r>
            <a:br>
              <a:rPr lang="de-DE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772455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Kritik und Erweiterungen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Typologie hilfreich aber nicht komplett </a:t>
            </a:r>
            <a:r>
              <a:rPr lang="de-DE" dirty="0">
                <a:sym typeface="Wingdings" panose="05000000000000000000" pitchFamily="2" charset="2"/>
              </a:rPr>
              <a:t> Versuch das Modell zu erweitern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Typologie Unvollständig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Mediterranes / Südeuropäisches Modell</a:t>
            </a:r>
          </a:p>
          <a:p>
            <a:pPr marL="1009650" lvl="2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Nicht nur ein unterentwickeltes Kontinentalmodell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Australien und Neuseeland als Eigenständiges Modell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Auch Ost-Asien passt nicht in die Typologie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Entwicklungs- und Schwellenländer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Geschlechterdimension wurde unterschätzt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Momentaufnahme  </a:t>
            </a:r>
            <a:r>
              <a:rPr lang="de-DE" dirty="0">
                <a:sym typeface="Wingdings" panose="05000000000000000000" pitchFamily="2" charset="2"/>
              </a:rPr>
              <a:t> Betrachtet nicht die Veränderungen in den letzten Jahren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Theorie der Ursprünge besteht , aber wird in einigen Wochen besprochen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Natürlich: Viele andere Typologien 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6413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59560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 der Sitzungen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(Deutscher) Sozialstaat / deutsche Sozialpolitik basiert auf drei Grundnormen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Meritokratie 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Solidarität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Subsidiarität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Zwei Prinzipien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Äquivalenzprinzip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Solidarprinzip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  Spannungen bestehen zwischen den Konzepten und Gerechtigkeitsvorstellungen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Navigation der Spannung ein gesellschaftspolitsicher Prozess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Sozialstaat als Gegengewicht (aber auch Beschützer) der Marktungleichheiten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6413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496047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Übersicht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Dekommodifizierung, Markt und Politik </a:t>
            </a:r>
            <a:endParaRPr lang="de-DE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noProof="0" dirty="0"/>
              <a:t>Dimensionen des Sozialstaats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Typologien des Wohlfahrtsstaates nach </a:t>
            </a:r>
            <a:r>
              <a:rPr lang="de-DE" dirty="0" err="1"/>
              <a:t>Esping</a:t>
            </a:r>
            <a:r>
              <a:rPr lang="de-DE" dirty="0"/>
              <a:t>-Andersen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Empirie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Erweiterungen und Kritiken der Typologie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968891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Kommodifizierung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Kommodifizierung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Anwendung der Marktlogik auf immer mehr Aspekte des menschlichen Handelns  ( = zur Ware machen) 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i="1" dirty="0"/>
              <a:t>„In </a:t>
            </a:r>
            <a:r>
              <a:rPr lang="de-DE" i="1" dirty="0" err="1"/>
              <a:t>pre-capitalist</a:t>
            </a:r>
            <a:r>
              <a:rPr lang="de-DE" i="1" dirty="0"/>
              <a:t> </a:t>
            </a:r>
            <a:r>
              <a:rPr lang="de-DE" i="1" dirty="0" err="1"/>
              <a:t>societies</a:t>
            </a:r>
            <a:r>
              <a:rPr lang="de-DE" i="1" dirty="0"/>
              <a:t>, </a:t>
            </a:r>
            <a:r>
              <a:rPr lang="de-DE" i="1" dirty="0" err="1"/>
              <a:t>few</a:t>
            </a:r>
            <a:r>
              <a:rPr lang="de-DE" i="1" dirty="0"/>
              <a:t> </a:t>
            </a:r>
            <a:r>
              <a:rPr lang="de-DE" i="1" dirty="0" err="1"/>
              <a:t>workers</a:t>
            </a:r>
            <a:r>
              <a:rPr lang="de-DE" i="1" dirty="0"/>
              <a:t> </a:t>
            </a:r>
            <a:r>
              <a:rPr lang="de-DE" i="1" dirty="0" err="1"/>
              <a:t>were</a:t>
            </a:r>
            <a:r>
              <a:rPr lang="de-DE" i="1" dirty="0"/>
              <a:t> </a:t>
            </a:r>
            <a:r>
              <a:rPr lang="de-DE" i="1" dirty="0" err="1"/>
              <a:t>properly</a:t>
            </a:r>
            <a:r>
              <a:rPr lang="de-DE" i="1" dirty="0"/>
              <a:t> </a:t>
            </a:r>
            <a:r>
              <a:rPr lang="de-DE" i="1" dirty="0" err="1"/>
              <a:t>commodities</a:t>
            </a:r>
            <a:r>
              <a:rPr lang="de-DE" i="1" dirty="0"/>
              <a:t> in </a:t>
            </a:r>
            <a:r>
              <a:rPr lang="de-DE" i="1" dirty="0" err="1"/>
              <a:t>the</a:t>
            </a:r>
            <a:r>
              <a:rPr lang="de-DE" i="1" dirty="0"/>
              <a:t> sense </a:t>
            </a:r>
            <a:r>
              <a:rPr lang="de-DE" i="1" dirty="0" err="1"/>
              <a:t>that</a:t>
            </a:r>
            <a:r>
              <a:rPr lang="de-DE" i="1" dirty="0"/>
              <a:t> </a:t>
            </a:r>
            <a:r>
              <a:rPr lang="de-DE" i="1" dirty="0" err="1"/>
              <a:t>their</a:t>
            </a:r>
            <a:r>
              <a:rPr lang="de-DE" i="1" dirty="0"/>
              <a:t> </a:t>
            </a:r>
            <a:r>
              <a:rPr lang="de-DE" i="1" dirty="0" err="1"/>
              <a:t>survival</a:t>
            </a:r>
            <a:r>
              <a:rPr lang="de-DE" i="1" dirty="0"/>
              <a:t> was </a:t>
            </a:r>
            <a:r>
              <a:rPr lang="de-DE" i="1" dirty="0" err="1"/>
              <a:t>contingent</a:t>
            </a:r>
            <a:r>
              <a:rPr lang="de-DE" i="1" dirty="0"/>
              <a:t> upon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sale</a:t>
            </a:r>
            <a:r>
              <a:rPr lang="de-DE" i="1" dirty="0"/>
              <a:t> of </a:t>
            </a:r>
            <a:r>
              <a:rPr lang="de-DE" i="1" dirty="0" err="1"/>
              <a:t>their</a:t>
            </a:r>
            <a:r>
              <a:rPr lang="de-DE" i="1" dirty="0"/>
              <a:t> </a:t>
            </a:r>
            <a:r>
              <a:rPr lang="de-DE" i="1" dirty="0" err="1"/>
              <a:t>labor</a:t>
            </a:r>
            <a:r>
              <a:rPr lang="de-DE" i="1" dirty="0"/>
              <a:t> power“ </a:t>
            </a:r>
            <a:r>
              <a:rPr lang="de-DE" dirty="0"/>
              <a:t>(</a:t>
            </a:r>
            <a:r>
              <a:rPr lang="de-DE" dirty="0" err="1"/>
              <a:t>Esping</a:t>
            </a:r>
            <a:r>
              <a:rPr lang="de-DE" dirty="0"/>
              <a:t>-Andersen)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Polyani</a:t>
            </a:r>
            <a:r>
              <a:rPr lang="de-DE" dirty="0"/>
              <a:t>:  „The Great Transformation“ :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Märkte sind sozial und institutionell eingebettete Institution </a:t>
            </a:r>
            <a:r>
              <a:rPr lang="de-DE" dirty="0">
                <a:sym typeface="Wingdings" panose="05000000000000000000" pitchFamily="2" charset="2"/>
              </a:rPr>
              <a:t> Kommodifizierung  Märkte sind nicht mehr eingebettet   „Doppelte Bewegung“  Versuch den Markt wieder einzubetten </a:t>
            </a:r>
          </a:p>
          <a:p>
            <a:pPr marL="1009650" lvl="2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Sozialstaat</a:t>
            </a:r>
          </a:p>
          <a:p>
            <a:pPr marL="1009650" lvl="2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Aber auch: Faschismus und Autoritärer Staat </a:t>
            </a:r>
          </a:p>
          <a:p>
            <a:pPr marL="1009650" lvl="2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6413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208775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Dekommodifizierung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Versucht Bereiche des Lebens vom Einfluss des Marktes zu entkoppeln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Fokus auf den Arbeitsmarkt und der Entkopplung vom Arbeitsmarktstatus.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Gegenbewegung zur </a:t>
            </a:r>
            <a:r>
              <a:rPr lang="de-DE" dirty="0" err="1"/>
              <a:t>Entbettung</a:t>
            </a:r>
            <a:r>
              <a:rPr lang="de-DE" dirty="0"/>
              <a:t> des Marktes  </a:t>
            </a:r>
            <a:r>
              <a:rPr lang="de-DE" dirty="0">
                <a:sym typeface="Wingdings" panose="05000000000000000000" pitchFamily="2" charset="2"/>
              </a:rPr>
              <a:t>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Letzte Woche: Spannung der Theoretiker zwischen Markt und Freiheit und zwischen den Gerechtigkeitsvorstellungen 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Sozialpolitik kann zu dieser Entkopplung beitragen  (</a:t>
            </a:r>
            <a:r>
              <a:rPr lang="de-DE" dirty="0">
                <a:sym typeface="Wingdings" panose="05000000000000000000" pitchFamily="2" charset="2"/>
              </a:rPr>
              <a:t> Soziale Rechte) 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Allerdings: Nicht jede form der Sozialpolitik gleichermaßen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altLang="en-US" dirty="0"/>
              <a:t>Stratifizierung </a:t>
            </a:r>
            <a:r>
              <a:rPr lang="de-DE" altLang="en-US" dirty="0">
                <a:sym typeface="Wingdings" panose="05000000000000000000" pitchFamily="2" charset="2"/>
              </a:rPr>
              <a:t> Politik ordnet soziale Beziehungsmuster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Außerdem: Strukturen des Marktes, der Politik und die Struktur der Sozialpolitik entwickeln sich oft zusammen (aber von Land zu Land unterschiedlich)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Deshalb </a:t>
            </a:r>
            <a:r>
              <a:rPr lang="de-DE" dirty="0">
                <a:sym typeface="Wingdings" panose="05000000000000000000" pitchFamily="2" charset="2"/>
              </a:rPr>
              <a:t> Notwendigkeit des Vergleichs </a:t>
            </a:r>
            <a:r>
              <a:rPr lang="de-DE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942499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Sozialstaat im Vergleich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Selbst „relativ“ ähnliche Länder unterscheiden sich stark in der Form des Sozialstaates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Grundsatzfrage der vergleichenden Forschung  </a:t>
                </a:r>
                <a:r>
                  <a:rPr lang="de-DE" dirty="0">
                    <a:sym typeface="Wingdings" panose="05000000000000000000" pitchFamily="2" charset="2"/>
                  </a:rPr>
                  <a:t> Welche Kriterien / Aspekte werden betrachtet? </a:t>
                </a:r>
              </a:p>
              <a:p>
                <a:pPr marL="6413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ym typeface="Wingdings" panose="05000000000000000000" pitchFamily="2" charset="2"/>
                  </a:rPr>
                  <a:t>Sozialausgaben</a:t>
                </a:r>
              </a:p>
              <a:p>
                <a:pPr marL="1009650" lvl="2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ym typeface="Wingdings" panose="05000000000000000000" pitchFamily="2" charset="2"/>
                  </a:rPr>
                  <a:t>Problematisch: </a:t>
                </a:r>
              </a:p>
              <a:p>
                <a:pPr marL="1365250" lvl="3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ym typeface="Wingdings" panose="05000000000000000000" pitchFamily="2" charset="2"/>
                  </a:rPr>
                  <a:t>Ausgabenniveau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</m:oMath>
                </a14:m>
                <a:r>
                  <a:rPr lang="de-DE" dirty="0">
                    <a:sym typeface="Wingdings" panose="05000000000000000000" pitchFamily="2" charset="2"/>
                  </a:rPr>
                  <a:t> Qualität der Leistung </a:t>
                </a:r>
              </a:p>
              <a:p>
                <a:pPr marL="1365250" lvl="3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ym typeface="Wingdings" panose="05000000000000000000" pitchFamily="2" charset="2"/>
                  </a:rPr>
                  <a:t>Ausgabenniveau hoch durch schwache Wirtschaft </a:t>
                </a:r>
              </a:p>
              <a:p>
                <a:pPr marL="1365250" lvl="3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ym typeface="Wingdings" panose="05000000000000000000" pitchFamily="2" charset="2"/>
                  </a:rPr>
                  <a:t>Struktur und Verteilungseffekte werden ignoriert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ym typeface="Wingdings" panose="05000000000000000000" pitchFamily="2" charset="2"/>
                  </a:rPr>
                  <a:t>Typologischer Ansatz  </a:t>
                </a:r>
              </a:p>
              <a:p>
                <a:pPr marL="64135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ym typeface="Wingdings" panose="05000000000000000000" pitchFamily="2" charset="2"/>
                  </a:rPr>
                  <a:t>Fokus auf Dekommodifizierung , Sozialen Rechten, und Formen der Solidarität </a:t>
                </a:r>
              </a:p>
              <a:p>
                <a:pPr marL="1009650" lvl="2" indent="-285750">
                  <a:buFont typeface="Arial" panose="020B0604020202020204" pitchFamily="34" charset="0"/>
                  <a:buChar char="•"/>
                </a:pPr>
                <a:endParaRPr lang="de-DE" dirty="0">
                  <a:sym typeface="Wingdings" panose="05000000000000000000" pitchFamily="2" charset="2"/>
                </a:endParaRPr>
              </a:p>
              <a:p>
                <a:pPr marL="1009650" lvl="2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2508" r="-1975" b="-20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50966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Drei Welten des Wohlfahrtskapitalismus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Entwickelt von </a:t>
            </a:r>
            <a:r>
              <a:rPr lang="de-DE" dirty="0" err="1"/>
              <a:t>Esping</a:t>
            </a:r>
            <a:r>
              <a:rPr lang="de-DE" dirty="0"/>
              <a:t>-Andersen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Anlehnung an Marshall – Soziale Staatsbürgerschaft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Wie weit haben Bürger soziale Rechte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Welche Rolle Spielen die verschiedenen sozialen Akteure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Staat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Familie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Markt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Individuen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Grad der Dekommodifizierung  = Balance zwischen Einbettung des Marktes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Drei Grundlegende Typen </a:t>
            </a:r>
          </a:p>
        </p:txBody>
      </p:sp>
    </p:spTree>
    <p:extLst>
      <p:ext uri="{BB962C8B-B14F-4D97-AF65-F5344CB8AC3E}">
        <p14:creationId xmlns:p14="http://schemas.microsoft.com/office/powerpoint/2010/main" val="618277266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Liberales Modell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de-DE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en-US" dirty="0"/>
              <a:t>Liberaler Grundsatz (Leistungsgerechtigkeit):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altLang="en-US" dirty="0"/>
              <a:t>Private Fürsorge, Zentralität des Marktes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altLang="en-US" dirty="0"/>
              <a:t>Bedarfsgeprüfte (Minimal)Sicherung, oft Stigmatisiert  (</a:t>
            </a:r>
            <a:r>
              <a:rPr lang="de-DE" altLang="en-US" dirty="0" err="1"/>
              <a:t>means-tested</a:t>
            </a:r>
            <a:r>
              <a:rPr lang="de-DE" altLang="en-US" dirty="0"/>
              <a:t> </a:t>
            </a:r>
            <a:r>
              <a:rPr lang="de-DE" altLang="en-US" dirty="0" err="1"/>
              <a:t>benefits</a:t>
            </a:r>
            <a:r>
              <a:rPr lang="de-DE" altLang="en-US" dirty="0"/>
              <a:t>)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altLang="en-US" dirty="0"/>
              <a:t>Marktfreiheit und Fokus auf liberale Grundsätze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altLang="en-US" dirty="0"/>
              <a:t>Geringe Umverteilung und Transferleistung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altLang="en-US" dirty="0"/>
              <a:t>Minimale Dekommodifizierung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altLang="en-US" dirty="0"/>
              <a:t>Wenig Soziale Rechte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de-DE" altLang="en-US" dirty="0"/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altLang="en-US" dirty="0"/>
              <a:t>Beispiele: USA, Australien, Kanada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8472911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Konservativ/ </a:t>
            </a:r>
            <a:r>
              <a:rPr lang="de-DE" dirty="0" err="1"/>
              <a:t>Korporatistisches</a:t>
            </a:r>
            <a:r>
              <a:rPr lang="de-DE" dirty="0"/>
              <a:t> Modell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Subsidiarität als Grundprinzip  (Die Familie als zentrale Einheit)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Transferleistung für Familien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Hauptverdiener Modell  (Mann/ Frau Ungleichheit)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Staat hilft wenn Familiensicherung entfällt.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Fokus auf Stabilität  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Aufrechterhaltung von Statusunterschieden (Stratifizierung)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Geringe Umverteilungseffekte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Sozialversicherungsmodell = Äquivalenzprinzip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Mittlere Dekommodifizierung (Statusbezogen)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Differenzierte Soziale Rechte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Beispiele: Deutschland, Frankreich, Österreich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641350" lvl="1" indent="-285750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marL="641350" lvl="1" indent="-285750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0213414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Vorlesung_15080_17.10.13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740</Words>
  <Application>Microsoft Office PowerPoint</Application>
  <PresentationFormat>On-screen Show (16:9)</PresentationFormat>
  <Paragraphs>123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Times New Roman</vt:lpstr>
      <vt:lpstr>Verdana</vt:lpstr>
      <vt:lpstr>Vorlesung_15080_17.10.13</vt:lpstr>
      <vt:lpstr>Sozialpolitik in Deutschland</vt:lpstr>
      <vt:lpstr>Zusammenfassung der Sitzungen </vt:lpstr>
      <vt:lpstr>Übersicht  </vt:lpstr>
      <vt:lpstr>Kommodifizierung</vt:lpstr>
      <vt:lpstr>Dekommodifizierung</vt:lpstr>
      <vt:lpstr>Der Sozialstaat im Vergleich</vt:lpstr>
      <vt:lpstr>Drei Welten des Wohlfahrtskapitalismus </vt:lpstr>
      <vt:lpstr>Liberales Modell</vt:lpstr>
      <vt:lpstr>Konservativ/ Korporatistisches Modell</vt:lpstr>
      <vt:lpstr>Sozial-demokratisch/Universelles Modell </vt:lpstr>
      <vt:lpstr>Zusammenfassung und Beispiel</vt:lpstr>
      <vt:lpstr>Empirische Anwendungen</vt:lpstr>
      <vt:lpstr>Kritik und Erweiterungen</vt:lpstr>
    </vt:vector>
  </TitlesOfParts>
  <Company>Freie Universitaet Berlin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Vorlesung 15080 „Einführung in das Regierungssystem Deutschlands“    Prof. Dr. Sabine Kropp</dc:title>
  <dc:creator>cgnguyen</dc:creator>
  <dc:description>Version 0.9, 10.11.2005</dc:description>
  <cp:lastModifiedBy>C C</cp:lastModifiedBy>
  <cp:revision>228</cp:revision>
  <cp:lastPrinted>2015-10-12T07:54:51Z</cp:lastPrinted>
  <dcterms:created xsi:type="dcterms:W3CDTF">2013-10-17T07:50:24Z</dcterms:created>
  <dcterms:modified xsi:type="dcterms:W3CDTF">2020-11-16T15:33:12Z</dcterms:modified>
</cp:coreProperties>
</file>