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2"/>
  </p:notesMasterIdLst>
  <p:handoutMasterIdLst>
    <p:handoutMasterId r:id="rId23"/>
  </p:handoutMasterIdLst>
  <p:sldIdLst>
    <p:sldId id="389" r:id="rId2"/>
    <p:sldId id="390" r:id="rId3"/>
    <p:sldId id="391" r:id="rId4"/>
    <p:sldId id="395" r:id="rId5"/>
    <p:sldId id="394" r:id="rId6"/>
    <p:sldId id="393" r:id="rId7"/>
    <p:sldId id="392" r:id="rId8"/>
    <p:sldId id="396" r:id="rId9"/>
    <p:sldId id="400" r:id="rId10"/>
    <p:sldId id="401" r:id="rId11"/>
    <p:sldId id="397" r:id="rId12"/>
    <p:sldId id="398" r:id="rId13"/>
    <p:sldId id="402" r:id="rId14"/>
    <p:sldId id="403" r:id="rId15"/>
    <p:sldId id="404" r:id="rId16"/>
    <p:sldId id="406" r:id="rId17"/>
    <p:sldId id="405" r:id="rId18"/>
    <p:sldId id="407" r:id="rId19"/>
    <p:sldId id="408" r:id="rId20"/>
    <p:sldId id="409" r:id="rId21"/>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003366"/>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84861" autoAdjust="0"/>
  </p:normalViewPr>
  <p:slideViewPr>
    <p:cSldViewPr snapToGrid="0">
      <p:cViewPr varScale="1">
        <p:scale>
          <a:sx n="88" d="100"/>
          <a:sy n="88" d="100"/>
        </p:scale>
        <p:origin x="84" y="4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agesspiegel.de/politik/von-oury-jalloh-bis-achidi-john-polizeigewalt-gegen-people-of-color-gibt-es-auch-in-deutschland/25884422.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3</a:t>
            </a:fld>
            <a:endParaRPr lang="de-DE" dirty="0"/>
          </a:p>
        </p:txBody>
      </p:sp>
    </p:spTree>
    <p:extLst>
      <p:ext uri="{BB962C8B-B14F-4D97-AF65-F5344CB8AC3E}">
        <p14:creationId xmlns:p14="http://schemas.microsoft.com/office/powerpoint/2010/main" val="383362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https://www.tagesspiegel.de/politik/von-oury-jalloh-bis-achidi-john-polizeigewalt-gegen-people-of-color-gibt-es-auch-in-deutschland/25884422.html</a:t>
            </a:r>
            <a:endParaRPr lang="en-US"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7</a:t>
            </a:fld>
            <a:endParaRPr lang="de-DE" dirty="0"/>
          </a:p>
        </p:txBody>
      </p:sp>
    </p:spTree>
    <p:extLst>
      <p:ext uri="{BB962C8B-B14F-4D97-AF65-F5344CB8AC3E}">
        <p14:creationId xmlns:p14="http://schemas.microsoft.com/office/powerpoint/2010/main" val="3136167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14</a:t>
            </a:fld>
            <a:endParaRPr lang="de-DE" dirty="0"/>
          </a:p>
        </p:txBody>
      </p:sp>
    </p:spTree>
    <p:extLst>
      <p:ext uri="{BB962C8B-B14F-4D97-AF65-F5344CB8AC3E}">
        <p14:creationId xmlns:p14="http://schemas.microsoft.com/office/powerpoint/2010/main" val="3752707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15</a:t>
            </a:fld>
            <a:endParaRPr lang="de-DE" dirty="0"/>
          </a:p>
        </p:txBody>
      </p:sp>
    </p:spTree>
    <p:extLst>
      <p:ext uri="{BB962C8B-B14F-4D97-AF65-F5344CB8AC3E}">
        <p14:creationId xmlns:p14="http://schemas.microsoft.com/office/powerpoint/2010/main" val="4236093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20</a:t>
            </a:fld>
            <a:endParaRPr lang="de-DE" dirty="0"/>
          </a:p>
        </p:txBody>
      </p:sp>
    </p:spTree>
    <p:extLst>
      <p:ext uri="{BB962C8B-B14F-4D97-AF65-F5344CB8AC3E}">
        <p14:creationId xmlns:p14="http://schemas.microsoft.com/office/powerpoint/2010/main" val="3387227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600" smtClean="0"/>
            </a:lvl1pPr>
          </a:lstStyle>
          <a:p>
            <a:r>
              <a:rPr lang="de-DE"/>
              <a:t>Titelmasterformat durch Klicken bearbeiten</a:t>
            </a:r>
          </a:p>
        </p:txBody>
      </p:sp>
      <p:sp>
        <p:nvSpPr>
          <p:cNvPr id="7" name="Rectangle 8"/>
          <p:cNvSpPr>
            <a:spLocks noGrp="1" noChangeArrowheads="1"/>
          </p:cNvSpPr>
          <p:nvPr>
            <p:ph type="ftr" sz="quarter" idx="10"/>
          </p:nvPr>
        </p:nvSpPr>
        <p:spPr>
          <a:xfrm>
            <a:off x="3124200" y="4684713"/>
            <a:ext cx="2895600" cy="357187"/>
          </a:xfr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32589" y="628650"/>
            <a:ext cx="2160587" cy="4108847"/>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50826" y="628650"/>
            <a:ext cx="6329363" cy="4108847"/>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0826"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1"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lvl1pPr>
          </a:lstStyle>
          <a:p>
            <a:pPr>
              <a:defRPr/>
            </a:pPr>
            <a:r>
              <a:rPr lang="de-DE" dirty="0"/>
              <a:t>Titel, Datum</a:t>
            </a: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dirty="0"/>
              <a:t>Bild durch Klicken auf Symbol hinzufügen</a:t>
            </a:r>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50825" y="1214438"/>
            <a:ext cx="8642350" cy="36464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8916" name="Rectangle 5"/>
          <p:cNvSpPr>
            <a:spLocks noGrp="1" noChangeArrowheads="1"/>
          </p:cNvSpPr>
          <p:nvPr>
            <p:ph type="title"/>
          </p:nvPr>
        </p:nvSpPr>
        <p:spPr bwMode="auto">
          <a:xfrm>
            <a:off x="250825" y="709613"/>
            <a:ext cx="8642350" cy="3222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27688" name="Rectangle 8"/>
          <p:cNvSpPr>
            <a:spLocks noGrp="1" noChangeArrowheads="1"/>
          </p:cNvSpPr>
          <p:nvPr>
            <p:ph type="ftr" sz="quarter" idx="3"/>
          </p:nvPr>
        </p:nvSpPr>
        <p:spPr bwMode="auto">
          <a:xfrm>
            <a:off x="250825" y="4972050"/>
            <a:ext cx="5976938" cy="1714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b="0" dirty="0" smtClean="0">
                <a:solidFill>
                  <a:srgbClr val="5F5F5F"/>
                </a:solidFill>
                <a:cs typeface="+mn-cs"/>
              </a:defRPr>
            </a:lvl1pPr>
          </a:lstStyle>
          <a:p>
            <a:pPr>
              <a:defRPr/>
            </a:pPr>
            <a:r>
              <a:rPr lang="de-DE" dirty="0"/>
              <a:t>Titel, Datum, …</a:t>
            </a:r>
          </a:p>
        </p:txBody>
      </p:sp>
      <p:pic>
        <p:nvPicPr>
          <p:cNvPr id="38918" name="Picture 24" descr="Logo_RGB_300dpi"/>
          <p:cNvPicPr>
            <a:picLocks noChangeAspect="1" noChangeArrowheads="1"/>
          </p:cNvPicPr>
          <p:nvPr/>
        </p:nvPicPr>
        <p:blipFill>
          <a:blip r:embed="rId13" cstate="print"/>
          <a:srcRect/>
          <a:stretch>
            <a:fillRect/>
          </a:stretch>
        </p:blipFill>
        <p:spPr bwMode="auto">
          <a:xfrm>
            <a:off x="6738938" y="107950"/>
            <a:ext cx="2138362" cy="425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spd="slow"/>
  <p:hf sldNum="0" hdr="0" dt="0"/>
  <p:txStyles>
    <p:titleStyle>
      <a:lvl1pPr algn="l" rtl="0" fontAlgn="base">
        <a:lnSpc>
          <a:spcPct val="85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algn="l" rtl="0" fontAlgn="base">
        <a:lnSpc>
          <a:spcPct val="102000"/>
        </a:lnSpc>
        <a:spcBef>
          <a:spcPts val="500"/>
        </a:spcBef>
        <a:spcAft>
          <a:spcPct val="0"/>
        </a:spcAft>
        <a:buClr>
          <a:srgbClr val="000000"/>
        </a:buClr>
        <a:defRPr>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Char char="-"/>
        <a:defRPr>
          <a:solidFill>
            <a:srgbClr val="000000"/>
          </a:solidFill>
          <a:latin typeface="+mn-lt"/>
        </a:defRPr>
      </a:lvl2pPr>
      <a:lvl3pPr marL="723900" indent="-188913" algn="l" rtl="0" fontAlgn="base">
        <a:lnSpc>
          <a:spcPct val="102000"/>
        </a:lnSpc>
        <a:spcBef>
          <a:spcPts val="500"/>
        </a:spcBef>
        <a:spcAft>
          <a:spcPct val="0"/>
        </a:spcAft>
        <a:buClr>
          <a:srgbClr val="000000"/>
        </a:buClr>
        <a:buChar char="-"/>
        <a:defRPr>
          <a:solidFill>
            <a:srgbClr val="000000"/>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europeansocialsurvey.org/data/" TargetMode="External"/><Relationship Id="rId4" Type="http://schemas.openxmlformats.org/officeDocument/2006/relationships/hyperlink" Target="https://www.europeansocialsurvey.org/docs/cumulative/ESS_cumulative_variable_list.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xfrm>
            <a:off x="250825" y="1597819"/>
            <a:ext cx="8785225" cy="1102519"/>
          </a:xfrm>
        </p:spPr>
        <p:txBody>
          <a:bodyPr/>
          <a:lstStyle/>
          <a:p>
            <a:r>
              <a:rPr lang="en-US" sz="1800" b="1" dirty="0">
                <a:effectLst/>
                <a:latin typeface="Arial" panose="020B0604020202020204" pitchFamily="34" charset="0"/>
                <a:ea typeface="Arial" panose="020B0604020202020204" pitchFamily="34" charset="0"/>
                <a:cs typeface="Times New Roman" panose="02020603050405020304" pitchFamily="18" charset="0"/>
              </a:rPr>
              <a:t>T</a:t>
            </a:r>
            <a:r>
              <a:rPr lang="en-US" sz="1800" b="1" spc="15" dirty="0">
                <a:effectLst/>
                <a:latin typeface="Arial" panose="020B0604020202020204" pitchFamily="34" charset="0"/>
                <a:ea typeface="Arial" panose="020B0604020202020204" pitchFamily="34" charset="0"/>
                <a:cs typeface="Times New Roman" panose="02020603050405020304" pitchFamily="18" charset="0"/>
              </a:rPr>
              <a:t>h</a:t>
            </a:r>
            <a:r>
              <a:rPr lang="en-US" sz="1800" b="1" dirty="0">
                <a:effectLst/>
                <a:latin typeface="Arial" panose="020B0604020202020204" pitchFamily="34" charset="0"/>
                <a:ea typeface="Arial" panose="020B0604020202020204" pitchFamily="34" charset="0"/>
                <a:cs typeface="Times New Roman" panose="02020603050405020304" pitchFamily="18" charset="0"/>
              </a:rPr>
              <a:t>e</a:t>
            </a:r>
            <a:r>
              <a:rPr lang="en-US" sz="1800" b="1" spc="-20" dirty="0">
                <a:effectLst/>
                <a:latin typeface="Arial" panose="020B0604020202020204" pitchFamily="34" charset="0"/>
                <a:ea typeface="Arial" panose="020B0604020202020204" pitchFamily="34" charset="0"/>
                <a:cs typeface="Times New Roman" panose="02020603050405020304" pitchFamily="18" charset="0"/>
              </a:rPr>
              <a:t> </a:t>
            </a:r>
            <a:r>
              <a:rPr lang="en-US" sz="1800" b="1" spc="-5" dirty="0">
                <a:effectLst/>
                <a:latin typeface="Arial" panose="020B0604020202020204" pitchFamily="34" charset="0"/>
                <a:ea typeface="Arial" panose="020B0604020202020204" pitchFamily="34" charset="0"/>
                <a:cs typeface="Times New Roman" panose="02020603050405020304" pitchFamily="18" charset="0"/>
              </a:rPr>
              <a:t>P</a:t>
            </a:r>
            <a:r>
              <a:rPr lang="en-US" sz="1800" b="1" dirty="0">
                <a:effectLst/>
                <a:latin typeface="Arial" panose="020B0604020202020204" pitchFamily="34" charset="0"/>
                <a:ea typeface="Arial" panose="020B0604020202020204" pitchFamily="34" charset="0"/>
                <a:cs typeface="Times New Roman" panose="02020603050405020304" pitchFamily="18" charset="0"/>
              </a:rPr>
              <a:t>o</a:t>
            </a:r>
            <a:r>
              <a:rPr lang="en-US" sz="1800" b="1" spc="10" dirty="0">
                <a:effectLst/>
                <a:latin typeface="Arial" panose="020B0604020202020204" pitchFamily="34" charset="0"/>
                <a:ea typeface="Arial" panose="020B0604020202020204" pitchFamily="34" charset="0"/>
                <a:cs typeface="Times New Roman" panose="02020603050405020304" pitchFamily="18" charset="0"/>
              </a:rPr>
              <a:t>l</a:t>
            </a:r>
            <a:r>
              <a:rPr lang="en-US" sz="1800" b="1" dirty="0">
                <a:effectLst/>
                <a:latin typeface="Arial" panose="020B0604020202020204" pitchFamily="34" charset="0"/>
                <a:ea typeface="Arial" panose="020B0604020202020204" pitchFamily="34" charset="0"/>
                <a:cs typeface="Times New Roman" panose="02020603050405020304" pitchFamily="18" charset="0"/>
              </a:rPr>
              <a:t>itics</a:t>
            </a:r>
            <a:r>
              <a:rPr lang="en-US" sz="1800" b="1" spc="-40" dirty="0">
                <a:effectLst/>
                <a:latin typeface="Arial" panose="020B0604020202020204" pitchFamily="34" charset="0"/>
                <a:ea typeface="Arial" panose="020B0604020202020204" pitchFamily="34" charset="0"/>
                <a:cs typeface="Times New Roman" panose="02020603050405020304" pitchFamily="18" charset="0"/>
              </a:rPr>
              <a:t> </a:t>
            </a:r>
            <a:r>
              <a:rPr lang="en-US" sz="1800" b="1" dirty="0">
                <a:effectLst/>
                <a:latin typeface="Arial" panose="020B0604020202020204" pitchFamily="34" charset="0"/>
                <a:ea typeface="Arial" panose="020B0604020202020204" pitchFamily="34" charset="0"/>
                <a:cs typeface="Times New Roman" panose="02020603050405020304" pitchFamily="18" charset="0"/>
              </a:rPr>
              <a:t>of</a:t>
            </a:r>
            <a:r>
              <a:rPr lang="en-US" sz="1800" b="1" spc="5" dirty="0">
                <a:effectLst/>
                <a:latin typeface="Arial" panose="020B0604020202020204" pitchFamily="34" charset="0"/>
                <a:ea typeface="Arial" panose="020B0604020202020204" pitchFamily="34" charset="0"/>
                <a:cs typeface="Times New Roman" panose="02020603050405020304" pitchFamily="18" charset="0"/>
              </a:rPr>
              <a:t> S</a:t>
            </a:r>
            <a:r>
              <a:rPr lang="en-US" sz="1800" b="1" dirty="0">
                <a:effectLst/>
                <a:latin typeface="Arial" panose="020B0604020202020204" pitchFamily="34" charset="0"/>
                <a:ea typeface="Arial" panose="020B0604020202020204" pitchFamily="34" charset="0"/>
                <a:cs typeface="Times New Roman" panose="02020603050405020304" pitchFamily="18" charset="0"/>
              </a:rPr>
              <a:t>oci</a:t>
            </a:r>
            <a:r>
              <a:rPr lang="en-US" sz="1800" b="1" spc="-5" dirty="0">
                <a:effectLst/>
                <a:latin typeface="Arial" panose="020B0604020202020204" pitchFamily="34" charset="0"/>
                <a:ea typeface="Arial" panose="020B0604020202020204" pitchFamily="34" charset="0"/>
                <a:cs typeface="Times New Roman" panose="02020603050405020304" pitchFamily="18" charset="0"/>
              </a:rPr>
              <a:t>a</a:t>
            </a:r>
            <a:r>
              <a:rPr lang="en-US" sz="1800" b="1" dirty="0">
                <a:effectLst/>
                <a:latin typeface="Arial" panose="020B0604020202020204" pitchFamily="34" charset="0"/>
                <a:ea typeface="Arial" panose="020B0604020202020204" pitchFamily="34" charset="0"/>
                <a:cs typeface="Times New Roman" panose="02020603050405020304" pitchFamily="18" charset="0"/>
              </a:rPr>
              <a:t>l</a:t>
            </a:r>
            <a:r>
              <a:rPr lang="en-US" sz="1800" b="1" spc="-30" dirty="0">
                <a:effectLst/>
                <a:latin typeface="Arial" panose="020B0604020202020204" pitchFamily="34" charset="0"/>
                <a:ea typeface="Arial" panose="020B0604020202020204" pitchFamily="34" charset="0"/>
                <a:cs typeface="Times New Roman" panose="02020603050405020304" pitchFamily="18" charset="0"/>
              </a:rPr>
              <a:t> </a:t>
            </a:r>
            <a:r>
              <a:rPr lang="en-US" sz="1800" b="1" dirty="0">
                <a:effectLst/>
                <a:latin typeface="Arial" panose="020B0604020202020204" pitchFamily="34" charset="0"/>
                <a:ea typeface="Arial" panose="020B0604020202020204" pitchFamily="34" charset="0"/>
                <a:cs typeface="Times New Roman" panose="02020603050405020304" pitchFamily="18" charset="0"/>
              </a:rPr>
              <a:t>Ineq</a:t>
            </a:r>
            <a:r>
              <a:rPr lang="en-US" sz="1800" b="1" spc="15" dirty="0">
                <a:effectLst/>
                <a:latin typeface="Arial" panose="020B0604020202020204" pitchFamily="34" charset="0"/>
                <a:ea typeface="Arial" panose="020B0604020202020204" pitchFamily="34" charset="0"/>
                <a:cs typeface="Times New Roman" panose="02020603050405020304" pitchFamily="18" charset="0"/>
              </a:rPr>
              <a:t>u</a:t>
            </a:r>
            <a:r>
              <a:rPr lang="en-US" sz="1800" b="1" dirty="0">
                <a:effectLst/>
                <a:latin typeface="Arial" panose="020B0604020202020204" pitchFamily="34" charset="0"/>
                <a:ea typeface="Arial" panose="020B0604020202020204" pitchFamily="34" charset="0"/>
                <a:cs typeface="Times New Roman" panose="02020603050405020304" pitchFamily="18" charset="0"/>
              </a:rPr>
              <a:t>al</a:t>
            </a:r>
            <a:r>
              <a:rPr lang="en-US" sz="1800" b="1" spc="-5" dirty="0">
                <a:effectLst/>
                <a:latin typeface="Arial" panose="020B0604020202020204" pitchFamily="34" charset="0"/>
                <a:ea typeface="Arial" panose="020B0604020202020204" pitchFamily="34" charset="0"/>
                <a:cs typeface="Times New Roman" panose="02020603050405020304" pitchFamily="18" charset="0"/>
              </a:rPr>
              <a:t>i</a:t>
            </a:r>
            <a:r>
              <a:rPr lang="en-US" sz="1800" b="1" spc="5" dirty="0">
                <a:effectLst/>
                <a:latin typeface="Arial" panose="020B0604020202020204" pitchFamily="34" charset="0"/>
                <a:ea typeface="Arial" panose="020B0604020202020204" pitchFamily="34" charset="0"/>
                <a:cs typeface="Times New Roman" panose="02020603050405020304" pitchFamily="18" charset="0"/>
              </a:rPr>
              <a:t>t</a:t>
            </a:r>
            <a:r>
              <a:rPr lang="en-US" sz="1800" b="1" dirty="0">
                <a:effectLst/>
                <a:latin typeface="Arial" panose="020B0604020202020204" pitchFamily="34" charset="0"/>
                <a:ea typeface="Arial" panose="020B0604020202020204" pitchFamily="34" charset="0"/>
                <a:cs typeface="Times New Roman" panose="02020603050405020304" pitchFamily="18" charset="0"/>
              </a:rPr>
              <a:t>i</a:t>
            </a:r>
            <a:r>
              <a:rPr lang="en-US" sz="1800" b="1" spc="10" dirty="0">
                <a:effectLst/>
                <a:latin typeface="Arial" panose="020B0604020202020204" pitchFamily="34" charset="0"/>
                <a:ea typeface="Arial" panose="020B0604020202020204" pitchFamily="34" charset="0"/>
                <a:cs typeface="Times New Roman" panose="02020603050405020304" pitchFamily="18" charset="0"/>
              </a:rPr>
              <a:t>e</a:t>
            </a:r>
            <a:r>
              <a:rPr lang="en-US" sz="1800" spc="10" dirty="0">
                <a:latin typeface="Arial" panose="020B0604020202020204" pitchFamily="34" charset="0"/>
                <a:ea typeface="Arial" panose="020B0604020202020204" pitchFamily="34" charset="0"/>
                <a:cs typeface="Times New Roman" panose="02020603050405020304" pitchFamily="18" charset="0"/>
              </a:rPr>
              <a:t>s</a:t>
            </a:r>
            <a:endParaRPr lang="de-DE" altLang="de-DE" sz="2400" b="1" noProof="0" dirty="0"/>
          </a:p>
        </p:txBody>
      </p:sp>
      <p:sp>
        <p:nvSpPr>
          <p:cNvPr id="4099" name="Rectangle 7"/>
          <p:cNvSpPr>
            <a:spLocks noGrp="1" noChangeArrowheads="1"/>
          </p:cNvSpPr>
          <p:nvPr>
            <p:ph type="subTitle" idx="1"/>
          </p:nvPr>
        </p:nvSpPr>
        <p:spPr>
          <a:xfrm>
            <a:off x="250825" y="3481540"/>
            <a:ext cx="8497887" cy="901304"/>
          </a:xfrm>
        </p:spPr>
        <p:txBody>
          <a:bodyPr/>
          <a:lstStyle/>
          <a:p>
            <a:r>
              <a:rPr lang="en-US" altLang="de-DE" dirty="0"/>
              <a:t>Developing Research Questions and Visualizations </a:t>
            </a:r>
          </a:p>
          <a:p>
            <a:r>
              <a:rPr lang="en-US" altLang="de-DE" dirty="0"/>
              <a:t>Example: Immigration and Political Participation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C03A-328D-4FAE-9848-F2015AE0A345}"/>
              </a:ext>
            </a:extLst>
          </p:cNvPr>
          <p:cNvSpPr>
            <a:spLocks noGrp="1"/>
          </p:cNvSpPr>
          <p:nvPr>
            <p:ph type="title"/>
          </p:nvPr>
        </p:nvSpPr>
        <p:spPr/>
        <p:txBody>
          <a:bodyPr/>
          <a:lstStyle/>
          <a:p>
            <a:r>
              <a:rPr lang="en-US" dirty="0"/>
              <a:t>Some Existing Research II</a:t>
            </a:r>
          </a:p>
        </p:txBody>
      </p:sp>
      <p:sp>
        <p:nvSpPr>
          <p:cNvPr id="3" name="Content Placeholder 2">
            <a:extLst>
              <a:ext uri="{FF2B5EF4-FFF2-40B4-BE49-F238E27FC236}">
                <a16:creationId xmlns:a16="http://schemas.microsoft.com/office/drawing/2014/main" id="{31369F01-218E-4BC1-A1B2-A547FFA94FB8}"/>
              </a:ext>
            </a:extLst>
          </p:cNvPr>
          <p:cNvSpPr>
            <a:spLocks noGrp="1"/>
          </p:cNvSpPr>
          <p:nvPr>
            <p:ph idx="1"/>
          </p:nvPr>
        </p:nvSpPr>
        <p:spPr/>
        <p:txBody>
          <a:bodyPr/>
          <a:lstStyle/>
          <a:p>
            <a:r>
              <a:rPr lang="en-US" dirty="0">
                <a:effectLst/>
              </a:rPr>
              <a:t>Wass, Hanna, André </a:t>
            </a:r>
            <a:r>
              <a:rPr lang="en-US" dirty="0" err="1">
                <a:effectLst/>
              </a:rPr>
              <a:t>Blais</a:t>
            </a:r>
            <a:r>
              <a:rPr lang="en-US" dirty="0">
                <a:effectLst/>
              </a:rPr>
              <a:t>, Alexandre Morin-Chassé, and </a:t>
            </a:r>
            <a:r>
              <a:rPr lang="en-US" dirty="0" err="1">
                <a:effectLst/>
              </a:rPr>
              <a:t>Marjukka</a:t>
            </a:r>
            <a:r>
              <a:rPr lang="en-US" dirty="0">
                <a:effectLst/>
              </a:rPr>
              <a:t> </a:t>
            </a:r>
            <a:r>
              <a:rPr lang="en-US" dirty="0" err="1">
                <a:effectLst/>
              </a:rPr>
              <a:t>Weide</a:t>
            </a:r>
            <a:r>
              <a:rPr lang="en-US" dirty="0">
                <a:effectLst/>
              </a:rPr>
              <a:t>. 2015. “Engaging Immigrants? Examining the Correlates of Electoral Participation among Voters with Migration Backgrounds.” </a:t>
            </a:r>
            <a:r>
              <a:rPr lang="en-US" i="1" dirty="0">
                <a:effectLst/>
              </a:rPr>
              <a:t>Journal of Elections, Public Opinion and Parties</a:t>
            </a:r>
            <a:r>
              <a:rPr lang="en-US" dirty="0">
                <a:effectLst/>
              </a:rPr>
              <a:t> 25(4): 407–24.</a:t>
            </a:r>
          </a:p>
          <a:p>
            <a:endParaRPr lang="en-US" sz="1600" dirty="0">
              <a:effectLst/>
            </a:endParaRPr>
          </a:p>
          <a:p>
            <a:r>
              <a:rPr lang="en-US" sz="1200" b="0" i="0" dirty="0">
                <a:solidFill>
                  <a:srgbClr val="333333"/>
                </a:solidFill>
                <a:effectLst/>
                <a:latin typeface="Open Sans"/>
              </a:rPr>
              <a:t>An increasing number of eligible citizens in North America and Europe were born outside of these countries. As remarked by Heath et al. [2011. “Ethnic Heterogeneity in the Social Bases of Voting at the 2010 British General Election.” </a:t>
            </a:r>
            <a:r>
              <a:rPr lang="en-US" sz="1200" b="0" i="1" dirty="0">
                <a:solidFill>
                  <a:srgbClr val="333333"/>
                </a:solidFill>
                <a:effectLst/>
                <a:latin typeface="Open Sans"/>
              </a:rPr>
              <a:t>Journal of Elections, Public Opinion and Parties</a:t>
            </a:r>
            <a:r>
              <a:rPr lang="en-US" sz="1200" b="0" i="0" dirty="0">
                <a:solidFill>
                  <a:srgbClr val="333333"/>
                </a:solidFill>
                <a:effectLst/>
                <a:latin typeface="Open Sans"/>
              </a:rPr>
              <a:t> 21 (2): 255–277</a:t>
            </a:r>
            <a:r>
              <a:rPr lang="en-US" sz="1200" b="1" i="0" dirty="0">
                <a:solidFill>
                  <a:srgbClr val="333333"/>
                </a:solidFill>
                <a:effectLst/>
                <a:latin typeface="Open Sans"/>
              </a:rPr>
              <a:t>], in the case that voters with migration background respond differently to established correlates of turnout,</a:t>
            </a:r>
            <a:r>
              <a:rPr lang="en-US" sz="1200" b="0" i="0" dirty="0">
                <a:solidFill>
                  <a:srgbClr val="333333"/>
                </a:solidFill>
                <a:effectLst/>
                <a:latin typeface="Open Sans"/>
              </a:rPr>
              <a:t> understanding the role of immigration-specific factors becomes particularly important. On the basis of individual-level register data from the 2012 Finnish municipal elections (</a:t>
            </a:r>
            <a:r>
              <a:rPr lang="en-US" sz="1200" b="0" i="1" dirty="0">
                <a:solidFill>
                  <a:srgbClr val="333333"/>
                </a:solidFill>
                <a:effectLst/>
                <a:latin typeface="Open Sans"/>
              </a:rPr>
              <a:t>n </a:t>
            </a:r>
            <a:r>
              <a:rPr lang="en-US" sz="1200" b="0" i="0" dirty="0">
                <a:solidFill>
                  <a:srgbClr val="333333"/>
                </a:solidFill>
                <a:effectLst/>
                <a:latin typeface="Open Sans"/>
              </a:rPr>
              <a:t>= 585,839), we examine whether the effect of socioeconomic status on turnout differs according to citizenship status and test which indicators of social and political integration boost participation among foreign-born voters. </a:t>
            </a:r>
            <a:r>
              <a:rPr lang="en-US" sz="1200" b="1" i="0" dirty="0">
                <a:solidFill>
                  <a:srgbClr val="333333"/>
                </a:solidFill>
                <a:effectLst/>
                <a:latin typeface="Open Sans"/>
              </a:rPr>
              <a:t>We find, in line with the different response model, that the impact of age and education is weaker among voters with migration background</a:t>
            </a:r>
            <a:r>
              <a:rPr lang="en-US" sz="1200" b="0" i="0" dirty="0">
                <a:solidFill>
                  <a:srgbClr val="333333"/>
                </a:solidFill>
                <a:effectLst/>
                <a:latin typeface="Open Sans"/>
              </a:rPr>
              <a:t>. </a:t>
            </a:r>
            <a:r>
              <a:rPr lang="en-US" sz="1200" b="1" i="0" dirty="0">
                <a:solidFill>
                  <a:srgbClr val="333333"/>
                </a:solidFill>
                <a:effectLst/>
                <a:latin typeface="Open Sans"/>
              </a:rPr>
              <a:t>In addition, having a native spouse and minor children, past eligibility and being born in a democratic country increase turnout among foreign-born voters</a:t>
            </a:r>
            <a:r>
              <a:rPr lang="en-US" sz="1200" b="0" i="0" dirty="0">
                <a:solidFill>
                  <a:srgbClr val="333333"/>
                </a:solidFill>
                <a:effectLst/>
                <a:latin typeface="Open Sans"/>
              </a:rPr>
              <a:t>, lending support for the assimilation, exposure and transferability models. Finally, the findings concerning the resistance model were opposite to our expectations. Older age at the time of immigration increases participation, but only among migrants born in a democratic country.</a:t>
            </a:r>
            <a:endParaRPr lang="en-US" sz="1400" dirty="0">
              <a:effectLst/>
            </a:endParaRPr>
          </a:p>
          <a:p>
            <a:endParaRPr lang="en-US" dirty="0"/>
          </a:p>
        </p:txBody>
      </p:sp>
    </p:spTree>
    <p:extLst>
      <p:ext uri="{BB962C8B-B14F-4D97-AF65-F5344CB8AC3E}">
        <p14:creationId xmlns:p14="http://schemas.microsoft.com/office/powerpoint/2010/main" val="165402812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02C0-3C3D-4FD5-917C-22A5200339D5}"/>
              </a:ext>
            </a:extLst>
          </p:cNvPr>
          <p:cNvSpPr>
            <a:spLocks noGrp="1"/>
          </p:cNvSpPr>
          <p:nvPr>
            <p:ph type="title"/>
          </p:nvPr>
        </p:nvSpPr>
        <p:spPr/>
        <p:txBody>
          <a:bodyPr/>
          <a:lstStyle/>
          <a:p>
            <a:r>
              <a:rPr lang="en-US" dirty="0"/>
              <a:t>Some Existing Research III </a:t>
            </a:r>
          </a:p>
        </p:txBody>
      </p:sp>
      <p:sp>
        <p:nvSpPr>
          <p:cNvPr id="3" name="Content Placeholder 2">
            <a:extLst>
              <a:ext uri="{FF2B5EF4-FFF2-40B4-BE49-F238E27FC236}">
                <a16:creationId xmlns:a16="http://schemas.microsoft.com/office/drawing/2014/main" id="{6DD9F379-8AE0-40DF-B7DA-94F03DB33626}"/>
              </a:ext>
            </a:extLst>
          </p:cNvPr>
          <p:cNvSpPr>
            <a:spLocks noGrp="1"/>
          </p:cNvSpPr>
          <p:nvPr>
            <p:ph idx="1"/>
          </p:nvPr>
        </p:nvSpPr>
        <p:spPr/>
        <p:txBody>
          <a:bodyPr/>
          <a:lstStyle/>
          <a:p>
            <a:r>
              <a:rPr lang="en-US" dirty="0" err="1">
                <a:effectLst/>
              </a:rPr>
              <a:t>Pettinicchio</a:t>
            </a:r>
            <a:r>
              <a:rPr lang="en-US" dirty="0">
                <a:effectLst/>
              </a:rPr>
              <a:t>, David, and Robert de Vries. 2017. “Immigrant Political Participation in Europe.” </a:t>
            </a:r>
            <a:r>
              <a:rPr lang="en-US" i="1" dirty="0">
                <a:effectLst/>
              </a:rPr>
              <a:t>Comparative Sociology</a:t>
            </a:r>
            <a:r>
              <a:rPr lang="en-US" dirty="0">
                <a:effectLst/>
              </a:rPr>
              <a:t> 16(4): 523–54.</a:t>
            </a:r>
          </a:p>
          <a:p>
            <a:r>
              <a:rPr lang="en-US" sz="1600" b="0" i="0" dirty="0">
                <a:solidFill>
                  <a:schemeClr val="tx1"/>
                </a:solidFill>
                <a:effectLst/>
              </a:rPr>
              <a:t>This paper compares participation in different forms of political action between natives, immigrants and non-citizen immigrants using data from thirteen European countries across six waves of the European Social Survey. The authors highlight problems associated with previous categorizations of political action, and find that when </a:t>
            </a:r>
            <a:r>
              <a:rPr lang="en-US" sz="1600" b="1" i="0" dirty="0">
                <a:solidFill>
                  <a:schemeClr val="tx1"/>
                </a:solidFill>
                <a:effectLst/>
              </a:rPr>
              <a:t>political action is disaggregated </a:t>
            </a:r>
            <a:r>
              <a:rPr lang="en-US" sz="1600" b="0" i="0" dirty="0">
                <a:solidFill>
                  <a:schemeClr val="tx1"/>
                </a:solidFill>
                <a:effectLst/>
              </a:rPr>
              <a:t>and relative participation between groups is examined, </a:t>
            </a:r>
            <a:r>
              <a:rPr lang="en-US" sz="1600" b="1" i="0" dirty="0">
                <a:solidFill>
                  <a:schemeClr val="tx1"/>
                </a:solidFill>
                <a:effectLst/>
              </a:rPr>
              <a:t>that immigrants’ patterns of participation are not substantially different from those of natives</a:t>
            </a:r>
            <a:r>
              <a:rPr lang="en-US" sz="1600" b="0" i="0" dirty="0">
                <a:solidFill>
                  <a:schemeClr val="tx1"/>
                </a:solidFill>
                <a:effectLst/>
              </a:rPr>
              <a:t>. When comparing citizen immigrants to non-citizen immigrants, previous research has suggested that citizenship acts as a “ticket” to non-institutional, unconventional, confrontational forms of political action. </a:t>
            </a:r>
            <a:r>
              <a:rPr lang="en-US" sz="1600" b="1" i="0" dirty="0">
                <a:solidFill>
                  <a:schemeClr val="tx1"/>
                </a:solidFill>
                <a:effectLst/>
              </a:rPr>
              <a:t>The authors’ findings instead suggest a more complicated relationship between immigrant/citizenship status and preferences for political action since citizenship may facilitate participation in both so-called institutional and extra-institutional activities depending on the context of action</a:t>
            </a:r>
            <a:endParaRPr lang="en-US" b="1" dirty="0">
              <a:solidFill>
                <a:schemeClr val="tx1"/>
              </a:solidFill>
              <a:effectLst/>
            </a:endParaRPr>
          </a:p>
          <a:p>
            <a:endParaRPr lang="en-US" dirty="0"/>
          </a:p>
          <a:p>
            <a:endParaRPr lang="en-US" dirty="0">
              <a:effectLst/>
            </a:endParaRPr>
          </a:p>
          <a:p>
            <a:endParaRPr lang="en-US" dirty="0"/>
          </a:p>
          <a:p>
            <a:endParaRPr lang="en-US" dirty="0">
              <a:effectLst/>
            </a:endParaRPr>
          </a:p>
          <a:p>
            <a:endParaRPr lang="en-US" dirty="0"/>
          </a:p>
        </p:txBody>
      </p:sp>
    </p:spTree>
    <p:extLst>
      <p:ext uri="{BB962C8B-B14F-4D97-AF65-F5344CB8AC3E}">
        <p14:creationId xmlns:p14="http://schemas.microsoft.com/office/powerpoint/2010/main" val="48993052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AEFC1D-2FB2-4936-8C87-07F32FC2855B}"/>
              </a:ext>
            </a:extLst>
          </p:cNvPr>
          <p:cNvSpPr>
            <a:spLocks noGrp="1"/>
          </p:cNvSpPr>
          <p:nvPr>
            <p:ph type="title"/>
          </p:nvPr>
        </p:nvSpPr>
        <p:spPr/>
        <p:txBody>
          <a:bodyPr/>
          <a:lstStyle/>
          <a:p>
            <a:r>
              <a:rPr lang="en-US" dirty="0"/>
              <a:t>From Interest to Research Design</a:t>
            </a:r>
          </a:p>
        </p:txBody>
      </p:sp>
      <p:sp>
        <p:nvSpPr>
          <p:cNvPr id="5" name="Text Placeholder 4">
            <a:extLst>
              <a:ext uri="{FF2B5EF4-FFF2-40B4-BE49-F238E27FC236}">
                <a16:creationId xmlns:a16="http://schemas.microsoft.com/office/drawing/2014/main" id="{77B6CC1D-A400-4291-BB19-D767898D205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8031999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428741-279B-46A7-B07B-F261AA4673C5}"/>
              </a:ext>
            </a:extLst>
          </p:cNvPr>
          <p:cNvSpPr>
            <a:spLocks noGrp="1"/>
          </p:cNvSpPr>
          <p:nvPr>
            <p:ph type="title"/>
          </p:nvPr>
        </p:nvSpPr>
        <p:spPr/>
        <p:txBody>
          <a:bodyPr/>
          <a:lstStyle/>
          <a:p>
            <a:r>
              <a:rPr lang="en-US" dirty="0"/>
              <a:t>1. Define your research question </a:t>
            </a:r>
          </a:p>
        </p:txBody>
      </p:sp>
      <p:sp>
        <p:nvSpPr>
          <p:cNvPr id="5" name="Content Placeholder 4">
            <a:extLst>
              <a:ext uri="{FF2B5EF4-FFF2-40B4-BE49-F238E27FC236}">
                <a16:creationId xmlns:a16="http://schemas.microsoft.com/office/drawing/2014/main" id="{00D95D27-AC1C-4516-B5BE-560C5A08A20D}"/>
              </a:ext>
            </a:extLst>
          </p:cNvPr>
          <p:cNvSpPr>
            <a:spLocks noGrp="1"/>
          </p:cNvSpPr>
          <p:nvPr>
            <p:ph idx="1"/>
          </p:nvPr>
        </p:nvSpPr>
        <p:spPr/>
        <p:txBody>
          <a:bodyPr/>
          <a:lstStyle/>
          <a:p>
            <a:pPr marL="285750" indent="-285750">
              <a:buFont typeface="Arial" panose="020B0604020202020204" pitchFamily="34" charset="0"/>
              <a:buChar char="•"/>
            </a:pPr>
            <a:r>
              <a:rPr lang="en-US" sz="2400" dirty="0"/>
              <a:t>Do immigrants participate less frequently in politics? </a:t>
            </a:r>
          </a:p>
          <a:p>
            <a:pPr marL="285750" indent="-285750">
              <a:buFont typeface="Arial" panose="020B0604020202020204" pitchFamily="34" charset="0"/>
              <a:buChar char="•"/>
            </a:pPr>
            <a:r>
              <a:rPr lang="en-US" sz="2400" dirty="0"/>
              <a:t>Does this behavior differ by the type of political action?</a:t>
            </a:r>
          </a:p>
          <a:p>
            <a:pPr marL="285750" indent="-285750">
              <a:buFont typeface="Arial" panose="020B0604020202020204" pitchFamily="34" charset="0"/>
              <a:buChar char="•"/>
            </a:pPr>
            <a:r>
              <a:rPr lang="en-US" sz="2400" dirty="0"/>
              <a:t>What drives these differences?</a:t>
            </a:r>
          </a:p>
          <a:p>
            <a:pPr marL="641350" lvl="1" indent="-285750">
              <a:buFont typeface="Arial" panose="020B0604020202020204" pitchFamily="34" charset="0"/>
              <a:buChar char="•"/>
            </a:pPr>
            <a:r>
              <a:rPr lang="en-US" sz="2400" dirty="0"/>
              <a:t>Legal and political rules</a:t>
            </a:r>
          </a:p>
          <a:p>
            <a:pPr marL="641350" lvl="1" indent="-285750">
              <a:buFont typeface="Arial" panose="020B0604020202020204" pitchFamily="34" charset="0"/>
              <a:buChar char="•"/>
            </a:pPr>
            <a:r>
              <a:rPr lang="en-US" sz="2400" dirty="0"/>
              <a:t>Social-Psychological Factors </a:t>
            </a:r>
          </a:p>
          <a:p>
            <a:pPr marL="641350" lvl="1" indent="-285750">
              <a:buFont typeface="Arial" panose="020B0604020202020204" pitchFamily="34" charset="0"/>
              <a:buChar char="•"/>
            </a:pPr>
            <a:r>
              <a:rPr lang="en-US" sz="2400" dirty="0"/>
              <a:t>Mechanisms </a:t>
            </a:r>
          </a:p>
          <a:p>
            <a:pPr marL="285750" indent="-285750">
              <a:buFont typeface="Arial" panose="020B0604020202020204" pitchFamily="34" charset="0"/>
              <a:buChar char="•"/>
            </a:pPr>
            <a:r>
              <a:rPr lang="en-US" sz="2400" dirty="0"/>
              <a:t>Does this relationship differ by country and context?   </a:t>
            </a:r>
          </a:p>
          <a:p>
            <a:pPr marL="285750" indent="-285750">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30531786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0"/>
                                  </p:iterate>
                                  <p:childTnLst>
                                    <p:set>
                                      <p:cBhvr override="childStyle">
                                        <p:cTn id="6" dur="14200"/>
                                        <p:tgtEl>
                                          <p:spTgt spid="5">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0"/>
                                  </p:iterate>
                                  <p:childTnLst>
                                    <p:set>
                                      <p:cBhvr override="childStyle">
                                        <p:cTn id="10" dur="indefinite"/>
                                        <p:tgtEl>
                                          <p:spTgt spid="5">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ABA775-6163-4C3C-B4FB-CA618A5BF138}"/>
              </a:ext>
            </a:extLst>
          </p:cNvPr>
          <p:cNvPicPr>
            <a:picLocks noChangeAspect="1"/>
          </p:cNvPicPr>
          <p:nvPr/>
        </p:nvPicPr>
        <p:blipFill>
          <a:blip r:embed="rId3"/>
          <a:stretch>
            <a:fillRect/>
          </a:stretch>
        </p:blipFill>
        <p:spPr>
          <a:xfrm>
            <a:off x="539210" y="2364716"/>
            <a:ext cx="4032790" cy="2571750"/>
          </a:xfrm>
          <a:prstGeom prst="rect">
            <a:avLst/>
          </a:prstGeom>
        </p:spPr>
      </p:pic>
      <p:sp>
        <p:nvSpPr>
          <p:cNvPr id="2" name="Title 1">
            <a:extLst>
              <a:ext uri="{FF2B5EF4-FFF2-40B4-BE49-F238E27FC236}">
                <a16:creationId xmlns:a16="http://schemas.microsoft.com/office/drawing/2014/main" id="{B2AB669E-59F2-437D-B972-02DE708A2765}"/>
              </a:ext>
            </a:extLst>
          </p:cNvPr>
          <p:cNvSpPr>
            <a:spLocks noGrp="1"/>
          </p:cNvSpPr>
          <p:nvPr>
            <p:ph type="title"/>
          </p:nvPr>
        </p:nvSpPr>
        <p:spPr/>
        <p:txBody>
          <a:bodyPr/>
          <a:lstStyle/>
          <a:p>
            <a:r>
              <a:rPr lang="en-US" dirty="0"/>
              <a:t>Find and Operationalize the Data</a:t>
            </a:r>
          </a:p>
        </p:txBody>
      </p:sp>
      <p:sp>
        <p:nvSpPr>
          <p:cNvPr id="3" name="Content Placeholder 2">
            <a:extLst>
              <a:ext uri="{FF2B5EF4-FFF2-40B4-BE49-F238E27FC236}">
                <a16:creationId xmlns:a16="http://schemas.microsoft.com/office/drawing/2014/main" id="{86E62822-461E-4456-925F-499E26B3EB6F}"/>
              </a:ext>
            </a:extLst>
          </p:cNvPr>
          <p:cNvSpPr>
            <a:spLocks noGrp="1"/>
          </p:cNvSpPr>
          <p:nvPr>
            <p:ph idx="1"/>
          </p:nvPr>
        </p:nvSpPr>
        <p:spPr/>
        <p:txBody>
          <a:bodyPr/>
          <a:lstStyle/>
          <a:p>
            <a:pPr marL="285750" indent="-285750">
              <a:buFont typeface="Arial" panose="020B0604020202020204" pitchFamily="34" charset="0"/>
              <a:buChar char="•"/>
            </a:pPr>
            <a:r>
              <a:rPr lang="en-US" dirty="0"/>
              <a:t>Example – European Social Survey </a:t>
            </a:r>
          </a:p>
          <a:p>
            <a:pPr marL="641350" lvl="1" indent="-285750">
              <a:buFont typeface="Arial" panose="020B0604020202020204" pitchFamily="34" charset="0"/>
              <a:buChar char="•"/>
            </a:pPr>
            <a:r>
              <a:rPr lang="en-US" dirty="0">
                <a:hlinkClick r:id="rId4"/>
              </a:rPr>
              <a:t>https://www.europeansocialsurvey.org/docs/cumulative/ESS_cumulative_variable_list.pdf</a:t>
            </a:r>
            <a:endParaRPr lang="en-US" dirty="0"/>
          </a:p>
          <a:p>
            <a:pPr marL="641350" lvl="1" indent="-285750">
              <a:buFont typeface="Arial" panose="020B0604020202020204" pitchFamily="34" charset="0"/>
              <a:buChar char="•"/>
            </a:pPr>
            <a:r>
              <a:rPr lang="en-US" dirty="0">
                <a:hlinkClick r:id="rId5"/>
              </a:rPr>
              <a:t>https://www.europeansocialsurvey.org/data/</a:t>
            </a:r>
            <a:endParaRPr lang="en-US" dirty="0"/>
          </a:p>
          <a:p>
            <a:pPr marL="641350" lvl="1" indent="-285750">
              <a:buFont typeface="Arial" panose="020B0604020202020204" pitchFamily="34" charset="0"/>
              <a:buChar char="•"/>
            </a:pPr>
            <a:endParaRPr lang="en-US" dirty="0"/>
          </a:p>
          <a:p>
            <a:pPr marL="641350" lvl="1" indent="-285750">
              <a:buFont typeface="Arial" panose="020B0604020202020204" pitchFamily="34" charset="0"/>
              <a:buChar char="•"/>
            </a:pPr>
            <a:endParaRPr lang="en-US" dirty="0"/>
          </a:p>
          <a:p>
            <a:pPr marL="6413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36390937-8E87-46A9-9C8F-79D7E91F5C1B}"/>
              </a:ext>
            </a:extLst>
          </p:cNvPr>
          <p:cNvPicPr>
            <a:picLocks noChangeAspect="1"/>
          </p:cNvPicPr>
          <p:nvPr/>
        </p:nvPicPr>
        <p:blipFill rotWithShape="1">
          <a:blip r:embed="rId6"/>
          <a:srcRect b="72246"/>
          <a:stretch/>
        </p:blipFill>
        <p:spPr>
          <a:xfrm>
            <a:off x="4572000" y="2642510"/>
            <a:ext cx="4343400" cy="510535"/>
          </a:xfrm>
          <a:prstGeom prst="rect">
            <a:avLst/>
          </a:prstGeom>
        </p:spPr>
      </p:pic>
      <p:pic>
        <p:nvPicPr>
          <p:cNvPr id="7" name="Picture 6">
            <a:extLst>
              <a:ext uri="{FF2B5EF4-FFF2-40B4-BE49-F238E27FC236}">
                <a16:creationId xmlns:a16="http://schemas.microsoft.com/office/drawing/2014/main" id="{AF025CE1-68EC-4D6B-B468-5046F3E78D8B}"/>
              </a:ext>
            </a:extLst>
          </p:cNvPr>
          <p:cNvPicPr>
            <a:picLocks noChangeAspect="1"/>
          </p:cNvPicPr>
          <p:nvPr/>
        </p:nvPicPr>
        <p:blipFill rotWithShape="1">
          <a:blip r:embed="rId6"/>
          <a:srcRect t="80761"/>
          <a:stretch/>
        </p:blipFill>
        <p:spPr>
          <a:xfrm>
            <a:off x="4572000" y="3189707"/>
            <a:ext cx="4343400" cy="353912"/>
          </a:xfrm>
          <a:prstGeom prst="rect">
            <a:avLst/>
          </a:prstGeom>
        </p:spPr>
      </p:pic>
      <p:pic>
        <p:nvPicPr>
          <p:cNvPr id="8" name="Picture 7">
            <a:extLst>
              <a:ext uri="{FF2B5EF4-FFF2-40B4-BE49-F238E27FC236}">
                <a16:creationId xmlns:a16="http://schemas.microsoft.com/office/drawing/2014/main" id="{E962A7B7-B701-4084-9B86-FC30C4071033}"/>
              </a:ext>
            </a:extLst>
          </p:cNvPr>
          <p:cNvPicPr>
            <a:picLocks noChangeAspect="1"/>
          </p:cNvPicPr>
          <p:nvPr/>
        </p:nvPicPr>
        <p:blipFill>
          <a:blip r:embed="rId7"/>
          <a:stretch>
            <a:fillRect/>
          </a:stretch>
        </p:blipFill>
        <p:spPr>
          <a:xfrm>
            <a:off x="4531676" y="3621507"/>
            <a:ext cx="4439796" cy="959610"/>
          </a:xfrm>
          <a:prstGeom prst="rect">
            <a:avLst/>
          </a:prstGeom>
        </p:spPr>
      </p:pic>
      <p:pic>
        <p:nvPicPr>
          <p:cNvPr id="9" name="Picture 8">
            <a:extLst>
              <a:ext uri="{FF2B5EF4-FFF2-40B4-BE49-F238E27FC236}">
                <a16:creationId xmlns:a16="http://schemas.microsoft.com/office/drawing/2014/main" id="{2B6FA534-EA3A-4574-9835-7843B9F3B964}"/>
              </a:ext>
            </a:extLst>
          </p:cNvPr>
          <p:cNvPicPr>
            <a:picLocks noChangeAspect="1"/>
          </p:cNvPicPr>
          <p:nvPr/>
        </p:nvPicPr>
        <p:blipFill>
          <a:blip r:embed="rId8"/>
          <a:stretch>
            <a:fillRect/>
          </a:stretch>
        </p:blipFill>
        <p:spPr>
          <a:xfrm>
            <a:off x="4531676" y="3592662"/>
            <a:ext cx="4612324" cy="1055605"/>
          </a:xfrm>
          <a:prstGeom prst="rect">
            <a:avLst/>
          </a:prstGeom>
        </p:spPr>
      </p:pic>
    </p:spTree>
    <p:extLst>
      <p:ext uri="{BB962C8B-B14F-4D97-AF65-F5344CB8AC3E}">
        <p14:creationId xmlns:p14="http://schemas.microsoft.com/office/powerpoint/2010/main" val="32386155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A245-101A-4232-96B7-1F00926D6CCB}"/>
              </a:ext>
            </a:extLst>
          </p:cNvPr>
          <p:cNvSpPr>
            <a:spLocks noGrp="1"/>
          </p:cNvSpPr>
          <p:nvPr>
            <p:ph type="title"/>
          </p:nvPr>
        </p:nvSpPr>
        <p:spPr/>
        <p:txBody>
          <a:bodyPr/>
          <a:lstStyle/>
          <a:p>
            <a:r>
              <a:rPr lang="en-US" dirty="0"/>
              <a:t>Operationalization and Theory I</a:t>
            </a:r>
          </a:p>
        </p:txBody>
      </p:sp>
      <p:sp>
        <p:nvSpPr>
          <p:cNvPr id="3" name="Content Placeholder 2">
            <a:extLst>
              <a:ext uri="{FF2B5EF4-FFF2-40B4-BE49-F238E27FC236}">
                <a16:creationId xmlns:a16="http://schemas.microsoft.com/office/drawing/2014/main" id="{82175538-5D1F-4991-89DC-74BB221D290D}"/>
              </a:ext>
            </a:extLst>
          </p:cNvPr>
          <p:cNvSpPr>
            <a:spLocks noGrp="1"/>
          </p:cNvSpPr>
          <p:nvPr>
            <p:ph sz="half" idx="1"/>
          </p:nvPr>
        </p:nvSpPr>
        <p:spPr/>
        <p:txBody>
          <a:bodyPr/>
          <a:lstStyle/>
          <a:p>
            <a:pPr marL="285750" indent="-285750">
              <a:buFont typeface="Arial" panose="020B0604020202020204" pitchFamily="34" charset="0"/>
              <a:buChar char="•"/>
            </a:pPr>
            <a:r>
              <a:rPr lang="en-US" sz="2400" dirty="0"/>
              <a:t>What does it mean to be a migrant? </a:t>
            </a:r>
          </a:p>
          <a:p>
            <a:pPr marL="285750" indent="-285750">
              <a:buFont typeface="Arial" panose="020B0604020202020204" pitchFamily="34" charset="0"/>
              <a:buChar char="•"/>
            </a:pPr>
            <a:r>
              <a:rPr lang="en-US" sz="2400" dirty="0"/>
              <a:t>Born in the country or not? </a:t>
            </a:r>
          </a:p>
          <a:p>
            <a:pPr marL="285750" indent="-285750">
              <a:buFont typeface="Arial" panose="020B0604020202020204" pitchFamily="34" charset="0"/>
              <a:buChar char="•"/>
            </a:pPr>
            <a:r>
              <a:rPr lang="en-US" sz="2400" dirty="0"/>
              <a:t>Citizen or not? </a:t>
            </a:r>
          </a:p>
          <a:p>
            <a:pPr marL="285750" indent="-285750">
              <a:buFont typeface="Arial" panose="020B0604020202020204" pitchFamily="34" charset="0"/>
              <a:buChar char="•"/>
            </a:pPr>
            <a:r>
              <a:rPr lang="en-US" sz="2400" dirty="0"/>
              <a:t>Parents born in country or not? </a:t>
            </a:r>
          </a:p>
          <a:p>
            <a:pPr marL="285750" indent="-285750">
              <a:buFont typeface="Arial" panose="020B0604020202020204" pitchFamily="34" charset="0"/>
              <a:buChar char="•"/>
            </a:pPr>
            <a:r>
              <a:rPr lang="en-US" sz="2400" dirty="0"/>
              <a:t>Does the type of country matter? </a:t>
            </a:r>
          </a:p>
          <a:p>
            <a:pPr marL="285750" indent="-285750">
              <a:buFont typeface="Arial" panose="020B0604020202020204" pitchFamily="34" charset="0"/>
              <a:buChar char="•"/>
            </a:pPr>
            <a:endParaRPr lang="en-US" sz="2400" dirty="0"/>
          </a:p>
        </p:txBody>
      </p:sp>
      <p:pic>
        <p:nvPicPr>
          <p:cNvPr id="8" name="Picture 2">
            <a:extLst>
              <a:ext uri="{FF2B5EF4-FFF2-40B4-BE49-F238E27FC236}">
                <a16:creationId xmlns:a16="http://schemas.microsoft.com/office/drawing/2014/main" id="{4C74D7D9-1C46-4E63-8354-B0A44E662645}"/>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29319"/>
          <a:stretch/>
        </p:blipFill>
        <p:spPr bwMode="auto">
          <a:xfrm>
            <a:off x="4648201" y="1356122"/>
            <a:ext cx="4244975" cy="3378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84153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835E-B21F-406D-ABB0-13D94643EF00}"/>
              </a:ext>
            </a:extLst>
          </p:cNvPr>
          <p:cNvSpPr>
            <a:spLocks noGrp="1"/>
          </p:cNvSpPr>
          <p:nvPr>
            <p:ph type="title"/>
          </p:nvPr>
        </p:nvSpPr>
        <p:spPr/>
        <p:txBody>
          <a:bodyPr/>
          <a:lstStyle/>
          <a:p>
            <a:r>
              <a:rPr lang="en-US" dirty="0"/>
              <a:t>Operationalization and Theory II: Example</a:t>
            </a:r>
            <a:br>
              <a:rPr lang="en-US" dirty="0"/>
            </a:br>
            <a:r>
              <a:rPr lang="en-US" sz="1400" b="0" dirty="0" err="1">
                <a:solidFill>
                  <a:schemeClr val="tx1"/>
                </a:solidFill>
              </a:rPr>
              <a:t>Example</a:t>
            </a:r>
            <a:r>
              <a:rPr lang="en-US" sz="1400" b="0" dirty="0">
                <a:solidFill>
                  <a:schemeClr val="tx1"/>
                </a:solidFill>
              </a:rPr>
              <a:t> Code: </a:t>
            </a:r>
            <a:r>
              <a:rPr lang="en-US" sz="1400" b="0" dirty="0" err="1">
                <a:solidFill>
                  <a:schemeClr val="tx1"/>
                </a:solidFill>
              </a:rPr>
              <a:t>migration_inequality.R</a:t>
            </a:r>
            <a:r>
              <a:rPr lang="en-US" sz="1400" b="0" dirty="0">
                <a:solidFill>
                  <a:schemeClr val="tx1"/>
                </a:solidFill>
              </a:rPr>
              <a:t> </a:t>
            </a:r>
            <a:br>
              <a:rPr lang="en-US" dirty="0"/>
            </a:br>
            <a:endParaRPr lang="en-US" dirty="0"/>
          </a:p>
        </p:txBody>
      </p:sp>
      <p:pic>
        <p:nvPicPr>
          <p:cNvPr id="6" name="Content Placeholder 5">
            <a:extLst>
              <a:ext uri="{FF2B5EF4-FFF2-40B4-BE49-F238E27FC236}">
                <a16:creationId xmlns:a16="http://schemas.microsoft.com/office/drawing/2014/main" id="{AF80A31A-A2B5-4F4E-A8D2-4E601B7B1613}"/>
              </a:ext>
            </a:extLst>
          </p:cNvPr>
          <p:cNvPicPr>
            <a:picLocks noGrp="1" noChangeAspect="1"/>
          </p:cNvPicPr>
          <p:nvPr>
            <p:ph idx="1"/>
          </p:nvPr>
        </p:nvPicPr>
        <p:blipFill>
          <a:blip r:embed="rId2"/>
          <a:stretch>
            <a:fillRect/>
          </a:stretch>
        </p:blipFill>
        <p:spPr>
          <a:xfrm>
            <a:off x="250825" y="1721988"/>
            <a:ext cx="8642350" cy="1985846"/>
          </a:xfrm>
          <a:prstGeom prst="rect">
            <a:avLst/>
          </a:prstGeom>
        </p:spPr>
      </p:pic>
    </p:spTree>
    <p:extLst>
      <p:ext uri="{BB962C8B-B14F-4D97-AF65-F5344CB8AC3E}">
        <p14:creationId xmlns:p14="http://schemas.microsoft.com/office/powerpoint/2010/main" val="120015909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269B41-7A48-4EC1-9DC1-69E6D048F22A}"/>
              </a:ext>
            </a:extLst>
          </p:cNvPr>
          <p:cNvSpPr>
            <a:spLocks noGrp="1"/>
          </p:cNvSpPr>
          <p:nvPr>
            <p:ph type="title"/>
          </p:nvPr>
        </p:nvSpPr>
        <p:spPr/>
        <p:txBody>
          <a:bodyPr/>
          <a:lstStyle/>
          <a:p>
            <a:r>
              <a:rPr lang="en-US" dirty="0"/>
              <a:t>Exploring the data: Electoral Participation </a:t>
            </a:r>
            <a:br>
              <a:rPr lang="en-US" dirty="0"/>
            </a:br>
            <a:r>
              <a:rPr lang="en-US" sz="1400" b="0" dirty="0">
                <a:solidFill>
                  <a:schemeClr val="tx1"/>
                </a:solidFill>
              </a:rPr>
              <a:t>Example Code: </a:t>
            </a:r>
            <a:r>
              <a:rPr lang="en-US" sz="1400" b="0" dirty="0" err="1">
                <a:solidFill>
                  <a:schemeClr val="tx1"/>
                </a:solidFill>
              </a:rPr>
              <a:t>migration_inequality.R</a:t>
            </a:r>
            <a:r>
              <a:rPr lang="en-US" sz="1400" b="0" dirty="0">
                <a:solidFill>
                  <a:schemeClr val="tx1"/>
                </a:solidFill>
              </a:rPr>
              <a:t> </a:t>
            </a:r>
            <a:br>
              <a:rPr lang="en-US" dirty="0"/>
            </a:br>
            <a:endParaRPr lang="en-US" dirty="0"/>
          </a:p>
        </p:txBody>
      </p:sp>
      <p:pic>
        <p:nvPicPr>
          <p:cNvPr id="14" name="Content Placeholder 13">
            <a:extLst>
              <a:ext uri="{FF2B5EF4-FFF2-40B4-BE49-F238E27FC236}">
                <a16:creationId xmlns:a16="http://schemas.microsoft.com/office/drawing/2014/main" id="{54FB645F-83C1-4027-BF4A-CA39BBDB9F1F}"/>
              </a:ext>
            </a:extLst>
          </p:cNvPr>
          <p:cNvPicPr>
            <a:picLocks noGrp="1" noChangeAspect="1"/>
          </p:cNvPicPr>
          <p:nvPr>
            <p:ph idx="1"/>
          </p:nvPr>
        </p:nvPicPr>
        <p:blipFill>
          <a:blip r:embed="rId2"/>
          <a:stretch>
            <a:fillRect/>
          </a:stretch>
        </p:blipFill>
        <p:spPr>
          <a:xfrm>
            <a:off x="250825" y="1417241"/>
            <a:ext cx="8642350" cy="3240881"/>
          </a:xfrm>
          <a:prstGeom prst="rect">
            <a:avLst/>
          </a:prstGeom>
        </p:spPr>
      </p:pic>
    </p:spTree>
    <p:extLst>
      <p:ext uri="{BB962C8B-B14F-4D97-AF65-F5344CB8AC3E}">
        <p14:creationId xmlns:p14="http://schemas.microsoft.com/office/powerpoint/2010/main" val="97453451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FB6A-A30F-4380-8410-E67A24883067}"/>
              </a:ext>
            </a:extLst>
          </p:cNvPr>
          <p:cNvSpPr>
            <a:spLocks noGrp="1"/>
          </p:cNvSpPr>
          <p:nvPr>
            <p:ph type="title"/>
          </p:nvPr>
        </p:nvSpPr>
        <p:spPr/>
        <p:txBody>
          <a:bodyPr/>
          <a:lstStyle/>
          <a:p>
            <a:r>
              <a:rPr lang="en-US" dirty="0"/>
              <a:t>Exploring the data: Feeling Discriminated </a:t>
            </a:r>
            <a:br>
              <a:rPr lang="en-US" dirty="0"/>
            </a:br>
            <a:r>
              <a:rPr lang="en-US" sz="1400" b="0" dirty="0">
                <a:solidFill>
                  <a:schemeClr val="tx1"/>
                </a:solidFill>
              </a:rPr>
              <a:t>Example Code: </a:t>
            </a:r>
            <a:r>
              <a:rPr lang="en-US" sz="1400" b="0" dirty="0" err="1">
                <a:solidFill>
                  <a:schemeClr val="tx1"/>
                </a:solidFill>
              </a:rPr>
              <a:t>migration_inequality.R</a:t>
            </a:r>
            <a:r>
              <a:rPr lang="en-US" sz="1400" b="0" dirty="0">
                <a:solidFill>
                  <a:schemeClr val="tx1"/>
                </a:solidFill>
              </a:rPr>
              <a:t> </a:t>
            </a:r>
            <a:br>
              <a:rPr lang="en-US" dirty="0"/>
            </a:br>
            <a:endParaRPr lang="en-US" dirty="0"/>
          </a:p>
        </p:txBody>
      </p:sp>
      <p:pic>
        <p:nvPicPr>
          <p:cNvPr id="9" name="Content Placeholder 8">
            <a:extLst>
              <a:ext uri="{FF2B5EF4-FFF2-40B4-BE49-F238E27FC236}">
                <a16:creationId xmlns:a16="http://schemas.microsoft.com/office/drawing/2014/main" id="{B9E92617-5D83-4392-818F-E2242B4753DA}"/>
              </a:ext>
            </a:extLst>
          </p:cNvPr>
          <p:cNvPicPr>
            <a:picLocks noGrp="1" noChangeAspect="1"/>
          </p:cNvPicPr>
          <p:nvPr>
            <p:ph idx="1"/>
          </p:nvPr>
        </p:nvPicPr>
        <p:blipFill>
          <a:blip r:embed="rId2"/>
          <a:stretch>
            <a:fillRect/>
          </a:stretch>
        </p:blipFill>
        <p:spPr>
          <a:xfrm>
            <a:off x="2748756" y="1214438"/>
            <a:ext cx="3646487" cy="3646487"/>
          </a:xfrm>
          <a:prstGeom prst="rect">
            <a:avLst/>
          </a:prstGeom>
        </p:spPr>
      </p:pic>
    </p:spTree>
    <p:extLst>
      <p:ext uri="{BB962C8B-B14F-4D97-AF65-F5344CB8AC3E}">
        <p14:creationId xmlns:p14="http://schemas.microsoft.com/office/powerpoint/2010/main" val="103669303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53D6-4C6A-46AD-A009-D335ED38CB2A}"/>
              </a:ext>
            </a:extLst>
          </p:cNvPr>
          <p:cNvSpPr>
            <a:spLocks noGrp="1"/>
          </p:cNvSpPr>
          <p:nvPr>
            <p:ph type="title"/>
          </p:nvPr>
        </p:nvSpPr>
        <p:spPr/>
        <p:txBody>
          <a:bodyPr/>
          <a:lstStyle/>
          <a:p>
            <a:r>
              <a:rPr lang="en-US" dirty="0"/>
              <a:t>Exploring the data: Feeling Discriminated II </a:t>
            </a:r>
            <a:br>
              <a:rPr lang="en-US" dirty="0"/>
            </a:br>
            <a:r>
              <a:rPr lang="en-US" sz="1400" b="0" dirty="0">
                <a:solidFill>
                  <a:schemeClr val="tx1"/>
                </a:solidFill>
              </a:rPr>
              <a:t>Example Code: </a:t>
            </a:r>
            <a:r>
              <a:rPr lang="en-US" sz="1400" b="0" dirty="0" err="1">
                <a:solidFill>
                  <a:schemeClr val="tx1"/>
                </a:solidFill>
              </a:rPr>
              <a:t>migration_inequality.R</a:t>
            </a:r>
            <a:r>
              <a:rPr lang="en-US" sz="1400" b="0" dirty="0">
                <a:solidFill>
                  <a:schemeClr val="tx1"/>
                </a:solidFill>
              </a:rPr>
              <a:t> </a:t>
            </a:r>
            <a:br>
              <a:rPr lang="en-US" dirty="0"/>
            </a:br>
            <a:endParaRPr lang="en-US" dirty="0"/>
          </a:p>
        </p:txBody>
      </p:sp>
      <p:pic>
        <p:nvPicPr>
          <p:cNvPr id="4" name="Content Placeholder 3">
            <a:extLst>
              <a:ext uri="{FF2B5EF4-FFF2-40B4-BE49-F238E27FC236}">
                <a16:creationId xmlns:a16="http://schemas.microsoft.com/office/drawing/2014/main" id="{4A5FAA23-873B-45A7-B3A2-70E8A325D533}"/>
              </a:ext>
            </a:extLst>
          </p:cNvPr>
          <p:cNvPicPr>
            <a:picLocks noGrp="1" noChangeAspect="1"/>
          </p:cNvPicPr>
          <p:nvPr>
            <p:ph idx="1"/>
          </p:nvPr>
        </p:nvPicPr>
        <p:blipFill>
          <a:blip r:embed="rId2"/>
          <a:stretch>
            <a:fillRect/>
          </a:stretch>
        </p:blipFill>
        <p:spPr>
          <a:xfrm>
            <a:off x="925513" y="1214438"/>
            <a:ext cx="7292974" cy="3646487"/>
          </a:xfrm>
          <a:prstGeom prst="rect">
            <a:avLst/>
          </a:prstGeom>
        </p:spPr>
      </p:pic>
    </p:spTree>
    <p:extLst>
      <p:ext uri="{BB962C8B-B14F-4D97-AF65-F5344CB8AC3E}">
        <p14:creationId xmlns:p14="http://schemas.microsoft.com/office/powerpoint/2010/main" val="154702195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0B5C-9954-45C9-AD5A-23C1D3153157}"/>
              </a:ext>
            </a:extLst>
          </p:cNvPr>
          <p:cNvSpPr>
            <a:spLocks noGrp="1"/>
          </p:cNvSpPr>
          <p:nvPr>
            <p:ph type="title"/>
          </p:nvPr>
        </p:nvSpPr>
        <p:spPr/>
        <p:txBody>
          <a:bodyPr/>
          <a:lstStyle/>
          <a:p>
            <a:r>
              <a:rPr lang="en-US" dirty="0"/>
              <a:t>Overview and Outline</a:t>
            </a:r>
          </a:p>
        </p:txBody>
      </p:sp>
      <p:sp>
        <p:nvSpPr>
          <p:cNvPr id="3" name="Content Placeholder 2">
            <a:extLst>
              <a:ext uri="{FF2B5EF4-FFF2-40B4-BE49-F238E27FC236}">
                <a16:creationId xmlns:a16="http://schemas.microsoft.com/office/drawing/2014/main" id="{48D64800-C4A0-43B6-A821-66FA4C19E01F}"/>
              </a:ext>
            </a:extLst>
          </p:cNvPr>
          <p:cNvSpPr>
            <a:spLocks noGrp="1"/>
          </p:cNvSpPr>
          <p:nvPr>
            <p:ph idx="1"/>
          </p:nvPr>
        </p:nvSpPr>
        <p:spPr/>
        <p:txBody>
          <a:bodyPr/>
          <a:lstStyle/>
          <a:p>
            <a:pPr marL="342900" indent="-342900">
              <a:buFont typeface="+mj-lt"/>
              <a:buAutoNum type="arabicPeriod"/>
            </a:pPr>
            <a:r>
              <a:rPr lang="en-US" sz="2400" dirty="0"/>
              <a:t>Questions and Concerns  </a:t>
            </a:r>
          </a:p>
          <a:p>
            <a:pPr marL="342900" indent="-342900">
              <a:buFont typeface="+mj-lt"/>
              <a:buAutoNum type="arabicPeriod"/>
            </a:pPr>
            <a:r>
              <a:rPr lang="en-US" sz="2400" dirty="0"/>
              <a:t>Example: Immigration, Inequality, and Political Participation  </a:t>
            </a:r>
          </a:p>
          <a:p>
            <a:pPr marL="342900" indent="-342900">
              <a:buFont typeface="+mj-lt"/>
              <a:buAutoNum type="arabicPeriod"/>
            </a:pPr>
            <a:r>
              <a:rPr lang="en-US" sz="2400" dirty="0"/>
              <a:t>From interest to research question </a:t>
            </a:r>
          </a:p>
          <a:p>
            <a:pPr marL="812800" lvl="1" indent="-457200">
              <a:buFont typeface="+mj-lt"/>
              <a:buAutoNum type="alphaUcPeriod"/>
            </a:pPr>
            <a:r>
              <a:rPr lang="en-US" sz="2400" dirty="0"/>
              <a:t>A general question </a:t>
            </a:r>
          </a:p>
          <a:p>
            <a:pPr marL="812800" lvl="1" indent="-457200">
              <a:buFont typeface="+mj-lt"/>
              <a:buAutoNum type="alphaUcPeriod"/>
            </a:pPr>
            <a:r>
              <a:rPr lang="en-US" sz="2400" dirty="0"/>
              <a:t>Theory </a:t>
            </a:r>
          </a:p>
          <a:p>
            <a:pPr marL="812800" lvl="1" indent="-457200">
              <a:buFont typeface="+mj-lt"/>
              <a:buAutoNum type="alphaUcPeriod"/>
            </a:pPr>
            <a:r>
              <a:rPr lang="en-US" sz="2400" b="1" dirty="0"/>
              <a:t>Operationalization and Data </a:t>
            </a:r>
          </a:p>
          <a:p>
            <a:pPr marL="812800" lvl="1" indent="-457200">
              <a:buFont typeface="+mj-lt"/>
              <a:buAutoNum type="alphaUcPeriod"/>
            </a:pPr>
            <a:r>
              <a:rPr lang="en-US" sz="2400" b="1" dirty="0"/>
              <a:t>Visualization </a:t>
            </a:r>
          </a:p>
          <a:p>
            <a:pPr lvl="1" indent="0">
              <a:buNone/>
            </a:pPr>
            <a:endParaRPr lang="en-US" sz="2400" dirty="0"/>
          </a:p>
        </p:txBody>
      </p:sp>
    </p:spTree>
    <p:extLst>
      <p:ext uri="{BB962C8B-B14F-4D97-AF65-F5344CB8AC3E}">
        <p14:creationId xmlns:p14="http://schemas.microsoft.com/office/powerpoint/2010/main" val="88959560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7059-E96A-4E03-8E83-7A4CA995C83C}"/>
              </a:ext>
            </a:extLst>
          </p:cNvPr>
          <p:cNvSpPr>
            <a:spLocks noGrp="1"/>
          </p:cNvSpPr>
          <p:nvPr>
            <p:ph type="title"/>
          </p:nvPr>
        </p:nvSpPr>
        <p:spPr/>
        <p:txBody>
          <a:bodyPr/>
          <a:lstStyle/>
          <a:p>
            <a:r>
              <a:rPr lang="en-US" dirty="0"/>
              <a:t>How to move forward? </a:t>
            </a:r>
          </a:p>
        </p:txBody>
      </p:sp>
      <p:sp>
        <p:nvSpPr>
          <p:cNvPr id="3" name="Content Placeholder 2">
            <a:extLst>
              <a:ext uri="{FF2B5EF4-FFF2-40B4-BE49-F238E27FC236}">
                <a16:creationId xmlns:a16="http://schemas.microsoft.com/office/drawing/2014/main" id="{93E92755-F12F-496B-B3EA-CFD3AA38426A}"/>
              </a:ext>
            </a:extLst>
          </p:cNvPr>
          <p:cNvSpPr>
            <a:spLocks noGrp="1"/>
          </p:cNvSpPr>
          <p:nvPr>
            <p:ph idx="1"/>
          </p:nvPr>
        </p:nvSpPr>
        <p:spPr/>
        <p:txBody>
          <a:bodyPr/>
          <a:lstStyle/>
          <a:p>
            <a:pPr marL="285750" indent="-285750">
              <a:buFont typeface="Arial" panose="020B0604020202020204" pitchFamily="34" charset="0"/>
              <a:buChar char="•"/>
            </a:pPr>
            <a:r>
              <a:rPr lang="en-US" sz="2400" dirty="0"/>
              <a:t>Do our operationalizations make sense? </a:t>
            </a:r>
          </a:p>
          <a:p>
            <a:pPr marL="641350" lvl="1" indent="-285750">
              <a:buFont typeface="Arial" panose="020B0604020202020204" pitchFamily="34" charset="0"/>
              <a:buChar char="•"/>
            </a:pPr>
            <a:r>
              <a:rPr lang="en-US" sz="2400" dirty="0"/>
              <a:t>What does it mean to be an immigrant?</a:t>
            </a:r>
          </a:p>
          <a:p>
            <a:pPr marL="641350" lvl="1" indent="-285750">
              <a:buFont typeface="Arial" panose="020B0604020202020204" pitchFamily="34" charset="0"/>
              <a:buChar char="•"/>
            </a:pPr>
            <a:r>
              <a:rPr lang="en-US" sz="2400" dirty="0"/>
              <a:t>How to capture ethnicity? </a:t>
            </a:r>
          </a:p>
          <a:p>
            <a:pPr marL="641350" lvl="1" indent="-285750">
              <a:buFont typeface="Arial" panose="020B0604020202020204" pitchFamily="34" charset="0"/>
              <a:buChar char="•"/>
            </a:pPr>
            <a:r>
              <a:rPr lang="en-US" sz="2400" dirty="0"/>
              <a:t>How to measure participation? </a:t>
            </a:r>
          </a:p>
          <a:p>
            <a:pPr marL="285750" indent="-285750">
              <a:buFont typeface="Arial" panose="020B0604020202020204" pitchFamily="34" charset="0"/>
              <a:buChar char="•"/>
            </a:pPr>
            <a:r>
              <a:rPr lang="en-US" sz="2400" dirty="0"/>
              <a:t>Intersectionality – Control variables and Interaction Effects </a:t>
            </a:r>
          </a:p>
          <a:p>
            <a:pPr marL="285750" indent="-285750">
              <a:buFont typeface="Arial" panose="020B0604020202020204" pitchFamily="34" charset="0"/>
              <a:buChar char="•"/>
            </a:pPr>
            <a:r>
              <a:rPr lang="en-US" sz="2400" dirty="0"/>
              <a:t>Correlational Models </a:t>
            </a:r>
          </a:p>
          <a:p>
            <a:pPr marL="285750" indent="-285750">
              <a:buFont typeface="Arial" panose="020B0604020202020204" pitchFamily="34" charset="0"/>
              <a:buChar char="•"/>
            </a:pPr>
            <a:r>
              <a:rPr lang="en-US" sz="2400" dirty="0"/>
              <a:t>Country and Context Characteristics </a:t>
            </a:r>
          </a:p>
        </p:txBody>
      </p:sp>
    </p:spTree>
    <p:extLst>
      <p:ext uri="{BB962C8B-B14F-4D97-AF65-F5344CB8AC3E}">
        <p14:creationId xmlns:p14="http://schemas.microsoft.com/office/powerpoint/2010/main" val="343436697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9595-704C-44A2-87FE-9AF4847679A4}"/>
              </a:ext>
            </a:extLst>
          </p:cNvPr>
          <p:cNvSpPr>
            <a:spLocks noGrp="1"/>
          </p:cNvSpPr>
          <p:nvPr>
            <p:ph type="title"/>
          </p:nvPr>
        </p:nvSpPr>
        <p:spPr/>
        <p:txBody>
          <a:bodyPr/>
          <a:lstStyle/>
          <a:p>
            <a:r>
              <a:rPr lang="en-US" dirty="0"/>
              <a:t>Any (technical) questions? </a:t>
            </a:r>
          </a:p>
        </p:txBody>
      </p:sp>
      <p:pic>
        <p:nvPicPr>
          <p:cNvPr id="5" name="Content Placeholder 4" descr="A dog wearing a hat&#10;&#10;Description automatically generated">
            <a:extLst>
              <a:ext uri="{FF2B5EF4-FFF2-40B4-BE49-F238E27FC236}">
                <a16:creationId xmlns:a16="http://schemas.microsoft.com/office/drawing/2014/main" id="{DA0FC6BC-2A59-4B8F-BB01-1FAC484CE9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3271" y="870744"/>
            <a:ext cx="7737457" cy="4029925"/>
          </a:xfrm>
        </p:spPr>
      </p:pic>
      <p:sp>
        <p:nvSpPr>
          <p:cNvPr id="7" name="TextBox 6">
            <a:extLst>
              <a:ext uri="{FF2B5EF4-FFF2-40B4-BE49-F238E27FC236}">
                <a16:creationId xmlns:a16="http://schemas.microsoft.com/office/drawing/2014/main" id="{10AE12AC-2F85-4F46-943E-FF8D613F5F5D}"/>
              </a:ext>
            </a:extLst>
          </p:cNvPr>
          <p:cNvSpPr txBox="1"/>
          <p:nvPr/>
        </p:nvSpPr>
        <p:spPr>
          <a:xfrm>
            <a:off x="448573" y="3855588"/>
            <a:ext cx="2639683" cy="369332"/>
          </a:xfrm>
          <a:prstGeom prst="rect">
            <a:avLst/>
          </a:prstGeom>
          <a:noFill/>
        </p:spPr>
        <p:txBody>
          <a:bodyPr wrap="square" rtlCol="0">
            <a:spAutoFit/>
          </a:bodyPr>
          <a:lstStyle/>
          <a:p>
            <a:r>
              <a:rPr lang="en-US" dirty="0"/>
              <a:t>How do I save images</a:t>
            </a:r>
          </a:p>
        </p:txBody>
      </p:sp>
      <p:sp>
        <p:nvSpPr>
          <p:cNvPr id="11" name="TextBox 10">
            <a:extLst>
              <a:ext uri="{FF2B5EF4-FFF2-40B4-BE49-F238E27FC236}">
                <a16:creationId xmlns:a16="http://schemas.microsoft.com/office/drawing/2014/main" id="{445BF845-6339-434C-9741-AF741129D301}"/>
              </a:ext>
            </a:extLst>
          </p:cNvPr>
          <p:cNvSpPr txBox="1"/>
          <p:nvPr/>
        </p:nvSpPr>
        <p:spPr>
          <a:xfrm>
            <a:off x="5909095" y="1031875"/>
            <a:ext cx="2639683" cy="646331"/>
          </a:xfrm>
          <a:prstGeom prst="rect">
            <a:avLst/>
          </a:prstGeom>
          <a:noFill/>
        </p:spPr>
        <p:txBody>
          <a:bodyPr wrap="square" rtlCol="0">
            <a:spAutoFit/>
          </a:bodyPr>
          <a:lstStyle/>
          <a:p>
            <a:r>
              <a:rPr lang="en-US" dirty="0"/>
              <a:t>What does this error message mean?</a:t>
            </a:r>
          </a:p>
        </p:txBody>
      </p:sp>
      <p:sp>
        <p:nvSpPr>
          <p:cNvPr id="12" name="TextBox 11">
            <a:extLst>
              <a:ext uri="{FF2B5EF4-FFF2-40B4-BE49-F238E27FC236}">
                <a16:creationId xmlns:a16="http://schemas.microsoft.com/office/drawing/2014/main" id="{0CCF1D13-837D-4F7E-AC8C-149AAE103705}"/>
              </a:ext>
            </a:extLst>
          </p:cNvPr>
          <p:cNvSpPr txBox="1"/>
          <p:nvPr/>
        </p:nvSpPr>
        <p:spPr>
          <a:xfrm>
            <a:off x="6027268" y="3220340"/>
            <a:ext cx="2639683" cy="369332"/>
          </a:xfrm>
          <a:prstGeom prst="rect">
            <a:avLst/>
          </a:prstGeom>
          <a:noFill/>
        </p:spPr>
        <p:txBody>
          <a:bodyPr wrap="square" rtlCol="0">
            <a:spAutoFit/>
          </a:bodyPr>
          <a:lstStyle/>
          <a:p>
            <a:r>
              <a:rPr lang="en-US" dirty="0"/>
              <a:t>How can I do this?</a:t>
            </a:r>
          </a:p>
        </p:txBody>
      </p:sp>
      <p:sp>
        <p:nvSpPr>
          <p:cNvPr id="14" name="TextBox 13">
            <a:extLst>
              <a:ext uri="{FF2B5EF4-FFF2-40B4-BE49-F238E27FC236}">
                <a16:creationId xmlns:a16="http://schemas.microsoft.com/office/drawing/2014/main" id="{65BDAED2-8B31-48A5-90F8-39347C2C0581}"/>
              </a:ext>
            </a:extLst>
          </p:cNvPr>
          <p:cNvSpPr txBox="1"/>
          <p:nvPr/>
        </p:nvSpPr>
        <p:spPr>
          <a:xfrm>
            <a:off x="184031" y="1950124"/>
            <a:ext cx="2639683" cy="369332"/>
          </a:xfrm>
          <a:prstGeom prst="rect">
            <a:avLst/>
          </a:prstGeom>
          <a:noFill/>
        </p:spPr>
        <p:txBody>
          <a:bodyPr wrap="square" rtlCol="0">
            <a:spAutoFit/>
          </a:bodyPr>
          <a:lstStyle/>
          <a:p>
            <a:r>
              <a:rPr lang="en-US" dirty="0"/>
              <a:t>Why won’t this work?</a:t>
            </a:r>
          </a:p>
        </p:txBody>
      </p:sp>
    </p:spTree>
    <p:extLst>
      <p:ext uri="{BB962C8B-B14F-4D97-AF65-F5344CB8AC3E}">
        <p14:creationId xmlns:p14="http://schemas.microsoft.com/office/powerpoint/2010/main" val="35356153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A0F412-E79B-4A91-ADA6-CF553D323305}"/>
              </a:ext>
            </a:extLst>
          </p:cNvPr>
          <p:cNvSpPr>
            <a:spLocks noGrp="1"/>
          </p:cNvSpPr>
          <p:nvPr>
            <p:ph type="title"/>
          </p:nvPr>
        </p:nvSpPr>
        <p:spPr/>
        <p:txBody>
          <a:bodyPr/>
          <a:lstStyle/>
          <a:p>
            <a:r>
              <a:rPr lang="en-US" dirty="0"/>
              <a:t>Inequality, Migration Status, and political participation </a:t>
            </a:r>
          </a:p>
        </p:txBody>
      </p:sp>
      <p:sp>
        <p:nvSpPr>
          <p:cNvPr id="5" name="Text Placeholder 4">
            <a:extLst>
              <a:ext uri="{FF2B5EF4-FFF2-40B4-BE49-F238E27FC236}">
                <a16:creationId xmlns:a16="http://schemas.microsoft.com/office/drawing/2014/main" id="{04620C17-98F5-41D0-B1D2-AA72ED9D112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185202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A4A4-FE5B-4073-87FB-0815D1D8A5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7D6B4A-1F12-4B2F-A959-C0F5C35F6769}"/>
              </a:ext>
            </a:extLst>
          </p:cNvPr>
          <p:cNvSpPr>
            <a:spLocks noGrp="1"/>
          </p:cNvSpPr>
          <p:nvPr>
            <p:ph idx="1"/>
          </p:nvPr>
        </p:nvSpPr>
        <p:spPr/>
        <p:txBody>
          <a:bodyPr/>
          <a:lstStyle/>
          <a:p>
            <a:endParaRPr lang="en-US"/>
          </a:p>
        </p:txBody>
      </p:sp>
      <p:pic>
        <p:nvPicPr>
          <p:cNvPr id="17410" name="Picture 2">
            <a:extLst>
              <a:ext uri="{FF2B5EF4-FFF2-40B4-BE49-F238E27FC236}">
                <a16:creationId xmlns:a16="http://schemas.microsoft.com/office/drawing/2014/main" id="{8D4408CC-08AA-467A-91E6-8DF20B267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87" y="0"/>
            <a:ext cx="973277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1015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housands join Black Lives Matter protest in London - CNN">
            <a:extLst>
              <a:ext uri="{FF2B5EF4-FFF2-40B4-BE49-F238E27FC236}">
                <a16:creationId xmlns:a16="http://schemas.microsoft.com/office/drawing/2014/main" id="{07C93FAE-8A85-42D5-B424-25E3157A2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997" y="0"/>
            <a:ext cx="5315309" cy="29847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Gedenken an George Floyd in Berlin - 15.000 Menschen auf Anti ...">
            <a:extLst>
              <a:ext uri="{FF2B5EF4-FFF2-40B4-BE49-F238E27FC236}">
                <a16:creationId xmlns:a16="http://schemas.microsoft.com/office/drawing/2014/main" id="{3E174A2A-A3D1-42D3-B936-115F2B5E3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6" y="0"/>
            <a:ext cx="4769329" cy="268106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utch chief rabbi slams Amsterdam mayor for ignoring social ...">
            <a:extLst>
              <a:ext uri="{FF2B5EF4-FFF2-40B4-BE49-F238E27FC236}">
                <a16:creationId xmlns:a16="http://schemas.microsoft.com/office/drawing/2014/main" id="{2DB6E323-A213-43D9-AAAD-A39FAE3D01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83" y="2665673"/>
            <a:ext cx="4767601" cy="2648668"/>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a:extLst>
              <a:ext uri="{FF2B5EF4-FFF2-40B4-BE49-F238E27FC236}">
                <a16:creationId xmlns:a16="http://schemas.microsoft.com/office/drawing/2014/main" id="{1E6102BB-4456-49C3-982B-75489307FFE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a:extLst>
              <a:ext uri="{FF2B5EF4-FFF2-40B4-BE49-F238E27FC236}">
                <a16:creationId xmlns:a16="http://schemas.microsoft.com/office/drawing/2014/main" id="{5443B898-A979-4F68-8CA6-5B426AAB54C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386" name="Picture 2" descr="Protests support Floyd, Black Lives Matter on 3 continents ...">
            <a:extLst>
              <a:ext uri="{FF2B5EF4-FFF2-40B4-BE49-F238E27FC236}">
                <a16:creationId xmlns:a16="http://schemas.microsoft.com/office/drawing/2014/main" id="{9AA1B758-5797-4A76-B1A2-C1A161EFC1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3918" y="2665673"/>
            <a:ext cx="4423046" cy="2949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9001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46A5-4C28-4270-A51E-1E7950762FCC}"/>
              </a:ext>
            </a:extLst>
          </p:cNvPr>
          <p:cNvSpPr>
            <a:spLocks noGrp="1"/>
          </p:cNvSpPr>
          <p:nvPr>
            <p:ph type="title"/>
          </p:nvPr>
        </p:nvSpPr>
        <p:spPr/>
        <p:txBody>
          <a:bodyPr/>
          <a:lstStyle/>
          <a:p>
            <a:r>
              <a:rPr lang="en-US" dirty="0"/>
              <a:t>Many (overlapping) Dimensions of Inequality </a:t>
            </a:r>
          </a:p>
        </p:txBody>
      </p:sp>
      <p:sp>
        <p:nvSpPr>
          <p:cNvPr id="3" name="Content Placeholder 2">
            <a:extLst>
              <a:ext uri="{FF2B5EF4-FFF2-40B4-BE49-F238E27FC236}">
                <a16:creationId xmlns:a16="http://schemas.microsoft.com/office/drawing/2014/main" id="{9B926CBC-B014-41F8-B537-88EB68090C37}"/>
              </a:ext>
            </a:extLst>
          </p:cNvPr>
          <p:cNvSpPr>
            <a:spLocks noGrp="1"/>
          </p:cNvSpPr>
          <p:nvPr>
            <p:ph sz="half" idx="1"/>
          </p:nvPr>
        </p:nvSpPr>
        <p:spPr/>
        <p:txBody>
          <a:bodyPr/>
          <a:lstStyle/>
          <a:p>
            <a:pPr marL="342900" indent="-342900">
              <a:buFont typeface="Arial" panose="020B0604020202020204" pitchFamily="34" charset="0"/>
              <a:buChar char="•"/>
            </a:pPr>
            <a:r>
              <a:rPr lang="en-US" sz="2000" dirty="0"/>
              <a:t>Class </a:t>
            </a:r>
          </a:p>
          <a:p>
            <a:pPr marL="342900" indent="-342900">
              <a:buFont typeface="Arial" panose="020B0604020202020204" pitchFamily="34" charset="0"/>
              <a:buChar char="•"/>
            </a:pPr>
            <a:r>
              <a:rPr lang="en-US" sz="2000" dirty="0"/>
              <a:t>Labor market status </a:t>
            </a:r>
          </a:p>
          <a:p>
            <a:pPr marL="342900" indent="-342900">
              <a:buFont typeface="Arial" panose="020B0604020202020204" pitchFamily="34" charset="0"/>
              <a:buChar char="•"/>
            </a:pPr>
            <a:r>
              <a:rPr lang="en-US" sz="2000" dirty="0"/>
              <a:t>Income</a:t>
            </a:r>
          </a:p>
          <a:p>
            <a:pPr marL="342900" indent="-342900">
              <a:buFont typeface="Arial" panose="020B0604020202020204" pitchFamily="34" charset="0"/>
              <a:buChar char="•"/>
            </a:pPr>
            <a:r>
              <a:rPr lang="en-US" sz="2000" dirty="0"/>
              <a:t>Gender</a:t>
            </a:r>
          </a:p>
          <a:p>
            <a:pPr marL="342900" indent="-342900">
              <a:buFont typeface="Arial" panose="020B0604020202020204" pitchFamily="34" charset="0"/>
              <a:buChar char="•"/>
            </a:pPr>
            <a:r>
              <a:rPr lang="en-US" sz="2000" dirty="0"/>
              <a:t>Disability </a:t>
            </a:r>
          </a:p>
          <a:p>
            <a:pPr marL="342900" indent="-342900">
              <a:buFont typeface="Arial" panose="020B0604020202020204" pitchFamily="34" charset="0"/>
              <a:buChar char="•"/>
            </a:pPr>
            <a:r>
              <a:rPr lang="en-US" sz="2000" dirty="0"/>
              <a:t>Sexuality </a:t>
            </a:r>
          </a:p>
          <a:p>
            <a:pPr marL="342900" indent="-342900">
              <a:buFont typeface="Arial" panose="020B0604020202020204" pitchFamily="34" charset="0"/>
              <a:buChar char="•"/>
            </a:pPr>
            <a:r>
              <a:rPr lang="en-US" sz="2000" dirty="0"/>
              <a:t>Religion</a:t>
            </a:r>
          </a:p>
          <a:p>
            <a:pPr marL="342900" indent="-342900">
              <a:buFont typeface="Arial" panose="020B0604020202020204" pitchFamily="34" charset="0"/>
              <a:buChar char="•"/>
            </a:pPr>
            <a:r>
              <a:rPr lang="en-US" sz="2000" b="1" dirty="0"/>
              <a:t>Race and Ethnic Identity </a:t>
            </a:r>
          </a:p>
          <a:p>
            <a:pPr marL="342900" indent="-342900">
              <a:buFont typeface="Arial" panose="020B0604020202020204" pitchFamily="34" charset="0"/>
              <a:buChar char="•"/>
            </a:pPr>
            <a:r>
              <a:rPr lang="en-US" sz="2000" b="1" dirty="0"/>
              <a:t>Migrant Background </a:t>
            </a:r>
          </a:p>
          <a:p>
            <a:pPr marL="342900" indent="-342900">
              <a:buFont typeface="Arial" panose="020B0604020202020204" pitchFamily="34" charset="0"/>
              <a:buChar char="•"/>
            </a:pPr>
            <a:endParaRPr lang="en-US" sz="2000" dirty="0"/>
          </a:p>
        </p:txBody>
      </p:sp>
      <p:pic>
        <p:nvPicPr>
          <p:cNvPr id="14" name="Content Placeholder 13">
            <a:extLst>
              <a:ext uri="{FF2B5EF4-FFF2-40B4-BE49-F238E27FC236}">
                <a16:creationId xmlns:a16="http://schemas.microsoft.com/office/drawing/2014/main" id="{4FF74141-4DB5-4DAE-9D9E-D49AE2FC8201}"/>
              </a:ext>
            </a:extLst>
          </p:cNvPr>
          <p:cNvPicPr>
            <a:picLocks noGrp="1" noChangeAspect="1"/>
          </p:cNvPicPr>
          <p:nvPr>
            <p:ph sz="half" idx="2"/>
          </p:nvPr>
        </p:nvPicPr>
        <p:blipFill>
          <a:blip r:embed="rId3"/>
          <a:stretch>
            <a:fillRect/>
          </a:stretch>
        </p:blipFill>
        <p:spPr>
          <a:xfrm>
            <a:off x="4696748" y="1355725"/>
            <a:ext cx="4147878" cy="3381375"/>
          </a:xfrm>
          <a:prstGeom prst="rect">
            <a:avLst/>
          </a:prstGeom>
        </p:spPr>
      </p:pic>
    </p:spTree>
    <p:extLst>
      <p:ext uri="{BB962C8B-B14F-4D97-AF65-F5344CB8AC3E}">
        <p14:creationId xmlns:p14="http://schemas.microsoft.com/office/powerpoint/2010/main" val="395279761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5035-9EB9-45C3-92CA-994BE504820C}"/>
              </a:ext>
            </a:extLst>
          </p:cNvPr>
          <p:cNvSpPr>
            <a:spLocks noGrp="1"/>
          </p:cNvSpPr>
          <p:nvPr>
            <p:ph type="title"/>
          </p:nvPr>
        </p:nvSpPr>
        <p:spPr/>
        <p:txBody>
          <a:bodyPr/>
          <a:lstStyle/>
          <a:p>
            <a:r>
              <a:rPr lang="en-US" dirty="0"/>
              <a:t>Many (overlapping)  Questions</a:t>
            </a:r>
          </a:p>
        </p:txBody>
      </p:sp>
      <p:sp>
        <p:nvSpPr>
          <p:cNvPr id="3" name="Content Placeholder 2">
            <a:extLst>
              <a:ext uri="{FF2B5EF4-FFF2-40B4-BE49-F238E27FC236}">
                <a16:creationId xmlns:a16="http://schemas.microsoft.com/office/drawing/2014/main" id="{D8D6FE95-3097-43D0-9B52-73586291AE80}"/>
              </a:ext>
            </a:extLst>
          </p:cNvPr>
          <p:cNvSpPr>
            <a:spLocks noGrp="1"/>
          </p:cNvSpPr>
          <p:nvPr>
            <p:ph idx="1"/>
          </p:nvPr>
        </p:nvSpPr>
        <p:spPr/>
        <p:txBody>
          <a:bodyPr/>
          <a:lstStyle/>
          <a:p>
            <a:pPr marL="285750" indent="-285750">
              <a:buFont typeface="Arial" panose="020B0604020202020204" pitchFamily="34" charset="0"/>
              <a:buChar char="•"/>
            </a:pPr>
            <a:r>
              <a:rPr lang="en-US" sz="2400" dirty="0"/>
              <a:t>Do immigrants participate less frequently in politics? </a:t>
            </a:r>
          </a:p>
          <a:p>
            <a:pPr marL="285750" indent="-285750">
              <a:buFont typeface="Arial" panose="020B0604020202020204" pitchFamily="34" charset="0"/>
              <a:buChar char="•"/>
            </a:pPr>
            <a:r>
              <a:rPr lang="en-US" sz="2400" dirty="0"/>
              <a:t>Does this behavior differ by the type of political action?</a:t>
            </a:r>
          </a:p>
          <a:p>
            <a:pPr marL="285750" indent="-285750">
              <a:buFont typeface="Arial" panose="020B0604020202020204" pitchFamily="34" charset="0"/>
              <a:buChar char="•"/>
            </a:pPr>
            <a:r>
              <a:rPr lang="en-US" sz="2400" dirty="0"/>
              <a:t>What drives these differences?</a:t>
            </a:r>
          </a:p>
          <a:p>
            <a:pPr marL="641350" lvl="1" indent="-285750">
              <a:buFont typeface="Arial" panose="020B0604020202020204" pitchFamily="34" charset="0"/>
              <a:buChar char="•"/>
            </a:pPr>
            <a:r>
              <a:rPr lang="en-US" sz="2400" dirty="0"/>
              <a:t>Legal and political rules</a:t>
            </a:r>
          </a:p>
          <a:p>
            <a:pPr marL="641350" lvl="1" indent="-285750">
              <a:buFont typeface="Arial" panose="020B0604020202020204" pitchFamily="34" charset="0"/>
              <a:buChar char="•"/>
            </a:pPr>
            <a:r>
              <a:rPr lang="en-US" sz="2400" dirty="0"/>
              <a:t>Social-Psychological Factors </a:t>
            </a:r>
          </a:p>
          <a:p>
            <a:pPr marL="641350" lvl="1" indent="-285750">
              <a:buFont typeface="Arial" panose="020B0604020202020204" pitchFamily="34" charset="0"/>
              <a:buChar char="•"/>
            </a:pPr>
            <a:r>
              <a:rPr lang="en-US" sz="2400" dirty="0"/>
              <a:t>Mechanisms </a:t>
            </a:r>
          </a:p>
          <a:p>
            <a:pPr marL="285750" indent="-285750">
              <a:buFont typeface="Arial" panose="020B0604020202020204" pitchFamily="34" charset="0"/>
              <a:buChar char="•"/>
            </a:pPr>
            <a:r>
              <a:rPr lang="en-US" sz="2400" dirty="0"/>
              <a:t>Does this relationship differ by country and context?   </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9761348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02C0-3C3D-4FD5-917C-22A5200339D5}"/>
              </a:ext>
            </a:extLst>
          </p:cNvPr>
          <p:cNvSpPr>
            <a:spLocks noGrp="1"/>
          </p:cNvSpPr>
          <p:nvPr>
            <p:ph type="title"/>
          </p:nvPr>
        </p:nvSpPr>
        <p:spPr/>
        <p:txBody>
          <a:bodyPr/>
          <a:lstStyle/>
          <a:p>
            <a:r>
              <a:rPr lang="en-US" dirty="0"/>
              <a:t>Some Existing Research I</a:t>
            </a:r>
          </a:p>
        </p:txBody>
      </p:sp>
      <p:sp>
        <p:nvSpPr>
          <p:cNvPr id="3" name="Content Placeholder 2">
            <a:extLst>
              <a:ext uri="{FF2B5EF4-FFF2-40B4-BE49-F238E27FC236}">
                <a16:creationId xmlns:a16="http://schemas.microsoft.com/office/drawing/2014/main" id="{6DD9F379-8AE0-40DF-B7DA-94F03DB33626}"/>
              </a:ext>
            </a:extLst>
          </p:cNvPr>
          <p:cNvSpPr>
            <a:spLocks noGrp="1"/>
          </p:cNvSpPr>
          <p:nvPr>
            <p:ph idx="1"/>
          </p:nvPr>
        </p:nvSpPr>
        <p:spPr/>
        <p:txBody>
          <a:bodyPr/>
          <a:lstStyle/>
          <a:p>
            <a:r>
              <a:rPr lang="en-US" dirty="0">
                <a:effectLst/>
              </a:rPr>
              <a:t>Gallego, Aina. 2007. “Unequal Political Participation in Europe.” </a:t>
            </a:r>
            <a:r>
              <a:rPr lang="en-US" i="1" dirty="0">
                <a:effectLst/>
              </a:rPr>
              <a:t>International Journal of Sociology</a:t>
            </a:r>
            <a:r>
              <a:rPr lang="en-US" dirty="0">
                <a:effectLst/>
              </a:rPr>
              <a:t> 37(4): 10–25.</a:t>
            </a:r>
          </a:p>
          <a:p>
            <a:endParaRPr lang="en-US" dirty="0">
              <a:effectLst/>
            </a:endParaRPr>
          </a:p>
          <a:p>
            <a:r>
              <a:rPr lang="en-US" sz="1400" b="0" i="0" dirty="0">
                <a:solidFill>
                  <a:srgbClr val="333333"/>
                </a:solidFill>
                <a:effectLst/>
                <a:latin typeface="+mj-lt"/>
              </a:rPr>
              <a:t>The fact that social stratification factors are closely related to different levels of political participation is a classical issue that has relevant normative as well as explanatory implications for the study of participation. Research on this topic has focused mainly on unequal participation in the United States and we know little about contemporary patterns in other contexts. This article uses data from the European Social Survey to explore the effect of various possible sources of inequality (gender, age, social class, education, income, ethnicity, and working status) on four political activities: voting, working with parties and action groups, attending demonstrations, and boycotting products. Overall, age, education, and social class emerge as the most common causes of distortion, while gender</a:t>
            </a:r>
            <a:r>
              <a:rPr lang="en-US" sz="1400" b="1" i="0" dirty="0">
                <a:solidFill>
                  <a:srgbClr val="333333"/>
                </a:solidFill>
                <a:effectLst/>
                <a:latin typeface="+mj-lt"/>
              </a:rPr>
              <a:t>, membership in minorities</a:t>
            </a:r>
            <a:r>
              <a:rPr lang="en-US" sz="1400" b="0" i="0" dirty="0">
                <a:solidFill>
                  <a:srgbClr val="333333"/>
                </a:solidFill>
                <a:effectLst/>
                <a:latin typeface="+mj-lt"/>
              </a:rPr>
              <a:t>, and occupational variables are less clearly related to participation. In conventional political activities the differences are more predictable in the direction of the disadvantaged, while demonstrators are in some respects undistinguishable from the general public. Finally, the fact that socioeconomic inequalities in turnout are unambiguously visible in most European countries stands in contrast to past research and deserves further attention.</a:t>
            </a:r>
            <a:endParaRPr lang="en-US" sz="1400" dirty="0">
              <a:latin typeface="+mj-lt"/>
            </a:endParaRPr>
          </a:p>
          <a:p>
            <a:endParaRPr lang="en-US" dirty="0">
              <a:effectLst/>
            </a:endParaRPr>
          </a:p>
          <a:p>
            <a:endParaRPr lang="en-US" dirty="0"/>
          </a:p>
          <a:p>
            <a:endParaRPr lang="en-US" dirty="0">
              <a:effectLst/>
            </a:endParaRPr>
          </a:p>
          <a:p>
            <a:endParaRPr lang="en-US" dirty="0"/>
          </a:p>
        </p:txBody>
      </p:sp>
    </p:spTree>
    <p:extLst>
      <p:ext uri="{BB962C8B-B14F-4D97-AF65-F5344CB8AC3E}">
        <p14:creationId xmlns:p14="http://schemas.microsoft.com/office/powerpoint/2010/main" val="20836709"/>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TotalTime>
  <Words>1087</Words>
  <Application>Microsoft Office PowerPoint</Application>
  <PresentationFormat>On-screen Show (16:9)</PresentationFormat>
  <Paragraphs>92</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Open Sans</vt:lpstr>
      <vt:lpstr>Times New Roman</vt:lpstr>
      <vt:lpstr>Verdana</vt:lpstr>
      <vt:lpstr>Vorlesung_15080_17.10.13</vt:lpstr>
      <vt:lpstr>The Politics of Social Inequalities</vt:lpstr>
      <vt:lpstr>Overview and Outline</vt:lpstr>
      <vt:lpstr>Any (technical) questions? </vt:lpstr>
      <vt:lpstr>Inequality, Migration Status, and political participation </vt:lpstr>
      <vt:lpstr>PowerPoint Presentation</vt:lpstr>
      <vt:lpstr>PowerPoint Presentation</vt:lpstr>
      <vt:lpstr>Many (overlapping) Dimensions of Inequality </vt:lpstr>
      <vt:lpstr>Many (overlapping)  Questions</vt:lpstr>
      <vt:lpstr>Some Existing Research I</vt:lpstr>
      <vt:lpstr>Some Existing Research II</vt:lpstr>
      <vt:lpstr>Some Existing Research III </vt:lpstr>
      <vt:lpstr>From Interest to Research Design</vt:lpstr>
      <vt:lpstr>1. Define your research question </vt:lpstr>
      <vt:lpstr>Find and Operationalize the Data</vt:lpstr>
      <vt:lpstr>Operationalization and Theory I</vt:lpstr>
      <vt:lpstr>Operationalization and Theory II: Example Example Code: migration_inequality.R  </vt:lpstr>
      <vt:lpstr>Exploring the data: Electoral Participation  Example Code: migration_inequality.R  </vt:lpstr>
      <vt:lpstr>Exploring the data: Feeling Discriminated  Example Code: migration_inequality.R  </vt:lpstr>
      <vt:lpstr>Exploring the data: Feeling Discriminated II  Example Code: migration_inequality.R  </vt:lpstr>
      <vt:lpstr>How to move forward? </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628</cp:revision>
  <cp:lastPrinted>2015-10-12T07:54:51Z</cp:lastPrinted>
  <dcterms:created xsi:type="dcterms:W3CDTF">2013-10-17T07:50:24Z</dcterms:created>
  <dcterms:modified xsi:type="dcterms:W3CDTF">2020-06-08T12:10:17Z</dcterms:modified>
</cp:coreProperties>
</file>