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7"/>
  </p:notesMasterIdLst>
  <p:sldIdLst>
    <p:sldId id="300" r:id="rId2"/>
    <p:sldId id="301" r:id="rId3"/>
    <p:sldId id="332" r:id="rId4"/>
    <p:sldId id="304" r:id="rId5"/>
    <p:sldId id="334" r:id="rId6"/>
    <p:sldId id="307" r:id="rId7"/>
    <p:sldId id="308" r:id="rId8"/>
    <p:sldId id="309" r:id="rId9"/>
    <p:sldId id="310" r:id="rId10"/>
    <p:sldId id="311" r:id="rId11"/>
    <p:sldId id="312" r:id="rId12"/>
    <p:sldId id="337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10000"/>
      </a:spcBef>
      <a:spcAft>
        <a:spcPct val="0"/>
      </a:spcAft>
      <a:buSzPct val="100000"/>
      <a:buChar char="•"/>
      <a:defRPr kern="1200">
        <a:solidFill>
          <a:schemeClr val="bg2"/>
        </a:solidFill>
        <a:latin typeface="Futura Bk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10000"/>
      </a:spcBef>
      <a:spcAft>
        <a:spcPct val="0"/>
      </a:spcAft>
      <a:buSzPct val="100000"/>
      <a:buChar char="•"/>
      <a:defRPr kern="1200">
        <a:solidFill>
          <a:schemeClr val="bg2"/>
        </a:solidFill>
        <a:latin typeface="Futura Bk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10000"/>
      </a:spcBef>
      <a:spcAft>
        <a:spcPct val="0"/>
      </a:spcAft>
      <a:buSzPct val="100000"/>
      <a:buChar char="•"/>
      <a:defRPr kern="1200">
        <a:solidFill>
          <a:schemeClr val="bg2"/>
        </a:solidFill>
        <a:latin typeface="Futura Bk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10000"/>
      </a:spcBef>
      <a:spcAft>
        <a:spcPct val="0"/>
      </a:spcAft>
      <a:buSzPct val="100000"/>
      <a:buChar char="•"/>
      <a:defRPr kern="1200">
        <a:solidFill>
          <a:schemeClr val="bg2"/>
        </a:solidFill>
        <a:latin typeface="Futura Bk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10000"/>
      </a:spcBef>
      <a:spcAft>
        <a:spcPct val="0"/>
      </a:spcAft>
      <a:buSzPct val="100000"/>
      <a:buChar char="•"/>
      <a:defRPr kern="1200">
        <a:solidFill>
          <a:schemeClr val="bg2"/>
        </a:solidFill>
        <a:latin typeface="Futura B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Futura B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Futura B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Futura B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Futura B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0" autoAdjust="0"/>
    <p:restoredTop sz="94728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2E652FB3-5DA9-43B3-A1A0-18712D93B07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7DC88B-67D7-4A11-A068-AA63E232041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63959-5D23-4B2C-95CA-FF093D07333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44DCD8-2E20-498F-AC9E-F2EA895878E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22C0F-2893-4D65-A209-85A4F5BEE796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14A1B-74B4-49F2-A35C-3444B1CA305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B5F66-7438-42BB-B6B5-FBCB00CF09C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24FD3-577B-4820-8C9E-36F719356BA1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ECF18-7F7E-410D-B6CF-D4EE22F333F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C0F054-D431-4367-9CFB-703EE49FC6F1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C10DD2-BC78-4703-8CF2-439E87429B6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BFF264-AAC9-4738-8B86-9564B753841E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AEFFD-D432-4DFD-AC95-26F370FF4E99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7466F-9D76-4D33-B4FE-97B1C528C93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D2A28B-0417-460D-ACAA-7436583F02F9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12B8E-549E-4E77-83E0-3D5FCEB1C6DD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35D15-2B83-421C-B07C-AE25F964B288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CBB5B-881A-4FBE-AB7D-574D085EBDC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11257A-F1E4-4600-8AAC-E1C9C818E97B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FB3-5DA9-43B3-A1A0-18712D93B0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10E017-E6F0-4247-832C-256F96DB6DD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FB3-5DA9-43B3-A1A0-18712D93B0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1084D-9713-45C7-B890-5CA4084E120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2919A-89D4-44FE-B649-42E5138C1D3A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52FB3-5DA9-43B3-A1A0-18712D93B0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88E13E-D5C6-4B20-8F23-9D37858BAE02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3384550" cy="68580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635375" y="450850"/>
            <a:ext cx="5326063" cy="2795588"/>
          </a:xfrm>
        </p:spPr>
        <p:txBody>
          <a:bodyPr lIns="182880" tIns="91440" rIns="182880" bIns="91440"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651250" y="3429000"/>
            <a:ext cx="5289550" cy="3125788"/>
          </a:xfrm>
          <a:ln algn="ctr"/>
        </p:spPr>
        <p:txBody>
          <a:bodyPr lIns="182880" tIns="91440" rIns="182880" bIns="274320" anchor="b"/>
          <a:lstStyle>
            <a:lvl1pPr marL="0" indent="0">
              <a:buFontTx/>
              <a:buNone/>
              <a:defRPr sz="2200"/>
            </a:lvl1pPr>
          </a:lstStyle>
          <a:p>
            <a:r>
              <a:rPr lang="en-US"/>
              <a:t>Click to edit Master text styles</a:t>
            </a:r>
          </a:p>
        </p:txBody>
      </p:sp>
      <p:pic>
        <p:nvPicPr>
          <p:cNvPr id="54277" name="Picture 5" descr="HPtrue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2916238"/>
            <a:ext cx="1228725" cy="1006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3/13/2007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 2007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1273175"/>
            <a:ext cx="4121150" cy="527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73175"/>
            <a:ext cx="4121150" cy="5270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3/13/2007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 2007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38" y="195263"/>
            <a:ext cx="7332662" cy="8223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36550" y="1273175"/>
            <a:ext cx="4121150" cy="527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73175"/>
            <a:ext cx="4121150" cy="5270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1"/>
          </p:nvPr>
        </p:nvSpPr>
        <p:spPr>
          <a:xfrm>
            <a:off x="244475" y="6667500"/>
            <a:ext cx="1108075" cy="122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3/13/2007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1447800" y="6629400"/>
            <a:ext cx="6022975" cy="1222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CGO 2007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ltGray">
          <a:xfrm>
            <a:off x="0" y="0"/>
            <a:ext cx="9144000" cy="120173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sm"/>
          </a:ln>
          <a:effectLst/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 bwMode="black">
          <a:xfrm>
            <a:off x="338138" y="195263"/>
            <a:ext cx="7332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36550" y="1273175"/>
            <a:ext cx="83947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3716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ltGray">
          <a:xfrm>
            <a:off x="0" y="6591300"/>
            <a:ext cx="9144000" cy="0"/>
          </a:xfrm>
          <a:prstGeom prst="line">
            <a:avLst/>
          </a:prstGeom>
          <a:noFill/>
          <a:ln w="9525">
            <a:solidFill>
              <a:srgbClr val="5A93B6"/>
            </a:solidFill>
            <a:round/>
            <a:headEnd/>
            <a:tailEnd type="none" w="lg" len="sm"/>
          </a:ln>
          <a:effectLst/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dt" sz="quarter" idx="2"/>
          </p:nvPr>
        </p:nvSpPr>
        <p:spPr bwMode="gray">
          <a:xfrm>
            <a:off x="244475" y="6667500"/>
            <a:ext cx="11080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800">
                <a:solidFill>
                  <a:srgbClr val="5A93B6"/>
                </a:solidFill>
              </a:defRPr>
            </a:lvl1pPr>
          </a:lstStyle>
          <a:p>
            <a:r>
              <a:rPr lang="en-US" smtClean="0"/>
              <a:t>3/13/2007</a:t>
            </a:r>
            <a:endParaRPr lang="en-US"/>
          </a:p>
        </p:txBody>
      </p:sp>
      <p:sp>
        <p:nvSpPr>
          <p:cNvPr id="53256" name="Rectangle 8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447800" y="6629400"/>
            <a:ext cx="60229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800">
                <a:solidFill>
                  <a:srgbClr val="5A93B6"/>
                </a:solidFill>
              </a:defRPr>
            </a:lvl1pPr>
          </a:lstStyle>
          <a:p>
            <a:r>
              <a:rPr lang="en-US" smtClean="0"/>
              <a:t>CGO 2007</a:t>
            </a:r>
            <a:endParaRPr lang="en-US"/>
          </a:p>
        </p:txBody>
      </p:sp>
      <p:pic>
        <p:nvPicPr>
          <p:cNvPr id="53257" name="Picture 9" descr="white-logo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ltGray">
          <a:xfrm>
            <a:off x="8101013" y="352425"/>
            <a:ext cx="685800" cy="546100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75" r:id="rId5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Futura Hv" pitchFamily="34" charset="0"/>
        </a:defRPr>
      </a:lvl9pPr>
    </p:titleStyle>
    <p:bodyStyle>
      <a:lvl1pPr marL="225425" indent="-225425" algn="l" defTabSz="742950" rtl="0" fontAlgn="base">
        <a:lnSpc>
          <a:spcPct val="90000"/>
        </a:lnSpc>
        <a:spcBef>
          <a:spcPct val="10000"/>
        </a:spcBef>
        <a:spcAft>
          <a:spcPct val="10000"/>
        </a:spcAft>
        <a:buSzPct val="80000"/>
        <a:buChar char="•"/>
        <a:defRPr sz="2600">
          <a:solidFill>
            <a:schemeClr val="bg2"/>
          </a:solidFill>
          <a:latin typeface="+mn-lt"/>
          <a:ea typeface="+mn-ea"/>
          <a:cs typeface="+mn-cs"/>
        </a:defRPr>
      </a:lvl1pPr>
      <a:lvl2pPr marL="471488" indent="-244475" algn="l" defTabSz="742950" rtl="0" fontAlgn="base">
        <a:lnSpc>
          <a:spcPct val="90000"/>
        </a:lnSpc>
        <a:spcBef>
          <a:spcPct val="10000"/>
        </a:spcBef>
        <a:spcAft>
          <a:spcPct val="10000"/>
        </a:spcAft>
        <a:buSzPct val="80000"/>
        <a:buFont typeface="Futura Bk" pitchFamily="34" charset="0"/>
        <a:buChar char="–"/>
        <a:defRPr sz="2400">
          <a:solidFill>
            <a:schemeClr val="bg2"/>
          </a:solidFill>
          <a:latin typeface="+mn-lt"/>
        </a:defRPr>
      </a:lvl2pPr>
      <a:lvl3pPr marL="700088" indent="-214313" algn="l" defTabSz="742950" rtl="0" fontAlgn="base">
        <a:lnSpc>
          <a:spcPct val="90000"/>
        </a:lnSpc>
        <a:spcBef>
          <a:spcPct val="10000"/>
        </a:spcBef>
        <a:spcAft>
          <a:spcPct val="30000"/>
        </a:spcAft>
        <a:buSzPct val="85000"/>
        <a:buChar char="•"/>
        <a:defRPr sz="2200">
          <a:solidFill>
            <a:schemeClr val="bg2"/>
          </a:solidFill>
          <a:latin typeface="+mn-lt"/>
        </a:defRPr>
      </a:lvl3pPr>
      <a:lvl4pPr marL="1208088" indent="-1825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Font typeface="Futura Bk" pitchFamily="34" charset="0"/>
        <a:buChar char="–"/>
        <a:defRPr>
          <a:solidFill>
            <a:schemeClr val="tx1"/>
          </a:solidFill>
          <a:latin typeface="+mn-lt"/>
        </a:defRPr>
      </a:lvl4pPr>
      <a:lvl5pPr marL="1933575" indent="-2206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</a:defRPr>
      </a:lvl5pPr>
      <a:lvl6pPr marL="2390775" indent="-2206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</a:defRPr>
      </a:lvl6pPr>
      <a:lvl7pPr marL="2847975" indent="-2206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</a:defRPr>
      </a:lvl7pPr>
      <a:lvl8pPr marL="3305175" indent="-2206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</a:defRPr>
      </a:lvl8pPr>
      <a:lvl9pPr marL="3762375" indent="-220663" algn="l" defTabSz="742950" rtl="0" fontAlgn="base">
        <a:lnSpc>
          <a:spcPct val="95000"/>
        </a:lnSpc>
        <a:spcBef>
          <a:spcPct val="10000"/>
        </a:spcBef>
        <a:spcAft>
          <a:spcPct val="30000"/>
        </a:spcAft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97-2003_Worksheet2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97-2003_Worksheet3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97-2003_Worksheet4.xls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A Structure Layout Optimization for Multithreaded Programs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3505200" y="3228975"/>
            <a:ext cx="4883150" cy="1752600"/>
          </a:xfrm>
        </p:spPr>
        <p:txBody>
          <a:bodyPr/>
          <a:lstStyle/>
          <a:p>
            <a:pPr marR="0" eaLnBrk="1" hangingPunct="1">
              <a:buFont typeface="Arial" charset="0"/>
              <a:buNone/>
            </a:pPr>
            <a:r>
              <a:rPr lang="en-US" b="1" dirty="0" err="1" smtClean="0"/>
              <a:t>Easwaran</a:t>
            </a:r>
            <a:r>
              <a:rPr lang="en-US" b="1" dirty="0" smtClean="0"/>
              <a:t> Raman, Princeton</a:t>
            </a:r>
          </a:p>
          <a:p>
            <a:pPr marR="0" eaLnBrk="1" hangingPunct="1">
              <a:buFont typeface="Arial" charset="0"/>
              <a:buNone/>
            </a:pPr>
            <a:r>
              <a:rPr lang="en-US" dirty="0" smtClean="0"/>
              <a:t>Robert </a:t>
            </a:r>
            <a:r>
              <a:rPr lang="en-US" dirty="0" err="1" smtClean="0"/>
              <a:t>Hundt</a:t>
            </a:r>
            <a:r>
              <a:rPr lang="en-US" dirty="0" smtClean="0"/>
              <a:t>, Google</a:t>
            </a:r>
          </a:p>
          <a:p>
            <a:pPr marR="0" eaLnBrk="1" hangingPunct="1">
              <a:buFont typeface="Arial" charset="0"/>
              <a:buNone/>
            </a:pPr>
            <a:r>
              <a:rPr lang="en-US" dirty="0" err="1" smtClean="0"/>
              <a:t>Sandya</a:t>
            </a:r>
            <a:r>
              <a:rPr lang="en-US" dirty="0" smtClean="0"/>
              <a:t> S. </a:t>
            </a:r>
            <a:r>
              <a:rPr lang="en-US" dirty="0" err="1" smtClean="0"/>
              <a:t>Mannarswamy</a:t>
            </a:r>
            <a:r>
              <a:rPr lang="en-US" dirty="0" smtClean="0"/>
              <a:t>, 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CycleGain – In practice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/>
              <a:t>Approximations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smtClean="0"/>
              <a:t> Use static instruction pairs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smtClean="0"/>
              <a:t>Consider only  intra-procedural paths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smtClean="0"/>
              <a:t>Find paths within the same loop level</a:t>
            </a:r>
          </a:p>
          <a:p>
            <a:pPr eaLnBrk="1" hangingPunct="1">
              <a:buFont typeface="Arial" charset="0"/>
              <a:buChar char="•"/>
            </a:pPr>
            <a:endParaRPr lang="en-US" smtClean="0"/>
          </a:p>
          <a:p>
            <a:pPr eaLnBrk="1" hangingPunct="1">
              <a:buFont typeface="Arial" charset="0"/>
              <a:buChar char="•"/>
            </a:pPr>
            <a:r>
              <a:rPr lang="en-US" smtClean="0"/>
              <a:t>If i1 and i2 belong to loop L, 		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/>
              <a:t>CycleGain(f1, i1, f2, i2) = Min(Freq(i1), Freq(i2))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CycleLoss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Estimating cycles lost due to false sharing for a given layout is difficult</a:t>
            </a:r>
          </a:p>
          <a:p>
            <a:pPr eaLnBrk="1" hangingPunct="1"/>
            <a:r>
              <a:rPr lang="en-US" smtClean="0"/>
              <a:t>… and insufficient</a:t>
            </a:r>
          </a:p>
          <a:p>
            <a:pPr eaLnBrk="1" hangingPunct="1"/>
            <a:r>
              <a:rPr lang="en-US" smtClean="0"/>
              <a:t>Solution : Compute </a:t>
            </a:r>
            <a:r>
              <a:rPr lang="en-US" i="1" smtClean="0"/>
              <a:t>concurrent execution profile</a:t>
            </a:r>
            <a:r>
              <a:rPr lang="en-US" smtClean="0"/>
              <a:t> and estimate FS</a:t>
            </a:r>
          </a:p>
          <a:p>
            <a:pPr lvl="1" eaLnBrk="1" hangingPunct="1"/>
            <a:r>
              <a:rPr lang="en-US" smtClean="0"/>
              <a:t>Relies on performance counters in Itanium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Concurrency Profile</a:t>
            </a:r>
          </a:p>
        </p:txBody>
      </p:sp>
      <p:sp>
        <p:nvSpPr>
          <p:cNvPr id="31752" name="Rectangle 20"/>
          <p:cNvSpPr>
            <a:spLocks noChangeArrowheads="1"/>
          </p:cNvSpPr>
          <p:nvPr/>
        </p:nvSpPr>
        <p:spPr bwMode="auto">
          <a:xfrm>
            <a:off x="1905000" y="1447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3" name="Rectangle 21"/>
          <p:cNvSpPr>
            <a:spLocks noChangeArrowheads="1"/>
          </p:cNvSpPr>
          <p:nvPr/>
        </p:nvSpPr>
        <p:spPr bwMode="auto">
          <a:xfrm>
            <a:off x="1905000" y="1676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4" name="Rectangle 22"/>
          <p:cNvSpPr>
            <a:spLocks noChangeArrowheads="1"/>
          </p:cNvSpPr>
          <p:nvPr/>
        </p:nvSpPr>
        <p:spPr bwMode="auto">
          <a:xfrm>
            <a:off x="1905000" y="1905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05000" y="2133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8" name="Rectangle 40"/>
          <p:cNvSpPr>
            <a:spLocks noChangeArrowheads="1"/>
          </p:cNvSpPr>
          <p:nvPr/>
        </p:nvSpPr>
        <p:spPr bwMode="auto">
          <a:xfrm>
            <a:off x="3352800" y="1447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9" name="Rectangle 41"/>
          <p:cNvSpPr>
            <a:spLocks noChangeArrowheads="1"/>
          </p:cNvSpPr>
          <p:nvPr/>
        </p:nvSpPr>
        <p:spPr bwMode="auto">
          <a:xfrm>
            <a:off x="3352800" y="1676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0" name="Rectangle 42"/>
          <p:cNvSpPr>
            <a:spLocks noChangeArrowheads="1"/>
          </p:cNvSpPr>
          <p:nvPr/>
        </p:nvSpPr>
        <p:spPr bwMode="auto">
          <a:xfrm>
            <a:off x="3352800" y="1905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352800" y="2133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4" name="Rectangle 56"/>
          <p:cNvSpPr>
            <a:spLocks noChangeArrowheads="1"/>
          </p:cNvSpPr>
          <p:nvPr/>
        </p:nvSpPr>
        <p:spPr bwMode="auto">
          <a:xfrm>
            <a:off x="4876800" y="1447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5" name="Rectangle 57"/>
          <p:cNvSpPr>
            <a:spLocks noChangeArrowheads="1"/>
          </p:cNvSpPr>
          <p:nvPr/>
        </p:nvSpPr>
        <p:spPr bwMode="auto">
          <a:xfrm>
            <a:off x="4876800" y="1676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6" name="Rectangle 58"/>
          <p:cNvSpPr>
            <a:spLocks noChangeArrowheads="1"/>
          </p:cNvSpPr>
          <p:nvPr/>
        </p:nvSpPr>
        <p:spPr bwMode="auto">
          <a:xfrm>
            <a:off x="4876800" y="1905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876800" y="2133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6" name="Rectangle 24"/>
          <p:cNvSpPr>
            <a:spLocks noChangeArrowheads="1"/>
          </p:cNvSpPr>
          <p:nvPr/>
        </p:nvSpPr>
        <p:spPr bwMode="auto">
          <a:xfrm>
            <a:off x="1905000" y="2362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7" name="Rectangle 25"/>
          <p:cNvSpPr>
            <a:spLocks noChangeArrowheads="1"/>
          </p:cNvSpPr>
          <p:nvPr/>
        </p:nvSpPr>
        <p:spPr bwMode="auto">
          <a:xfrm>
            <a:off x="1905000" y="2590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8" name="Rectangle 26"/>
          <p:cNvSpPr>
            <a:spLocks noChangeArrowheads="1"/>
          </p:cNvSpPr>
          <p:nvPr/>
        </p:nvSpPr>
        <p:spPr bwMode="auto">
          <a:xfrm>
            <a:off x="1905000" y="2819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59" name="Rectangle 27"/>
          <p:cNvSpPr>
            <a:spLocks noChangeArrowheads="1"/>
          </p:cNvSpPr>
          <p:nvPr/>
        </p:nvSpPr>
        <p:spPr bwMode="auto">
          <a:xfrm>
            <a:off x="1905000" y="3048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3352800" y="2362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3" name="Rectangle 45"/>
          <p:cNvSpPr>
            <a:spLocks noChangeArrowheads="1"/>
          </p:cNvSpPr>
          <p:nvPr/>
        </p:nvSpPr>
        <p:spPr bwMode="auto">
          <a:xfrm>
            <a:off x="3352800" y="2590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4" name="Rectangle 46"/>
          <p:cNvSpPr>
            <a:spLocks noChangeArrowheads="1"/>
          </p:cNvSpPr>
          <p:nvPr/>
        </p:nvSpPr>
        <p:spPr bwMode="auto">
          <a:xfrm>
            <a:off x="3352800" y="2819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5" name="Rectangle 47"/>
          <p:cNvSpPr>
            <a:spLocks noChangeArrowheads="1"/>
          </p:cNvSpPr>
          <p:nvPr/>
        </p:nvSpPr>
        <p:spPr bwMode="auto">
          <a:xfrm>
            <a:off x="3352800" y="3048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8" name="Rectangle 60"/>
          <p:cNvSpPr>
            <a:spLocks noChangeArrowheads="1"/>
          </p:cNvSpPr>
          <p:nvPr/>
        </p:nvSpPr>
        <p:spPr bwMode="auto">
          <a:xfrm>
            <a:off x="4876800" y="2362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9" name="Rectangle 61"/>
          <p:cNvSpPr>
            <a:spLocks noChangeArrowheads="1"/>
          </p:cNvSpPr>
          <p:nvPr/>
        </p:nvSpPr>
        <p:spPr bwMode="auto">
          <a:xfrm>
            <a:off x="4876800" y="2590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0" name="Rectangle 62"/>
          <p:cNvSpPr>
            <a:spLocks noChangeArrowheads="1"/>
          </p:cNvSpPr>
          <p:nvPr/>
        </p:nvSpPr>
        <p:spPr bwMode="auto">
          <a:xfrm>
            <a:off x="4876800" y="2819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1" name="Rectangle 63"/>
          <p:cNvSpPr>
            <a:spLocks noChangeArrowheads="1"/>
          </p:cNvSpPr>
          <p:nvPr/>
        </p:nvSpPr>
        <p:spPr bwMode="auto">
          <a:xfrm>
            <a:off x="4876800" y="3048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905000" y="3276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1" name="Rectangle 33"/>
          <p:cNvSpPr>
            <a:spLocks noChangeArrowheads="1"/>
          </p:cNvSpPr>
          <p:nvPr/>
        </p:nvSpPr>
        <p:spPr bwMode="auto">
          <a:xfrm>
            <a:off x="1905000" y="3505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2" name="Rectangle 34"/>
          <p:cNvSpPr>
            <a:spLocks noChangeArrowheads="1"/>
          </p:cNvSpPr>
          <p:nvPr/>
        </p:nvSpPr>
        <p:spPr bwMode="auto">
          <a:xfrm>
            <a:off x="1905000" y="3733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3" name="Rectangle 35"/>
          <p:cNvSpPr>
            <a:spLocks noChangeArrowheads="1"/>
          </p:cNvSpPr>
          <p:nvPr/>
        </p:nvSpPr>
        <p:spPr bwMode="auto">
          <a:xfrm>
            <a:off x="1905000" y="3962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3352800" y="3276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7" name="Rectangle 49"/>
          <p:cNvSpPr>
            <a:spLocks noChangeArrowheads="1"/>
          </p:cNvSpPr>
          <p:nvPr/>
        </p:nvSpPr>
        <p:spPr bwMode="auto">
          <a:xfrm>
            <a:off x="3352800" y="3505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8" name="Rectangle 50"/>
          <p:cNvSpPr>
            <a:spLocks noChangeArrowheads="1"/>
          </p:cNvSpPr>
          <p:nvPr/>
        </p:nvSpPr>
        <p:spPr bwMode="auto">
          <a:xfrm>
            <a:off x="3352800" y="3733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79" name="Rectangle 51"/>
          <p:cNvSpPr>
            <a:spLocks noChangeArrowheads="1"/>
          </p:cNvSpPr>
          <p:nvPr/>
        </p:nvSpPr>
        <p:spPr bwMode="auto">
          <a:xfrm>
            <a:off x="3352800" y="3962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4876800" y="3276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3" name="Rectangle 65"/>
          <p:cNvSpPr>
            <a:spLocks noChangeArrowheads="1"/>
          </p:cNvSpPr>
          <p:nvPr/>
        </p:nvSpPr>
        <p:spPr bwMode="auto">
          <a:xfrm>
            <a:off x="4876800" y="3505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4" name="Rectangle 66"/>
          <p:cNvSpPr>
            <a:spLocks noChangeArrowheads="1"/>
          </p:cNvSpPr>
          <p:nvPr/>
        </p:nvSpPr>
        <p:spPr bwMode="auto">
          <a:xfrm>
            <a:off x="4876800" y="3733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5" name="Rectangle 67"/>
          <p:cNvSpPr>
            <a:spLocks noChangeArrowheads="1"/>
          </p:cNvSpPr>
          <p:nvPr/>
        </p:nvSpPr>
        <p:spPr bwMode="auto">
          <a:xfrm>
            <a:off x="4876800" y="39624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4" name="Rectangle 36"/>
          <p:cNvSpPr>
            <a:spLocks noChangeArrowheads="1"/>
          </p:cNvSpPr>
          <p:nvPr/>
        </p:nvSpPr>
        <p:spPr bwMode="auto">
          <a:xfrm>
            <a:off x="1905000" y="4191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5" name="Rectangle 37"/>
          <p:cNvSpPr>
            <a:spLocks noChangeArrowheads="1"/>
          </p:cNvSpPr>
          <p:nvPr/>
        </p:nvSpPr>
        <p:spPr bwMode="auto">
          <a:xfrm>
            <a:off x="1905000" y="4419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1905000" y="4648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1905000" y="4876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0" name="Rectangle 52"/>
          <p:cNvSpPr>
            <a:spLocks noChangeArrowheads="1"/>
          </p:cNvSpPr>
          <p:nvPr/>
        </p:nvSpPr>
        <p:spPr bwMode="auto">
          <a:xfrm>
            <a:off x="3352800" y="4191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1" name="Rectangle 53"/>
          <p:cNvSpPr>
            <a:spLocks noChangeArrowheads="1"/>
          </p:cNvSpPr>
          <p:nvPr/>
        </p:nvSpPr>
        <p:spPr bwMode="auto">
          <a:xfrm>
            <a:off x="3352800" y="4419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2" name="Rectangle 54"/>
          <p:cNvSpPr>
            <a:spLocks noChangeArrowheads="1"/>
          </p:cNvSpPr>
          <p:nvPr/>
        </p:nvSpPr>
        <p:spPr bwMode="auto">
          <a:xfrm>
            <a:off x="3352800" y="4648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83" name="Rectangle 55"/>
          <p:cNvSpPr>
            <a:spLocks noChangeArrowheads="1"/>
          </p:cNvSpPr>
          <p:nvPr/>
        </p:nvSpPr>
        <p:spPr bwMode="auto">
          <a:xfrm>
            <a:off x="3352800" y="4876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6" name="Rectangle 68"/>
          <p:cNvSpPr>
            <a:spLocks noChangeArrowheads="1"/>
          </p:cNvSpPr>
          <p:nvPr/>
        </p:nvSpPr>
        <p:spPr bwMode="auto">
          <a:xfrm>
            <a:off x="4876800" y="41910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7" name="Rectangle 69"/>
          <p:cNvSpPr>
            <a:spLocks noChangeArrowheads="1"/>
          </p:cNvSpPr>
          <p:nvPr/>
        </p:nvSpPr>
        <p:spPr bwMode="auto">
          <a:xfrm>
            <a:off x="4876800" y="44196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8" name="Rectangle 70"/>
          <p:cNvSpPr>
            <a:spLocks noChangeArrowheads="1"/>
          </p:cNvSpPr>
          <p:nvPr/>
        </p:nvSpPr>
        <p:spPr bwMode="auto">
          <a:xfrm>
            <a:off x="4876800" y="46482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31799" name="Rectangle 71"/>
          <p:cNvSpPr>
            <a:spLocks noChangeArrowheads="1"/>
          </p:cNvSpPr>
          <p:nvPr/>
        </p:nvSpPr>
        <p:spPr bwMode="auto">
          <a:xfrm>
            <a:off x="4876800" y="4876800"/>
            <a:ext cx="533400" cy="152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209800" y="5791200"/>
            <a:ext cx="524668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Use Itanium’s performance monitoring unit (PMU)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Collect  PC and ITC values</a:t>
            </a:r>
          </a:p>
        </p:txBody>
      </p:sp>
      <p:sp>
        <p:nvSpPr>
          <p:cNvPr id="31821" name="TextBox 101"/>
          <p:cNvSpPr txBox="1">
            <a:spLocks noChangeArrowheads="1"/>
          </p:cNvSpPr>
          <p:nvPr/>
        </p:nvSpPr>
        <p:spPr bwMode="auto">
          <a:xfrm>
            <a:off x="1981200" y="1066800"/>
            <a:ext cx="4667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31822" name="TextBox 102"/>
          <p:cNvSpPr txBox="1">
            <a:spLocks noChangeArrowheads="1"/>
          </p:cNvSpPr>
          <p:nvPr/>
        </p:nvSpPr>
        <p:spPr bwMode="auto">
          <a:xfrm>
            <a:off x="3355975" y="1066800"/>
            <a:ext cx="4667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1823" name="TextBox 103"/>
          <p:cNvSpPr txBox="1">
            <a:spLocks noChangeArrowheads="1"/>
          </p:cNvSpPr>
          <p:nvPr/>
        </p:nvSpPr>
        <p:spPr bwMode="auto">
          <a:xfrm>
            <a:off x="4879975" y="1066800"/>
            <a:ext cx="4667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P3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990600" y="150679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990600" y="24368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990600" y="40370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2819400" y="17510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2819400" y="29702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2819400" y="40370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4267200" y="1524000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4267200" y="2895600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4267200" y="4722812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990600" y="1553496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(1,B1)</a:t>
            </a:r>
            <a:endParaRPr 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04421" y="2533168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(5,B3)</a:t>
            </a:r>
            <a:endParaRPr 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990600" y="4133368"/>
            <a:ext cx="77136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(12,B1)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604621" y="4114800"/>
            <a:ext cx="77136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(12,B2)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2667000" y="2971800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(7,B4)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667000" y="1828800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(2,B3)</a:t>
            </a:r>
            <a:endParaRPr lang="en-US" sz="1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160577" y="1542568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(1,B3)</a:t>
            </a:r>
            <a:endParaRPr lang="en-US" sz="14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114800" y="2914168"/>
            <a:ext cx="671979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(7,B2)</a:t>
            </a:r>
            <a:endParaRPr lang="en-US" sz="14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114800" y="4724400"/>
            <a:ext cx="77136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(15,B4)</a:t>
            </a:r>
            <a:endParaRPr lang="en-US" sz="14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172200" y="1219200"/>
            <a:ext cx="2590800" cy="2286794"/>
            <a:chOff x="6172200" y="1219200"/>
            <a:chExt cx="2590800" cy="2286794"/>
          </a:xfrm>
        </p:grpSpPr>
        <p:sp>
          <p:nvSpPr>
            <p:cNvPr id="120" name="Rectangle 119"/>
            <p:cNvSpPr/>
            <p:nvPr/>
          </p:nvSpPr>
          <p:spPr bwMode="auto">
            <a:xfrm>
              <a:off x="6705600" y="1524000"/>
              <a:ext cx="2057400" cy="1981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Futura Bk" pitchFamily="34" charset="0"/>
              </a:endParaRPr>
            </a:p>
          </p:txBody>
        </p:sp>
        <p:cxnSp>
          <p:nvCxnSpPr>
            <p:cNvPr id="122" name="Straight Connector 121"/>
            <p:cNvCxnSpPr>
              <a:stCxn id="120" idx="0"/>
              <a:endCxn id="120" idx="2"/>
            </p:cNvCxnSpPr>
            <p:nvPr/>
          </p:nvCxnSpPr>
          <p:spPr bwMode="auto">
            <a:xfrm rot="16200000" flipH="1">
              <a:off x="6743700" y="25146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Straight Connector 122"/>
            <p:cNvCxnSpPr/>
            <p:nvPr/>
          </p:nvCxnSpPr>
          <p:spPr bwMode="auto">
            <a:xfrm rot="16200000" flipH="1">
              <a:off x="7239794" y="2513806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Straight Connector 123"/>
            <p:cNvCxnSpPr/>
            <p:nvPr/>
          </p:nvCxnSpPr>
          <p:spPr bwMode="auto">
            <a:xfrm rot="16200000" flipH="1">
              <a:off x="6249194" y="2513806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Straight Connector 125"/>
            <p:cNvCxnSpPr>
              <a:stCxn id="120" idx="1"/>
              <a:endCxn id="120" idx="3"/>
            </p:cNvCxnSpPr>
            <p:nvPr/>
          </p:nvCxnSpPr>
          <p:spPr bwMode="auto">
            <a:xfrm rot="10800000" flipH="1">
              <a:off x="6705600" y="2514600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 rot="10800000" flipH="1">
              <a:off x="6705600" y="3016916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 rot="10800000" flipH="1">
              <a:off x="6705600" y="2026315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6705600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229406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762806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229600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16395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172200" y="20967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172200" y="26301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172200" y="30873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315200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848600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297694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7840494" y="25908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840494" y="21336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297694" y="21336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143" name="Straight Arrow Connector 142"/>
          <p:cNvCxnSpPr/>
          <p:nvPr/>
        </p:nvCxnSpPr>
        <p:spPr bwMode="auto">
          <a:xfrm>
            <a:off x="2832875" y="4969980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2618096" y="5047768"/>
            <a:ext cx="77136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(16,B1)</a:t>
            </a:r>
            <a:endParaRPr lang="en-US" sz="1400" dirty="0"/>
          </a:p>
        </p:txBody>
      </p:sp>
      <p:cxnSp>
        <p:nvCxnSpPr>
          <p:cNvPr id="145" name="Straight Arrow Connector 144"/>
          <p:cNvCxnSpPr/>
          <p:nvPr/>
        </p:nvCxnSpPr>
        <p:spPr bwMode="auto">
          <a:xfrm>
            <a:off x="4267200" y="3581400"/>
            <a:ext cx="38100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114800" y="3599968"/>
            <a:ext cx="77136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(10,B4)</a:t>
            </a:r>
            <a:endParaRPr lang="en-US" sz="1400" dirty="0"/>
          </a:p>
        </p:txBody>
      </p:sp>
      <p:sp>
        <p:nvSpPr>
          <p:cNvPr id="110" name="Date Placeholder 109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121" name="Footer Placeholder 1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9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3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7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5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9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5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9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317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1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7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10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1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00" fill="hold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5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000" fill="hold"/>
                                        <p:tgtEl>
                                          <p:spTgt spid="317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89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1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02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5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9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7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18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1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3" dur="10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34" dur="10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7" dur="10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38" dur="10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1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242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7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0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1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10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8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10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2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3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10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6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0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4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5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8" dur="10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10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10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2" dur="10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3" dur="10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1000" fill="hold"/>
                                        <p:tgtEl>
                                          <p:spTgt spid="317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6" dur="10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7" dur="10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0" dur="10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1000" fill="hold"/>
                                        <p:tgtEl>
                                          <p:spTgt spid="317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44" grpId="0"/>
      <p:bldP spid="1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CycleLoss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36550" y="1273175"/>
            <a:ext cx="5378450" cy="5270500"/>
          </a:xfrm>
        </p:spPr>
        <p:txBody>
          <a:bodyPr/>
          <a:lstStyle/>
          <a:p>
            <a:pPr eaLnBrk="1" hangingPunct="1"/>
            <a:r>
              <a:rPr lang="en-US" dirty="0" smtClean="0"/>
              <a:t>For every pair of fields f1 accessed in B1 and f2 in B2</a:t>
            </a:r>
          </a:p>
          <a:p>
            <a:pPr lvl="1" eaLnBrk="1" hangingPunct="1"/>
            <a:r>
              <a:rPr lang="en-US" dirty="0" smtClean="0"/>
              <a:t> If one of them is a write</a:t>
            </a:r>
          </a:p>
          <a:p>
            <a:pPr lvl="2" eaLnBrk="1" hangingPunct="1"/>
            <a:r>
              <a:rPr lang="en-US" dirty="0" err="1" smtClean="0"/>
              <a:t>CycleLoss</a:t>
            </a:r>
            <a:r>
              <a:rPr lang="en-US" dirty="0" smtClean="0"/>
              <a:t>(f1,f2) = k*Concurrency(f1, f2)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72200" y="1219200"/>
            <a:ext cx="2590800" cy="2286794"/>
            <a:chOff x="6172200" y="1219200"/>
            <a:chExt cx="2590800" cy="2286794"/>
          </a:xfrm>
        </p:grpSpPr>
        <p:sp>
          <p:nvSpPr>
            <p:cNvPr id="9" name="Rectangle 8"/>
            <p:cNvSpPr/>
            <p:nvPr/>
          </p:nvSpPr>
          <p:spPr bwMode="auto">
            <a:xfrm>
              <a:off x="6705600" y="1524000"/>
              <a:ext cx="2057400" cy="1981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FontTx/>
                <a:buChar char="•"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Futura Bk" pitchFamily="34" charset="0"/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 bwMode="auto">
            <a:xfrm rot="16200000" flipH="1">
              <a:off x="6743700" y="25146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rot="16200000" flipH="1">
              <a:off x="7239794" y="2513806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6200000" flipH="1">
              <a:off x="6249194" y="2513806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9" idx="1"/>
              <a:endCxn id="9" idx="3"/>
            </p:cNvCxnSpPr>
            <p:nvPr/>
          </p:nvCxnSpPr>
          <p:spPr bwMode="auto">
            <a:xfrm rot="10800000" flipH="1">
              <a:off x="6705600" y="2514600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10800000" flipH="1">
              <a:off x="6705600" y="3016916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rot="10800000" flipH="1">
              <a:off x="6705600" y="2026315"/>
              <a:ext cx="2057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6705600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29406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62806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9600" y="1219200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72200" y="16395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2200" y="20967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72200" y="26301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B3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72200" y="3087368"/>
              <a:ext cx="46679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B4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15200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48600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97694" y="16002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40494" y="25908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40494" y="21336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97694" y="2133600"/>
              <a:ext cx="312906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30" name="Date Placeholder 29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Clustering Algorithm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73175"/>
            <a:ext cx="4997450" cy="52705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Separate RO fields and RW fields</a:t>
            </a:r>
          </a:p>
          <a:p>
            <a:pPr eaLnBrk="1" hangingPunct="1"/>
            <a:r>
              <a:rPr lang="en-US" sz="2200" dirty="0" smtClean="0"/>
              <a:t>while RWF is not empty</a:t>
            </a:r>
          </a:p>
          <a:p>
            <a:pPr lvl="1" eaLnBrk="1" hangingPunct="1"/>
            <a:r>
              <a:rPr lang="en-US" sz="2000" dirty="0" smtClean="0"/>
              <a:t>  seed = Hottest field in RWF</a:t>
            </a:r>
          </a:p>
          <a:p>
            <a:pPr lvl="1" eaLnBrk="1" hangingPunct="1"/>
            <a:r>
              <a:rPr lang="en-US" sz="2000" dirty="0" smtClean="0"/>
              <a:t> </a:t>
            </a:r>
            <a:r>
              <a:rPr lang="en-US" sz="2000" dirty="0" err="1" smtClean="0"/>
              <a:t>current_cluster</a:t>
            </a:r>
            <a:r>
              <a:rPr lang="en-US" sz="2000" dirty="0" smtClean="0"/>
              <a:t> = {seed}</a:t>
            </a:r>
          </a:p>
          <a:p>
            <a:pPr lvl="1" eaLnBrk="1" hangingPunct="1"/>
            <a:r>
              <a:rPr lang="en-US" sz="2000" dirty="0" smtClean="0"/>
              <a:t>unassigned = RWF – {seed}</a:t>
            </a:r>
          </a:p>
          <a:p>
            <a:pPr lvl="1" eaLnBrk="1" hangingPunct="1"/>
            <a:r>
              <a:rPr lang="en-US" sz="2000" dirty="0" smtClean="0"/>
              <a:t> while true:</a:t>
            </a:r>
          </a:p>
          <a:p>
            <a:pPr lvl="2" eaLnBrk="1" hangingPunct="1"/>
            <a:r>
              <a:rPr lang="en-US" sz="2000" dirty="0" smtClean="0"/>
              <a:t>f =  </a:t>
            </a:r>
            <a:r>
              <a:rPr lang="en-US" sz="2000" dirty="0" err="1" smtClean="0"/>
              <a:t>find_best_match</a:t>
            </a:r>
            <a:r>
              <a:rPr lang="en-US" sz="2000" dirty="0" smtClean="0"/>
              <a:t>()</a:t>
            </a:r>
          </a:p>
          <a:p>
            <a:pPr lvl="2" eaLnBrk="1" hangingPunct="1"/>
            <a:r>
              <a:rPr lang="en-US" sz="2000" dirty="0" smtClean="0"/>
              <a:t>If f is NULL exit loop</a:t>
            </a:r>
          </a:p>
          <a:p>
            <a:pPr lvl="2" eaLnBrk="1" hangingPunct="1"/>
            <a:r>
              <a:rPr lang="en-US" sz="2000" dirty="0" smtClean="0"/>
              <a:t>add f to </a:t>
            </a:r>
            <a:r>
              <a:rPr lang="en-US" sz="2000" dirty="0" err="1" smtClean="0"/>
              <a:t>current_cluster</a:t>
            </a:r>
            <a:r>
              <a:rPr lang="en-US" sz="2000" dirty="0" smtClean="0"/>
              <a:t> </a:t>
            </a:r>
          </a:p>
          <a:p>
            <a:pPr lvl="2" eaLnBrk="1" hangingPunct="1"/>
            <a:r>
              <a:rPr lang="en-US" sz="2000" dirty="0" smtClean="0"/>
              <a:t> remove f from unassigned</a:t>
            </a:r>
          </a:p>
          <a:p>
            <a:pPr lvl="1" eaLnBrk="1" hangingPunct="1"/>
            <a:r>
              <a:rPr lang="en-US" sz="2000" dirty="0" smtClean="0"/>
              <a:t>add </a:t>
            </a:r>
            <a:r>
              <a:rPr lang="en-US" sz="2000" dirty="0" err="1" smtClean="0"/>
              <a:t>current_cluster</a:t>
            </a:r>
            <a:r>
              <a:rPr lang="en-US" sz="2000" dirty="0" smtClean="0"/>
              <a:t> to clusters</a:t>
            </a:r>
          </a:p>
          <a:p>
            <a:pPr eaLnBrk="1" hangingPunct="1"/>
            <a:r>
              <a:rPr lang="en-US" sz="2200" dirty="0" smtClean="0"/>
              <a:t>Assign each cluster to a cache line, adding pad as needed</a:t>
            </a:r>
          </a:p>
          <a:p>
            <a:pPr eaLnBrk="1" hangingPunct="1"/>
            <a:endParaRPr lang="en-US" sz="2200" dirty="0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0" y="1600200"/>
            <a:ext cx="533400" cy="609600"/>
            <a:chOff x="6096000" y="1600200"/>
            <a:chExt cx="533400" cy="609600"/>
          </a:xfrm>
        </p:grpSpPr>
        <p:sp>
          <p:nvSpPr>
            <p:cNvPr id="34863" name="Oval 6"/>
            <p:cNvSpPr>
              <a:spLocks noChangeArrowheads="1"/>
            </p:cNvSpPr>
            <p:nvPr/>
          </p:nvSpPr>
          <p:spPr bwMode="auto">
            <a:xfrm>
              <a:off x="6096000" y="1600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64" name="TextBox 13"/>
            <p:cNvSpPr txBox="1">
              <a:spLocks noChangeArrowheads="1"/>
            </p:cNvSpPr>
            <p:nvPr/>
          </p:nvSpPr>
          <p:spPr bwMode="auto">
            <a:xfrm>
              <a:off x="6172200" y="1752600"/>
              <a:ext cx="44114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50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086600" y="1600200"/>
            <a:ext cx="569913" cy="609600"/>
            <a:chOff x="7086600" y="1600200"/>
            <a:chExt cx="569387" cy="609600"/>
          </a:xfrm>
        </p:grpSpPr>
        <p:sp>
          <p:nvSpPr>
            <p:cNvPr id="34861" name="Oval 7"/>
            <p:cNvSpPr>
              <a:spLocks noChangeArrowheads="1"/>
            </p:cNvSpPr>
            <p:nvPr/>
          </p:nvSpPr>
          <p:spPr bwMode="auto">
            <a:xfrm>
              <a:off x="7086600" y="1600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62" name="TextBox 14"/>
            <p:cNvSpPr txBox="1">
              <a:spLocks noChangeArrowheads="1"/>
            </p:cNvSpPr>
            <p:nvPr/>
          </p:nvSpPr>
          <p:spPr bwMode="auto">
            <a:xfrm>
              <a:off x="7086600" y="1752600"/>
              <a:ext cx="56938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150</a:t>
              </a:r>
            </a:p>
          </p:txBody>
        </p:sp>
      </p:grpSp>
      <p:sp>
        <p:nvSpPr>
          <p:cNvPr id="35884" name="Oval 9"/>
          <p:cNvSpPr>
            <a:spLocks noChangeArrowheads="1"/>
          </p:cNvSpPr>
          <p:nvPr/>
        </p:nvSpPr>
        <p:spPr bwMode="auto">
          <a:xfrm>
            <a:off x="6248400" y="32004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6248400" y="3392488"/>
            <a:ext cx="5699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500</a:t>
            </a:r>
          </a:p>
        </p:txBody>
      </p:sp>
      <p:sp>
        <p:nvSpPr>
          <p:cNvPr id="34827" name="Oval 8"/>
          <p:cNvSpPr>
            <a:spLocks noChangeArrowheads="1"/>
          </p:cNvSpPr>
          <p:nvPr/>
        </p:nvSpPr>
        <p:spPr bwMode="auto">
          <a:xfrm>
            <a:off x="5562600" y="25146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4828" name="TextBox 16"/>
          <p:cNvSpPr txBox="1">
            <a:spLocks noChangeArrowheads="1"/>
          </p:cNvSpPr>
          <p:nvPr/>
        </p:nvSpPr>
        <p:spPr bwMode="auto">
          <a:xfrm>
            <a:off x="5592763" y="2667000"/>
            <a:ext cx="568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200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7086600" y="3200400"/>
            <a:ext cx="533400" cy="609600"/>
            <a:chOff x="7086600" y="3200400"/>
            <a:chExt cx="533400" cy="609600"/>
          </a:xfrm>
        </p:grpSpPr>
        <p:sp>
          <p:nvSpPr>
            <p:cNvPr id="34859" name="Oval 11"/>
            <p:cNvSpPr>
              <a:spLocks noChangeArrowheads="1"/>
            </p:cNvSpPr>
            <p:nvPr/>
          </p:nvSpPr>
          <p:spPr bwMode="auto">
            <a:xfrm>
              <a:off x="7086600" y="3200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60" name="TextBox 17"/>
            <p:cNvSpPr txBox="1">
              <a:spLocks noChangeArrowheads="1"/>
            </p:cNvSpPr>
            <p:nvPr/>
          </p:nvSpPr>
          <p:spPr bwMode="auto">
            <a:xfrm>
              <a:off x="7162800" y="3392168"/>
              <a:ext cx="31290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7696200" y="2438400"/>
            <a:ext cx="533400" cy="609600"/>
            <a:chOff x="7696200" y="2438400"/>
            <a:chExt cx="533400" cy="609600"/>
          </a:xfrm>
        </p:grpSpPr>
        <p:sp>
          <p:nvSpPr>
            <p:cNvPr id="34857" name="Oval 10"/>
            <p:cNvSpPr>
              <a:spLocks noChangeArrowheads="1"/>
            </p:cNvSpPr>
            <p:nvPr/>
          </p:nvSpPr>
          <p:spPr bwMode="auto">
            <a:xfrm>
              <a:off x="7696200" y="2438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858" name="TextBox 18"/>
            <p:cNvSpPr txBox="1">
              <a:spLocks noChangeArrowheads="1"/>
            </p:cNvSpPr>
            <p:nvPr/>
          </p:nvSpPr>
          <p:spPr bwMode="auto">
            <a:xfrm>
              <a:off x="7712254" y="2630168"/>
              <a:ext cx="44114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10</a:t>
              </a:r>
            </a:p>
          </p:txBody>
        </p:sp>
      </p:grpSp>
      <p:cxnSp>
        <p:nvCxnSpPr>
          <p:cNvPr id="34831" name="Straight Connector 26"/>
          <p:cNvCxnSpPr>
            <a:cxnSpLocks noChangeShapeType="1"/>
            <a:stCxn id="34863" idx="3"/>
            <a:endCxn id="34827" idx="7"/>
          </p:cNvCxnSpPr>
          <p:nvPr/>
        </p:nvCxnSpPr>
        <p:spPr bwMode="auto">
          <a:xfrm rot="5400000">
            <a:off x="5854701" y="2284412"/>
            <a:ext cx="4826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2" name="Straight Connector 45"/>
          <p:cNvCxnSpPr>
            <a:cxnSpLocks noChangeShapeType="1"/>
            <a:stCxn id="34861" idx="3"/>
            <a:endCxn id="35884" idx="0"/>
          </p:cNvCxnSpPr>
          <p:nvPr/>
        </p:nvCxnSpPr>
        <p:spPr bwMode="auto">
          <a:xfrm rot="5400000">
            <a:off x="6299994" y="2336006"/>
            <a:ext cx="10795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3" name="Straight Connector 48"/>
          <p:cNvCxnSpPr>
            <a:cxnSpLocks noChangeShapeType="1"/>
            <a:stCxn id="34826" idx="3"/>
            <a:endCxn id="34859" idx="2"/>
          </p:cNvCxnSpPr>
          <p:nvPr/>
        </p:nvCxnSpPr>
        <p:spPr bwMode="auto">
          <a:xfrm flipV="1">
            <a:off x="6818313" y="3505200"/>
            <a:ext cx="268287" cy="5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34" name="Straight Connector 51"/>
          <p:cNvCxnSpPr>
            <a:cxnSpLocks noChangeShapeType="1"/>
            <a:stCxn id="35884" idx="1"/>
            <a:endCxn id="34827" idx="4"/>
          </p:cNvCxnSpPr>
          <p:nvPr/>
        </p:nvCxnSpPr>
        <p:spPr bwMode="auto">
          <a:xfrm rot="16200000" flipV="1">
            <a:off x="5995194" y="2958306"/>
            <a:ext cx="165100" cy="496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5" name="TextBox 53"/>
          <p:cNvSpPr txBox="1">
            <a:spLocks noChangeArrowheads="1"/>
          </p:cNvSpPr>
          <p:nvPr/>
        </p:nvSpPr>
        <p:spPr bwMode="auto">
          <a:xfrm>
            <a:off x="61722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34836" name="TextBox 54"/>
          <p:cNvSpPr txBox="1">
            <a:spLocks noChangeArrowheads="1"/>
          </p:cNvSpPr>
          <p:nvPr/>
        </p:nvSpPr>
        <p:spPr bwMode="auto">
          <a:xfrm>
            <a:off x="70866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34837" name="TextBox 55"/>
          <p:cNvSpPr txBox="1">
            <a:spLocks noChangeArrowheads="1"/>
          </p:cNvSpPr>
          <p:nvPr/>
        </p:nvSpPr>
        <p:spPr bwMode="auto">
          <a:xfrm>
            <a:off x="8229600" y="25542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f3</a:t>
            </a:r>
          </a:p>
        </p:txBody>
      </p:sp>
      <p:sp>
        <p:nvSpPr>
          <p:cNvPr id="34838" name="TextBox 56"/>
          <p:cNvSpPr txBox="1">
            <a:spLocks noChangeArrowheads="1"/>
          </p:cNvSpPr>
          <p:nvPr/>
        </p:nvSpPr>
        <p:spPr bwMode="auto">
          <a:xfrm>
            <a:off x="7548563" y="34290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f4</a:t>
            </a:r>
          </a:p>
        </p:txBody>
      </p:sp>
      <p:sp>
        <p:nvSpPr>
          <p:cNvPr id="34839" name="TextBox 57"/>
          <p:cNvSpPr txBox="1">
            <a:spLocks noChangeArrowheads="1"/>
          </p:cNvSpPr>
          <p:nvPr/>
        </p:nvSpPr>
        <p:spPr bwMode="auto">
          <a:xfrm>
            <a:off x="6019800" y="3849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f5</a:t>
            </a:r>
          </a:p>
        </p:txBody>
      </p:sp>
      <p:sp>
        <p:nvSpPr>
          <p:cNvPr id="34840" name="TextBox 58"/>
          <p:cNvSpPr txBox="1">
            <a:spLocks noChangeArrowheads="1"/>
          </p:cNvSpPr>
          <p:nvPr/>
        </p:nvSpPr>
        <p:spPr bwMode="auto">
          <a:xfrm>
            <a:off x="5186363" y="25146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34841" name="Rounded Rectangle 59"/>
          <p:cNvSpPr>
            <a:spLocks noChangeArrowheads="1"/>
          </p:cNvSpPr>
          <p:nvPr/>
        </p:nvSpPr>
        <p:spPr bwMode="auto">
          <a:xfrm>
            <a:off x="6172200" y="4876800"/>
            <a:ext cx="8382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/>
          </a:p>
        </p:txBody>
      </p:sp>
      <p:sp>
        <p:nvSpPr>
          <p:cNvPr id="34842" name="Rounded Rectangle 60"/>
          <p:cNvSpPr>
            <a:spLocks noChangeArrowheads="1"/>
          </p:cNvSpPr>
          <p:nvPr/>
        </p:nvSpPr>
        <p:spPr bwMode="auto">
          <a:xfrm>
            <a:off x="7315200" y="4876800"/>
            <a:ext cx="8382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248400" y="4953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467600" y="4953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467600" y="5211763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467600" y="5495925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f3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7467600" y="5754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f4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67600" y="59832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34849" name="TextBox 68"/>
          <p:cNvSpPr txBox="1">
            <a:spLocks noChangeArrowheads="1"/>
          </p:cNvSpPr>
          <p:nvPr/>
        </p:nvSpPr>
        <p:spPr bwMode="auto">
          <a:xfrm>
            <a:off x="6781800" y="2438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34850" name="TextBox 69"/>
          <p:cNvSpPr txBox="1">
            <a:spLocks noChangeArrowheads="1"/>
          </p:cNvSpPr>
          <p:nvPr/>
        </p:nvSpPr>
        <p:spPr bwMode="auto">
          <a:xfrm>
            <a:off x="5638800" y="3200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150</a:t>
            </a:r>
          </a:p>
        </p:txBody>
      </p:sp>
      <p:cxnSp>
        <p:nvCxnSpPr>
          <p:cNvPr id="34851" name="Straight Connector 71"/>
          <p:cNvCxnSpPr>
            <a:cxnSpLocks noChangeShapeType="1"/>
            <a:stCxn id="34827" idx="7"/>
            <a:endCxn id="34862" idx="1"/>
          </p:cNvCxnSpPr>
          <p:nvPr/>
        </p:nvCxnSpPr>
        <p:spPr bwMode="auto">
          <a:xfrm rot="5400000" flipH="1" flipV="1">
            <a:off x="6212682" y="1729581"/>
            <a:ext cx="679450" cy="1068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2" name="TextBox 73"/>
          <p:cNvSpPr txBox="1">
            <a:spLocks noChangeArrowheads="1"/>
          </p:cNvSpPr>
          <p:nvPr/>
        </p:nvSpPr>
        <p:spPr bwMode="auto">
          <a:xfrm>
            <a:off x="6172200" y="2286000"/>
            <a:ext cx="6461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-250</a:t>
            </a:r>
          </a:p>
        </p:txBody>
      </p:sp>
      <p:sp>
        <p:nvSpPr>
          <p:cNvPr id="34853" name="TextBox 74"/>
          <p:cNvSpPr txBox="1">
            <a:spLocks noChangeArrowheads="1"/>
          </p:cNvSpPr>
          <p:nvPr/>
        </p:nvSpPr>
        <p:spPr bwMode="auto">
          <a:xfrm>
            <a:off x="5730875" y="205740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4854" name="Straight Connector 76"/>
          <p:cNvCxnSpPr>
            <a:cxnSpLocks noChangeShapeType="1"/>
            <a:stCxn id="34861" idx="5"/>
            <a:endCxn id="34857" idx="1"/>
          </p:cNvCxnSpPr>
          <p:nvPr/>
        </p:nvCxnSpPr>
        <p:spPr bwMode="auto">
          <a:xfrm rot="16200000" flipH="1">
            <a:off x="7454901" y="2208212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55" name="TextBox 78"/>
          <p:cNvSpPr txBox="1">
            <a:spLocks noChangeArrowheads="1"/>
          </p:cNvSpPr>
          <p:nvPr/>
        </p:nvSpPr>
        <p:spPr bwMode="auto">
          <a:xfrm>
            <a:off x="6781800" y="35052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4856" name="TextBox 79"/>
          <p:cNvSpPr txBox="1">
            <a:spLocks noChangeArrowheads="1"/>
          </p:cNvSpPr>
          <p:nvPr/>
        </p:nvSpPr>
        <p:spPr bwMode="auto">
          <a:xfrm>
            <a:off x="7620000" y="21336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Clustering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smtClean="0"/>
              <a:t>find_best_match()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best_match = NULL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best_weight = MIN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for every f1 from unassigned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mtClean="0"/>
              <a:t>weight = 0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mtClean="0"/>
              <a:t>For every f2 from current_cluster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800" smtClean="0"/>
              <a:t>weight += w(f1, f2)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mtClean="0"/>
              <a:t>If weight &gt; best_weight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800" smtClean="0"/>
              <a:t>best_weight = weight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z="1800" smtClean="0"/>
              <a:t>best_match = f1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return best_match</a:t>
            </a:r>
          </a:p>
          <a:p>
            <a:pPr lvl="2" eaLnBrk="1" hangingPunct="1">
              <a:buFont typeface="Wingdings 2" pitchFamily="18" charset="2"/>
              <a:buChar char=""/>
            </a:pPr>
            <a:endParaRPr lang="en-US" smtClean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096000" y="1600200"/>
            <a:ext cx="533400" cy="609600"/>
            <a:chOff x="6096000" y="1600200"/>
            <a:chExt cx="533400" cy="609600"/>
          </a:xfrm>
        </p:grpSpPr>
        <p:sp>
          <p:nvSpPr>
            <p:cNvPr id="35880" name="Oval 6"/>
            <p:cNvSpPr>
              <a:spLocks noChangeArrowheads="1"/>
            </p:cNvSpPr>
            <p:nvPr/>
          </p:nvSpPr>
          <p:spPr bwMode="auto">
            <a:xfrm>
              <a:off x="6096000" y="1600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81" name="TextBox 13"/>
            <p:cNvSpPr txBox="1">
              <a:spLocks noChangeArrowheads="1"/>
            </p:cNvSpPr>
            <p:nvPr/>
          </p:nvSpPr>
          <p:spPr bwMode="auto">
            <a:xfrm>
              <a:off x="6172200" y="1752600"/>
              <a:ext cx="44114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50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086600" y="1600200"/>
            <a:ext cx="569913" cy="609600"/>
            <a:chOff x="7086600" y="1600200"/>
            <a:chExt cx="569387" cy="609600"/>
          </a:xfrm>
        </p:grpSpPr>
        <p:sp>
          <p:nvSpPr>
            <p:cNvPr id="35878" name="Oval 7"/>
            <p:cNvSpPr>
              <a:spLocks noChangeArrowheads="1"/>
            </p:cNvSpPr>
            <p:nvPr/>
          </p:nvSpPr>
          <p:spPr bwMode="auto">
            <a:xfrm>
              <a:off x="7086600" y="1600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79" name="TextBox 14"/>
            <p:cNvSpPr txBox="1">
              <a:spLocks noChangeArrowheads="1"/>
            </p:cNvSpPr>
            <p:nvPr/>
          </p:nvSpPr>
          <p:spPr bwMode="auto">
            <a:xfrm>
              <a:off x="7086600" y="1752600"/>
              <a:ext cx="56938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150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248400" y="3200400"/>
            <a:ext cx="569913" cy="609600"/>
            <a:chOff x="6248400" y="3200400"/>
            <a:chExt cx="569387" cy="609600"/>
          </a:xfrm>
        </p:grpSpPr>
        <p:sp>
          <p:nvSpPr>
            <p:cNvPr id="35876" name="Oval 9"/>
            <p:cNvSpPr>
              <a:spLocks noChangeArrowheads="1"/>
            </p:cNvSpPr>
            <p:nvPr/>
          </p:nvSpPr>
          <p:spPr bwMode="auto">
            <a:xfrm>
              <a:off x="6248400" y="3200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77" name="TextBox 15"/>
            <p:cNvSpPr txBox="1">
              <a:spLocks noChangeArrowheads="1"/>
            </p:cNvSpPr>
            <p:nvPr/>
          </p:nvSpPr>
          <p:spPr bwMode="auto">
            <a:xfrm>
              <a:off x="6248400" y="3392168"/>
              <a:ext cx="56938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500</a:t>
              </a:r>
            </a:p>
          </p:txBody>
        </p:sp>
      </p:grp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5562600" y="25146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5851" name="TextBox 16"/>
          <p:cNvSpPr txBox="1">
            <a:spLocks noChangeArrowheads="1"/>
          </p:cNvSpPr>
          <p:nvPr/>
        </p:nvSpPr>
        <p:spPr bwMode="auto">
          <a:xfrm>
            <a:off x="5592763" y="2667000"/>
            <a:ext cx="568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200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086600" y="3200400"/>
            <a:ext cx="533400" cy="609600"/>
            <a:chOff x="7086600" y="3200400"/>
            <a:chExt cx="533400" cy="609600"/>
          </a:xfrm>
        </p:grpSpPr>
        <p:sp>
          <p:nvSpPr>
            <p:cNvPr id="35874" name="Oval 11"/>
            <p:cNvSpPr>
              <a:spLocks noChangeArrowheads="1"/>
            </p:cNvSpPr>
            <p:nvPr/>
          </p:nvSpPr>
          <p:spPr bwMode="auto">
            <a:xfrm>
              <a:off x="7086600" y="3200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75" name="TextBox 17"/>
            <p:cNvSpPr txBox="1">
              <a:spLocks noChangeArrowheads="1"/>
            </p:cNvSpPr>
            <p:nvPr/>
          </p:nvSpPr>
          <p:spPr bwMode="auto">
            <a:xfrm>
              <a:off x="7162800" y="3392168"/>
              <a:ext cx="31290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7696200" y="2438400"/>
            <a:ext cx="533400" cy="609600"/>
            <a:chOff x="7696200" y="2438400"/>
            <a:chExt cx="533400" cy="609600"/>
          </a:xfrm>
        </p:grpSpPr>
        <p:sp>
          <p:nvSpPr>
            <p:cNvPr id="35872" name="Oval 10"/>
            <p:cNvSpPr>
              <a:spLocks noChangeArrowheads="1"/>
            </p:cNvSpPr>
            <p:nvPr/>
          </p:nvSpPr>
          <p:spPr bwMode="auto">
            <a:xfrm>
              <a:off x="7696200" y="2438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73" name="TextBox 18"/>
            <p:cNvSpPr txBox="1">
              <a:spLocks noChangeArrowheads="1"/>
            </p:cNvSpPr>
            <p:nvPr/>
          </p:nvSpPr>
          <p:spPr bwMode="auto">
            <a:xfrm>
              <a:off x="7712254" y="2630168"/>
              <a:ext cx="44114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10</a:t>
              </a:r>
            </a:p>
          </p:txBody>
        </p:sp>
      </p:grpSp>
      <p:cxnSp>
        <p:nvCxnSpPr>
          <p:cNvPr id="35854" name="Straight Connector 26"/>
          <p:cNvCxnSpPr>
            <a:cxnSpLocks noChangeShapeType="1"/>
            <a:stCxn id="35880" idx="3"/>
            <a:endCxn id="35850" idx="7"/>
          </p:cNvCxnSpPr>
          <p:nvPr/>
        </p:nvCxnSpPr>
        <p:spPr bwMode="auto">
          <a:xfrm rot="5400000">
            <a:off x="5854701" y="2284412"/>
            <a:ext cx="4826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5" name="Straight Connector 45"/>
          <p:cNvCxnSpPr>
            <a:cxnSpLocks noChangeShapeType="1"/>
            <a:stCxn id="35878" idx="3"/>
            <a:endCxn id="35876" idx="0"/>
          </p:cNvCxnSpPr>
          <p:nvPr/>
        </p:nvCxnSpPr>
        <p:spPr bwMode="auto">
          <a:xfrm rot="5400000">
            <a:off x="6299994" y="2336006"/>
            <a:ext cx="10795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6" name="Straight Connector 48"/>
          <p:cNvCxnSpPr>
            <a:cxnSpLocks noChangeShapeType="1"/>
            <a:stCxn id="35877" idx="3"/>
            <a:endCxn id="35874" idx="2"/>
          </p:cNvCxnSpPr>
          <p:nvPr/>
        </p:nvCxnSpPr>
        <p:spPr bwMode="auto">
          <a:xfrm flipV="1">
            <a:off x="6818313" y="3505200"/>
            <a:ext cx="268287" cy="5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7" name="Straight Connector 51"/>
          <p:cNvCxnSpPr>
            <a:cxnSpLocks noChangeShapeType="1"/>
            <a:stCxn id="35876" idx="1"/>
            <a:endCxn id="35850" idx="4"/>
          </p:cNvCxnSpPr>
          <p:nvPr/>
        </p:nvCxnSpPr>
        <p:spPr bwMode="auto">
          <a:xfrm rot="16200000" flipV="1">
            <a:off x="5995194" y="2958306"/>
            <a:ext cx="165100" cy="496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8" name="TextBox 53"/>
          <p:cNvSpPr txBox="1">
            <a:spLocks noChangeArrowheads="1"/>
          </p:cNvSpPr>
          <p:nvPr/>
        </p:nvSpPr>
        <p:spPr bwMode="auto">
          <a:xfrm>
            <a:off x="61722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35859" name="TextBox 54"/>
          <p:cNvSpPr txBox="1">
            <a:spLocks noChangeArrowheads="1"/>
          </p:cNvSpPr>
          <p:nvPr/>
        </p:nvSpPr>
        <p:spPr bwMode="auto">
          <a:xfrm>
            <a:off x="70866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35860" name="TextBox 55"/>
          <p:cNvSpPr txBox="1">
            <a:spLocks noChangeArrowheads="1"/>
          </p:cNvSpPr>
          <p:nvPr/>
        </p:nvSpPr>
        <p:spPr bwMode="auto">
          <a:xfrm>
            <a:off x="8229600" y="25542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f3</a:t>
            </a:r>
          </a:p>
        </p:txBody>
      </p:sp>
      <p:sp>
        <p:nvSpPr>
          <p:cNvPr id="35861" name="TextBox 56"/>
          <p:cNvSpPr txBox="1">
            <a:spLocks noChangeArrowheads="1"/>
          </p:cNvSpPr>
          <p:nvPr/>
        </p:nvSpPr>
        <p:spPr bwMode="auto">
          <a:xfrm>
            <a:off x="7548563" y="34290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f4</a:t>
            </a:r>
          </a:p>
        </p:txBody>
      </p:sp>
      <p:sp>
        <p:nvSpPr>
          <p:cNvPr id="35862" name="TextBox 57"/>
          <p:cNvSpPr txBox="1">
            <a:spLocks noChangeArrowheads="1"/>
          </p:cNvSpPr>
          <p:nvPr/>
        </p:nvSpPr>
        <p:spPr bwMode="auto">
          <a:xfrm>
            <a:off x="6019800" y="3849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f5</a:t>
            </a:r>
          </a:p>
        </p:txBody>
      </p:sp>
      <p:sp>
        <p:nvSpPr>
          <p:cNvPr id="35863" name="TextBox 58"/>
          <p:cNvSpPr txBox="1">
            <a:spLocks noChangeArrowheads="1"/>
          </p:cNvSpPr>
          <p:nvPr/>
        </p:nvSpPr>
        <p:spPr bwMode="auto">
          <a:xfrm>
            <a:off x="5186363" y="25146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35864" name="TextBox 68"/>
          <p:cNvSpPr txBox="1">
            <a:spLocks noChangeArrowheads="1"/>
          </p:cNvSpPr>
          <p:nvPr/>
        </p:nvSpPr>
        <p:spPr bwMode="auto">
          <a:xfrm>
            <a:off x="6781800" y="2438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35865" name="TextBox 69"/>
          <p:cNvSpPr txBox="1">
            <a:spLocks noChangeArrowheads="1"/>
          </p:cNvSpPr>
          <p:nvPr/>
        </p:nvSpPr>
        <p:spPr bwMode="auto">
          <a:xfrm>
            <a:off x="5638800" y="3200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150</a:t>
            </a:r>
          </a:p>
        </p:txBody>
      </p:sp>
      <p:cxnSp>
        <p:nvCxnSpPr>
          <p:cNvPr id="35866" name="Straight Connector 71"/>
          <p:cNvCxnSpPr>
            <a:cxnSpLocks noChangeShapeType="1"/>
            <a:stCxn id="35850" idx="7"/>
            <a:endCxn id="35879" idx="1"/>
          </p:cNvCxnSpPr>
          <p:nvPr/>
        </p:nvCxnSpPr>
        <p:spPr bwMode="auto">
          <a:xfrm rot="5400000" flipH="1" flipV="1">
            <a:off x="6212682" y="1729581"/>
            <a:ext cx="679450" cy="1068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67" name="TextBox 73"/>
          <p:cNvSpPr txBox="1">
            <a:spLocks noChangeArrowheads="1"/>
          </p:cNvSpPr>
          <p:nvPr/>
        </p:nvSpPr>
        <p:spPr bwMode="auto">
          <a:xfrm>
            <a:off x="6172200" y="2286000"/>
            <a:ext cx="6461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-250</a:t>
            </a:r>
          </a:p>
        </p:txBody>
      </p:sp>
      <p:sp>
        <p:nvSpPr>
          <p:cNvPr id="35868" name="TextBox 74"/>
          <p:cNvSpPr txBox="1">
            <a:spLocks noChangeArrowheads="1"/>
          </p:cNvSpPr>
          <p:nvPr/>
        </p:nvSpPr>
        <p:spPr bwMode="auto">
          <a:xfrm>
            <a:off x="5730875" y="205740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5869" name="Straight Connector 76"/>
          <p:cNvCxnSpPr>
            <a:cxnSpLocks noChangeShapeType="1"/>
            <a:stCxn id="35878" idx="5"/>
            <a:endCxn id="35872" idx="1"/>
          </p:cNvCxnSpPr>
          <p:nvPr/>
        </p:nvCxnSpPr>
        <p:spPr bwMode="auto">
          <a:xfrm rot="16200000" flipH="1">
            <a:off x="7454901" y="2208212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70" name="TextBox 78"/>
          <p:cNvSpPr txBox="1">
            <a:spLocks noChangeArrowheads="1"/>
          </p:cNvSpPr>
          <p:nvPr/>
        </p:nvSpPr>
        <p:spPr bwMode="auto">
          <a:xfrm>
            <a:off x="6781800" y="35052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5871" name="TextBox 79"/>
          <p:cNvSpPr txBox="1">
            <a:spLocks noChangeArrowheads="1"/>
          </p:cNvSpPr>
          <p:nvPr/>
        </p:nvSpPr>
        <p:spPr bwMode="auto">
          <a:xfrm>
            <a:off x="7620000" y="21336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3" name="Date Placeholder 42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Clustering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73175"/>
            <a:ext cx="4997450" cy="5270500"/>
          </a:xfrm>
        </p:spPr>
        <p:txBody>
          <a:bodyPr/>
          <a:lstStyle/>
          <a:p>
            <a:pPr eaLnBrk="1" hangingPunct="1"/>
            <a:r>
              <a:rPr lang="en-US" sz="2200" smtClean="0"/>
              <a:t>while RWF is not empty</a:t>
            </a:r>
          </a:p>
          <a:p>
            <a:pPr lvl="1" eaLnBrk="1" hangingPunct="1"/>
            <a:r>
              <a:rPr lang="en-US" sz="2000" smtClean="0"/>
              <a:t>  seed = Hottest field in RWF</a:t>
            </a:r>
          </a:p>
          <a:p>
            <a:pPr lvl="1" eaLnBrk="1" hangingPunct="1"/>
            <a:r>
              <a:rPr lang="en-US" sz="2000" smtClean="0"/>
              <a:t> current_cluster = {seed}</a:t>
            </a:r>
          </a:p>
          <a:p>
            <a:pPr lvl="1" eaLnBrk="1" hangingPunct="1"/>
            <a:r>
              <a:rPr lang="en-US" sz="2000" smtClean="0"/>
              <a:t>unassigned = RWF – {seed}</a:t>
            </a:r>
          </a:p>
          <a:p>
            <a:pPr lvl="1" eaLnBrk="1" hangingPunct="1"/>
            <a:r>
              <a:rPr lang="en-US" sz="2000" smtClean="0"/>
              <a:t> while true:</a:t>
            </a:r>
          </a:p>
          <a:p>
            <a:pPr lvl="2" eaLnBrk="1" hangingPunct="1"/>
            <a:r>
              <a:rPr lang="en-US" sz="2000" smtClean="0"/>
              <a:t>f =  find_best_match()</a:t>
            </a:r>
          </a:p>
          <a:p>
            <a:pPr lvl="2" eaLnBrk="1" hangingPunct="1"/>
            <a:r>
              <a:rPr lang="en-US" sz="2000" smtClean="0"/>
              <a:t>If f is NULL exit loop</a:t>
            </a:r>
          </a:p>
          <a:p>
            <a:pPr lvl="2" eaLnBrk="1" hangingPunct="1"/>
            <a:r>
              <a:rPr lang="en-US" sz="2000" smtClean="0"/>
              <a:t>add f to current_cluster </a:t>
            </a:r>
          </a:p>
          <a:p>
            <a:pPr lvl="2" eaLnBrk="1" hangingPunct="1"/>
            <a:r>
              <a:rPr lang="en-US" sz="2000" smtClean="0"/>
              <a:t> remove f from unassigned</a:t>
            </a:r>
          </a:p>
          <a:p>
            <a:pPr lvl="1" eaLnBrk="1" hangingPunct="1"/>
            <a:r>
              <a:rPr lang="en-US" sz="2000" smtClean="0"/>
              <a:t>add current_cluster to clusters</a:t>
            </a:r>
          </a:p>
          <a:p>
            <a:pPr eaLnBrk="1" hangingPunct="1"/>
            <a:r>
              <a:rPr lang="en-US" sz="2200" smtClean="0"/>
              <a:t>Assign each cluster to a cache line, adding pad as needed</a:t>
            </a:r>
          </a:p>
          <a:p>
            <a:pPr eaLnBrk="1" hangingPunct="1"/>
            <a:endParaRPr lang="en-US" sz="2200" smtClean="0"/>
          </a:p>
        </p:txBody>
      </p:sp>
      <p:sp>
        <p:nvSpPr>
          <p:cNvPr id="35888" name="Oval 6"/>
          <p:cNvSpPr>
            <a:spLocks noChangeArrowheads="1"/>
          </p:cNvSpPr>
          <p:nvPr/>
        </p:nvSpPr>
        <p:spPr bwMode="auto">
          <a:xfrm>
            <a:off x="6096000" y="16002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6872" name="TextBox 13"/>
          <p:cNvSpPr txBox="1">
            <a:spLocks noChangeArrowheads="1"/>
          </p:cNvSpPr>
          <p:nvPr/>
        </p:nvSpPr>
        <p:spPr bwMode="auto">
          <a:xfrm>
            <a:off x="6172200" y="175260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50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086600" y="1600200"/>
            <a:ext cx="569913" cy="609600"/>
            <a:chOff x="7086600" y="1600200"/>
            <a:chExt cx="569387" cy="609600"/>
          </a:xfrm>
        </p:grpSpPr>
        <p:sp>
          <p:nvSpPr>
            <p:cNvPr id="36912" name="Oval 7"/>
            <p:cNvSpPr>
              <a:spLocks noChangeArrowheads="1"/>
            </p:cNvSpPr>
            <p:nvPr/>
          </p:nvSpPr>
          <p:spPr bwMode="auto">
            <a:xfrm>
              <a:off x="7086600" y="1600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13" name="TextBox 14"/>
            <p:cNvSpPr txBox="1">
              <a:spLocks noChangeArrowheads="1"/>
            </p:cNvSpPr>
            <p:nvPr/>
          </p:nvSpPr>
          <p:spPr bwMode="auto">
            <a:xfrm>
              <a:off x="7086600" y="1752600"/>
              <a:ext cx="56938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150</a:t>
              </a:r>
            </a:p>
          </p:txBody>
        </p:sp>
      </p:grp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248400" y="3200400"/>
            <a:ext cx="533400" cy="609600"/>
          </a:xfrm>
          <a:prstGeom prst="ellipse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6875" name="TextBox 15"/>
          <p:cNvSpPr txBox="1">
            <a:spLocks noChangeArrowheads="1"/>
          </p:cNvSpPr>
          <p:nvPr/>
        </p:nvSpPr>
        <p:spPr bwMode="auto">
          <a:xfrm>
            <a:off x="6248400" y="3392488"/>
            <a:ext cx="56991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562600" y="2514600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36877" name="TextBox 16"/>
          <p:cNvSpPr txBox="1">
            <a:spLocks noChangeArrowheads="1"/>
          </p:cNvSpPr>
          <p:nvPr/>
        </p:nvSpPr>
        <p:spPr bwMode="auto">
          <a:xfrm>
            <a:off x="5592763" y="2667000"/>
            <a:ext cx="568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200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086600" y="3200400"/>
            <a:ext cx="533400" cy="609600"/>
            <a:chOff x="7086600" y="3200400"/>
            <a:chExt cx="533400" cy="609600"/>
          </a:xfrm>
        </p:grpSpPr>
        <p:sp>
          <p:nvSpPr>
            <p:cNvPr id="36910" name="Oval 11"/>
            <p:cNvSpPr>
              <a:spLocks noChangeArrowheads="1"/>
            </p:cNvSpPr>
            <p:nvPr/>
          </p:nvSpPr>
          <p:spPr bwMode="auto">
            <a:xfrm>
              <a:off x="7086600" y="3200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11" name="TextBox 17"/>
            <p:cNvSpPr txBox="1">
              <a:spLocks noChangeArrowheads="1"/>
            </p:cNvSpPr>
            <p:nvPr/>
          </p:nvSpPr>
          <p:spPr bwMode="auto">
            <a:xfrm>
              <a:off x="7162800" y="3392168"/>
              <a:ext cx="31290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7696200" y="2438400"/>
            <a:ext cx="533400" cy="609600"/>
            <a:chOff x="7696200" y="2438400"/>
            <a:chExt cx="533400" cy="609600"/>
          </a:xfrm>
        </p:grpSpPr>
        <p:sp>
          <p:nvSpPr>
            <p:cNvPr id="36908" name="Oval 10"/>
            <p:cNvSpPr>
              <a:spLocks noChangeArrowheads="1"/>
            </p:cNvSpPr>
            <p:nvPr/>
          </p:nvSpPr>
          <p:spPr bwMode="auto">
            <a:xfrm>
              <a:off x="7696200" y="2438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09" name="TextBox 18"/>
            <p:cNvSpPr txBox="1">
              <a:spLocks noChangeArrowheads="1"/>
            </p:cNvSpPr>
            <p:nvPr/>
          </p:nvSpPr>
          <p:spPr bwMode="auto">
            <a:xfrm>
              <a:off x="7712254" y="2630168"/>
              <a:ext cx="44114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2"/>
                  </a:solidFill>
                </a:rPr>
                <a:t>10</a:t>
              </a:r>
            </a:p>
          </p:txBody>
        </p:sp>
      </p:grpSp>
      <p:cxnSp>
        <p:nvCxnSpPr>
          <p:cNvPr id="36880" name="Straight Connector 26"/>
          <p:cNvCxnSpPr>
            <a:cxnSpLocks noChangeShapeType="1"/>
            <a:stCxn id="35888" idx="3"/>
            <a:endCxn id="36" idx="7"/>
          </p:cNvCxnSpPr>
          <p:nvPr/>
        </p:nvCxnSpPr>
        <p:spPr bwMode="auto">
          <a:xfrm rot="5400000">
            <a:off x="5854701" y="2284412"/>
            <a:ext cx="482600" cy="155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1" name="Straight Connector 45"/>
          <p:cNvCxnSpPr>
            <a:cxnSpLocks noChangeShapeType="1"/>
            <a:stCxn id="36912" idx="3"/>
            <a:endCxn id="36874" idx="0"/>
          </p:cNvCxnSpPr>
          <p:nvPr/>
        </p:nvCxnSpPr>
        <p:spPr bwMode="auto">
          <a:xfrm rot="5400000">
            <a:off x="6299994" y="2336006"/>
            <a:ext cx="1079500" cy="6492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2" name="Straight Connector 48"/>
          <p:cNvCxnSpPr>
            <a:cxnSpLocks noChangeShapeType="1"/>
            <a:stCxn id="36875" idx="3"/>
            <a:endCxn id="36910" idx="2"/>
          </p:cNvCxnSpPr>
          <p:nvPr/>
        </p:nvCxnSpPr>
        <p:spPr bwMode="auto">
          <a:xfrm flipV="1">
            <a:off x="6818313" y="3505200"/>
            <a:ext cx="268287" cy="571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883" name="Straight Connector 51"/>
          <p:cNvCxnSpPr>
            <a:cxnSpLocks noChangeShapeType="1"/>
            <a:stCxn id="36874" idx="1"/>
            <a:endCxn id="36" idx="4"/>
          </p:cNvCxnSpPr>
          <p:nvPr/>
        </p:nvCxnSpPr>
        <p:spPr bwMode="auto">
          <a:xfrm rot="16200000" flipV="1">
            <a:off x="5995194" y="2958306"/>
            <a:ext cx="165100" cy="496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884" name="TextBox 53"/>
          <p:cNvSpPr txBox="1">
            <a:spLocks noChangeArrowheads="1"/>
          </p:cNvSpPr>
          <p:nvPr/>
        </p:nvSpPr>
        <p:spPr bwMode="auto">
          <a:xfrm>
            <a:off x="61722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36885" name="TextBox 54"/>
          <p:cNvSpPr txBox="1">
            <a:spLocks noChangeArrowheads="1"/>
          </p:cNvSpPr>
          <p:nvPr/>
        </p:nvSpPr>
        <p:spPr bwMode="auto">
          <a:xfrm>
            <a:off x="7086600" y="121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36886" name="TextBox 55"/>
          <p:cNvSpPr txBox="1">
            <a:spLocks noChangeArrowheads="1"/>
          </p:cNvSpPr>
          <p:nvPr/>
        </p:nvSpPr>
        <p:spPr bwMode="auto">
          <a:xfrm>
            <a:off x="8229600" y="25542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f3</a:t>
            </a:r>
          </a:p>
        </p:txBody>
      </p:sp>
      <p:sp>
        <p:nvSpPr>
          <p:cNvPr id="36887" name="TextBox 56"/>
          <p:cNvSpPr txBox="1">
            <a:spLocks noChangeArrowheads="1"/>
          </p:cNvSpPr>
          <p:nvPr/>
        </p:nvSpPr>
        <p:spPr bwMode="auto">
          <a:xfrm>
            <a:off x="7548563" y="34290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f4</a:t>
            </a:r>
          </a:p>
        </p:txBody>
      </p:sp>
      <p:sp>
        <p:nvSpPr>
          <p:cNvPr id="36888" name="TextBox 57"/>
          <p:cNvSpPr txBox="1">
            <a:spLocks noChangeArrowheads="1"/>
          </p:cNvSpPr>
          <p:nvPr/>
        </p:nvSpPr>
        <p:spPr bwMode="auto">
          <a:xfrm>
            <a:off x="6019800" y="3849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f5</a:t>
            </a:r>
          </a:p>
        </p:txBody>
      </p:sp>
      <p:sp>
        <p:nvSpPr>
          <p:cNvPr id="36889" name="TextBox 58"/>
          <p:cNvSpPr txBox="1">
            <a:spLocks noChangeArrowheads="1"/>
          </p:cNvSpPr>
          <p:nvPr/>
        </p:nvSpPr>
        <p:spPr bwMode="auto">
          <a:xfrm>
            <a:off x="5186363" y="25146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36890" name="Rounded Rectangle 59"/>
          <p:cNvSpPr>
            <a:spLocks noChangeArrowheads="1"/>
          </p:cNvSpPr>
          <p:nvPr/>
        </p:nvSpPr>
        <p:spPr bwMode="auto">
          <a:xfrm>
            <a:off x="6172200" y="4876800"/>
            <a:ext cx="8382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/>
          </a:p>
        </p:txBody>
      </p:sp>
      <p:sp>
        <p:nvSpPr>
          <p:cNvPr id="36891" name="Rounded Rectangle 60"/>
          <p:cNvSpPr>
            <a:spLocks noChangeArrowheads="1"/>
          </p:cNvSpPr>
          <p:nvPr/>
        </p:nvSpPr>
        <p:spPr bwMode="auto">
          <a:xfrm>
            <a:off x="7315200" y="4876800"/>
            <a:ext cx="8382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/>
          </a:p>
        </p:txBody>
      </p:sp>
      <p:sp>
        <p:nvSpPr>
          <p:cNvPr id="36892" name="TextBox 62"/>
          <p:cNvSpPr txBox="1">
            <a:spLocks noChangeArrowheads="1"/>
          </p:cNvSpPr>
          <p:nvPr/>
        </p:nvSpPr>
        <p:spPr bwMode="auto">
          <a:xfrm>
            <a:off x="6248400" y="4953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467600" y="4953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36894" name="TextBox 64"/>
          <p:cNvSpPr txBox="1">
            <a:spLocks noChangeArrowheads="1"/>
          </p:cNvSpPr>
          <p:nvPr/>
        </p:nvSpPr>
        <p:spPr bwMode="auto">
          <a:xfrm>
            <a:off x="7467600" y="5211763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36895" name="TextBox 65"/>
          <p:cNvSpPr txBox="1">
            <a:spLocks noChangeArrowheads="1"/>
          </p:cNvSpPr>
          <p:nvPr/>
        </p:nvSpPr>
        <p:spPr bwMode="auto">
          <a:xfrm>
            <a:off x="7467600" y="5495925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f3</a:t>
            </a:r>
          </a:p>
        </p:txBody>
      </p:sp>
      <p:sp>
        <p:nvSpPr>
          <p:cNvPr id="36896" name="TextBox 66"/>
          <p:cNvSpPr txBox="1">
            <a:spLocks noChangeArrowheads="1"/>
          </p:cNvSpPr>
          <p:nvPr/>
        </p:nvSpPr>
        <p:spPr bwMode="auto">
          <a:xfrm>
            <a:off x="7467600" y="5754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f4</a:t>
            </a: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7467600" y="59832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36898" name="TextBox 68"/>
          <p:cNvSpPr txBox="1">
            <a:spLocks noChangeArrowheads="1"/>
          </p:cNvSpPr>
          <p:nvPr/>
        </p:nvSpPr>
        <p:spPr bwMode="auto">
          <a:xfrm>
            <a:off x="6781800" y="2438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36899" name="TextBox 69"/>
          <p:cNvSpPr txBox="1">
            <a:spLocks noChangeArrowheads="1"/>
          </p:cNvSpPr>
          <p:nvPr/>
        </p:nvSpPr>
        <p:spPr bwMode="auto">
          <a:xfrm>
            <a:off x="5638800" y="3200400"/>
            <a:ext cx="5699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150</a:t>
            </a:r>
          </a:p>
        </p:txBody>
      </p:sp>
      <p:cxnSp>
        <p:nvCxnSpPr>
          <p:cNvPr id="36900" name="Straight Connector 71"/>
          <p:cNvCxnSpPr>
            <a:cxnSpLocks noChangeShapeType="1"/>
            <a:stCxn id="36" idx="7"/>
            <a:endCxn id="36913" idx="1"/>
          </p:cNvCxnSpPr>
          <p:nvPr/>
        </p:nvCxnSpPr>
        <p:spPr bwMode="auto">
          <a:xfrm rot="5400000" flipH="1" flipV="1">
            <a:off x="6212682" y="1729581"/>
            <a:ext cx="679450" cy="1068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901" name="TextBox 73"/>
          <p:cNvSpPr txBox="1">
            <a:spLocks noChangeArrowheads="1"/>
          </p:cNvSpPr>
          <p:nvPr/>
        </p:nvSpPr>
        <p:spPr bwMode="auto">
          <a:xfrm>
            <a:off x="6172200" y="2286000"/>
            <a:ext cx="64611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-250</a:t>
            </a:r>
          </a:p>
        </p:txBody>
      </p:sp>
      <p:sp>
        <p:nvSpPr>
          <p:cNvPr id="36902" name="TextBox 74"/>
          <p:cNvSpPr txBox="1">
            <a:spLocks noChangeArrowheads="1"/>
          </p:cNvSpPr>
          <p:nvPr/>
        </p:nvSpPr>
        <p:spPr bwMode="auto">
          <a:xfrm>
            <a:off x="5730875" y="2057400"/>
            <a:ext cx="441325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10</a:t>
            </a:r>
          </a:p>
        </p:txBody>
      </p:sp>
      <p:cxnSp>
        <p:nvCxnSpPr>
          <p:cNvPr id="36903" name="Straight Connector 76"/>
          <p:cNvCxnSpPr>
            <a:cxnSpLocks noChangeShapeType="1"/>
            <a:stCxn id="36912" idx="5"/>
            <a:endCxn id="36908" idx="1"/>
          </p:cNvCxnSpPr>
          <p:nvPr/>
        </p:nvCxnSpPr>
        <p:spPr bwMode="auto">
          <a:xfrm rot="16200000" flipH="1">
            <a:off x="7454901" y="2208212"/>
            <a:ext cx="406400" cy="231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904" name="TextBox 78"/>
          <p:cNvSpPr txBox="1">
            <a:spLocks noChangeArrowheads="1"/>
          </p:cNvSpPr>
          <p:nvPr/>
        </p:nvSpPr>
        <p:spPr bwMode="auto">
          <a:xfrm>
            <a:off x="6781800" y="35052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6905" name="TextBox 79"/>
          <p:cNvSpPr txBox="1">
            <a:spLocks noChangeArrowheads="1"/>
          </p:cNvSpPr>
          <p:nvPr/>
        </p:nvSpPr>
        <p:spPr bwMode="auto">
          <a:xfrm>
            <a:off x="7620000" y="2133600"/>
            <a:ext cx="3127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48400" y="51450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f6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48400" y="5334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52" name="Date Placeholder 51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58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8" grpId="0"/>
      <p:bldP spid="49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37894" name="Rectangle 31"/>
          <p:cNvSpPr>
            <a:spLocks noChangeArrowheads="1"/>
          </p:cNvSpPr>
          <p:nvPr/>
        </p:nvSpPr>
        <p:spPr bwMode="black">
          <a:xfrm>
            <a:off x="1755775" y="1447800"/>
            <a:ext cx="990600" cy="1066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 anchor="ctr"/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5" name="Text Box 32"/>
          <p:cNvSpPr txBox="1">
            <a:spLocks noChangeArrowheads="1"/>
          </p:cNvSpPr>
          <p:nvPr/>
        </p:nvSpPr>
        <p:spPr bwMode="black">
          <a:xfrm>
            <a:off x="1908175" y="1676400"/>
            <a:ext cx="730250" cy="665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Source</a:t>
            </a:r>
          </a:p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Files</a:t>
            </a:r>
          </a:p>
        </p:txBody>
      </p:sp>
      <p:sp>
        <p:nvSpPr>
          <p:cNvPr id="37896" name="Oval 38"/>
          <p:cNvSpPr>
            <a:spLocks noChangeArrowheads="1"/>
          </p:cNvSpPr>
          <p:nvPr/>
        </p:nvSpPr>
        <p:spPr bwMode="black">
          <a:xfrm>
            <a:off x="1674813" y="3276600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137160" rIns="0" bIns="0" anchor="ctr"/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7" name="Text Box 39"/>
          <p:cNvSpPr txBox="1">
            <a:spLocks noChangeArrowheads="1"/>
          </p:cNvSpPr>
          <p:nvPr/>
        </p:nvSpPr>
        <p:spPr bwMode="black">
          <a:xfrm>
            <a:off x="1827213" y="3546475"/>
            <a:ext cx="679450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   build</a:t>
            </a:r>
          </a:p>
        </p:txBody>
      </p:sp>
      <p:sp>
        <p:nvSpPr>
          <p:cNvPr id="37898" name="Line 40"/>
          <p:cNvSpPr>
            <a:spLocks noChangeShapeType="1"/>
          </p:cNvSpPr>
          <p:nvPr/>
        </p:nvSpPr>
        <p:spPr bwMode="black">
          <a:xfrm>
            <a:off x="2212975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899" name="Rectangle 41"/>
          <p:cNvSpPr>
            <a:spLocks noChangeArrowheads="1"/>
          </p:cNvSpPr>
          <p:nvPr/>
        </p:nvSpPr>
        <p:spPr bwMode="black">
          <a:xfrm>
            <a:off x="1831975" y="4724400"/>
            <a:ext cx="7620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 anchor="ctr"/>
          <a:lstStyle/>
          <a:p>
            <a:pPr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Executable</a:t>
            </a:r>
          </a:p>
        </p:txBody>
      </p:sp>
      <p:sp>
        <p:nvSpPr>
          <p:cNvPr id="37900" name="Oval 46"/>
          <p:cNvSpPr>
            <a:spLocks noChangeArrowheads="1"/>
          </p:cNvSpPr>
          <p:nvPr/>
        </p:nvSpPr>
        <p:spPr bwMode="black">
          <a:xfrm>
            <a:off x="3127375" y="4648200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137160" rIns="0" bIns="0" anchor="ctr"/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901" name="Text Box 47"/>
          <p:cNvSpPr txBox="1">
            <a:spLocks noChangeArrowheads="1"/>
          </p:cNvSpPr>
          <p:nvPr/>
        </p:nvSpPr>
        <p:spPr bwMode="black">
          <a:xfrm>
            <a:off x="3284538" y="4949825"/>
            <a:ext cx="681037" cy="384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caliper</a:t>
            </a:r>
          </a:p>
        </p:txBody>
      </p:sp>
      <p:sp>
        <p:nvSpPr>
          <p:cNvPr id="37902" name="Line 49"/>
          <p:cNvSpPr>
            <a:spLocks noChangeShapeType="1"/>
          </p:cNvSpPr>
          <p:nvPr/>
        </p:nvSpPr>
        <p:spPr bwMode="black">
          <a:xfrm>
            <a:off x="2212975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903" name="Line 50"/>
          <p:cNvSpPr>
            <a:spLocks noChangeShapeType="1"/>
          </p:cNvSpPr>
          <p:nvPr/>
        </p:nvSpPr>
        <p:spPr bwMode="black">
          <a:xfrm>
            <a:off x="2593975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904" name="Text Box 53"/>
          <p:cNvSpPr txBox="1">
            <a:spLocks noChangeArrowheads="1"/>
          </p:cNvSpPr>
          <p:nvPr/>
        </p:nvSpPr>
        <p:spPr bwMode="black">
          <a:xfrm>
            <a:off x="5865813" y="4800600"/>
            <a:ext cx="833437" cy="665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Process</a:t>
            </a:r>
          </a:p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trace </a:t>
            </a:r>
          </a:p>
        </p:txBody>
      </p:sp>
      <p:sp>
        <p:nvSpPr>
          <p:cNvPr id="37905" name="Rectangle 55"/>
          <p:cNvSpPr>
            <a:spLocks noChangeArrowheads="1"/>
          </p:cNvSpPr>
          <p:nvPr/>
        </p:nvSpPr>
        <p:spPr bwMode="black">
          <a:xfrm>
            <a:off x="3276600" y="2971800"/>
            <a:ext cx="7620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 anchor="ctr"/>
          <a:lstStyle/>
          <a:p>
            <a:pPr algn="ctr"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Hotness</a:t>
            </a:r>
          </a:p>
        </p:txBody>
      </p:sp>
      <p:sp>
        <p:nvSpPr>
          <p:cNvPr id="37906" name="Rectangle 56"/>
          <p:cNvSpPr>
            <a:spLocks noChangeArrowheads="1"/>
          </p:cNvSpPr>
          <p:nvPr/>
        </p:nvSpPr>
        <p:spPr bwMode="black">
          <a:xfrm>
            <a:off x="5943600" y="2971800"/>
            <a:ext cx="7620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 anchor="ctr"/>
          <a:lstStyle/>
          <a:p>
            <a:pPr algn="ctr"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Conc.</a:t>
            </a:r>
          </a:p>
          <a:p>
            <a:pPr algn="ctr"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Profile</a:t>
            </a:r>
          </a:p>
        </p:txBody>
      </p:sp>
      <p:sp>
        <p:nvSpPr>
          <p:cNvPr id="37907" name="Oval 60"/>
          <p:cNvSpPr>
            <a:spLocks noChangeArrowheads="1"/>
          </p:cNvSpPr>
          <p:nvPr/>
        </p:nvSpPr>
        <p:spPr bwMode="black">
          <a:xfrm>
            <a:off x="5789613" y="1449388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137160" rIns="0" bIns="0" anchor="ctr"/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908" name="Text Box 68"/>
          <p:cNvSpPr txBox="1">
            <a:spLocks noChangeArrowheads="1"/>
          </p:cNvSpPr>
          <p:nvPr/>
        </p:nvSpPr>
        <p:spPr bwMode="black">
          <a:xfrm>
            <a:off x="6018213" y="1601788"/>
            <a:ext cx="692150" cy="665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Layout</a:t>
            </a:r>
          </a:p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tool</a:t>
            </a:r>
          </a:p>
        </p:txBody>
      </p:sp>
      <p:sp>
        <p:nvSpPr>
          <p:cNvPr id="37909" name="Text Box 70"/>
          <p:cNvSpPr txBox="1">
            <a:spLocks noChangeArrowheads="1"/>
          </p:cNvSpPr>
          <p:nvPr/>
        </p:nvSpPr>
        <p:spPr bwMode="black">
          <a:xfrm>
            <a:off x="7156450" y="1830388"/>
            <a:ext cx="692150" cy="387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Layout</a:t>
            </a:r>
          </a:p>
        </p:txBody>
      </p:sp>
      <p:sp>
        <p:nvSpPr>
          <p:cNvPr id="37910" name="Line 71"/>
          <p:cNvSpPr>
            <a:spLocks noChangeShapeType="1"/>
          </p:cNvSpPr>
          <p:nvPr/>
        </p:nvSpPr>
        <p:spPr bwMode="black">
          <a:xfrm>
            <a:off x="6851650" y="1982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911" name="Text Box 83"/>
          <p:cNvSpPr txBox="1">
            <a:spLocks noChangeArrowheads="1"/>
          </p:cNvSpPr>
          <p:nvPr/>
        </p:nvSpPr>
        <p:spPr bwMode="black">
          <a:xfrm>
            <a:off x="7156450" y="2503488"/>
            <a:ext cx="642938" cy="4699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137160" rIns="0" bIns="0">
            <a:spAutoFit/>
          </a:bodyPr>
          <a:lstStyle/>
          <a:p>
            <a:pPr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Layout rationale</a:t>
            </a:r>
          </a:p>
        </p:txBody>
      </p:sp>
      <p:sp>
        <p:nvSpPr>
          <p:cNvPr id="37912" name="Line 84"/>
          <p:cNvSpPr>
            <a:spLocks noChangeShapeType="1"/>
          </p:cNvSpPr>
          <p:nvPr/>
        </p:nvSpPr>
        <p:spPr bwMode="black">
          <a:xfrm>
            <a:off x="6927850" y="19827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913" name="Line 85"/>
          <p:cNvSpPr>
            <a:spLocks noChangeShapeType="1"/>
          </p:cNvSpPr>
          <p:nvPr/>
        </p:nvSpPr>
        <p:spPr bwMode="black">
          <a:xfrm>
            <a:off x="6927850" y="266858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137160" rIns="0" bIns="0"/>
          <a:lstStyle/>
          <a:p>
            <a:endParaRPr lang="en-US"/>
          </a:p>
        </p:txBody>
      </p:sp>
      <p:sp>
        <p:nvSpPr>
          <p:cNvPr id="37914" name="Oval 38"/>
          <p:cNvSpPr>
            <a:spLocks noChangeArrowheads="1"/>
          </p:cNvSpPr>
          <p:nvPr/>
        </p:nvSpPr>
        <p:spPr bwMode="black">
          <a:xfrm>
            <a:off x="3124200" y="1447800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137160" rIns="0" bIns="0" anchor="ctr"/>
          <a:lstStyle/>
          <a:p>
            <a:pPr algn="ctr">
              <a:buFontTx/>
              <a:buNone/>
            </a:pPr>
            <a:r>
              <a:rPr lang="en-US" sz="1600">
                <a:solidFill>
                  <a:schemeClr val="tx1"/>
                </a:solidFill>
                <a:latin typeface="Arial" charset="0"/>
                <a:cs typeface="Arial" charset="0"/>
              </a:rPr>
              <a:t>Analysis</a:t>
            </a:r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69" name="Straight Arrow Connector 68"/>
          <p:cNvCxnSpPr>
            <a:stCxn id="37894" idx="3"/>
            <a:endCxn id="37914" idx="2"/>
          </p:cNvCxnSpPr>
          <p:nvPr/>
        </p:nvCxnSpPr>
        <p:spPr>
          <a:xfrm>
            <a:off x="2746375" y="1981200"/>
            <a:ext cx="3778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905" idx="0"/>
            <a:endCxn id="37914" idx="4"/>
          </p:cNvCxnSpPr>
          <p:nvPr/>
        </p:nvCxnSpPr>
        <p:spPr>
          <a:xfrm rot="5400000" flipH="1" flipV="1">
            <a:off x="3429001" y="2743200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>
            <a:off x="3657600" y="4191000"/>
            <a:ext cx="2667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37905" idx="2"/>
          </p:cNvCxnSpPr>
          <p:nvPr/>
        </p:nvCxnSpPr>
        <p:spPr>
          <a:xfrm rot="5400000" flipH="1" flipV="1">
            <a:off x="3467101" y="40005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7906" idx="0"/>
            <a:endCxn id="37907" idx="4"/>
          </p:cNvCxnSpPr>
          <p:nvPr/>
        </p:nvCxnSpPr>
        <p:spPr>
          <a:xfrm rot="16200000" flipV="1">
            <a:off x="6096001" y="2743200"/>
            <a:ext cx="455612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0" name="Oval 60"/>
          <p:cNvSpPr>
            <a:spLocks noChangeArrowheads="1"/>
          </p:cNvSpPr>
          <p:nvPr/>
        </p:nvSpPr>
        <p:spPr bwMode="black">
          <a:xfrm>
            <a:off x="5791200" y="4648200"/>
            <a:ext cx="1066800" cy="10668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137160" rIns="0" bIns="0" anchor="ctr"/>
          <a:lstStyle/>
          <a:p>
            <a:endParaRPr lang="en-US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93" name="Straight Arrow Connector 92"/>
          <p:cNvCxnSpPr>
            <a:stCxn id="37920" idx="0"/>
            <a:endCxn id="37906" idx="2"/>
          </p:cNvCxnSpPr>
          <p:nvPr/>
        </p:nvCxnSpPr>
        <p:spPr>
          <a:xfrm rot="5400000" flipH="1" flipV="1">
            <a:off x="5905501" y="4229100"/>
            <a:ext cx="838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724400" y="4876800"/>
            <a:ext cx="762000" cy="60960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PMU Trace</a:t>
            </a:r>
          </a:p>
        </p:txBody>
      </p:sp>
      <p:cxnSp>
        <p:nvCxnSpPr>
          <p:cNvPr id="109" name="Straight Arrow Connector 108"/>
          <p:cNvCxnSpPr>
            <a:stCxn id="37900" idx="6"/>
            <a:endCxn id="107" idx="1"/>
          </p:cNvCxnSpPr>
          <p:nvPr/>
        </p:nvCxnSpPr>
        <p:spPr>
          <a:xfrm>
            <a:off x="4194175" y="5181600"/>
            <a:ext cx="53022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3"/>
            <a:endCxn id="37920" idx="2"/>
          </p:cNvCxnSpPr>
          <p:nvPr/>
        </p:nvCxnSpPr>
        <p:spPr>
          <a:xfrm>
            <a:off x="5486400" y="5181600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25" name="Rectangle 56"/>
          <p:cNvSpPr>
            <a:spLocks noChangeArrowheads="1"/>
          </p:cNvSpPr>
          <p:nvPr/>
        </p:nvSpPr>
        <p:spPr bwMode="black">
          <a:xfrm>
            <a:off x="4648200" y="1565275"/>
            <a:ext cx="7620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137160" rIns="0" bIns="0" anchor="ctr"/>
          <a:lstStyle/>
          <a:p>
            <a:pPr algn="ctr"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BB to field</a:t>
            </a:r>
          </a:p>
          <a:p>
            <a:pPr algn="ctr" defTabSz="742950">
              <a:buFontTx/>
              <a:buNone/>
            </a:pPr>
            <a:r>
              <a:rPr lang="en-US" sz="1200">
                <a:solidFill>
                  <a:schemeClr val="tx1"/>
                </a:solidFill>
                <a:latin typeface="Arial" charset="0"/>
                <a:cs typeface="Arial" charset="0"/>
              </a:rPr>
              <a:t>map</a:t>
            </a:r>
          </a:p>
          <a:p>
            <a:pPr algn="ctr" defTabSz="742950">
              <a:buFontTx/>
              <a:buNone/>
            </a:pPr>
            <a:endParaRPr lang="en-US" sz="120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8" name="Straight Arrow Connector 117"/>
          <p:cNvCxnSpPr>
            <a:stCxn id="37914" idx="6"/>
            <a:endCxn id="37925" idx="1"/>
          </p:cNvCxnSpPr>
          <p:nvPr/>
        </p:nvCxnSpPr>
        <p:spPr>
          <a:xfrm>
            <a:off x="4191000" y="1981200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7925" idx="3"/>
            <a:endCxn id="37907" idx="2"/>
          </p:cNvCxnSpPr>
          <p:nvPr/>
        </p:nvCxnSpPr>
        <p:spPr>
          <a:xfrm flipV="1">
            <a:off x="5410200" y="1982788"/>
            <a:ext cx="379413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ate Placeholder 39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setup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73175"/>
            <a:ext cx="5378450" cy="5270500"/>
          </a:xfrm>
        </p:spPr>
        <p:txBody>
          <a:bodyPr rtlCol="0"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Target application :  HP-UX kernel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Key structures heavily hand optimized by kernel performance engineers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Profile runs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16 CPU Itanium2</a:t>
            </a:r>
            <a:r>
              <a:rPr lang="en-US" baseline="30000" dirty="0" smtClean="0"/>
              <a:t>®</a:t>
            </a:r>
            <a:r>
              <a:rPr lang="en-US" dirty="0" smtClean="0"/>
              <a:t> machine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Measurement runs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HP Superdome</a:t>
            </a:r>
            <a:r>
              <a:rPr lang="en-US" baseline="30000" dirty="0" smtClean="0"/>
              <a:t>®</a:t>
            </a:r>
            <a:r>
              <a:rPr lang="en-US" dirty="0" smtClean="0"/>
              <a:t>  with 128  Itanium2</a:t>
            </a:r>
            <a:r>
              <a:rPr lang="en-US" baseline="30000" dirty="0" smtClean="0"/>
              <a:t>®</a:t>
            </a:r>
            <a:r>
              <a:rPr lang="en-US" dirty="0" smtClean="0"/>
              <a:t> CPUs</a:t>
            </a:r>
          </a:p>
          <a:p>
            <a:pPr lvl="2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8 CPUS per Cell</a:t>
            </a:r>
          </a:p>
          <a:p>
            <a:pPr lvl="2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4 Cells per Crossbar</a:t>
            </a:r>
          </a:p>
          <a:p>
            <a:pPr lvl="2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2 Crossbars per backplane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Access latencies increase from cell-local to cross-bar local to inter-crossbar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"/>
              <a:defRPr/>
            </a:pPr>
            <a:endParaRPr lang="en-US" dirty="0" smtClean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5653088" y="1752600"/>
            <a:ext cx="3429000" cy="3505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setup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36550" y="1273175"/>
            <a:ext cx="8274050" cy="5270500"/>
          </a:xfrm>
        </p:spPr>
        <p:txBody>
          <a:bodyPr/>
          <a:lstStyle/>
          <a:p>
            <a:pPr eaLnBrk="1" hangingPunct="1"/>
            <a:r>
              <a:rPr lang="en-US" smtClean="0"/>
              <a:t>SPEC Software Development Environment Throughput (SDET) benchmark</a:t>
            </a:r>
          </a:p>
          <a:p>
            <a:pPr lvl="1" eaLnBrk="1" hangingPunct="1"/>
            <a:r>
              <a:rPr lang="en-US" smtClean="0"/>
              <a:t>Runs multiple small processes and provides a throughput measure</a:t>
            </a:r>
          </a:p>
          <a:p>
            <a:pPr eaLnBrk="1" hangingPunct="1"/>
            <a:r>
              <a:rPr lang="en-US" smtClean="0"/>
              <a:t>1 warmup run, 10 actual runs</a:t>
            </a:r>
          </a:p>
          <a:p>
            <a:pPr eaLnBrk="1" hangingPunct="1"/>
            <a:r>
              <a:rPr lang="en-US" smtClean="0"/>
              <a:t>Only a single structure’s layout modified on each run</a:t>
            </a:r>
          </a:p>
          <a:p>
            <a:pPr eaLnBrk="1" hangingPunct="1"/>
            <a:r>
              <a:rPr lang="en-US" smtClean="0"/>
              <a:t>Arithmetic mean computed on throughput after removing outliers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Background</a:t>
            </a:r>
          </a:p>
          <a:p>
            <a:pPr eaLnBrk="1" hangingPunct="1"/>
            <a:r>
              <a:rPr lang="en-US" smtClean="0"/>
              <a:t>Solution Outline</a:t>
            </a:r>
          </a:p>
          <a:p>
            <a:pPr eaLnBrk="1" hangingPunct="1"/>
            <a:r>
              <a:rPr lang="en-US" smtClean="0"/>
              <a:t>Algorithm and Implementation</a:t>
            </a:r>
          </a:p>
          <a:p>
            <a:pPr eaLnBrk="1" hangingPunct="1"/>
            <a:r>
              <a:rPr lang="en-US" smtClean="0"/>
              <a:t>Results</a:t>
            </a:r>
          </a:p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</a:t>
            </a:r>
          </a:p>
        </p:txBody>
      </p:sp>
      <p:graphicFrame>
        <p:nvGraphicFramePr>
          <p:cNvPr id="1026" name="Content Placeholder 6"/>
          <p:cNvGraphicFramePr>
            <a:graphicFrameLocks noGrp="1"/>
          </p:cNvGraphicFramePr>
          <p:nvPr>
            <p:ph idx="1"/>
          </p:nvPr>
        </p:nvGraphicFramePr>
        <p:xfrm>
          <a:off x="974725" y="1935163"/>
          <a:ext cx="7194550" cy="4387850"/>
        </p:xfrm>
        <a:graphic>
          <a:graphicData uri="http://schemas.openxmlformats.org/presentationml/2006/ole">
            <p:oleObj spid="_x0000_s89090" name="Chart" r:id="rId4" imgW="8401202" imgH="5124602" progId="Excel.Sheet.8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</a:t>
            </a:r>
          </a:p>
        </p:txBody>
      </p:sp>
      <p:graphicFrame>
        <p:nvGraphicFramePr>
          <p:cNvPr id="2050" name="Content Placeholder 6"/>
          <p:cNvGraphicFramePr>
            <a:graphicFrameLocks noGrp="1"/>
          </p:cNvGraphicFramePr>
          <p:nvPr>
            <p:ph idx="1"/>
          </p:nvPr>
        </p:nvGraphicFramePr>
        <p:xfrm>
          <a:off x="974725" y="1935163"/>
          <a:ext cx="7194550" cy="4387850"/>
        </p:xfrm>
        <a:graphic>
          <a:graphicData uri="http://schemas.openxmlformats.org/presentationml/2006/ole">
            <p:oleObj spid="_x0000_s90114" name="Chart" r:id="rId4" imgW="8401202" imgH="5124602" progId="Excel.Sheet.8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</a:t>
            </a:r>
          </a:p>
        </p:txBody>
      </p:sp>
      <p:graphicFrame>
        <p:nvGraphicFramePr>
          <p:cNvPr id="3074" name="Content Placeholder 6"/>
          <p:cNvGraphicFramePr>
            <a:graphicFrameLocks noGrp="1"/>
          </p:cNvGraphicFramePr>
          <p:nvPr>
            <p:ph idx="1"/>
          </p:nvPr>
        </p:nvGraphicFramePr>
        <p:xfrm>
          <a:off x="974725" y="1935163"/>
          <a:ext cx="7194550" cy="4387850"/>
        </p:xfrm>
        <a:graphic>
          <a:graphicData uri="http://schemas.openxmlformats.org/presentationml/2006/ole">
            <p:oleObj spid="_x0000_s91138" name="Chart" r:id="rId4" imgW="8401202" imgH="5124602" progId="Excel.Sheet.8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</a:t>
            </a:r>
          </a:p>
        </p:txBody>
      </p:sp>
      <p:graphicFrame>
        <p:nvGraphicFramePr>
          <p:cNvPr id="4098" name="Content Placeholder 6"/>
          <p:cNvGraphicFramePr>
            <a:graphicFrameLocks noGrp="1"/>
          </p:cNvGraphicFramePr>
          <p:nvPr>
            <p:ph idx="1"/>
          </p:nvPr>
        </p:nvGraphicFramePr>
        <p:xfrm>
          <a:off x="974725" y="1935163"/>
          <a:ext cx="7194550" cy="4387850"/>
        </p:xfrm>
        <a:graphic>
          <a:graphicData uri="http://schemas.openxmlformats.org/presentationml/2006/ole">
            <p:oleObj spid="_x0000_s92162" name="Chart" r:id="rId4" imgW="8401202" imgH="5124602" progId="Excel.Sheet.8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Unified approach to locality and false sharing between structure fields</a:t>
            </a:r>
          </a:p>
          <a:p>
            <a:pPr eaLnBrk="1" hangingPunct="1"/>
            <a:r>
              <a:rPr lang="en-US" smtClean="0"/>
              <a:t>A new sampling technique roughly estimate false sharing</a:t>
            </a:r>
          </a:p>
          <a:p>
            <a:pPr eaLnBrk="1" hangingPunct="1"/>
            <a:r>
              <a:rPr lang="en-US" smtClean="0"/>
              <a:t>Positive initial performance results on an important real-world application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r>
              <a:rPr lang="en-US" smtClean="0"/>
              <a:t>Thanks!</a:t>
            </a:r>
          </a:p>
          <a:p>
            <a:pPr algn="ctr" eaLnBrk="1" hangingPunct="1">
              <a:buFontTx/>
              <a:buNone/>
            </a:pPr>
            <a:endParaRPr lang="en-US" smtClean="0"/>
          </a:p>
          <a:p>
            <a:pPr algn="ctr" eaLnBrk="1" hangingPunct="1">
              <a:buFontTx/>
              <a:buNone/>
            </a:pPr>
            <a:r>
              <a:rPr lang="en-US" smtClean="0"/>
              <a:t>Questions?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95600" y="1751806"/>
            <a:ext cx="1905000" cy="1981994"/>
            <a:chOff x="3352800" y="1828800"/>
            <a:chExt cx="1905000" cy="198199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1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29" name="Straight Connector 28"/>
            <p:cNvCxnSpPr>
              <a:stCxn id="11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2895600" y="4190206"/>
            <a:ext cx="1905000" cy="1981994"/>
            <a:chOff x="3352800" y="1828800"/>
            <a:chExt cx="1905000" cy="1981994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16" name="Straight Connector 15"/>
            <p:cNvCxnSpPr>
              <a:stCxn id="15" idx="0"/>
              <a:endCxn id="15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18" name="Straight Connector 17"/>
            <p:cNvCxnSpPr>
              <a:stCxn id="15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685800" y="1980406"/>
            <a:ext cx="1828800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 S{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char X[1024];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685800" y="4493419"/>
            <a:ext cx="1828800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 S{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char X[1024];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4" name="Title 12"/>
          <p:cNvSpPr txBox="1">
            <a:spLocks/>
          </p:cNvSpPr>
          <p:nvPr/>
        </p:nvSpPr>
        <p:spPr bwMode="black">
          <a:xfrm>
            <a:off x="490538" y="347663"/>
            <a:ext cx="73326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layout</a:t>
            </a:r>
            <a:endParaRPr kumimoji="0" 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1981200"/>
            <a:ext cx="800219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s.a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s.b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s.a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4495800"/>
            <a:ext cx="800219" cy="895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s.a</a:t>
            </a:r>
            <a:endParaRPr lang="en-US" dirty="0" smtClean="0">
              <a:solidFill>
                <a:schemeClr val="accent4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s.b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s.a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4200" y="2679072"/>
            <a:ext cx="4924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24200" y="2921320"/>
            <a:ext cx="4924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95600" y="5132696"/>
            <a:ext cx="8643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s.a</a:t>
            </a:r>
            <a:r>
              <a:rPr lang="en-US" dirty="0" smtClean="0"/>
              <a:t> </a:t>
            </a:r>
            <a:r>
              <a:rPr lang="en-US" dirty="0" err="1" smtClean="0"/>
              <a:t>s.b</a:t>
            </a:r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359400" y="2667000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668963" y="2667000"/>
            <a:ext cx="3762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973763" y="2667000"/>
            <a:ext cx="3508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350000" y="2667000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659563" y="2667000"/>
            <a:ext cx="3762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964363" y="2667000"/>
            <a:ext cx="3508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334000" y="47640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643563" y="4764088"/>
            <a:ext cx="35137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948363" y="4764088"/>
            <a:ext cx="3508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24600" y="47640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634163" y="4764088"/>
            <a:ext cx="35137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938963" y="4764088"/>
            <a:ext cx="350837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" y="1752600"/>
            <a:ext cx="431978" cy="194514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LAYOUT1</a:t>
            </a:r>
            <a:endParaRPr lang="en-US" sz="16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77622" y="4299661"/>
            <a:ext cx="431978" cy="194873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LAYOUT2</a:t>
            </a:r>
            <a:endParaRPr lang="en-US" sz="1600" dirty="0"/>
          </a:p>
        </p:txBody>
      </p:sp>
      <p:sp>
        <p:nvSpPr>
          <p:cNvPr id="47" name="Date Placeholder 46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6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40" grpId="0"/>
      <p:bldP spid="41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Multiprocessors:  False Sharing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 smtClean="0"/>
              <a:t>Data kept  coherent across processor-local caches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Cache coherence protocols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dirty="0" smtClean="0"/>
              <a:t>shared, exclusive, </a:t>
            </a:r>
            <a:r>
              <a:rPr lang="en-US" dirty="0"/>
              <a:t>i</a:t>
            </a:r>
            <a:r>
              <a:rPr lang="en-US" dirty="0" smtClean="0"/>
              <a:t>nvalid, …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dirty="0" smtClean="0"/>
              <a:t>operate at cache line granularity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 smtClean="0"/>
              <a:t>False Sharing: Unnecessary coherence costs incurred because data migrates at cache line granularity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Fields f1 and f2 are in cache line L. When f1 is written by P1, P1 invalidates f2 in other Ps even if f2 is not shared.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layout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62200" y="4037806"/>
            <a:ext cx="1905000" cy="1981994"/>
            <a:chOff x="3352800" y="1828800"/>
            <a:chExt cx="1905000" cy="1981994"/>
          </a:xfrm>
        </p:grpSpPr>
        <p:sp>
          <p:nvSpPr>
            <p:cNvPr id="8" name="Rectangle 7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9" name="Straight Connector 8"/>
            <p:cNvCxnSpPr>
              <a:stCxn id="8" idx="0"/>
              <a:endCxn id="8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11" name="Straight Connector 10"/>
            <p:cNvCxnSpPr>
              <a:stCxn id="8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4953000" y="4037806"/>
            <a:ext cx="1905000" cy="1981994"/>
            <a:chOff x="3352800" y="1828800"/>
            <a:chExt cx="1905000" cy="1981994"/>
          </a:xfrm>
        </p:grpSpPr>
        <p:sp>
          <p:nvSpPr>
            <p:cNvPr id="15" name="Rectangle 14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16" name="Straight Connector 15"/>
            <p:cNvCxnSpPr>
              <a:stCxn id="15" idx="0"/>
              <a:endCxn id="15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18" name="Straight Connector 17"/>
            <p:cNvCxnSpPr>
              <a:stCxn id="15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xtBox 34"/>
          <p:cNvSpPr txBox="1"/>
          <p:nvPr/>
        </p:nvSpPr>
        <p:spPr>
          <a:xfrm>
            <a:off x="3378701" y="4266406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s.a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69501" y="4266406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10000"/>
                  </a:schemeClr>
                </a:solidFill>
              </a:rPr>
              <a:t>s.b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2200" y="4991574"/>
            <a:ext cx="9284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s.a</a:t>
            </a:r>
            <a:r>
              <a:rPr lang="en-US" dirty="0" smtClean="0"/>
              <a:t>  </a:t>
            </a:r>
            <a:r>
              <a:rPr lang="en-US" dirty="0" err="1" smtClean="0"/>
              <a:t>s.b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938941" y="4991574"/>
            <a:ext cx="9284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s.a</a:t>
            </a:r>
            <a:r>
              <a:rPr lang="en-US" dirty="0" smtClean="0"/>
              <a:t>  </a:t>
            </a:r>
            <a:r>
              <a:rPr lang="en-US" dirty="0" err="1" smtClean="0"/>
              <a:t>s.b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2362200" y="1370806"/>
            <a:ext cx="1905000" cy="1981994"/>
            <a:chOff x="3352800" y="1828800"/>
            <a:chExt cx="1905000" cy="1981994"/>
          </a:xfrm>
        </p:grpSpPr>
        <p:sp>
          <p:nvSpPr>
            <p:cNvPr id="45" name="Rectangle 44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46" name="Straight Connector 45"/>
            <p:cNvCxnSpPr>
              <a:stCxn id="45" idx="0"/>
              <a:endCxn id="45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48" name="Straight Connector 47"/>
            <p:cNvCxnSpPr>
              <a:stCxn id="45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4953000" y="1370806"/>
            <a:ext cx="1905000" cy="1981994"/>
            <a:chOff x="3352800" y="1828800"/>
            <a:chExt cx="1905000" cy="1981994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352800" y="1828800"/>
              <a:ext cx="1905000" cy="19812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13716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742950" rtl="0" eaLnBrk="1" fontAlgn="base" latinLnBrk="0" hangingPunct="1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Tx/>
                <a:buSzPct val="100000"/>
                <a:buNone/>
                <a:tabLst/>
              </a:pPr>
              <a:r>
                <a:rPr kumimoji="0" lang="en-US" sz="5400" b="0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Niagara Engraved" pitchFamily="82" charset="0"/>
                </a:rPr>
                <a:t>cache</a:t>
              </a:r>
            </a:p>
          </p:txBody>
        </p:sp>
        <p:cxnSp>
          <p:nvCxnSpPr>
            <p:cNvPr id="53" name="Straight Connector 52"/>
            <p:cNvCxnSpPr>
              <a:stCxn id="52" idx="0"/>
              <a:endCxn id="52" idx="2"/>
            </p:cNvCxnSpPr>
            <p:nvPr/>
          </p:nvCxnSpPr>
          <p:spPr bwMode="auto">
            <a:xfrm rot="16200000" flipH="1">
              <a:off x="3314700" y="2819400"/>
              <a:ext cx="19812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4648200" y="2057400"/>
              <a:ext cx="359842" cy="1607620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pPr>
                <a:buNone/>
              </a:pPr>
              <a:r>
                <a:rPr lang="en-US" sz="1200" dirty="0" smtClean="0">
                  <a:solidFill>
                    <a:srgbClr val="00B0F0"/>
                  </a:solidFill>
                  <a:latin typeface="Niagara Engraved" pitchFamily="82" charset="0"/>
                </a:rPr>
                <a:t>pipeline</a:t>
              </a:r>
              <a:endParaRPr lang="en-US" sz="1200" dirty="0">
                <a:solidFill>
                  <a:srgbClr val="00B0F0"/>
                </a:solidFill>
                <a:latin typeface="Niagara Engraved" pitchFamily="82" charset="0"/>
              </a:endParaRPr>
            </a:p>
          </p:txBody>
        </p:sp>
        <p:cxnSp>
          <p:nvCxnSpPr>
            <p:cNvPr id="55" name="Straight Connector 54"/>
            <p:cNvCxnSpPr>
              <a:stCxn id="52" idx="1"/>
            </p:cNvCxnSpPr>
            <p:nvPr/>
          </p:nvCxnSpPr>
          <p:spPr bwMode="auto">
            <a:xfrm rot="10800000" flipH="1">
              <a:off x="3352800" y="2819400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10800000" flipH="1">
              <a:off x="3352800" y="30464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0800000" flipH="1">
              <a:off x="3352800" y="3275011"/>
              <a:ext cx="914400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5969501" y="1563368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st</a:t>
            </a: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s.b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78701" y="1563368"/>
            <a:ext cx="7360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4">
                    <a:lumMod val="10000"/>
                  </a:schemeClr>
                </a:solidFill>
              </a:rPr>
              <a:t>ld </a:t>
            </a:r>
            <a:r>
              <a:rPr lang="en-US" dirty="0" err="1" smtClean="0">
                <a:solidFill>
                  <a:schemeClr val="accent4">
                    <a:lumMod val="10000"/>
                  </a:schemeClr>
                </a:solidFill>
              </a:rPr>
              <a:t>s.a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62200" y="2325368"/>
            <a:ext cx="55656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938941" y="2553968"/>
            <a:ext cx="4924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s.b</a:t>
            </a:r>
            <a:endParaRPr lang="en-US" dirty="0"/>
          </a:p>
        </p:txBody>
      </p:sp>
      <p:sp>
        <p:nvSpPr>
          <p:cNvPr id="62" name="TextBox 8"/>
          <p:cNvSpPr txBox="1">
            <a:spLocks noChangeArrowheads="1"/>
          </p:cNvSpPr>
          <p:nvPr/>
        </p:nvSpPr>
        <p:spPr bwMode="auto">
          <a:xfrm>
            <a:off x="439992" y="1674813"/>
            <a:ext cx="1828800" cy="14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 S{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char X[1024];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b;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457200" y="4341813"/>
            <a:ext cx="1828800" cy="144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dirty="0" err="1">
                <a:solidFill>
                  <a:schemeClr val="tx1"/>
                </a:solidFill>
              </a:rPr>
              <a:t>struct</a:t>
            </a:r>
            <a:r>
              <a:rPr lang="en-US" dirty="0">
                <a:solidFill>
                  <a:schemeClr val="tx1"/>
                </a:solidFill>
              </a:rPr>
              <a:t>  S{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a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b;</a:t>
            </a:r>
            <a:endParaRPr lang="en-US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    char X[1024];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7162800" y="22860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7472363" y="22860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7777163" y="2286000"/>
            <a:ext cx="35137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8077200" y="2285999"/>
            <a:ext cx="914400" cy="341637"/>
            <a:chOff x="5029200" y="4190996"/>
            <a:chExt cx="913566" cy="342601"/>
          </a:xfrm>
        </p:grpSpPr>
        <p:sp>
          <p:nvSpPr>
            <p:cNvPr id="68" name="TextBox 30"/>
            <p:cNvSpPr txBox="1">
              <a:spLocks noChangeArrowheads="1"/>
            </p:cNvSpPr>
            <p:nvPr/>
          </p:nvSpPr>
          <p:spPr bwMode="auto">
            <a:xfrm>
              <a:off x="5029200" y="4190996"/>
              <a:ext cx="351288" cy="3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5286678" y="4191001"/>
              <a:ext cx="351058" cy="342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dirty="0" smtClean="0">
                  <a:solidFill>
                    <a:schemeClr val="tx1"/>
                  </a:solidFill>
                </a:rPr>
                <a:t>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32"/>
            <p:cNvSpPr txBox="1">
              <a:spLocks noChangeArrowheads="1"/>
            </p:cNvSpPr>
            <p:nvPr/>
          </p:nvSpPr>
          <p:spPr bwMode="auto">
            <a:xfrm>
              <a:off x="5591478" y="4191001"/>
              <a:ext cx="351288" cy="3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116096" y="5029200"/>
            <a:ext cx="376238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7425659" y="5029200"/>
            <a:ext cx="3762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730459" y="5029200"/>
            <a:ext cx="427037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M’</a:t>
            </a:r>
          </a:p>
        </p:txBody>
      </p:sp>
      <p:grpSp>
        <p:nvGrpSpPr>
          <p:cNvPr id="74" name="Group 33"/>
          <p:cNvGrpSpPr>
            <a:grpSpLocks/>
          </p:cNvGrpSpPr>
          <p:nvPr/>
        </p:nvGrpSpPr>
        <p:grpSpPr bwMode="auto">
          <a:xfrm>
            <a:off x="8030496" y="5029200"/>
            <a:ext cx="914400" cy="341313"/>
            <a:chOff x="5029200" y="4190996"/>
            <a:chExt cx="913566" cy="342276"/>
          </a:xfrm>
        </p:grpSpPr>
        <p:sp>
          <p:nvSpPr>
            <p:cNvPr id="75" name="TextBox 30"/>
            <p:cNvSpPr txBox="1">
              <a:spLocks noChangeArrowheads="1"/>
            </p:cNvSpPr>
            <p:nvPr/>
          </p:nvSpPr>
          <p:spPr bwMode="auto">
            <a:xfrm>
              <a:off x="5029200" y="4190996"/>
              <a:ext cx="351288" cy="3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5286678" y="4191000"/>
              <a:ext cx="428322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M’</a:t>
              </a:r>
            </a:p>
          </p:txBody>
        </p:sp>
        <p:sp>
          <p:nvSpPr>
            <p:cNvPr id="77" name="TextBox 32"/>
            <p:cNvSpPr txBox="1">
              <a:spLocks noChangeArrowheads="1"/>
            </p:cNvSpPr>
            <p:nvPr/>
          </p:nvSpPr>
          <p:spPr bwMode="auto">
            <a:xfrm>
              <a:off x="5591478" y="4191001"/>
              <a:ext cx="351288" cy="342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0" y="1524000"/>
            <a:ext cx="431978" cy="194514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LAYOUT1</a:t>
            </a:r>
            <a:endParaRPr 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0" y="4074652"/>
            <a:ext cx="431978" cy="194514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pPr>
              <a:buNone/>
            </a:pPr>
            <a:r>
              <a:rPr lang="en-US" sz="1600" b="1" dirty="0" smtClean="0"/>
              <a:t>LAYOUT2</a:t>
            </a:r>
            <a:endParaRPr lang="en-US" sz="1600" b="1" dirty="0"/>
          </a:p>
        </p:txBody>
      </p:sp>
      <p:sp>
        <p:nvSpPr>
          <p:cNvPr id="80" name="Date Placeholder 79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81" name="Footer Placeholder 8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Locality vs False Sharing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Tightly packed layouts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err="1" smtClean="0"/>
              <a:t>Goodlocality</a:t>
            </a:r>
            <a:r>
              <a:rPr lang="en-US" dirty="0" smtClean="0"/>
              <a:t>, more  false sharing</a:t>
            </a:r>
          </a:p>
          <a:p>
            <a:pPr eaLnBrk="1" hangingPunct="1"/>
            <a:r>
              <a:rPr lang="en-US" dirty="0" smtClean="0"/>
              <a:t>Loosely packed layouts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 smtClean="0"/>
              <a:t>Less false sharing, poor locality</a:t>
            </a:r>
          </a:p>
          <a:p>
            <a:pPr eaLnBrk="1" hangingPunct="1"/>
            <a:r>
              <a:rPr lang="en-US" dirty="0" smtClean="0"/>
              <a:t>Goal : Increase locality and</a:t>
            </a:r>
            <a:r>
              <a:rPr lang="en-US" b="1" dirty="0" smtClean="0"/>
              <a:t> </a:t>
            </a:r>
            <a:r>
              <a:rPr lang="en-US" dirty="0" smtClean="0"/>
              <a:t>reduce false sharing simultaneously</a:t>
            </a:r>
          </a:p>
          <a:p>
            <a:pPr lvl="1" eaLnBrk="1" hangingPunct="1">
              <a:buFont typeface="Futura Bk" pitchFamily="34" charset="0"/>
              <a:buNone/>
            </a:pPr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Outline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1219200" y="2209800"/>
            <a:ext cx="171132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struct S {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 int f1,  f2; 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 int f3,  f4, f5;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191000" y="1752600"/>
            <a:ext cx="533400" cy="609600"/>
            <a:chOff x="5486400" y="1981200"/>
            <a:chExt cx="533400" cy="609600"/>
          </a:xfrm>
        </p:grpSpPr>
        <p:sp>
          <p:nvSpPr>
            <p:cNvPr id="26656" name="Oval 7"/>
            <p:cNvSpPr>
              <a:spLocks noChangeArrowheads="1"/>
            </p:cNvSpPr>
            <p:nvPr/>
          </p:nvSpPr>
          <p:spPr bwMode="auto">
            <a:xfrm>
              <a:off x="5486400" y="1981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57" name="TextBox 12"/>
            <p:cNvSpPr txBox="1">
              <a:spLocks noChangeArrowheads="1"/>
            </p:cNvSpPr>
            <p:nvPr/>
          </p:nvSpPr>
          <p:spPr bwMode="auto">
            <a:xfrm>
              <a:off x="5562600" y="21336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14800" y="4267200"/>
            <a:ext cx="533400" cy="609600"/>
            <a:chOff x="5486400" y="2971800"/>
            <a:chExt cx="533400" cy="609600"/>
          </a:xfrm>
        </p:grpSpPr>
        <p:sp>
          <p:nvSpPr>
            <p:cNvPr id="26654" name="Oval 10"/>
            <p:cNvSpPr>
              <a:spLocks noChangeArrowheads="1"/>
            </p:cNvSpPr>
            <p:nvPr/>
          </p:nvSpPr>
          <p:spPr bwMode="auto">
            <a:xfrm>
              <a:off x="5486400" y="29718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55" name="TextBox 14"/>
            <p:cNvSpPr txBox="1">
              <a:spLocks noChangeArrowheads="1"/>
            </p:cNvSpPr>
            <p:nvPr/>
          </p:nvSpPr>
          <p:spPr bwMode="auto">
            <a:xfrm>
              <a:off x="5562600" y="30873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f3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562600" y="5257800"/>
            <a:ext cx="533400" cy="609600"/>
            <a:chOff x="6019800" y="3962400"/>
            <a:chExt cx="533400" cy="609600"/>
          </a:xfrm>
        </p:grpSpPr>
        <p:sp>
          <p:nvSpPr>
            <p:cNvPr id="26652" name="Oval 11"/>
            <p:cNvSpPr>
              <a:spLocks noChangeArrowheads="1"/>
            </p:cNvSpPr>
            <p:nvPr/>
          </p:nvSpPr>
          <p:spPr bwMode="auto">
            <a:xfrm>
              <a:off x="6019800" y="3962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53" name="TextBox 15"/>
            <p:cNvSpPr txBox="1">
              <a:spLocks noChangeArrowheads="1"/>
            </p:cNvSpPr>
            <p:nvPr/>
          </p:nvSpPr>
          <p:spPr bwMode="auto">
            <a:xfrm>
              <a:off x="6099974" y="40779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f5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086600" y="4191000"/>
            <a:ext cx="533400" cy="609600"/>
            <a:chOff x="6553200" y="2971800"/>
            <a:chExt cx="533400" cy="609600"/>
          </a:xfrm>
        </p:grpSpPr>
        <p:sp>
          <p:nvSpPr>
            <p:cNvPr id="26650" name="Oval 9"/>
            <p:cNvSpPr>
              <a:spLocks noChangeArrowheads="1"/>
            </p:cNvSpPr>
            <p:nvPr/>
          </p:nvSpPr>
          <p:spPr bwMode="auto">
            <a:xfrm>
              <a:off x="6553200" y="29718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51" name="TextBox 16"/>
            <p:cNvSpPr txBox="1">
              <a:spLocks noChangeArrowheads="1"/>
            </p:cNvSpPr>
            <p:nvPr/>
          </p:nvSpPr>
          <p:spPr bwMode="auto">
            <a:xfrm>
              <a:off x="6633374" y="31242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f4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10400" y="1752600"/>
            <a:ext cx="533400" cy="609600"/>
            <a:chOff x="6553200" y="1981200"/>
            <a:chExt cx="533400" cy="609600"/>
          </a:xfrm>
        </p:grpSpPr>
        <p:sp>
          <p:nvSpPr>
            <p:cNvPr id="26648" name="Oval 8"/>
            <p:cNvSpPr>
              <a:spLocks noChangeArrowheads="1"/>
            </p:cNvSpPr>
            <p:nvPr/>
          </p:nvSpPr>
          <p:spPr bwMode="auto">
            <a:xfrm>
              <a:off x="6553200" y="1981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649" name="TextBox 17"/>
            <p:cNvSpPr txBox="1">
              <a:spLocks noChangeArrowheads="1"/>
            </p:cNvSpPr>
            <p:nvPr/>
          </p:nvSpPr>
          <p:spPr bwMode="auto">
            <a:xfrm>
              <a:off x="6629400" y="21336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f2</a:t>
              </a:r>
            </a:p>
          </p:txBody>
        </p:sp>
      </p:grp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3467100" y="3276600"/>
            <a:ext cx="19050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rot="5400000">
            <a:off x="5155407" y="3225006"/>
            <a:ext cx="2984500" cy="12588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16200000" flipH="1">
            <a:off x="4902201" y="2017712"/>
            <a:ext cx="2006600" cy="2517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19600" y="3200400"/>
            <a:ext cx="7683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+100 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15000" y="4343400"/>
            <a:ext cx="7032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105400" y="3733800"/>
            <a:ext cx="5762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+50</a:t>
            </a:r>
          </a:p>
        </p:txBody>
      </p: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 rot="5400000">
            <a:off x="4787901" y="2055812"/>
            <a:ext cx="2082800" cy="2517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105400" y="2514600"/>
            <a:ext cx="5762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+20</a:t>
            </a:r>
          </a:p>
        </p:txBody>
      </p:sp>
      <p:sp>
        <p:nvSpPr>
          <p:cNvPr id="26644" name="Rounded Rectangle 34"/>
          <p:cNvSpPr>
            <a:spLocks noChangeArrowheads="1"/>
          </p:cNvSpPr>
          <p:nvPr/>
        </p:nvSpPr>
        <p:spPr bwMode="auto">
          <a:xfrm>
            <a:off x="1143000" y="2133600"/>
            <a:ext cx="1752600" cy="1295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295400" y="3810000"/>
            <a:ext cx="1447800" cy="2362200"/>
            <a:chOff x="7391400" y="1676400"/>
            <a:chExt cx="1447800" cy="2362200"/>
          </a:xfrm>
        </p:grpSpPr>
        <p:sp>
          <p:nvSpPr>
            <p:cNvPr id="26646" name="TextBox 32"/>
            <p:cNvSpPr txBox="1">
              <a:spLocks noChangeArrowheads="1"/>
            </p:cNvSpPr>
            <p:nvPr/>
          </p:nvSpPr>
          <p:spPr bwMode="auto">
            <a:xfrm>
              <a:off x="7391400" y="1828800"/>
              <a:ext cx="1416050" cy="2003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for(…){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    …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    access f1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    …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    access f3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    …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26647" name="Rounded Rectangle 36"/>
            <p:cNvSpPr>
              <a:spLocks noChangeArrowheads="1"/>
            </p:cNvSpPr>
            <p:nvPr/>
          </p:nvSpPr>
          <p:spPr bwMode="auto">
            <a:xfrm>
              <a:off x="7391400" y="1676400"/>
              <a:ext cx="1447800" cy="2362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324600" y="5334000"/>
            <a:ext cx="2133600" cy="915988"/>
            <a:chOff x="6324600" y="5486400"/>
            <a:chExt cx="2133600" cy="915194"/>
          </a:xfrm>
        </p:grpSpPr>
        <p:sp>
          <p:nvSpPr>
            <p:cNvPr id="27691" name="Rectangle 42"/>
            <p:cNvSpPr>
              <a:spLocks noChangeArrowheads="1"/>
            </p:cNvSpPr>
            <p:nvPr/>
          </p:nvSpPr>
          <p:spPr bwMode="auto">
            <a:xfrm>
              <a:off x="6324600" y="5486400"/>
              <a:ext cx="21336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92" name="Rectangle 43"/>
            <p:cNvSpPr>
              <a:spLocks noChangeArrowheads="1"/>
            </p:cNvSpPr>
            <p:nvPr/>
          </p:nvSpPr>
          <p:spPr bwMode="auto">
            <a:xfrm>
              <a:off x="6324600" y="5943600"/>
              <a:ext cx="2133600" cy="4572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693" name="Straight Connector 45"/>
            <p:cNvCxnSpPr>
              <a:cxnSpLocks noChangeShapeType="1"/>
            </p:cNvCxnSpPr>
            <p:nvPr/>
          </p:nvCxnSpPr>
          <p:spPr bwMode="auto">
            <a:xfrm rot="5400000">
              <a:off x="6400006" y="5943600"/>
              <a:ext cx="914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4" name="Straight Connector 46"/>
            <p:cNvCxnSpPr>
              <a:cxnSpLocks noChangeShapeType="1"/>
            </p:cNvCxnSpPr>
            <p:nvPr/>
          </p:nvCxnSpPr>
          <p:spPr bwMode="auto">
            <a:xfrm rot="5400000">
              <a:off x="6933405" y="5942806"/>
              <a:ext cx="914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47"/>
            <p:cNvCxnSpPr>
              <a:cxnSpLocks noChangeShapeType="1"/>
            </p:cNvCxnSpPr>
            <p:nvPr/>
          </p:nvCxnSpPr>
          <p:spPr bwMode="auto">
            <a:xfrm rot="5400000">
              <a:off x="7466805" y="5942806"/>
              <a:ext cx="914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6" name="TextBox 48"/>
            <p:cNvSpPr txBox="1">
              <a:spLocks noChangeArrowheads="1"/>
            </p:cNvSpPr>
            <p:nvPr/>
          </p:nvSpPr>
          <p:spPr bwMode="auto">
            <a:xfrm>
              <a:off x="6400800" y="55626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f1</a:t>
              </a:r>
            </a:p>
          </p:txBody>
        </p:sp>
        <p:sp>
          <p:nvSpPr>
            <p:cNvPr id="27697" name="TextBox 51"/>
            <p:cNvSpPr txBox="1">
              <a:spLocks noChangeArrowheads="1"/>
            </p:cNvSpPr>
            <p:nvPr/>
          </p:nvSpPr>
          <p:spPr bwMode="auto">
            <a:xfrm>
              <a:off x="6938174" y="55626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f4</a:t>
              </a:r>
            </a:p>
          </p:txBody>
        </p:sp>
        <p:sp>
          <p:nvSpPr>
            <p:cNvPr id="27698" name="TextBox 52"/>
            <p:cNvSpPr txBox="1">
              <a:spLocks noChangeArrowheads="1"/>
            </p:cNvSpPr>
            <p:nvPr/>
          </p:nvSpPr>
          <p:spPr bwMode="auto">
            <a:xfrm>
              <a:off x="6400800" y="60591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f2</a:t>
              </a:r>
            </a:p>
          </p:txBody>
        </p:sp>
        <p:sp>
          <p:nvSpPr>
            <p:cNvPr id="27699" name="TextBox 53"/>
            <p:cNvSpPr txBox="1">
              <a:spLocks noChangeArrowheads="1"/>
            </p:cNvSpPr>
            <p:nvPr/>
          </p:nvSpPr>
          <p:spPr bwMode="auto">
            <a:xfrm>
              <a:off x="6938174" y="60591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f3</a:t>
              </a:r>
            </a:p>
          </p:txBody>
        </p:sp>
        <p:sp>
          <p:nvSpPr>
            <p:cNvPr id="27700" name="TextBox 54"/>
            <p:cNvSpPr txBox="1">
              <a:spLocks noChangeArrowheads="1"/>
            </p:cNvSpPr>
            <p:nvPr/>
          </p:nvSpPr>
          <p:spPr bwMode="auto">
            <a:xfrm>
              <a:off x="7471574" y="60591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f5</a:t>
              </a:r>
            </a:p>
          </p:txBody>
        </p:sp>
      </p:grpSp>
      <p:sp>
        <p:nvSpPr>
          <p:cNvPr id="42" name="Rounded Rectangle 41"/>
          <p:cNvSpPr>
            <a:spLocks noChangeArrowheads="1"/>
          </p:cNvSpPr>
          <p:nvPr/>
        </p:nvSpPr>
        <p:spPr bwMode="auto">
          <a:xfrm rot="2100000">
            <a:off x="4819650" y="1243013"/>
            <a:ext cx="2409825" cy="5078412"/>
          </a:xfrm>
          <a:prstGeom prst="roundRect">
            <a:avLst>
              <a:gd name="adj" fmla="val 16667"/>
            </a:avLst>
          </a:prstGeom>
          <a:solidFill>
            <a:srgbClr val="FF0000">
              <a:alpha val="32941"/>
            </a:srgbClr>
          </a:solidFill>
          <a:ln w="9525" algn="ctr">
            <a:noFill/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/>
          </a:p>
        </p:txBody>
      </p:sp>
      <p:sp>
        <p:nvSpPr>
          <p:cNvPr id="41" name="Rounded Rectangle 40"/>
          <p:cNvSpPr>
            <a:spLocks noChangeArrowheads="1"/>
          </p:cNvSpPr>
          <p:nvPr/>
        </p:nvSpPr>
        <p:spPr bwMode="auto">
          <a:xfrm rot="-2700000">
            <a:off x="5257800" y="1038225"/>
            <a:ext cx="1295400" cy="4632325"/>
          </a:xfrm>
          <a:prstGeom prst="roundRect">
            <a:avLst>
              <a:gd name="adj" fmla="val 16667"/>
            </a:avLst>
          </a:prstGeom>
          <a:solidFill>
            <a:srgbClr val="CC0000">
              <a:alpha val="32941"/>
            </a:srgbClr>
          </a:solidFill>
          <a:ln w="9525" algn="ctr">
            <a:noFill/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2"/>
              </a:solidFill>
            </a:endParaRPr>
          </a:p>
        </p:txBody>
      </p:sp>
      <p:sp>
        <p:nvSpPr>
          <p:cNvPr id="276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Outline</a:t>
            </a:r>
          </a:p>
        </p:txBody>
      </p:sp>
      <p:sp>
        <p:nvSpPr>
          <p:cNvPr id="27657" name="TextBox 6"/>
          <p:cNvSpPr txBox="1">
            <a:spLocks noChangeArrowheads="1"/>
          </p:cNvSpPr>
          <p:nvPr/>
        </p:nvSpPr>
        <p:spPr bwMode="auto">
          <a:xfrm>
            <a:off x="1219200" y="2209800"/>
            <a:ext cx="171132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struct S {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 int f1,  f2; 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   int f3,  f4, f5;</a:t>
            </a:r>
          </a:p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7658" name="Oval 7"/>
          <p:cNvSpPr>
            <a:spLocks noChangeArrowheads="1"/>
          </p:cNvSpPr>
          <p:nvPr/>
        </p:nvSpPr>
        <p:spPr bwMode="auto">
          <a:xfrm>
            <a:off x="4191000" y="1792288"/>
            <a:ext cx="533400" cy="609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27659" name="TextBox 12"/>
          <p:cNvSpPr txBox="1">
            <a:spLocks noChangeArrowheads="1"/>
          </p:cNvSpPr>
          <p:nvPr/>
        </p:nvSpPr>
        <p:spPr bwMode="auto">
          <a:xfrm>
            <a:off x="4267200" y="1944688"/>
            <a:ext cx="376238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f1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086600" y="4230688"/>
            <a:ext cx="533400" cy="609600"/>
            <a:chOff x="6553200" y="2971800"/>
            <a:chExt cx="533400" cy="609600"/>
          </a:xfrm>
        </p:grpSpPr>
        <p:sp>
          <p:nvSpPr>
            <p:cNvPr id="27689" name="Oval 9"/>
            <p:cNvSpPr>
              <a:spLocks noChangeArrowheads="1"/>
            </p:cNvSpPr>
            <p:nvPr/>
          </p:nvSpPr>
          <p:spPr bwMode="auto">
            <a:xfrm>
              <a:off x="6553200" y="29718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90" name="TextBox 16"/>
            <p:cNvSpPr txBox="1">
              <a:spLocks noChangeArrowheads="1"/>
            </p:cNvSpPr>
            <p:nvPr/>
          </p:nvSpPr>
          <p:spPr bwMode="auto">
            <a:xfrm>
              <a:off x="6633374" y="31242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f4</a:t>
              </a:r>
            </a:p>
          </p:txBody>
        </p:sp>
      </p:grpSp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3467100" y="3316288"/>
            <a:ext cx="19050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2" name="Straight Connector 29"/>
          <p:cNvCxnSpPr>
            <a:cxnSpLocks noChangeShapeType="1"/>
          </p:cNvCxnSpPr>
          <p:nvPr/>
        </p:nvCxnSpPr>
        <p:spPr bwMode="auto">
          <a:xfrm rot="16200000" flipH="1">
            <a:off x="4902201" y="2057400"/>
            <a:ext cx="2006600" cy="2517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419600" y="3240088"/>
            <a:ext cx="76835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+100 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114800" y="4306888"/>
            <a:ext cx="533400" cy="609600"/>
            <a:chOff x="5486400" y="2971800"/>
            <a:chExt cx="533400" cy="609600"/>
          </a:xfrm>
        </p:grpSpPr>
        <p:sp>
          <p:nvSpPr>
            <p:cNvPr id="27687" name="Oval 10"/>
            <p:cNvSpPr>
              <a:spLocks noChangeArrowheads="1"/>
            </p:cNvSpPr>
            <p:nvPr/>
          </p:nvSpPr>
          <p:spPr bwMode="auto">
            <a:xfrm>
              <a:off x="5486400" y="29718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88" name="TextBox 14"/>
            <p:cNvSpPr txBox="1">
              <a:spLocks noChangeArrowheads="1"/>
            </p:cNvSpPr>
            <p:nvPr/>
          </p:nvSpPr>
          <p:spPr bwMode="auto">
            <a:xfrm>
              <a:off x="5562600" y="30873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f3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562600" y="5221288"/>
            <a:ext cx="533400" cy="609600"/>
            <a:chOff x="6019800" y="3962400"/>
            <a:chExt cx="533400" cy="609600"/>
          </a:xfrm>
        </p:grpSpPr>
        <p:sp>
          <p:nvSpPr>
            <p:cNvPr id="27685" name="Oval 11"/>
            <p:cNvSpPr>
              <a:spLocks noChangeArrowheads="1"/>
            </p:cNvSpPr>
            <p:nvPr/>
          </p:nvSpPr>
          <p:spPr bwMode="auto">
            <a:xfrm>
              <a:off x="6019800" y="39624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86" name="TextBox 15"/>
            <p:cNvSpPr txBox="1">
              <a:spLocks noChangeArrowheads="1"/>
            </p:cNvSpPr>
            <p:nvPr/>
          </p:nvSpPr>
          <p:spPr bwMode="auto">
            <a:xfrm>
              <a:off x="6099974" y="4077968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f5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010400" y="1792288"/>
            <a:ext cx="533400" cy="609600"/>
            <a:chOff x="6553200" y="1981200"/>
            <a:chExt cx="533400" cy="609600"/>
          </a:xfrm>
        </p:grpSpPr>
        <p:sp>
          <p:nvSpPr>
            <p:cNvPr id="27683" name="Oval 8"/>
            <p:cNvSpPr>
              <a:spLocks noChangeArrowheads="1"/>
            </p:cNvSpPr>
            <p:nvPr/>
          </p:nvSpPr>
          <p:spPr bwMode="auto">
            <a:xfrm>
              <a:off x="6553200" y="1981200"/>
              <a:ext cx="533400" cy="6096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84" name="TextBox 17"/>
            <p:cNvSpPr txBox="1">
              <a:spLocks noChangeArrowheads="1"/>
            </p:cNvSpPr>
            <p:nvPr/>
          </p:nvSpPr>
          <p:spPr bwMode="auto">
            <a:xfrm>
              <a:off x="6629400" y="2133600"/>
              <a:ext cx="377026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f2</a:t>
              </a:r>
            </a:p>
          </p:txBody>
        </p:sp>
      </p:grpSp>
      <p:cxnSp>
        <p:nvCxnSpPr>
          <p:cNvPr id="27667" name="Straight Connector 26"/>
          <p:cNvCxnSpPr>
            <a:cxnSpLocks noChangeShapeType="1"/>
          </p:cNvCxnSpPr>
          <p:nvPr/>
        </p:nvCxnSpPr>
        <p:spPr bwMode="auto">
          <a:xfrm rot="5400000">
            <a:off x="5155407" y="3264694"/>
            <a:ext cx="2984500" cy="12588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8" name="TextBox 31"/>
          <p:cNvSpPr txBox="1">
            <a:spLocks noChangeArrowheads="1"/>
          </p:cNvSpPr>
          <p:nvPr/>
        </p:nvSpPr>
        <p:spPr bwMode="auto">
          <a:xfrm>
            <a:off x="5715000" y="4383088"/>
            <a:ext cx="70326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27669" name="TextBox 33"/>
          <p:cNvSpPr txBox="1">
            <a:spLocks noChangeArrowheads="1"/>
          </p:cNvSpPr>
          <p:nvPr/>
        </p:nvSpPr>
        <p:spPr bwMode="auto">
          <a:xfrm>
            <a:off x="5105400" y="3773488"/>
            <a:ext cx="57626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+50</a:t>
            </a:r>
          </a:p>
        </p:txBody>
      </p:sp>
      <p:cxnSp>
        <p:nvCxnSpPr>
          <p:cNvPr id="27670" name="Straight Connector 35"/>
          <p:cNvCxnSpPr>
            <a:cxnSpLocks noChangeShapeType="1"/>
          </p:cNvCxnSpPr>
          <p:nvPr/>
        </p:nvCxnSpPr>
        <p:spPr bwMode="auto">
          <a:xfrm rot="5400000">
            <a:off x="4787901" y="2095500"/>
            <a:ext cx="2082800" cy="2517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671" name="TextBox 37"/>
          <p:cNvSpPr txBox="1">
            <a:spLocks noChangeArrowheads="1"/>
          </p:cNvSpPr>
          <p:nvPr/>
        </p:nvSpPr>
        <p:spPr bwMode="auto">
          <a:xfrm>
            <a:off x="5105400" y="2554288"/>
            <a:ext cx="576263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+20</a:t>
            </a:r>
          </a:p>
        </p:txBody>
      </p: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4724400" y="1716088"/>
            <a:ext cx="2286000" cy="382587"/>
            <a:chOff x="4724400" y="1715768"/>
            <a:chExt cx="2286000" cy="382782"/>
          </a:xfrm>
        </p:grpSpPr>
        <p:cxnSp>
          <p:nvCxnSpPr>
            <p:cNvPr id="27681" name="Straight Connector 34"/>
            <p:cNvCxnSpPr>
              <a:cxnSpLocks noChangeShapeType="1"/>
              <a:stCxn id="27658" idx="6"/>
            </p:cNvCxnSpPr>
            <p:nvPr/>
          </p:nvCxnSpPr>
          <p:spPr bwMode="auto">
            <a:xfrm>
              <a:off x="4724400" y="2096962"/>
              <a:ext cx="2286000" cy="1588"/>
            </a:xfrm>
            <a:prstGeom prst="line">
              <a:avLst/>
            </a:prstGeom>
            <a:noFill/>
            <a:ln w="9525" algn="ctr">
              <a:solidFill>
                <a:srgbClr val="CC0000"/>
              </a:solidFill>
              <a:round/>
              <a:headEnd/>
              <a:tailEnd/>
            </a:ln>
          </p:spPr>
        </p:cxnSp>
        <p:sp>
          <p:nvSpPr>
            <p:cNvPr id="27682" name="TextBox 38"/>
            <p:cNvSpPr txBox="1">
              <a:spLocks noChangeArrowheads="1"/>
            </p:cNvSpPr>
            <p:nvPr/>
          </p:nvSpPr>
          <p:spPr bwMode="auto">
            <a:xfrm>
              <a:off x="5525869" y="1715768"/>
              <a:ext cx="646331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-100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990600" y="3962400"/>
            <a:ext cx="2209800" cy="1981200"/>
            <a:chOff x="6705600" y="1600200"/>
            <a:chExt cx="2209800" cy="1981200"/>
          </a:xfrm>
        </p:grpSpPr>
        <p:sp>
          <p:nvSpPr>
            <p:cNvPr id="27677" name="TextBox 41"/>
            <p:cNvSpPr txBox="1">
              <a:spLocks noChangeArrowheads="1"/>
            </p:cNvSpPr>
            <p:nvPr/>
          </p:nvSpPr>
          <p:spPr bwMode="auto">
            <a:xfrm>
              <a:off x="6781800" y="1981200"/>
              <a:ext cx="928459" cy="117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T1</a:t>
              </a:r>
            </a:p>
            <a:p>
              <a:pPr>
                <a:buFontTx/>
                <a:buNone/>
              </a:pPr>
              <a:endParaRPr lang="en-US">
                <a:solidFill>
                  <a:schemeClr val="tx1"/>
                </a:solidFill>
              </a:endParaRP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barrier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write f1</a:t>
              </a:r>
            </a:p>
          </p:txBody>
        </p:sp>
        <p:sp>
          <p:nvSpPr>
            <p:cNvPr id="27678" name="TextBox 42"/>
            <p:cNvSpPr txBox="1">
              <a:spLocks noChangeArrowheads="1"/>
            </p:cNvSpPr>
            <p:nvPr/>
          </p:nvSpPr>
          <p:spPr bwMode="auto">
            <a:xfrm>
              <a:off x="7924800" y="1981200"/>
              <a:ext cx="902811" cy="117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T2</a:t>
              </a:r>
            </a:p>
            <a:p>
              <a:pPr>
                <a:buFontTx/>
                <a:buNone/>
              </a:pPr>
              <a:endParaRPr lang="en-US">
                <a:solidFill>
                  <a:schemeClr val="tx1"/>
                </a:solidFill>
              </a:endParaRP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barrier</a:t>
              </a:r>
            </a:p>
            <a:p>
              <a:pPr>
                <a:buFontTx/>
                <a:buNone/>
              </a:pPr>
              <a:r>
                <a:rPr lang="en-US">
                  <a:solidFill>
                    <a:schemeClr val="tx1"/>
                  </a:solidFill>
                </a:rPr>
                <a:t>read f3</a:t>
              </a:r>
            </a:p>
          </p:txBody>
        </p:sp>
        <p:cxnSp>
          <p:nvCxnSpPr>
            <p:cNvPr id="27679" name="Straight Connector 44"/>
            <p:cNvCxnSpPr>
              <a:cxnSpLocks noChangeShapeType="1"/>
            </p:cNvCxnSpPr>
            <p:nvPr/>
          </p:nvCxnSpPr>
          <p:spPr bwMode="auto">
            <a:xfrm rot="5400000">
              <a:off x="6934200" y="2590800"/>
              <a:ext cx="1676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Rounded Rectangle 45"/>
            <p:cNvSpPr>
              <a:spLocks noChangeArrowheads="1"/>
            </p:cNvSpPr>
            <p:nvPr/>
          </p:nvSpPr>
          <p:spPr bwMode="auto">
            <a:xfrm>
              <a:off x="6705600" y="1600200"/>
              <a:ext cx="2209800" cy="19812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137160" rIns="0" bIns="0"/>
            <a:lstStyle/>
            <a:p>
              <a:pPr defTabSz="74295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674" name="Rounded Rectangle 47"/>
          <p:cNvSpPr>
            <a:spLocks noChangeArrowheads="1"/>
          </p:cNvSpPr>
          <p:nvPr/>
        </p:nvSpPr>
        <p:spPr bwMode="auto">
          <a:xfrm>
            <a:off x="1143000" y="2133600"/>
            <a:ext cx="1752600" cy="12954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137160" rIns="0" bIns="0"/>
          <a:lstStyle/>
          <a:p>
            <a:pPr defTabSz="742950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6650" y="3240088"/>
            <a:ext cx="7747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 -200 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470400" y="3240088"/>
            <a:ext cx="711200" cy="34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-100 </a:t>
            </a:r>
          </a:p>
        </p:txBody>
      </p:sp>
      <p:sp>
        <p:nvSpPr>
          <p:cNvPr id="54" name="Date Placeholder 5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55" name="Footer Placeholder 5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 animBg="1"/>
      <p:bldP spid="31" grpId="0"/>
      <p:bldP spid="50" grpId="0"/>
      <p:bldP spid="50" grpId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CycleGain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all dynamic pairs of instructions (i1, i2)</a:t>
            </a:r>
          </a:p>
          <a:p>
            <a:pPr lvl="1" eaLnBrk="1" hangingPunct="1"/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i1 accesses f1 and i2 accesses f2 (or vice versa)</a:t>
            </a:r>
          </a:p>
          <a:p>
            <a:pPr lvl="2" eaLnBrk="1" hangingPunct="1"/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 MemDistance(i1,i2) &lt; T </a:t>
            </a:r>
          </a:p>
          <a:p>
            <a:pPr lvl="3" eaLnBrk="1" hangingPunct="1">
              <a:buFont typeface="Arial" charset="0"/>
              <a:buChar char="•"/>
            </a:pPr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CycleGain(f1, f2) += 1</a:t>
            </a:r>
          </a:p>
          <a:p>
            <a:pPr eaLnBrk="1" hangingPunct="1"/>
            <a:endParaRPr lang="en-US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MemDistance(i1, i2) - # distinct memory addresses touched between i1 and i2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r>
              <a:rPr lang="en-US" smtClean="0"/>
              <a:t>3/13/2007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CGO 2007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Presentation1 2">
      <a:dk1>
        <a:srgbClr val="FFFFFF"/>
      </a:dk1>
      <a:lt1>
        <a:srgbClr val="FFFFFF"/>
      </a:lt1>
      <a:dk2>
        <a:srgbClr val="215E9B"/>
      </a:dk2>
      <a:lt2>
        <a:srgbClr val="FFFFFF"/>
      </a:lt2>
      <a:accent1>
        <a:srgbClr val="EAA200"/>
      </a:accent1>
      <a:accent2>
        <a:srgbClr val="008266"/>
      </a:accent2>
      <a:accent3>
        <a:srgbClr val="ABB6CB"/>
      </a:accent3>
      <a:accent4>
        <a:srgbClr val="DADADA"/>
      </a:accent4>
      <a:accent5>
        <a:srgbClr val="F3CEAA"/>
      </a:accent5>
      <a:accent6>
        <a:srgbClr val="00755C"/>
      </a:accent6>
      <a:hlink>
        <a:srgbClr val="E77003"/>
      </a:hlink>
      <a:folHlink>
        <a:srgbClr val="215E9B"/>
      </a:folHlink>
    </a:clrScheme>
    <a:fontScheme name="Presentation1">
      <a:majorFont>
        <a:latin typeface="Futura Hv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137160" rIns="0" bIns="0" numCol="1" anchor="t" anchorCtr="0" compatLnSpc="1">
        <a:prstTxWarp prst="textNoShape">
          <a:avLst/>
        </a:prstTxWarp>
      </a:bodyPr>
      <a:lstStyle>
        <a:defPPr marL="0" marR="0" indent="0" algn="l" defTabSz="742950" rtl="0" eaLnBrk="1" fontAlgn="base" latinLnBrk="0" hangingPunct="1">
          <a:lnSpc>
            <a:spcPct val="90000"/>
          </a:lnSpc>
          <a:spcBef>
            <a:spcPct val="1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137160" rIns="0" bIns="0" numCol="1" anchor="t" anchorCtr="0" compatLnSpc="1">
        <a:prstTxWarp prst="textNoShape">
          <a:avLst/>
        </a:prstTxWarp>
      </a:bodyPr>
      <a:lstStyle>
        <a:defPPr marL="0" marR="0" indent="0" algn="l" defTabSz="742950" rtl="0" eaLnBrk="1" fontAlgn="base" latinLnBrk="0" hangingPunct="1">
          <a:lnSpc>
            <a:spcPct val="90000"/>
          </a:lnSpc>
          <a:spcBef>
            <a:spcPct val="10000"/>
          </a:spcBef>
          <a:spcAft>
            <a:spcPct val="0"/>
          </a:spcAft>
          <a:buClrTx/>
          <a:buSzPct val="100000"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215E9B"/>
        </a:dk2>
        <a:lt2>
          <a:srgbClr val="FFFFFF"/>
        </a:lt2>
        <a:accent1>
          <a:srgbClr val="EAA200"/>
        </a:accent1>
        <a:accent2>
          <a:srgbClr val="008266"/>
        </a:accent2>
        <a:accent3>
          <a:srgbClr val="ABB6CB"/>
        </a:accent3>
        <a:accent4>
          <a:srgbClr val="DADADA"/>
        </a:accent4>
        <a:accent5>
          <a:srgbClr val="F3CEAA"/>
        </a:accent5>
        <a:accent6>
          <a:srgbClr val="00755C"/>
        </a:accent6>
        <a:hlink>
          <a:srgbClr val="E77003"/>
        </a:hlink>
        <a:folHlink>
          <a:srgbClr val="215E9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2">
        <a:dk1>
          <a:srgbClr val="FFFFFF"/>
        </a:dk1>
        <a:lt1>
          <a:srgbClr val="FFFFFF"/>
        </a:lt1>
        <a:dk2>
          <a:srgbClr val="215E9B"/>
        </a:dk2>
        <a:lt2>
          <a:srgbClr val="FFFFFF"/>
        </a:lt2>
        <a:accent1>
          <a:srgbClr val="EAA200"/>
        </a:accent1>
        <a:accent2>
          <a:srgbClr val="008266"/>
        </a:accent2>
        <a:accent3>
          <a:srgbClr val="ABB6CB"/>
        </a:accent3>
        <a:accent4>
          <a:srgbClr val="DADADA"/>
        </a:accent4>
        <a:accent5>
          <a:srgbClr val="F3CEAA"/>
        </a:accent5>
        <a:accent6>
          <a:srgbClr val="00755C"/>
        </a:accent6>
        <a:hlink>
          <a:srgbClr val="E77003"/>
        </a:hlink>
        <a:folHlink>
          <a:srgbClr val="215E9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7057</TotalTime>
  <Words>1098</Words>
  <Application>Microsoft Office PowerPoint</Application>
  <PresentationFormat>On-screen Show (4:3)</PresentationFormat>
  <Paragraphs>450</Paragraphs>
  <Slides>25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Presentation1</vt:lpstr>
      <vt:lpstr>Chart</vt:lpstr>
      <vt:lpstr>A Structure Layout Optimization for Multithreaded Programs</vt:lpstr>
      <vt:lpstr>Outline</vt:lpstr>
      <vt:lpstr> </vt:lpstr>
      <vt:lpstr>Multiprocessors:  False Sharing</vt:lpstr>
      <vt:lpstr>Structure layout</vt:lpstr>
      <vt:lpstr>Locality vs False Sharing</vt:lpstr>
      <vt:lpstr>Solution Outline</vt:lpstr>
      <vt:lpstr>Solution Outline</vt:lpstr>
      <vt:lpstr>CycleGain</vt:lpstr>
      <vt:lpstr>CycleGain – In practice</vt:lpstr>
      <vt:lpstr>CycleLoss</vt:lpstr>
      <vt:lpstr>Concurrency Profile</vt:lpstr>
      <vt:lpstr>CycleLoss</vt:lpstr>
      <vt:lpstr>Clustering Algorithm</vt:lpstr>
      <vt:lpstr>Clustering Algorithm</vt:lpstr>
      <vt:lpstr>Clustering Algorithm</vt:lpstr>
      <vt:lpstr>Implementation</vt:lpstr>
      <vt:lpstr>Experimental setup</vt:lpstr>
      <vt:lpstr>Experimental setup</vt:lpstr>
      <vt:lpstr>Results</vt:lpstr>
      <vt:lpstr>Results</vt:lpstr>
      <vt:lpstr>Results</vt:lpstr>
      <vt:lpstr>Results</vt:lpstr>
      <vt:lpstr>Conclusion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semi-automatic tool for kernel data structures layout</dc:title>
  <dc:creator>easwaran raman</dc:creator>
  <cp:lastModifiedBy>Easwaran Raman</cp:lastModifiedBy>
  <cp:revision>130</cp:revision>
  <dcterms:created xsi:type="dcterms:W3CDTF">2006-08-28T03:18:41Z</dcterms:created>
  <dcterms:modified xsi:type="dcterms:W3CDTF">2007-03-19T04:50:43Z</dcterms:modified>
</cp:coreProperties>
</file>