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65" r:id="rId3"/>
    <p:sldId id="257" r:id="rId4"/>
    <p:sldId id="258" r:id="rId5"/>
    <p:sldId id="305" r:id="rId6"/>
    <p:sldId id="275" r:id="rId7"/>
    <p:sldId id="276" r:id="rId8"/>
    <p:sldId id="277" r:id="rId9"/>
    <p:sldId id="268" r:id="rId10"/>
    <p:sldId id="279" r:id="rId11"/>
    <p:sldId id="306" r:id="rId12"/>
    <p:sldId id="307" r:id="rId13"/>
    <p:sldId id="308" r:id="rId14"/>
    <p:sldId id="322" r:id="rId15"/>
    <p:sldId id="323" r:id="rId16"/>
    <p:sldId id="284" r:id="rId17"/>
    <p:sldId id="288" r:id="rId18"/>
    <p:sldId id="317" r:id="rId19"/>
    <p:sldId id="318" r:id="rId20"/>
    <p:sldId id="291" r:id="rId21"/>
    <p:sldId id="293" r:id="rId22"/>
    <p:sldId id="319" r:id="rId23"/>
    <p:sldId id="320" r:id="rId24"/>
    <p:sldId id="313" r:id="rId25"/>
    <p:sldId id="287" r:id="rId26"/>
    <p:sldId id="314" r:id="rId27"/>
    <p:sldId id="29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0000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692" autoAdjust="0"/>
  </p:normalViewPr>
  <p:slideViewPr>
    <p:cSldViewPr>
      <p:cViewPr varScale="1">
        <p:scale>
          <a:sx n="62" d="100"/>
          <a:sy n="62" d="100"/>
        </p:scale>
        <p:origin x="-10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5F075F-9E04-4413-8C0F-1C6968E3B270}" type="datetimeFigureOut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F222300-C3EA-43D7-BB77-6CDAE094F2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None can analyze beyond a million of lines of codes. </a:t>
            </a: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492749-DF6D-4DB3-BAE4-3CDB30E556A1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None can analyze beyond a million of lines of codes. </a:t>
            </a: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64FD32-E2D7-4AC0-9277-E0CE958D051E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6CE6C5-B2F0-4E23-A1C8-707FFE109039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Whenever a variable is analyzed, all the other variables that may have an impact on its value either have been analyzed earlier or are being analyzed at the same time.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760D9B-231B-42A3-AC45-1B7887693A5C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foo</a:t>
            </a:r>
            <a:r>
              <a:rPr lang="en-US" altLang="zh-CN" dirty="0" smtClean="0"/>
              <a:t> does not have any side effect on level 2.</a:t>
            </a:r>
            <a:endParaRPr lang="zh-CN" altLang="en-US" dirty="0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6FAC26-362C-461A-821A-9E73FE8A9AE4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foo does not have any side effect on level 2.</a:t>
            </a: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F147C7-E49A-4B76-9FDA-A20C57A2493E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解释一下</a:t>
            </a:r>
            <a:r>
              <a:rPr lang="en-US" altLang="zh-CN" smtClean="0"/>
              <a:t>mu, chi</a:t>
            </a:r>
          </a:p>
          <a:p>
            <a:r>
              <a:rPr lang="zh-CN" altLang="en-US" smtClean="0"/>
              <a:t>将两个上下文合并到一起，如果区分上下文</a:t>
            </a: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B7C622-8DF5-4B61-91E8-9431788F22A1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解释一下</a:t>
            </a:r>
            <a:r>
              <a:rPr lang="en-US" altLang="zh-CN" smtClean="0"/>
              <a:t>mu, chi</a:t>
            </a:r>
          </a:p>
          <a:p>
            <a:r>
              <a:rPr lang="zh-CN" altLang="en-US" smtClean="0"/>
              <a:t>将两个上下文合并到一起，如果区分上下文</a:t>
            </a: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B7C622-8DF5-4B61-91E8-9431788F22A1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mtClean="0"/>
              <a:t>Distiguish calling contexts In term of context condition</a:t>
            </a: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CB2E104-9B8E-4ABA-8245-B4C19B157661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96EDA-F94B-4A87-ABC6-EBE00C6D62B1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F46F5-6253-4795-8496-5DADB510AA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AD505-2544-4366-A74B-F7A0DDFD0B94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C98DD-93EA-4941-8CBA-0CAE35E359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C87FD-C5BB-47CE-8689-66219C47F478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1BA0C-033D-4F27-9469-850F9E75D8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8189-625C-4102-91B4-B19C7430326C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E56C-97E9-4816-87A5-FE9C871BB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A9245-3786-4085-9BFB-D25A105838E5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BA996-3E8C-4C07-A967-5F99675DB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751C0-2BF6-4533-99A5-B9BFB244E157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F232B-4F26-4D7A-8433-7BCAC558C4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2C3A8-80FE-4A58-B056-AFF21DA363EF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A3E9-6492-4713-85AC-19C27312BC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7374-7EA2-4150-9A21-4660BC180512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812C7-8BCE-4EE1-83DF-42F0B69D6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8671B-DBE1-4BD0-878A-0524ACB9220E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E513-5C39-4D70-9AAB-8677852CC0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C11C0-33BA-43C2-AAC2-B47D5D5E7452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E4FEA-2D95-45BE-B676-1BA522B4B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A8D23-856E-40E5-A5B4-FFE7212EA961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210D-E51A-431C-BE42-FFA9E6F8B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5962650"/>
            <a:ext cx="5540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logo－z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363" y="5991225"/>
            <a:ext cx="1000125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42938" y="6143625"/>
            <a:ext cx="12144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b="1" dirty="0"/>
              <a:t>INSTITUTE OF COMPUTING</a:t>
            </a:r>
          </a:p>
          <a:p>
            <a:pPr algn="ctr">
              <a:defRPr/>
            </a:pPr>
            <a:r>
              <a:rPr lang="en-US" altLang="zh-CN" sz="600" b="1" dirty="0"/>
              <a:t> TECHNOLOGY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286281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438" y="6381750"/>
            <a:ext cx="21336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00B55-F1D7-41D4-A4C2-01E631528B86}" type="datetime1">
              <a:rPr lang="zh-CN" altLang="en-US"/>
              <a:pPr>
                <a:defRPr/>
              </a:pPr>
              <a:t>2010-4-23</a:t>
            </a:fld>
            <a:endParaRPr lang="zh-CN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8049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9B764-A886-4A9D-B622-509FA9AC1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9FAB-C867-4797-B667-019DAEAAABA5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4B03-6BD6-478E-B796-1A284AFDD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7D609-6A82-47F4-B532-510DDCD862AA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0C7B-41E6-41E7-9E4E-8FE918A96B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4B46A-4446-4ACC-A64D-6CB77868C253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7130F-9A76-4AF1-B3CC-F776E7394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639E7-DFE9-4B33-84D7-613203843CF0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97-A5EB-48A9-B0F6-DFC078F36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42010-1148-4DB1-9A41-F53C6613B66E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029A9-CC73-42E4-8DF4-EA81304F17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A020-2383-49AC-9A0F-6663E226A87F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81E3C-0EF2-4E5B-A260-D7B69C889C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7052-A2C5-4B81-BBEA-4E090B4743B1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01F0-1B70-4AED-B177-8E877C5BB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7482D-B4BE-4944-9348-3CB1A64272C2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FBB2C-8D85-4C01-AE43-D852CBD37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1582E-CF2E-4977-A009-52814FD32C36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02953-30A1-4B84-B11A-B9B6C8729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72808-3359-4029-9766-CCC47D579559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1229A-E568-4184-83C4-9D226B45A0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6EB5814-C3E5-4416-92C7-DE172AE3D951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0C67EE-F44F-40C3-A889-9904F6BF89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5BE0154-7D22-4AED-A734-46DD73F20214}" type="datetime1">
              <a:rPr lang="zh-CN" altLang="en-US"/>
              <a:pPr>
                <a:defRPr/>
              </a:pPr>
              <a:t>2010-4-23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300D1F8-7473-4400-91BF-8E92AC01C1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428625" y="642938"/>
            <a:ext cx="8358188" cy="235743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Level by Level: </a:t>
            </a:r>
            <a:r>
              <a:rPr lang="en-US" altLang="zh-CN" sz="3600" b="1" smtClean="0"/>
              <a:t/>
            </a:r>
            <a:br>
              <a:rPr lang="en-US" altLang="zh-CN" sz="3600" b="1" smtClean="0"/>
            </a:br>
            <a:r>
              <a:rPr lang="en-US" altLang="zh-CN" sz="2800" b="1" smtClean="0"/>
              <a:t>Making Flow- and Context-Sensitive Pointer Analysis Scalable for Millions of Lines of Code</a:t>
            </a:r>
            <a:endParaRPr lang="zh-CN" altLang="zh-CN" sz="2800" b="1" smtClean="0"/>
          </a:p>
        </p:txBody>
      </p:sp>
      <p:sp>
        <p:nvSpPr>
          <p:cNvPr id="26626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642938" y="3000375"/>
            <a:ext cx="7715250" cy="1143000"/>
          </a:xfrm>
        </p:spPr>
        <p:txBody>
          <a:bodyPr/>
          <a:lstStyle/>
          <a:p>
            <a:pPr eaLnBrk="1" hangingPunct="1"/>
            <a:r>
              <a:rPr lang="en-US" altLang="zh-CN" sz="2000" smtClean="0"/>
              <a:t>Hongtao Yu    Zhaoqing Zhang    Xiaobing Feng    Wei Huo</a:t>
            </a:r>
          </a:p>
          <a:p>
            <a:pPr eaLnBrk="1" hangingPunct="1"/>
            <a:r>
              <a:rPr lang="en-US" altLang="zh-CN" sz="2000" smtClean="0"/>
              <a:t> Institute of Computing Technology, Chinese Academy of Sciences</a:t>
            </a:r>
            <a:endParaRPr lang="zh-CN" altLang="zh-CN" sz="2000" smtClean="0"/>
          </a:p>
          <a:p>
            <a:pPr eaLnBrk="1" hangingPunct="1"/>
            <a:r>
              <a:rPr lang="en-US" altLang="zh-CN" sz="2000" smtClean="0"/>
              <a:t> { htyu, zqzhang, fxb, huowei }@ict.ac.cn</a:t>
            </a:r>
            <a:endParaRPr lang="zh-CN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z="2000" smtClean="0"/>
              <a:t> </a:t>
            </a:r>
            <a:endParaRPr lang="zh-CN" altLang="en-US" sz="2000" smtClean="0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520E9-C000-4367-BF33-CF2A29FCFF55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Rectangle 44"/>
          <p:cNvSpPr txBox="1">
            <a:spLocks noChangeArrowheads="1"/>
          </p:cNvSpPr>
          <p:nvPr/>
        </p:nvSpPr>
        <p:spPr bwMode="auto">
          <a:xfrm>
            <a:off x="857250" y="4357688"/>
            <a:ext cx="7215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000" dirty="0">
                <a:latin typeface="Arial" pitchFamily="34" charset="0"/>
              </a:rPr>
              <a:t>Jingling </a:t>
            </a:r>
            <a:r>
              <a:rPr lang="en-US" altLang="zh-CN" sz="2000" dirty="0" err="1">
                <a:latin typeface="Arial" pitchFamily="34" charset="0"/>
              </a:rPr>
              <a:t>Xue</a:t>
            </a:r>
            <a:endParaRPr lang="en-US" altLang="zh-CN" sz="2000" dirty="0">
              <a:latin typeface="Arial" pitchFamily="34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dirty="0">
                <a:latin typeface="Arial" pitchFamily="34" charset="0"/>
              </a:rPr>
              <a:t>University of New South Wales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</a:t>
            </a:r>
            <a:r>
              <a:rPr lang="en-US" altLang="zh-CN" sz="2000" dirty="0" err="1">
                <a:latin typeface="Arial" pitchFamily="34" charset="0"/>
              </a:rPr>
              <a:t>jingling@cse.unsw.edu.au</a:t>
            </a:r>
            <a:endParaRPr lang="zh-CN" altLang="zh-CN" sz="2000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</a:t>
            </a:r>
            <a:endParaRPr lang="zh-CN" altLang="en-US" sz="20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28625" y="2357438"/>
            <a:ext cx="8358188" cy="3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Bottom-up analyze level 2</a:t>
            </a:r>
            <a:endParaRPr lang="zh-CN" altLang="en-US" smtClean="0"/>
          </a:p>
        </p:txBody>
      </p:sp>
      <p:sp>
        <p:nvSpPr>
          <p:cNvPr id="13" name="圆角矩形 12"/>
          <p:cNvSpPr/>
          <p:nvPr/>
        </p:nvSpPr>
        <p:spPr>
          <a:xfrm>
            <a:off x="428625" y="1214438"/>
            <a:ext cx="8358188" cy="10715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785813" y="1357313"/>
            <a:ext cx="33575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>
                <a:latin typeface="Cambria" pitchFamily="18" charset="0"/>
              </a:rPr>
              <a:t>void</a:t>
            </a:r>
            <a:r>
              <a:rPr lang="en-US" altLang="zh-CN">
                <a:latin typeface="Cambria" pitchFamily="18" charset="0"/>
              </a:rPr>
              <a:t>  foo( int **p, int **q) {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  L11:     *p = *q;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  L12:     *q = &amp;obj;   }</a:t>
            </a:r>
          </a:p>
          <a:p>
            <a:pPr lvl="1" algn="just"/>
            <a:endParaRPr lang="en-US" altLang="zh-CN">
              <a:latin typeface="Cambria" pitchFamily="18" charset="0"/>
            </a:endParaRPr>
          </a:p>
        </p:txBody>
      </p:sp>
      <p:sp>
        <p:nvSpPr>
          <p:cNvPr id="41989" name="Text Box 2"/>
          <p:cNvSpPr txBox="1">
            <a:spLocks noChangeArrowheads="1"/>
          </p:cNvSpPr>
          <p:nvPr/>
        </p:nvSpPr>
        <p:spPr bwMode="auto">
          <a:xfrm>
            <a:off x="1285875" y="2500313"/>
            <a:ext cx="371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dirty="0">
                <a:latin typeface="Cambria" pitchFamily="18" charset="0"/>
              </a:rPr>
              <a:t>		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L1: </a:t>
            </a:r>
            <a:r>
              <a:rPr lang="en-US" altLang="zh-CN" b="1" dirty="0">
                <a:latin typeface="Cambria" pitchFamily="18" charset="0"/>
              </a:rPr>
              <a:t>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**x, **y;</a:t>
            </a:r>
            <a:r>
              <a:rPr lang="en-US" altLang="zh-CN" b="1" dirty="0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L2: 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L3:     x = &amp;a;    y = &amp;b;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L4: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L5:     *b = 5;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L6:     </a:t>
            </a:r>
            <a:r>
              <a:rPr lang="en-US" altLang="zh-CN" b="1" dirty="0">
                <a:latin typeface="Cambria" pitchFamily="18" charset="0"/>
              </a:rPr>
              <a:t>if</a:t>
            </a:r>
            <a:r>
              <a:rPr lang="en-US" altLang="zh-CN" dirty="0">
                <a:latin typeface="Cambria" pitchFamily="18" charset="0"/>
              </a:rPr>
              <a:t> ( … )    {   x = &amp;c;  y = &amp;e;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L7:     </a:t>
            </a:r>
            <a:r>
              <a:rPr lang="en-US" altLang="zh-CN" b="1" dirty="0">
                <a:latin typeface="Cambria" pitchFamily="18" charset="0"/>
              </a:rPr>
              <a:t>else</a:t>
            </a:r>
            <a:r>
              <a:rPr lang="en-US" altLang="zh-CN" dirty="0">
                <a:latin typeface="Cambria" pitchFamily="18" charset="0"/>
              </a:rPr>
              <a:t>     {  x = &amp;d;    y = &amp;d; 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L8:     c = &amp;t;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L9: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L10:  *e = 10;  }</a:t>
            </a:r>
          </a:p>
        </p:txBody>
      </p:sp>
      <p:sp>
        <p:nvSpPr>
          <p:cNvPr id="41990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F9588-2E8C-41BE-A280-D21AC319C0D6}" type="slidenum">
              <a:rPr lang="zh-CN" altLang="en-US" smtClean="0">
                <a:ea typeface="宋体" pitchFamily="2" charset="-122"/>
              </a:rPr>
              <a:pPr/>
              <a:t>10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28625" y="2357438"/>
            <a:ext cx="8358188" cy="3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Bottom-up analyze level 2</a:t>
            </a:r>
            <a:endParaRPr lang="zh-CN" altLang="en-US" smtClean="0"/>
          </a:p>
        </p:txBody>
      </p:sp>
      <p:sp>
        <p:nvSpPr>
          <p:cNvPr id="13" name="圆角矩形 12"/>
          <p:cNvSpPr/>
          <p:nvPr/>
        </p:nvSpPr>
        <p:spPr>
          <a:xfrm>
            <a:off x="428625" y="1214438"/>
            <a:ext cx="8358188" cy="10715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785813" y="1357313"/>
            <a:ext cx="33575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>
                <a:latin typeface="Cambria" pitchFamily="18" charset="0"/>
              </a:rPr>
              <a:t>void</a:t>
            </a:r>
            <a:r>
              <a:rPr lang="en-US" altLang="zh-CN">
                <a:latin typeface="Cambria" pitchFamily="18" charset="0"/>
              </a:rPr>
              <a:t>  foo( int **p, int **q) {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  L11:     *p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 = *q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;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  L12:     *q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 = &amp;obj;   }</a:t>
            </a:r>
          </a:p>
          <a:p>
            <a:pPr lvl="1" algn="just"/>
            <a:endParaRPr lang="en-US" altLang="zh-CN">
              <a:latin typeface="Cambria" pitchFamily="18" charset="0"/>
            </a:endParaRPr>
          </a:p>
        </p:txBody>
      </p:sp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1285875" y="2500313"/>
            <a:ext cx="371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>
                <a:latin typeface="Cambria" pitchFamily="18" charset="0"/>
              </a:rPr>
              <a:t>		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L1: </a:t>
            </a:r>
            <a:r>
              <a:rPr lang="en-US" altLang="zh-CN" b="1">
                <a:latin typeface="Cambria" pitchFamily="18" charset="0"/>
              </a:rPr>
              <a:t>    int</a:t>
            </a:r>
            <a:r>
              <a:rPr lang="en-US" altLang="zh-CN">
                <a:latin typeface="Cambria" pitchFamily="18" charset="0"/>
              </a:rPr>
              <a:t>   **x, **y;</a:t>
            </a:r>
            <a:r>
              <a:rPr lang="en-US" altLang="zh-CN" b="1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L2:     </a:t>
            </a:r>
            <a:r>
              <a:rPr lang="en-US" altLang="zh-CN" b="1">
                <a:latin typeface="Cambria" pitchFamily="18" charset="0"/>
              </a:rPr>
              <a:t>int</a:t>
            </a:r>
            <a:r>
              <a:rPr lang="en-US" altLang="zh-CN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L3:     x = &amp;a;    y = &amp;b;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L4:     foo(x, y);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L5:     *b = 5;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L6:     </a:t>
            </a:r>
            <a:r>
              <a:rPr lang="en-US" altLang="zh-CN" b="1">
                <a:latin typeface="Cambria" pitchFamily="18" charset="0"/>
              </a:rPr>
              <a:t>if</a:t>
            </a:r>
            <a:r>
              <a:rPr lang="en-US" altLang="zh-CN">
                <a:latin typeface="Cambria" pitchFamily="18" charset="0"/>
              </a:rPr>
              <a:t> ( … )    {   x = &amp;c;  y = &amp;e; }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L7:     </a:t>
            </a:r>
            <a:r>
              <a:rPr lang="en-US" altLang="zh-CN" b="1">
                <a:latin typeface="Cambria" pitchFamily="18" charset="0"/>
              </a:rPr>
              <a:t>else</a:t>
            </a:r>
            <a:r>
              <a:rPr lang="en-US" altLang="zh-CN">
                <a:latin typeface="Cambria" pitchFamily="18" charset="0"/>
              </a:rPr>
              <a:t>     {  x = &amp;d;    y = &amp;d;  }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L8:     c = &amp;t;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L9:     foo( x, y);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L10:  *e = 10;  }</a:t>
            </a:r>
          </a:p>
        </p:txBody>
      </p:sp>
      <p:sp>
        <p:nvSpPr>
          <p:cNvPr id="43014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E3347-8531-42C4-9325-7370BA751DDF}" type="slidenum">
              <a:rPr lang="zh-CN" altLang="en-US" smtClean="0">
                <a:ea typeface="宋体" pitchFamily="2" charset="-122"/>
              </a:rPr>
              <a:pPr/>
              <a:t>11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4429125" y="1357313"/>
            <a:ext cx="4500563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sz="1700"/>
              <a:t>    p</a:t>
            </a:r>
            <a:r>
              <a:rPr lang="en-US" altLang="zh-CN" sz="1700" baseline="-25000"/>
              <a:t>1</a:t>
            </a:r>
            <a:r>
              <a:rPr lang="en-US" altLang="zh-CN" sz="1700"/>
              <a:t>’s points-to depend on formal-in p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1700"/>
              <a:t>    q</a:t>
            </a:r>
            <a:r>
              <a:rPr lang="en-US" altLang="zh-CN" sz="1700" baseline="-25000"/>
              <a:t>1</a:t>
            </a:r>
            <a:r>
              <a:rPr lang="en-US" altLang="zh-CN" sz="1700"/>
              <a:t>’s points-to depend on formal-in q</a:t>
            </a:r>
            <a:endParaRPr lang="zh-CN" altLang="en-US" sz="1700"/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zh-CN" altLang="en-US" sz="17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28625" y="2357438"/>
            <a:ext cx="8358188" cy="35004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Bottom-up analyze level 2</a:t>
            </a:r>
            <a:endParaRPr lang="zh-CN" altLang="en-US" smtClean="0"/>
          </a:p>
        </p:txBody>
      </p:sp>
      <p:sp>
        <p:nvSpPr>
          <p:cNvPr id="13" name="圆角矩形 12"/>
          <p:cNvSpPr/>
          <p:nvPr/>
        </p:nvSpPr>
        <p:spPr>
          <a:xfrm>
            <a:off x="428625" y="1214438"/>
            <a:ext cx="8358188" cy="10715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785813" y="1357313"/>
            <a:ext cx="33575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>
                <a:latin typeface="Cambria" pitchFamily="18" charset="0"/>
              </a:rPr>
              <a:t>void</a:t>
            </a:r>
            <a:r>
              <a:rPr lang="en-US" altLang="zh-CN">
                <a:latin typeface="Cambria" pitchFamily="18" charset="0"/>
              </a:rPr>
              <a:t>  foo( int **p, int **q) {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  L11:     *p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 = *q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;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  L12:     *q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 = &amp;obj;   }</a:t>
            </a:r>
          </a:p>
          <a:p>
            <a:pPr lvl="1" algn="just"/>
            <a:endParaRPr lang="en-US" altLang="zh-CN">
              <a:latin typeface="Cambria" pitchFamily="18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1285875" y="2286000"/>
            <a:ext cx="371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>
                <a:latin typeface="Cambria" pitchFamily="18" charset="0"/>
              </a:rPr>
              <a:t>		</a:t>
            </a:r>
          </a:p>
          <a:p>
            <a:pPr lvl="1" algn="just"/>
            <a:r>
              <a:rPr lang="en-US" altLang="zh-CN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L1: </a:t>
            </a:r>
            <a:r>
              <a:rPr lang="en-US" altLang="zh-CN" b="1">
                <a:latin typeface="Cambria" pitchFamily="18" charset="0"/>
              </a:rPr>
              <a:t>    int</a:t>
            </a:r>
            <a:r>
              <a:rPr lang="en-US" altLang="zh-CN">
                <a:latin typeface="Cambria" pitchFamily="18" charset="0"/>
              </a:rPr>
              <a:t>   **x, **y;</a:t>
            </a:r>
            <a:r>
              <a:rPr lang="en-US" altLang="zh-CN" b="1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L2:     </a:t>
            </a:r>
            <a:r>
              <a:rPr lang="en-US" altLang="zh-CN" b="1">
                <a:latin typeface="Cambria" pitchFamily="18" charset="0"/>
              </a:rPr>
              <a:t>int</a:t>
            </a:r>
            <a:r>
              <a:rPr lang="en-US" altLang="zh-CN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L3:     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 = &amp;a;   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 = &amp;b;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L4:     foo(x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,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1</a:t>
            </a:r>
            <a:r>
              <a:rPr lang="en-US" altLang="zh-CN">
                <a:latin typeface="Cambria" pitchFamily="18" charset="0"/>
              </a:rPr>
              <a:t>);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L5:     *b = 5;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L6:     </a:t>
            </a:r>
            <a:r>
              <a:rPr lang="en-US" altLang="zh-CN" b="1">
                <a:latin typeface="Cambria" pitchFamily="18" charset="0"/>
              </a:rPr>
              <a:t>if</a:t>
            </a:r>
            <a:r>
              <a:rPr lang="en-US" altLang="zh-CN">
                <a:latin typeface="Cambria" pitchFamily="18" charset="0"/>
              </a:rPr>
              <a:t> ( … )    {   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CN">
                <a:latin typeface="Cambria" pitchFamily="18" charset="0"/>
              </a:rPr>
              <a:t> = &amp;c; 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CN">
                <a:latin typeface="Cambria" pitchFamily="18" charset="0"/>
              </a:rPr>
              <a:t> = &amp;e; }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L7:     </a:t>
            </a:r>
            <a:r>
              <a:rPr lang="en-US" altLang="zh-CN" b="1">
                <a:latin typeface="Cambria" pitchFamily="18" charset="0"/>
              </a:rPr>
              <a:t>else</a:t>
            </a:r>
            <a:r>
              <a:rPr lang="en-US" altLang="zh-CN">
                <a:latin typeface="Cambria" pitchFamily="18" charset="0"/>
              </a:rPr>
              <a:t>     {  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altLang="zh-CN">
                <a:latin typeface="Cambria" pitchFamily="18" charset="0"/>
              </a:rPr>
              <a:t> = &amp;d;   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altLang="zh-CN">
                <a:latin typeface="Cambria" pitchFamily="18" charset="0"/>
              </a:rPr>
              <a:t> = &amp;d;  }</a:t>
            </a:r>
          </a:p>
          <a:p>
            <a:pPr algn="just"/>
            <a:r>
              <a:rPr lang="en-US" altLang="zh-CN">
                <a:latin typeface="Cambria" pitchFamily="18" charset="0"/>
              </a:rPr>
              <a:t>            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altLang="zh-CN">
                <a:latin typeface="Cambria" pitchFamily="18" charset="0"/>
              </a:rPr>
              <a:t>=</a:t>
            </a:r>
            <a:r>
              <a:rPr lang="en-US" altLang="zh-CN"/>
              <a:t>ϕ </a:t>
            </a:r>
            <a:r>
              <a:rPr lang="en-US" altLang="zh-CN">
                <a:latin typeface="Cambria" pitchFamily="18" charset="0"/>
              </a:rPr>
              <a:t>(x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CN">
                <a:latin typeface="Cambria" pitchFamily="18" charset="0"/>
              </a:rPr>
              <a:t>, 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altLang="zh-CN">
                <a:latin typeface="Cambria" pitchFamily="18" charset="0"/>
              </a:rPr>
              <a:t>);   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altLang="zh-CN">
                <a:latin typeface="Cambria" pitchFamily="18" charset="0"/>
              </a:rPr>
              <a:t>=</a:t>
            </a:r>
            <a:r>
              <a:rPr lang="en-US" altLang="zh-CN"/>
              <a:t>ϕ </a:t>
            </a:r>
            <a:r>
              <a:rPr lang="en-US" altLang="zh-CN">
                <a:latin typeface="Cambria" pitchFamily="18" charset="0"/>
              </a:rPr>
              <a:t>(y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CN">
                <a:latin typeface="Cambria" pitchFamily="18" charset="0"/>
              </a:rPr>
              <a:t>,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3</a:t>
            </a:r>
            <a:r>
              <a:rPr lang="en-US" altLang="zh-CN">
                <a:latin typeface="Cambria" pitchFamily="18" charset="0"/>
              </a:rPr>
              <a:t>)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L8:     c = &amp;t;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L9:     foo( x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altLang="zh-CN">
                <a:latin typeface="Cambria" pitchFamily="18" charset="0"/>
              </a:rPr>
              <a:t>, y</a:t>
            </a:r>
            <a:r>
              <a:rPr lang="en-US" altLang="zh-CN" b="1" baseline="-25000">
                <a:solidFill>
                  <a:srgbClr val="FF0000"/>
                </a:solidFill>
                <a:latin typeface="Cambria" pitchFamily="18" charset="0"/>
              </a:rPr>
              <a:t>4</a:t>
            </a:r>
            <a:r>
              <a:rPr lang="en-US" altLang="zh-CN">
                <a:latin typeface="Cambria" pitchFamily="18" charset="0"/>
              </a:rPr>
              <a:t>);</a:t>
            </a:r>
          </a:p>
          <a:p>
            <a:pPr algn="just"/>
            <a:r>
              <a:rPr lang="en-US" altLang="zh-CN">
                <a:latin typeface="Cambria" pitchFamily="18" charset="0"/>
              </a:rPr>
              <a:t> L10:  *e = 10;    }</a:t>
            </a:r>
          </a:p>
        </p:txBody>
      </p:sp>
      <p:sp>
        <p:nvSpPr>
          <p:cNvPr id="45062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5AC142-7A59-4E98-BA0F-0BA393B92922}" type="slidenum">
              <a:rPr lang="zh-CN" altLang="en-US" smtClean="0">
                <a:ea typeface="宋体" pitchFamily="2" charset="-122"/>
              </a:rPr>
              <a:pPr/>
              <a:t>12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429125" y="1357313"/>
            <a:ext cx="4229100" cy="7858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000" dirty="0" err="1" smtClean="0"/>
              <a:t>p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’s</a:t>
            </a:r>
            <a:r>
              <a:rPr lang="en-US" altLang="zh-CN" sz="2000" dirty="0" smtClean="0"/>
              <a:t> points-to depend on formal-in p</a:t>
            </a:r>
          </a:p>
          <a:p>
            <a:pPr>
              <a:defRPr/>
            </a:pPr>
            <a:r>
              <a:rPr lang="en-US" altLang="zh-CN" sz="2000" dirty="0" err="1" smtClean="0"/>
              <a:t>q</a:t>
            </a:r>
            <a:r>
              <a:rPr lang="en-US" altLang="zh-CN" sz="2000" baseline="-25000" dirty="0" err="1" smtClean="0"/>
              <a:t>1</a:t>
            </a:r>
            <a:r>
              <a:rPr lang="en-US" altLang="zh-CN" sz="2000" dirty="0" err="1" smtClean="0"/>
              <a:t>’s</a:t>
            </a:r>
            <a:r>
              <a:rPr lang="en-US" altLang="zh-CN" sz="2000" dirty="0" smtClean="0"/>
              <a:t> points-to depend on formal-in q</a:t>
            </a:r>
            <a:endParaRPr lang="zh-CN" altLang="en-US" sz="2000" dirty="0" smtClean="0"/>
          </a:p>
          <a:p>
            <a:pPr>
              <a:defRPr/>
            </a:pPr>
            <a:endParaRPr lang="zh-CN" altLang="en-US" sz="24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500688" y="2643188"/>
            <a:ext cx="2071687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x</a:t>
            </a:r>
            <a:r>
              <a:rPr lang="en-US" altLang="zh-CN" sz="2200" baseline="-25000"/>
              <a:t>1 </a:t>
            </a:r>
            <a:r>
              <a:rPr lang="en-US" altLang="zh-CN" i="1"/>
              <a:t>→</a:t>
            </a:r>
            <a:r>
              <a:rPr lang="en-US" altLang="zh-CN" sz="2200" i="1"/>
              <a:t> </a:t>
            </a:r>
            <a:r>
              <a:rPr lang="en-US" altLang="zh-CN" sz="2200"/>
              <a:t>{ a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y</a:t>
            </a:r>
            <a:r>
              <a:rPr lang="en-US" altLang="zh-CN" sz="2200" baseline="-25000"/>
              <a:t>1 </a:t>
            </a:r>
            <a:r>
              <a:rPr lang="en-US" altLang="zh-CN" i="1"/>
              <a:t>→</a:t>
            </a:r>
            <a:r>
              <a:rPr lang="en-US" altLang="zh-CN" sz="2200" i="1"/>
              <a:t> </a:t>
            </a:r>
            <a:r>
              <a:rPr lang="en-US" altLang="zh-CN" sz="2200"/>
              <a:t>{ b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x</a:t>
            </a:r>
            <a:r>
              <a:rPr lang="en-US" altLang="zh-CN" sz="2200" baseline="-25000"/>
              <a:t>2 </a:t>
            </a:r>
            <a:r>
              <a:rPr lang="en-US" altLang="zh-CN" i="1"/>
              <a:t>→</a:t>
            </a:r>
            <a:r>
              <a:rPr lang="en-US" altLang="zh-CN" sz="2200" i="1"/>
              <a:t> </a:t>
            </a:r>
            <a:r>
              <a:rPr lang="en-US" altLang="zh-CN" sz="2200"/>
              <a:t>{ c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y</a:t>
            </a:r>
            <a:r>
              <a:rPr lang="en-US" altLang="zh-CN" sz="2200" baseline="-25000"/>
              <a:t>2 </a:t>
            </a:r>
            <a:r>
              <a:rPr lang="en-US" altLang="zh-CN" i="1"/>
              <a:t>→ </a:t>
            </a:r>
            <a:r>
              <a:rPr lang="en-US" altLang="zh-CN" sz="2200"/>
              <a:t>{ e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x</a:t>
            </a:r>
            <a:r>
              <a:rPr lang="en-US" altLang="zh-CN" sz="2200" baseline="-25000"/>
              <a:t>3 </a:t>
            </a:r>
            <a:r>
              <a:rPr lang="en-US" altLang="zh-CN" i="1"/>
              <a:t>→ </a:t>
            </a:r>
            <a:r>
              <a:rPr lang="en-US" altLang="zh-CN" sz="2200"/>
              <a:t>{ d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y</a:t>
            </a:r>
            <a:r>
              <a:rPr lang="en-US" altLang="zh-CN" sz="2200" baseline="-25000"/>
              <a:t>3 </a:t>
            </a:r>
            <a:r>
              <a:rPr lang="en-US" altLang="zh-CN" i="1"/>
              <a:t>→</a:t>
            </a:r>
            <a:r>
              <a:rPr lang="en-US" altLang="zh-CN"/>
              <a:t> </a:t>
            </a:r>
            <a:r>
              <a:rPr lang="en-US" altLang="zh-CN" sz="2200"/>
              <a:t>{ d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x</a:t>
            </a:r>
            <a:r>
              <a:rPr lang="en-US" altLang="zh-CN" sz="2200" baseline="-25000"/>
              <a:t>4 </a:t>
            </a:r>
            <a:r>
              <a:rPr lang="en-US" altLang="zh-CN" sz="2200" i="1"/>
              <a:t>→ </a:t>
            </a:r>
            <a:r>
              <a:rPr lang="en-US" altLang="zh-CN" sz="2200"/>
              <a:t>{ c, d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200"/>
              <a:t>y</a:t>
            </a:r>
            <a:r>
              <a:rPr lang="en-US" altLang="zh-CN" sz="2200" baseline="-25000"/>
              <a:t>4 </a:t>
            </a:r>
            <a:r>
              <a:rPr lang="en-US" altLang="zh-CN" sz="2200" i="1"/>
              <a:t>→ </a:t>
            </a:r>
            <a:r>
              <a:rPr lang="en-US" altLang="zh-CN" sz="2200"/>
              <a:t>{ e, d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sz="240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Full-sparse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Achieve flow-sensitivity flow-insensitively </a:t>
            </a:r>
          </a:p>
          <a:p>
            <a:pPr lvl="1"/>
            <a:r>
              <a:rPr lang="en-US" dirty="0" smtClean="0"/>
              <a:t>Regard each SSA name as a unique variable</a:t>
            </a:r>
          </a:p>
          <a:p>
            <a:pPr lvl="1"/>
            <a:r>
              <a:rPr lang="en-US" altLang="zh-CN" dirty="0" smtClean="0"/>
              <a:t>Set constraint-based pointer analysis</a:t>
            </a:r>
          </a:p>
          <a:p>
            <a:r>
              <a:rPr lang="en-US" altLang="zh-CN" dirty="0" smtClean="0"/>
              <a:t>Full sparse</a:t>
            </a:r>
          </a:p>
          <a:p>
            <a:pPr lvl="1"/>
            <a:r>
              <a:rPr lang="en-US" altLang="zh-CN" dirty="0" smtClean="0"/>
              <a:t>Saving time</a:t>
            </a:r>
          </a:p>
          <a:p>
            <a:pPr lvl="1"/>
            <a:r>
              <a:rPr lang="en-US" altLang="zh-CN" dirty="0" smtClean="0"/>
              <a:t>Saving space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9B764-A886-4A9D-B622-509FA9AC1E1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214942" y="1214438"/>
            <a:ext cx="3500433" cy="478633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13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Top-down analyze level 2</a:t>
            </a:r>
            <a:endParaRPr lang="zh-CN" altLang="en-US" smtClean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857884" y="2000240"/>
            <a:ext cx="2071688" cy="10001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L4: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foo.p</a:t>
            </a:r>
            <a:r>
              <a:rPr lang="en-US" altLang="zh-CN" sz="2000" dirty="0" smtClean="0"/>
              <a:t> </a:t>
            </a:r>
            <a:r>
              <a:rPr lang="en-US" altLang="zh-CN" sz="1900" i="1" dirty="0" smtClean="0"/>
              <a:t>→ </a:t>
            </a:r>
            <a:r>
              <a:rPr lang="en-US" altLang="zh-CN" sz="2000" dirty="0" smtClean="0"/>
              <a:t>{ a }</a:t>
            </a:r>
            <a:endParaRPr lang="en-US" altLang="zh-CN" sz="19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foo.q</a:t>
            </a:r>
            <a:r>
              <a:rPr lang="en-US" altLang="zh-CN" sz="2000" dirty="0" smtClean="0"/>
              <a:t> </a:t>
            </a:r>
            <a:r>
              <a:rPr lang="en-US" altLang="zh-CN" sz="1900" i="1" dirty="0" smtClean="0"/>
              <a:t>→ </a:t>
            </a:r>
            <a:r>
              <a:rPr lang="en-US" altLang="zh-CN" sz="2000" dirty="0" smtClean="0"/>
              <a:t>{ b }</a:t>
            </a:r>
          </a:p>
          <a:p>
            <a:pPr>
              <a:lnSpc>
                <a:spcPct val="80000"/>
              </a:lnSpc>
            </a:pPr>
            <a:endParaRPr lang="zh-CN" altLang="en-US" sz="20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857884" y="3429000"/>
            <a:ext cx="2286000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/>
              <a:t>L9: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foo.p</a:t>
            </a:r>
            <a:r>
              <a:rPr lang="en-US" altLang="zh-CN" sz="2400" kern="0" baseline="-25000" dirty="0"/>
              <a:t> </a:t>
            </a:r>
            <a:r>
              <a:rPr lang="en-US" sz="2400" i="1" dirty="0"/>
              <a:t>→ </a:t>
            </a:r>
            <a:r>
              <a:rPr lang="en-US" sz="2400" dirty="0"/>
              <a:t>{ c, d }</a:t>
            </a:r>
            <a:endParaRPr lang="en-US" altLang="zh-CN" sz="2400" kern="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/>
              <a:t>foo.q</a:t>
            </a:r>
            <a:r>
              <a:rPr lang="en-US" altLang="zh-CN" sz="2400" dirty="0"/>
              <a:t> </a:t>
            </a:r>
            <a:r>
              <a:rPr lang="en-US" sz="2400" i="1" dirty="0"/>
              <a:t>→ </a:t>
            </a:r>
            <a:r>
              <a:rPr lang="en-US" sz="2400" dirty="0"/>
              <a:t>{ d, e }</a:t>
            </a:r>
            <a:endParaRPr lang="en-US" altLang="zh-CN" sz="24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857884" y="4786322"/>
            <a:ext cx="25146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 err="1"/>
              <a:t>foo.p</a:t>
            </a:r>
            <a:r>
              <a:rPr lang="en-US" altLang="zh-CN" sz="2400" kern="0" baseline="-25000" dirty="0"/>
              <a:t> </a:t>
            </a:r>
            <a:r>
              <a:rPr lang="en-US" sz="2400" i="1" dirty="0"/>
              <a:t>→ </a:t>
            </a:r>
            <a:r>
              <a:rPr lang="en-US" sz="2400" dirty="0"/>
              <a:t>{ a, c, d }</a:t>
            </a:r>
            <a:endParaRPr lang="en-US" altLang="zh-CN" sz="24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dirty="0" err="1"/>
              <a:t>foo.q</a:t>
            </a:r>
            <a:r>
              <a:rPr lang="en-US" altLang="zh-CN" sz="2400" dirty="0"/>
              <a:t> </a:t>
            </a:r>
            <a:r>
              <a:rPr lang="en-US" sz="2400" i="1" dirty="0"/>
              <a:t>→ </a:t>
            </a:r>
            <a:r>
              <a:rPr lang="en-US" sz="2400" dirty="0"/>
              <a:t>{ b, d, e }</a:t>
            </a:r>
            <a:endParaRPr lang="en-US" altLang="zh-CN" sz="2400" kern="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000628" y="1500174"/>
            <a:ext cx="371477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smtClean="0"/>
              <a:t>	main</a:t>
            </a:r>
            <a:r>
              <a:rPr lang="en-US" altLang="zh-CN" sz="2400" dirty="0"/>
              <a:t>:    </a:t>
            </a:r>
            <a:r>
              <a:rPr lang="en-US" altLang="zh-CN" sz="2400" kern="0" dirty="0"/>
              <a:t>Propagate to </a:t>
            </a:r>
            <a:r>
              <a:rPr lang="en-US" altLang="zh-CN" sz="2400" kern="0" dirty="0" err="1"/>
              <a:t>callsite</a:t>
            </a:r>
            <a:endParaRPr lang="zh-CN" alt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48138" name="灯片编号占位符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968CF-235A-4377-9712-CB738B8041DC}" type="slidenum">
              <a:rPr lang="zh-CN" altLang="en-US" smtClean="0">
                <a:ea typeface="宋体" pitchFamily="2" charset="-122"/>
              </a:rPr>
              <a:pPr/>
              <a:t>14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785813" y="1357313"/>
            <a:ext cx="33575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 dirty="0">
                <a:latin typeface="Cambria" pitchFamily="18" charset="0"/>
              </a:rPr>
              <a:t>void</a:t>
            </a:r>
            <a:r>
              <a:rPr lang="en-US" altLang="zh-CN" dirty="0">
                <a:latin typeface="Cambria" pitchFamily="18" charset="0"/>
              </a:rPr>
              <a:t>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**p,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**q) {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L11:     *p = *q;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L12:     *q = &amp;</a:t>
            </a:r>
            <a:r>
              <a:rPr lang="en-US" altLang="zh-CN" dirty="0" err="1">
                <a:latin typeface="Cambria" pitchFamily="18" charset="0"/>
              </a:rPr>
              <a:t>obj</a:t>
            </a:r>
            <a:r>
              <a:rPr lang="en-US" altLang="zh-CN" dirty="0">
                <a:latin typeface="Cambria" pitchFamily="18" charset="0"/>
              </a:rPr>
              <a:t>;   }</a:t>
            </a:r>
          </a:p>
          <a:p>
            <a:pPr lvl="1" algn="just"/>
            <a:endParaRPr lang="en-US" altLang="zh-CN" dirty="0">
              <a:latin typeface="Cambria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285875" y="2500313"/>
            <a:ext cx="371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dirty="0">
                <a:latin typeface="Cambria" pitchFamily="18" charset="0"/>
              </a:rPr>
              <a:t>		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L1: </a:t>
            </a:r>
            <a:r>
              <a:rPr lang="en-US" altLang="zh-CN" b="1" dirty="0">
                <a:latin typeface="Cambria" pitchFamily="18" charset="0"/>
              </a:rPr>
              <a:t>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**x, **y;</a:t>
            </a:r>
            <a:r>
              <a:rPr lang="en-US" altLang="zh-CN" b="1" dirty="0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L2: 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L3:     x = &amp;a;    y = &amp;b;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L4: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L5:     *b = 5;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L6:     </a:t>
            </a:r>
            <a:r>
              <a:rPr lang="en-US" altLang="zh-CN" b="1" dirty="0">
                <a:latin typeface="Cambria" pitchFamily="18" charset="0"/>
              </a:rPr>
              <a:t>if</a:t>
            </a:r>
            <a:r>
              <a:rPr lang="en-US" altLang="zh-CN" dirty="0">
                <a:latin typeface="Cambria" pitchFamily="18" charset="0"/>
              </a:rPr>
              <a:t> ( … )    {   x = &amp;c;  y = &amp;e;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L7:     </a:t>
            </a:r>
            <a:r>
              <a:rPr lang="en-US" altLang="zh-CN" b="1" dirty="0">
                <a:latin typeface="Cambria" pitchFamily="18" charset="0"/>
              </a:rPr>
              <a:t>else</a:t>
            </a:r>
            <a:r>
              <a:rPr lang="en-US" altLang="zh-CN" dirty="0">
                <a:latin typeface="Cambria" pitchFamily="18" charset="0"/>
              </a:rPr>
              <a:t>     {  x = &amp;d;    y = &amp;d; 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L8:     c = &amp;t;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L9: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L10:  *e = 10;  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929190" y="1285860"/>
            <a:ext cx="4000499" cy="45005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13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Top-down analyze level 2</a:t>
            </a:r>
            <a:endParaRPr lang="zh-CN" altLang="en-US" smtClean="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5214942" y="2214554"/>
            <a:ext cx="335756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 dirty="0">
                <a:latin typeface="Cambria" pitchFamily="18" charset="0"/>
              </a:rPr>
              <a:t>void</a:t>
            </a:r>
            <a:r>
              <a:rPr lang="en-US" altLang="zh-CN" dirty="0">
                <a:latin typeface="Cambria" pitchFamily="18" charset="0"/>
              </a:rPr>
              <a:t>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**p,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**q)   {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	</a:t>
            </a:r>
            <a:r>
              <a:rPr lang="en-US" altLang="zh-CN" dirty="0">
                <a:solidFill>
                  <a:srgbClr val="FF0000"/>
                </a:solidFill>
                <a:latin typeface="Cambria" pitchFamily="18" charset="0"/>
              </a:rPr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μ(b, d, e)</a:t>
            </a:r>
            <a:r>
              <a:rPr lang="en-US" altLang="zh-CN" dirty="0">
                <a:latin typeface="Cambria" pitchFamily="18" charset="0"/>
              </a:rPr>
              <a:t>    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L11:     *</a:t>
            </a:r>
            <a:r>
              <a:rPr lang="en-US" altLang="zh-CN" dirty="0" err="1">
                <a:latin typeface="Cambria" pitchFamily="18" charset="0"/>
              </a:rPr>
              <a:t>p</a:t>
            </a:r>
            <a:r>
              <a:rPr lang="en-US" altLang="zh-CN" b="1" baseline="-25000" dirty="0" err="1">
                <a:latin typeface="Cambria" pitchFamily="18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 = *</a:t>
            </a:r>
            <a:r>
              <a:rPr lang="en-US" altLang="zh-CN" dirty="0" err="1">
                <a:latin typeface="Cambria" pitchFamily="18" charset="0"/>
              </a:rPr>
              <a:t>q</a:t>
            </a:r>
            <a:r>
              <a:rPr lang="en-US" altLang="zh-CN" b="1" baseline="-25000" dirty="0" err="1">
                <a:latin typeface="Cambria" pitchFamily="18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;</a:t>
            </a:r>
          </a:p>
          <a:p>
            <a:pPr lvl="1" algn="just"/>
            <a:r>
              <a:rPr lang="en-US" altLang="zh-CN" dirty="0">
                <a:solidFill>
                  <a:srgbClr val="FF0000"/>
                </a:solidFill>
                <a:latin typeface="Cambria" pitchFamily="18" charset="0"/>
              </a:rPr>
              <a:t>                     </a:t>
            </a:r>
            <a:r>
              <a:rPr lang="en-US" altLang="zh-CN" dirty="0">
                <a:solidFill>
                  <a:srgbClr val="FF0000"/>
                </a:solidFill>
              </a:rPr>
              <a:t>χ(a, c, d)</a:t>
            </a:r>
            <a:r>
              <a:rPr lang="en-US" altLang="zh-CN" dirty="0">
                <a:solidFill>
                  <a:srgbClr val="FF0000"/>
                </a:solidFill>
                <a:latin typeface="Cambria" pitchFamily="18" charset="0"/>
              </a:rPr>
              <a:t>                  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L12:   *</a:t>
            </a:r>
            <a:r>
              <a:rPr lang="en-US" altLang="zh-CN" dirty="0" err="1">
                <a:latin typeface="Cambria" pitchFamily="18" charset="0"/>
              </a:rPr>
              <a:t>q</a:t>
            </a:r>
            <a:r>
              <a:rPr lang="en-US" altLang="zh-CN" b="1" baseline="-25000" dirty="0" err="1">
                <a:latin typeface="Cambria" pitchFamily="18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 = &amp;</a:t>
            </a:r>
            <a:r>
              <a:rPr lang="en-US" altLang="zh-CN" dirty="0" err="1">
                <a:latin typeface="Cambria" pitchFamily="18" charset="0"/>
              </a:rPr>
              <a:t>obj</a:t>
            </a:r>
            <a:r>
              <a:rPr lang="en-US" altLang="zh-CN" dirty="0">
                <a:latin typeface="Cambria" pitchFamily="18" charset="0"/>
              </a:rPr>
              <a:t>;  </a:t>
            </a:r>
          </a:p>
          <a:p>
            <a:pPr lvl="1" algn="just"/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          χ(b, d, e)  </a:t>
            </a:r>
            <a:r>
              <a:rPr lang="en-US" altLang="zh-CN" dirty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}</a:t>
            </a:r>
          </a:p>
          <a:p>
            <a:pPr lvl="1" algn="just"/>
            <a:endParaRPr lang="en-US" altLang="zh-CN" dirty="0">
              <a:latin typeface="Cambria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000624" y="1571612"/>
            <a:ext cx="4000532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dirty="0" err="1"/>
              <a:t>foo</a:t>
            </a:r>
            <a:r>
              <a:rPr lang="en-US" altLang="zh-CN" sz="2400" dirty="0"/>
              <a:t>:  E</a:t>
            </a:r>
            <a:r>
              <a:rPr lang="en-US" altLang="zh-CN" sz="2400" kern="0" dirty="0"/>
              <a:t>xpand pointer </a:t>
            </a:r>
            <a:r>
              <a:rPr lang="en-US" altLang="zh-CN" sz="2400" kern="0" dirty="0" smtClean="0"/>
              <a:t>dereferences</a:t>
            </a:r>
            <a:endParaRPr lang="zh-CN" altLang="en-US" sz="24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48138" name="灯片编号占位符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968CF-235A-4377-9712-CB738B8041DC}" type="slidenum">
              <a:rPr lang="zh-CN" altLang="en-US" smtClean="0">
                <a:ea typeface="宋体" pitchFamily="2" charset="-122"/>
              </a:rPr>
              <a:pPr/>
              <a:t>15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14" name="爆炸形 1 13"/>
          <p:cNvSpPr/>
          <p:nvPr/>
        </p:nvSpPr>
        <p:spPr>
          <a:xfrm>
            <a:off x="5429256" y="4143380"/>
            <a:ext cx="3286125" cy="157162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Merging calling contexts 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85813" y="1357313"/>
            <a:ext cx="33575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 dirty="0">
                <a:latin typeface="Cambria" pitchFamily="18" charset="0"/>
              </a:rPr>
              <a:t>void</a:t>
            </a:r>
            <a:r>
              <a:rPr lang="en-US" altLang="zh-CN" dirty="0">
                <a:latin typeface="Cambria" pitchFamily="18" charset="0"/>
              </a:rPr>
              <a:t>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**p,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**q) {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L11:     *p = *q;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L12:     *q = &amp;</a:t>
            </a:r>
            <a:r>
              <a:rPr lang="en-US" altLang="zh-CN" dirty="0" err="1">
                <a:latin typeface="Cambria" pitchFamily="18" charset="0"/>
              </a:rPr>
              <a:t>obj</a:t>
            </a:r>
            <a:r>
              <a:rPr lang="en-US" altLang="zh-CN" dirty="0">
                <a:latin typeface="Cambria" pitchFamily="18" charset="0"/>
              </a:rPr>
              <a:t>;   }</a:t>
            </a:r>
          </a:p>
          <a:p>
            <a:pPr lvl="1" algn="just"/>
            <a:endParaRPr lang="en-US" altLang="zh-CN" dirty="0">
              <a:latin typeface="Cambria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285875" y="2500313"/>
            <a:ext cx="371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dirty="0">
                <a:latin typeface="Cambria" pitchFamily="18" charset="0"/>
              </a:rPr>
              <a:t>		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L1: </a:t>
            </a:r>
            <a:r>
              <a:rPr lang="en-US" altLang="zh-CN" b="1" dirty="0">
                <a:latin typeface="Cambria" pitchFamily="18" charset="0"/>
              </a:rPr>
              <a:t>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**x, **y;</a:t>
            </a:r>
            <a:r>
              <a:rPr lang="en-US" altLang="zh-CN" b="1" dirty="0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L2: 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L3:     x = &amp;a;    y = &amp;b;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L4: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L5:     *b = 5;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L6:     </a:t>
            </a:r>
            <a:r>
              <a:rPr lang="en-US" altLang="zh-CN" b="1" dirty="0">
                <a:latin typeface="Cambria" pitchFamily="18" charset="0"/>
              </a:rPr>
              <a:t>if</a:t>
            </a:r>
            <a:r>
              <a:rPr lang="en-US" altLang="zh-CN" dirty="0">
                <a:latin typeface="Cambria" pitchFamily="18" charset="0"/>
              </a:rPr>
              <a:t> ( … )    {   x = &amp;c;  y = &amp;e;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L7:     </a:t>
            </a:r>
            <a:r>
              <a:rPr lang="en-US" altLang="zh-CN" b="1" dirty="0">
                <a:latin typeface="Cambria" pitchFamily="18" charset="0"/>
              </a:rPr>
              <a:t>else</a:t>
            </a:r>
            <a:r>
              <a:rPr lang="en-US" altLang="zh-CN" dirty="0">
                <a:latin typeface="Cambria" pitchFamily="18" charset="0"/>
              </a:rPr>
              <a:t>     {  x = &amp;d;    y = &amp;d; 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L8:     c = &amp;t;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L9: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L10:  *e = 10;  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14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Context Condition 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357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3000" dirty="0" smtClean="0"/>
              <a:t>To be context-sensitive</a:t>
            </a:r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Points-to relation </a:t>
            </a:r>
            <a:r>
              <a:rPr lang="en-US" altLang="zh-CN" sz="3000" i="1" dirty="0" err="1" smtClean="0"/>
              <a:t>c</a:t>
            </a:r>
            <a:r>
              <a:rPr lang="en-US" altLang="zh-CN" sz="3000" i="1" baseline="-25000" dirty="0" err="1" smtClean="0"/>
              <a:t>i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r>
              <a:rPr lang="en-US" altLang="zh-CN" sz="2600" i="1" dirty="0" smtClean="0"/>
              <a:t>p </a:t>
            </a:r>
            <a:r>
              <a:rPr lang="en-US" altLang="zh-CN" sz="2400" i="1" dirty="0" smtClean="0">
                <a:solidFill>
                  <a:schemeClr val="tx1"/>
                </a:solidFill>
                <a:latin typeface="+mn-lt"/>
                <a:ea typeface="+mn-ea"/>
              </a:rPr>
              <a:t>⟹</a:t>
            </a:r>
            <a:r>
              <a:rPr lang="en-US" altLang="zh-CN" sz="2600" i="1" dirty="0" smtClean="0"/>
              <a:t> v</a:t>
            </a:r>
            <a:r>
              <a:rPr lang="en-US" altLang="zh-CN" sz="2600" dirty="0" smtClean="0"/>
              <a:t> (</a:t>
            </a:r>
            <a:r>
              <a:rPr lang="en-US" altLang="zh-CN" sz="2600" i="1" dirty="0" err="1" smtClean="0"/>
              <a:t>p→v</a:t>
            </a:r>
            <a:r>
              <a:rPr lang="en-US" altLang="zh-CN" sz="2600" dirty="0" smtClean="0"/>
              <a:t> ) , </a:t>
            </a:r>
            <a:r>
              <a:rPr lang="en-US" altLang="zh-CN" sz="2600" i="1" dirty="0" smtClean="0"/>
              <a:t>p</a:t>
            </a:r>
            <a:r>
              <a:rPr lang="en-US" altLang="zh-CN" sz="2600" dirty="0" smtClean="0"/>
              <a:t> </a:t>
            </a:r>
            <a:r>
              <a:rPr lang="en-US" altLang="zh-CN" sz="2600" i="1" dirty="0" smtClean="0"/>
              <a:t>must (may</a:t>
            </a:r>
            <a:r>
              <a:rPr lang="en-US" altLang="zh-CN" sz="2600" dirty="0" smtClean="0"/>
              <a:t>) point to </a:t>
            </a:r>
            <a:r>
              <a:rPr lang="en-US" altLang="zh-CN" sz="2600" i="1" dirty="0" smtClean="0"/>
              <a:t>v, p is a formal parameter.</a:t>
            </a:r>
            <a:endParaRPr lang="zh-CN" altLang="zh-CN" sz="2600" b="1" dirty="0" smtClean="0"/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Context Condition ℂ</a:t>
            </a:r>
            <a:r>
              <a:rPr lang="en-US" altLang="zh-CN" sz="3000" i="1" dirty="0" smtClean="0"/>
              <a:t>(c</a:t>
            </a:r>
            <a:r>
              <a:rPr lang="en-US" altLang="zh-CN" sz="3000" i="1" baseline="-25000" dirty="0" smtClean="0"/>
              <a:t>1</a:t>
            </a:r>
            <a:r>
              <a:rPr lang="en-US" altLang="zh-CN" sz="3000" i="1" dirty="0" smtClean="0"/>
              <a:t>,…,c</a:t>
            </a:r>
            <a:r>
              <a:rPr lang="en-US" altLang="zh-CN" sz="3000" i="1" baseline="-25000" dirty="0" smtClean="0"/>
              <a:t>k</a:t>
            </a:r>
            <a:r>
              <a:rPr lang="en-US" altLang="zh-CN" sz="3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a Boolean function consists of </a:t>
            </a:r>
            <a:r>
              <a:rPr lang="en-US" altLang="zh-CN" sz="2600" dirty="0" smtClean="0"/>
              <a:t>higher-level </a:t>
            </a:r>
            <a:r>
              <a:rPr lang="en-US" altLang="zh-CN" sz="2600" dirty="0" smtClean="0"/>
              <a:t>points-to relations</a:t>
            </a:r>
          </a:p>
          <a:p>
            <a:pPr>
              <a:lnSpc>
                <a:spcPct val="90000"/>
              </a:lnSpc>
            </a:pPr>
            <a:r>
              <a:rPr lang="en-US" altLang="zh-CN" sz="3000" dirty="0" smtClean="0"/>
              <a:t>Context-sensitive μ and χ</a:t>
            </a:r>
          </a:p>
          <a:p>
            <a:pPr lvl="1">
              <a:lnSpc>
                <a:spcPct val="90000"/>
              </a:lnSpc>
            </a:pPr>
            <a:r>
              <a:rPr lang="zh-CN" altLang="zh-CN" sz="2600" dirty="0" smtClean="0"/>
              <a:t> </a:t>
            </a:r>
            <a:r>
              <a:rPr lang="en-US" altLang="zh-CN" sz="2600" dirty="0" smtClean="0"/>
              <a:t>μ(</a:t>
            </a:r>
            <a:r>
              <a:rPr lang="en-US" altLang="zh-CN" sz="2600" i="1" dirty="0" smtClean="0"/>
              <a:t>v</a:t>
            </a:r>
            <a:r>
              <a:rPr lang="en-US" altLang="zh-CN" sz="2600" i="1" baseline="-25000" dirty="0" smtClean="0"/>
              <a:t>i</a:t>
            </a:r>
            <a:r>
              <a:rPr lang="en-US" altLang="zh-CN" sz="2600" dirty="0" smtClean="0"/>
              <a:t>, </a:t>
            </a:r>
            <a:r>
              <a:rPr lang="en-US" altLang="zh-CN" sz="2600" i="1" dirty="0" smtClean="0"/>
              <a:t>ℂ(c</a:t>
            </a:r>
            <a:r>
              <a:rPr lang="en-US" altLang="zh-CN" sz="2600" i="1" baseline="-25000" dirty="0" smtClean="0"/>
              <a:t>1</a:t>
            </a:r>
            <a:r>
              <a:rPr lang="en-US" altLang="zh-CN" sz="2600" i="1" dirty="0" smtClean="0"/>
              <a:t>,…,c</a:t>
            </a:r>
            <a:r>
              <a:rPr lang="en-US" altLang="zh-CN" sz="2600" i="1" baseline="-25000" dirty="0" smtClean="0"/>
              <a:t>k</a:t>
            </a:r>
            <a:r>
              <a:rPr lang="en-US" altLang="zh-CN" sz="2600" i="1" dirty="0" smtClean="0"/>
              <a:t>)</a:t>
            </a:r>
            <a:r>
              <a:rPr lang="en-US" altLang="zh-CN" sz="26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600" i="1" dirty="0" smtClean="0"/>
              <a:t>v</a:t>
            </a:r>
            <a:r>
              <a:rPr lang="en-US" altLang="zh-CN" sz="2600" i="1" baseline="-25000" dirty="0" smtClean="0"/>
              <a:t>i+1</a:t>
            </a:r>
            <a:r>
              <a:rPr lang="en-US" altLang="zh-CN" sz="2600" dirty="0" smtClean="0"/>
              <a:t>=χ(</a:t>
            </a:r>
            <a:r>
              <a:rPr lang="en-US" altLang="zh-CN" sz="2600" i="1" dirty="0" smtClean="0"/>
              <a:t>v</a:t>
            </a:r>
            <a:r>
              <a:rPr lang="en-US" altLang="zh-CN" sz="2600" i="1" baseline="-25000" dirty="0" smtClean="0"/>
              <a:t>i</a:t>
            </a:r>
            <a:r>
              <a:rPr lang="en-US" altLang="zh-CN" sz="2600" i="1" dirty="0" smtClean="0"/>
              <a:t>, M, ℂ(c</a:t>
            </a:r>
            <a:r>
              <a:rPr lang="en-US" altLang="zh-CN" sz="2600" i="1" baseline="-25000" dirty="0" smtClean="0"/>
              <a:t>1</a:t>
            </a:r>
            <a:r>
              <a:rPr lang="en-US" altLang="zh-CN" sz="2600" i="1" dirty="0" smtClean="0"/>
              <a:t>,…,c</a:t>
            </a:r>
            <a:r>
              <a:rPr lang="en-US" altLang="zh-CN" sz="2600" i="1" baseline="-25000" dirty="0" smtClean="0"/>
              <a:t>k</a:t>
            </a:r>
            <a:r>
              <a:rPr lang="en-US" altLang="zh-CN" sz="2600" i="1" dirty="0" smtClean="0"/>
              <a:t>)) 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 smtClean="0"/>
              <a:t>M ∈ {may, must</a:t>
            </a:r>
            <a:r>
              <a:rPr lang="en-US" altLang="zh-CN" sz="2200" dirty="0" smtClean="0"/>
              <a:t>}, indicates weak/strong update</a:t>
            </a:r>
            <a:endParaRPr lang="zh-CN" altLang="en-US" sz="2200" dirty="0" smtClean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569BB-7E33-45DB-AE92-FB439EB3E338}" type="slidenum">
              <a:rPr lang="zh-CN" altLang="en-US" smtClean="0">
                <a:ea typeface="宋体" pitchFamily="2" charset="-122"/>
              </a:rPr>
              <a:pPr/>
              <a:t>16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/>
              <a:t>Context-sensitive μ and χ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428875" y="1643063"/>
            <a:ext cx="48577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dirty="0"/>
              <a:t>void  </a:t>
            </a:r>
            <a:r>
              <a:rPr lang="en-US" altLang="zh-CN" dirty="0" err="1"/>
              <a:t>foo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**p, </a:t>
            </a:r>
            <a:r>
              <a:rPr lang="en-US" altLang="zh-CN" dirty="0" err="1"/>
              <a:t>int</a:t>
            </a:r>
            <a:r>
              <a:rPr lang="en-US" altLang="zh-CN" dirty="0"/>
              <a:t> **q)  {</a:t>
            </a:r>
          </a:p>
          <a:p>
            <a:r>
              <a:rPr lang="en-US" altLang="zh-CN" dirty="0"/>
              <a:t>                         μ(b, </a:t>
            </a:r>
            <a:r>
              <a:rPr lang="en-US" altLang="zh-CN" i="1" dirty="0" err="1"/>
              <a:t>q</a:t>
            </a:r>
            <a:r>
              <a:rPr lang="en-US" altLang="zh-CN" b="1" i="1" dirty="0" err="1"/>
              <a:t>⟹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	           μ(d,</a:t>
            </a:r>
            <a:r>
              <a:rPr lang="en-US" altLang="zh-CN" i="1" dirty="0"/>
              <a:t> </a:t>
            </a:r>
            <a:r>
              <a:rPr lang="en-US" altLang="zh-CN" i="1" dirty="0" err="1"/>
              <a:t>q</a:t>
            </a:r>
            <a:r>
              <a:rPr lang="en-US" altLang="zh-CN" dirty="0" err="1"/>
              <a:t>→</a:t>
            </a:r>
            <a:r>
              <a:rPr lang="en-US" altLang="zh-CN" i="1" dirty="0" err="1"/>
              <a:t>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	           μ(e,</a:t>
            </a:r>
            <a:r>
              <a:rPr lang="en-US" altLang="zh-CN" i="1" dirty="0"/>
              <a:t> </a:t>
            </a:r>
            <a:r>
              <a:rPr lang="en-US" altLang="zh-CN" i="1" dirty="0" err="1"/>
              <a:t>q</a:t>
            </a:r>
            <a:r>
              <a:rPr lang="en-US" altLang="zh-CN" dirty="0" err="1"/>
              <a:t>→</a:t>
            </a:r>
            <a:r>
              <a:rPr lang="en-US" altLang="zh-CN" i="1" dirty="0" err="1"/>
              <a:t>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L11:     *p</a:t>
            </a:r>
            <a:r>
              <a:rPr lang="en-US" altLang="zh-CN" sz="1600" baseline="-25000" dirty="0"/>
              <a:t>1</a:t>
            </a:r>
            <a:r>
              <a:rPr lang="en-US" altLang="zh-CN" dirty="0"/>
              <a:t> = *q</a:t>
            </a:r>
            <a:r>
              <a:rPr lang="en-US" altLang="zh-CN" sz="1600" baseline="-25000" dirty="0"/>
              <a:t>1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           a=χ(a , must, </a:t>
            </a:r>
            <a:r>
              <a:rPr lang="en-US" altLang="zh-CN" dirty="0" err="1"/>
              <a:t>p⟹a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c=χ(c , may,  </a:t>
            </a:r>
            <a:r>
              <a:rPr lang="en-US" altLang="zh-CN" dirty="0" err="1"/>
              <a:t>p→c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d=χ(d , may, </a:t>
            </a:r>
            <a:r>
              <a:rPr lang="en-US" altLang="zh-CN" dirty="0" err="1"/>
              <a:t>p→d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L12:   *q1 = &amp;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                         b=χ(b , must, </a:t>
            </a:r>
            <a:r>
              <a:rPr lang="en-US" altLang="zh-CN" dirty="0" err="1"/>
              <a:t>q⟹b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                         d=χ(d , may,  </a:t>
            </a:r>
            <a:r>
              <a:rPr lang="en-US" altLang="zh-CN" dirty="0" err="1"/>
              <a:t>q→d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                         e=χ(e , may,  </a:t>
            </a:r>
            <a:r>
              <a:rPr lang="en-US" altLang="zh-CN" dirty="0" err="1"/>
              <a:t>q→e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9D5962-1788-40CA-976B-2E2D4D06D1DB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17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Bottom-up analyze level 1</a:t>
            </a:r>
            <a:endParaRPr lang="zh-CN" altLang="en-US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430463" y="1641475"/>
            <a:ext cx="3643312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 dirty="0"/>
              <a:t>void  </a:t>
            </a:r>
            <a:r>
              <a:rPr lang="en-US" altLang="zh-CN" dirty="0" err="1"/>
              <a:t>foo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**p, </a:t>
            </a:r>
            <a:r>
              <a:rPr lang="en-US" altLang="zh-CN" dirty="0" err="1"/>
              <a:t>int</a:t>
            </a:r>
            <a:r>
              <a:rPr lang="en-US" altLang="zh-CN" dirty="0"/>
              <a:t> **q)  {</a:t>
            </a:r>
            <a:endParaRPr lang="zh-CN" altLang="en-US" dirty="0"/>
          </a:p>
          <a:p>
            <a:r>
              <a:rPr lang="en-US" altLang="zh-CN" dirty="0"/>
              <a:t>	     μ(b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i="1" dirty="0" err="1"/>
              <a:t>q</a:t>
            </a:r>
            <a:r>
              <a:rPr lang="en-US" altLang="zh-CN" b="1" i="1" dirty="0" err="1"/>
              <a:t>⟹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	     μ(d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i="1" dirty="0" err="1"/>
              <a:t>q</a:t>
            </a:r>
            <a:r>
              <a:rPr lang="en-US" altLang="zh-CN" dirty="0" err="1"/>
              <a:t>→</a:t>
            </a:r>
            <a:r>
              <a:rPr lang="en-US" altLang="zh-CN" i="1" dirty="0" err="1"/>
              <a:t>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	     μ(e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i="1" dirty="0" err="1"/>
              <a:t>q</a:t>
            </a:r>
            <a:r>
              <a:rPr lang="en-US" altLang="zh-CN" dirty="0" err="1"/>
              <a:t>→</a:t>
            </a:r>
            <a:r>
              <a:rPr lang="en-US" altLang="zh-CN" i="1" dirty="0" err="1"/>
              <a:t>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L11:     *p</a:t>
            </a:r>
            <a:r>
              <a:rPr lang="en-US" altLang="zh-CN" sz="1600" baseline="-25000" dirty="0"/>
              <a:t>1</a:t>
            </a:r>
            <a:r>
              <a:rPr lang="en-US" altLang="zh-CN" dirty="0"/>
              <a:t> = *q</a:t>
            </a:r>
            <a:r>
              <a:rPr lang="en-US" altLang="zh-CN" sz="1600" baseline="-25000" dirty="0"/>
              <a:t>1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                    a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=χ</a:t>
            </a:r>
            <a:r>
              <a:rPr lang="en-US" altLang="zh-CN" dirty="0"/>
              <a:t>(a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 , must</a:t>
            </a:r>
            <a:r>
              <a:rPr lang="en-US" altLang="zh-CN" dirty="0"/>
              <a:t>, </a:t>
            </a:r>
            <a:r>
              <a:rPr lang="en-US" altLang="zh-CN" sz="2000" i="1" dirty="0" err="1"/>
              <a:t>p</a:t>
            </a:r>
            <a:r>
              <a:rPr lang="en-US" altLang="zh-CN" sz="2000" b="1" i="1" dirty="0" err="1"/>
              <a:t>⟹</a:t>
            </a:r>
            <a:r>
              <a:rPr lang="en-US" altLang="zh-CN" sz="2000" i="1" dirty="0" err="1"/>
              <a:t>a</a:t>
            </a:r>
            <a:r>
              <a:rPr lang="en-US" altLang="zh-CN" dirty="0"/>
              <a:t>)</a:t>
            </a:r>
            <a:endParaRPr lang="zh-CN" altLang="en-US" sz="2000" dirty="0"/>
          </a:p>
          <a:p>
            <a:r>
              <a:rPr lang="en-US" altLang="zh-CN" dirty="0"/>
              <a:t>                    c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/>
              <a:t>=χ</a:t>
            </a:r>
            <a:r>
              <a:rPr lang="en-US" altLang="zh-CN" dirty="0"/>
              <a:t>(c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 , may</a:t>
            </a:r>
            <a:r>
              <a:rPr lang="en-US" altLang="zh-CN" dirty="0"/>
              <a:t>,  </a:t>
            </a:r>
            <a:r>
              <a:rPr lang="en-US" altLang="zh-CN" sz="2000" i="1" dirty="0" err="1"/>
              <a:t>p</a:t>
            </a:r>
            <a:r>
              <a:rPr lang="en-US" altLang="zh-CN" sz="2000" dirty="0" err="1"/>
              <a:t>→</a:t>
            </a:r>
            <a:r>
              <a:rPr lang="en-US" altLang="zh-CN" sz="2000" i="1" dirty="0" err="1"/>
              <a:t>c</a:t>
            </a:r>
            <a:r>
              <a:rPr lang="en-US" altLang="zh-CN" dirty="0"/>
              <a:t>)</a:t>
            </a:r>
            <a:endParaRPr lang="zh-CN" altLang="en-US" sz="2000" dirty="0"/>
          </a:p>
          <a:p>
            <a:r>
              <a:rPr lang="en-US" altLang="zh-CN" sz="1600" dirty="0"/>
              <a:t>	      </a:t>
            </a:r>
            <a:r>
              <a:rPr lang="en-US" altLang="zh-CN" dirty="0"/>
              <a:t>d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=χ(d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 , may</a:t>
            </a:r>
            <a:r>
              <a:rPr lang="en-US" altLang="zh-CN" dirty="0"/>
              <a:t>, </a:t>
            </a:r>
            <a:r>
              <a:rPr lang="en-US" altLang="zh-CN" i="1" dirty="0" err="1"/>
              <a:t>p</a:t>
            </a:r>
            <a:r>
              <a:rPr lang="en-US" altLang="zh-CN" dirty="0" err="1"/>
              <a:t>→</a:t>
            </a:r>
            <a:r>
              <a:rPr lang="en-US" altLang="zh-CN" i="1" dirty="0" err="1"/>
              <a:t>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L12:   *q</a:t>
            </a:r>
            <a:r>
              <a:rPr lang="en-US" altLang="zh-CN" baseline="-25000" dirty="0"/>
              <a:t>1</a:t>
            </a:r>
            <a:r>
              <a:rPr lang="en-US" altLang="zh-CN" dirty="0"/>
              <a:t> = &amp;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                    b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=χ(b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 , must</a:t>
            </a:r>
            <a:r>
              <a:rPr lang="en-US" altLang="zh-CN" dirty="0"/>
              <a:t>, </a:t>
            </a:r>
            <a:r>
              <a:rPr lang="en-US" altLang="zh-CN" i="1" dirty="0" err="1"/>
              <a:t>q</a:t>
            </a:r>
            <a:r>
              <a:rPr lang="en-US" altLang="zh-CN" b="1" i="1" dirty="0" err="1"/>
              <a:t>⟹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d</a:t>
            </a:r>
            <a:r>
              <a:rPr lang="en-US" altLang="zh-CN" b="1" baseline="-25000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=χ(d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i="1" dirty="0"/>
              <a:t> , may</a:t>
            </a:r>
            <a:r>
              <a:rPr lang="en-US" altLang="zh-CN" dirty="0"/>
              <a:t>,  </a:t>
            </a:r>
            <a:r>
              <a:rPr lang="en-US" altLang="zh-CN" i="1" dirty="0" err="1"/>
              <a:t>q</a:t>
            </a:r>
            <a:r>
              <a:rPr lang="en-US" altLang="zh-CN" dirty="0" err="1"/>
              <a:t>→</a:t>
            </a:r>
            <a:r>
              <a:rPr lang="en-US" altLang="zh-CN" i="1" dirty="0" err="1"/>
              <a:t>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e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=χ(e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/>
              <a:t> , may</a:t>
            </a:r>
            <a:r>
              <a:rPr lang="en-US" altLang="zh-CN" dirty="0"/>
              <a:t>,  </a:t>
            </a:r>
            <a:r>
              <a:rPr lang="en-US" altLang="zh-CN" i="1" dirty="0" err="1"/>
              <a:t>q</a:t>
            </a:r>
            <a:r>
              <a:rPr lang="en-US" altLang="zh-CN" dirty="0" err="1"/>
              <a:t>→</a:t>
            </a:r>
            <a:r>
              <a:rPr lang="en-US" altLang="zh-CN" i="1" dirty="0" err="1"/>
              <a:t>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25D2B5-949C-4DFF-A1BF-5823AF8895FD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18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Points-to Set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286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 b="1" smtClean="0"/>
              <a:t>Local Points-to Set</a:t>
            </a:r>
            <a:r>
              <a:rPr lang="en-US" altLang="zh-CN" sz="2700" b="1" i="1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smtClean="0"/>
              <a:t>Loc (p)</a:t>
            </a:r>
            <a:r>
              <a:rPr lang="en-US" altLang="zh-CN" sz="2400" smtClean="0"/>
              <a:t> = { &lt;</a:t>
            </a:r>
            <a:r>
              <a:rPr lang="en-US" altLang="zh-CN" sz="2400" i="1" smtClean="0"/>
              <a:t>v, ℂ(c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,…,c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)&gt; </a:t>
            </a:r>
            <a:r>
              <a:rPr lang="en-US" altLang="zh-CN" sz="2400" smtClean="0"/>
              <a:t>| </a:t>
            </a:r>
            <a:r>
              <a:rPr lang="en-US" altLang="zh-CN" sz="2400" i="1" smtClean="0"/>
              <a:t>ℂ(c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,…,c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 is</a:t>
            </a:r>
            <a:r>
              <a:rPr lang="en-US" altLang="zh-CN" sz="2400" smtClean="0"/>
              <a:t> a context condition}. 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smtClean="0"/>
              <a:t>p </a:t>
            </a:r>
            <a:r>
              <a:rPr lang="en-US" altLang="zh-CN" sz="2400" smtClean="0"/>
              <a:t>can point to</a:t>
            </a:r>
            <a:r>
              <a:rPr lang="en-US" altLang="zh-CN" sz="2400" i="1" smtClean="0"/>
              <a:t> v</a:t>
            </a:r>
            <a:r>
              <a:rPr lang="en-US" altLang="zh-CN" sz="2400" smtClean="0"/>
              <a:t> if and only if </a:t>
            </a:r>
            <a:r>
              <a:rPr lang="en-US" altLang="zh-CN" sz="2400" i="1" smtClean="0"/>
              <a:t>ℂ(c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,…,c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</a:t>
            </a:r>
            <a:r>
              <a:rPr lang="en-US" altLang="zh-CN" sz="2400" smtClean="0"/>
              <a:t> holds.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is computed explicitly during  the bottom-up analysis.</a:t>
            </a:r>
            <a:endParaRPr lang="zh-CN" altLang="zh-CN" sz="2400" b="1" smtClean="0"/>
          </a:p>
          <a:p>
            <a:pPr>
              <a:lnSpc>
                <a:spcPct val="90000"/>
              </a:lnSpc>
            </a:pPr>
            <a:r>
              <a:rPr lang="en-US" altLang="zh-CN" sz="2700" b="1" smtClean="0"/>
              <a:t>Dependence Set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smtClean="0"/>
              <a:t>Dep(p) =</a:t>
            </a:r>
            <a:r>
              <a:rPr lang="en-US" altLang="zh-CN" sz="2400" smtClean="0"/>
              <a:t> { &lt;</a:t>
            </a:r>
            <a:r>
              <a:rPr lang="en-US" altLang="zh-CN" sz="2400" i="1" smtClean="0"/>
              <a:t>q, ℂ(c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,…,c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)&gt; </a:t>
            </a:r>
            <a:r>
              <a:rPr lang="en-US" altLang="zh-CN" sz="2400" smtClean="0"/>
              <a:t>| </a:t>
            </a:r>
            <a:r>
              <a:rPr lang="en-US" altLang="zh-CN" sz="2400" i="1" smtClean="0"/>
              <a:t>q</a:t>
            </a:r>
            <a:r>
              <a:rPr lang="en-US" altLang="zh-CN" sz="2400" smtClean="0"/>
              <a:t> is a formal-in parameter of level </a:t>
            </a:r>
            <a:r>
              <a:rPr lang="en-US" altLang="zh-CN" sz="2400" i="1" smtClean="0"/>
              <a:t>lev</a:t>
            </a:r>
            <a:r>
              <a:rPr lang="en-US" altLang="zh-CN" sz="2400" smtClean="0"/>
              <a:t> and </a:t>
            </a:r>
            <a:r>
              <a:rPr lang="en-US" altLang="zh-CN" sz="2400" i="1" smtClean="0"/>
              <a:t>ℂ(c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,…,c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 is</a:t>
            </a:r>
            <a:r>
              <a:rPr lang="en-US" altLang="zh-CN" sz="2400" smtClean="0"/>
              <a:t> a context condition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 smtClean="0"/>
              <a:t>Ptr(p)</a:t>
            </a:r>
            <a:r>
              <a:rPr lang="en-US" altLang="zh-CN" sz="2400" smtClean="0"/>
              <a:t> includes </a:t>
            </a:r>
            <a:r>
              <a:rPr lang="en-US" altLang="zh-CN" sz="2400" i="1" smtClean="0"/>
              <a:t>Ptr(q)</a:t>
            </a:r>
            <a:r>
              <a:rPr lang="en-US" altLang="zh-CN" sz="2400" smtClean="0"/>
              <a:t> if and only if </a:t>
            </a:r>
            <a:r>
              <a:rPr lang="en-US" altLang="zh-CN" sz="2400" i="1" smtClean="0"/>
              <a:t>ℂ(c</a:t>
            </a:r>
            <a:r>
              <a:rPr lang="en-US" altLang="zh-CN" sz="2400" i="1" baseline="-25000" smtClean="0"/>
              <a:t>1</a:t>
            </a:r>
            <a:r>
              <a:rPr lang="en-US" altLang="zh-CN" sz="2400" i="1" smtClean="0"/>
              <a:t>,…,c</a:t>
            </a:r>
            <a:r>
              <a:rPr lang="en-US" altLang="zh-CN" sz="2400" i="1" baseline="-25000" smtClean="0"/>
              <a:t>k</a:t>
            </a:r>
            <a:r>
              <a:rPr lang="en-US" altLang="zh-CN" sz="2400" i="1" smtClean="0"/>
              <a:t>)</a:t>
            </a:r>
            <a:r>
              <a:rPr lang="en-US" altLang="zh-CN" sz="2400" smtClean="0"/>
              <a:t> holds. </a:t>
            </a:r>
            <a:endParaRPr lang="zh-CN" altLang="en-US" sz="2400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DBAF56-C099-4988-BE61-E6F953A15628}" type="slidenum">
              <a:rPr lang="zh-CN" altLang="en-US" smtClean="0">
                <a:ea typeface="宋体" pitchFamily="2" charset="-122"/>
              </a:rPr>
              <a:pPr/>
              <a:t>19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28625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Introduction</a:t>
            </a:r>
            <a:endParaRPr lang="zh-CN" altLang="en-US" b="1" smtClean="0"/>
          </a:p>
          <a:p>
            <a:pPr eaLnBrk="1" hangingPunct="1"/>
            <a:r>
              <a:rPr lang="en-US" altLang="zh-CN" b="1" smtClean="0"/>
              <a:t>Framework</a:t>
            </a:r>
            <a:endParaRPr lang="zh-CN" altLang="en-US" b="1" smtClean="0"/>
          </a:p>
          <a:p>
            <a:r>
              <a:rPr lang="en-US" altLang="zh-CN" b="1" smtClean="0"/>
              <a:t>Analyzing a Level</a:t>
            </a:r>
            <a:endParaRPr lang="zh-CN" altLang="zh-CN" b="1" smtClean="0"/>
          </a:p>
          <a:p>
            <a:r>
              <a:rPr lang="en-US" altLang="zh-CN" b="1" smtClean="0"/>
              <a:t>Experiments</a:t>
            </a:r>
          </a:p>
          <a:p>
            <a:pPr eaLnBrk="1" hangingPunct="1"/>
            <a:r>
              <a:rPr lang="en-US" altLang="zh-CN" b="1" smtClean="0"/>
              <a:t>Conclusion </a:t>
            </a:r>
          </a:p>
          <a:p>
            <a:pPr eaLnBrk="1" hangingPunct="1"/>
            <a:endParaRPr lang="en-US" altLang="zh-CN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04C8FB-B8DE-4937-A07C-A78412526420}" type="slidenum">
              <a:rPr lang="zh-CN" altLang="en-US" smtClean="0">
                <a:ea typeface="宋体" pitchFamily="2" charset="-122"/>
              </a:rPr>
              <a:pPr/>
              <a:t>2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Transfer function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286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000" i="1" dirty="0" smtClean="0"/>
              <a:t>Trans(proc, v</a:t>
            </a:r>
            <a:r>
              <a:rPr lang="en-US" altLang="zh-CN" sz="3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&lt; </a:t>
            </a:r>
            <a:r>
              <a:rPr lang="en-US" altLang="zh-CN" sz="2600" i="1" dirty="0" smtClean="0"/>
              <a:t>Loc(v), </a:t>
            </a:r>
            <a:r>
              <a:rPr lang="en-US" altLang="zh-CN" sz="2600" i="1" dirty="0" err="1" smtClean="0"/>
              <a:t>Dep</a:t>
            </a:r>
            <a:r>
              <a:rPr lang="en-US" altLang="zh-CN" sz="2600" i="1" dirty="0" smtClean="0"/>
              <a:t>(v), ℂ(</a:t>
            </a:r>
            <a:r>
              <a:rPr lang="en-US" altLang="zh-CN" sz="2600" i="1" dirty="0" err="1" smtClean="0"/>
              <a:t>c</a:t>
            </a:r>
            <a:r>
              <a:rPr lang="en-US" altLang="zh-CN" sz="2600" i="1" baseline="-25000" dirty="0" err="1" smtClean="0"/>
              <a:t>1</a:t>
            </a:r>
            <a:r>
              <a:rPr lang="en-US" altLang="zh-CN" sz="2600" i="1" dirty="0" smtClean="0"/>
              <a:t>,…,c</a:t>
            </a:r>
            <a:r>
              <a:rPr lang="en-US" altLang="zh-CN" sz="2600" i="1" baseline="-25000" dirty="0" smtClean="0"/>
              <a:t>k</a:t>
            </a:r>
            <a:r>
              <a:rPr lang="en-US" altLang="zh-CN" sz="2600" i="1" dirty="0" smtClean="0"/>
              <a:t>), M</a:t>
            </a:r>
            <a:r>
              <a:rPr lang="en-US" altLang="zh-CN" sz="2600" dirty="0" smtClean="0"/>
              <a:t> &gt; 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 smtClean="0"/>
              <a:t>v</a:t>
            </a:r>
            <a:r>
              <a:rPr lang="en-US" altLang="zh-CN" sz="2200" dirty="0" smtClean="0"/>
              <a:t> is a formal-out parameter</a:t>
            </a:r>
          </a:p>
          <a:p>
            <a:pPr lvl="2">
              <a:lnSpc>
                <a:spcPct val="90000"/>
              </a:lnSpc>
            </a:pPr>
            <a:r>
              <a:rPr lang="en-US" altLang="zh-CN" sz="2200" i="1" dirty="0" smtClean="0"/>
              <a:t>ℂ(</a:t>
            </a:r>
            <a:r>
              <a:rPr lang="en-US" altLang="zh-CN" sz="2200" i="1" dirty="0" err="1" smtClean="0"/>
              <a:t>c</a:t>
            </a:r>
            <a:r>
              <a:rPr lang="en-US" altLang="zh-CN" sz="2200" i="1" baseline="-25000" dirty="0" err="1" smtClean="0"/>
              <a:t>1</a:t>
            </a:r>
            <a:r>
              <a:rPr lang="en-US" altLang="zh-CN" sz="2200" i="1" dirty="0" smtClean="0"/>
              <a:t>,…,c</a:t>
            </a:r>
            <a:r>
              <a:rPr lang="en-US" altLang="zh-CN" sz="2200" i="1" baseline="-25000" dirty="0" smtClean="0"/>
              <a:t>k</a:t>
            </a:r>
            <a:r>
              <a:rPr lang="en-US" altLang="zh-CN" sz="2200" i="1" dirty="0" smtClean="0"/>
              <a:t>) </a:t>
            </a:r>
            <a:r>
              <a:rPr lang="en-US" altLang="zh-CN" sz="2200" dirty="0" smtClean="0"/>
              <a:t>is a context condition. </a:t>
            </a:r>
          </a:p>
          <a:p>
            <a:pPr lvl="3">
              <a:lnSpc>
                <a:spcPct val="90000"/>
              </a:lnSpc>
            </a:pPr>
            <a:r>
              <a:rPr lang="en-US" altLang="zh-CN" sz="1900" i="1" dirty="0" smtClean="0"/>
              <a:t>V</a:t>
            </a:r>
            <a:r>
              <a:rPr lang="en-US" altLang="zh-CN" sz="1900" dirty="0" smtClean="0"/>
              <a:t> can be modified at a </a:t>
            </a:r>
            <a:r>
              <a:rPr lang="en-US" altLang="zh-CN" sz="1900" dirty="0" err="1" smtClean="0"/>
              <a:t>callsite</a:t>
            </a:r>
            <a:r>
              <a:rPr lang="en-US" altLang="zh-CN" sz="1900" dirty="0" smtClean="0"/>
              <a:t> invoking </a:t>
            </a:r>
            <a:r>
              <a:rPr lang="en-US" altLang="zh-CN" sz="1900" i="1" dirty="0" smtClean="0"/>
              <a:t>proc</a:t>
            </a:r>
            <a:r>
              <a:rPr lang="en-US" altLang="zh-CN" sz="1900" dirty="0" smtClean="0"/>
              <a:t> only if </a:t>
            </a:r>
            <a:r>
              <a:rPr lang="en-US" altLang="zh-CN" sz="1900" i="1" dirty="0" smtClean="0"/>
              <a:t>ℂ(</a:t>
            </a:r>
            <a:r>
              <a:rPr lang="en-US" altLang="zh-CN" sz="1900" i="1" dirty="0" err="1" smtClean="0"/>
              <a:t>c</a:t>
            </a:r>
            <a:r>
              <a:rPr lang="en-US" altLang="zh-CN" sz="1900" i="1" baseline="-25000" dirty="0" err="1" smtClean="0"/>
              <a:t>1</a:t>
            </a:r>
            <a:r>
              <a:rPr lang="en-US" altLang="zh-CN" sz="1900" i="1" dirty="0" smtClean="0"/>
              <a:t>,…,c</a:t>
            </a:r>
            <a:r>
              <a:rPr lang="en-US" altLang="zh-CN" sz="1900" i="1" baseline="-25000" dirty="0" smtClean="0"/>
              <a:t>k</a:t>
            </a:r>
            <a:r>
              <a:rPr lang="en-US" altLang="zh-CN" sz="1900" i="1" dirty="0" smtClean="0"/>
              <a:t>)</a:t>
            </a:r>
            <a:r>
              <a:rPr lang="en-US" altLang="zh-CN" sz="1900" dirty="0" smtClean="0"/>
              <a:t> holds at the </a:t>
            </a:r>
            <a:r>
              <a:rPr lang="en-US" altLang="zh-CN" sz="1900" dirty="0" err="1" smtClean="0"/>
              <a:t>callsite</a:t>
            </a:r>
            <a:endParaRPr lang="en-US" altLang="zh-CN" sz="1900" dirty="0" smtClean="0"/>
          </a:p>
          <a:p>
            <a:pPr lvl="2">
              <a:lnSpc>
                <a:spcPct val="90000"/>
              </a:lnSpc>
            </a:pPr>
            <a:r>
              <a:rPr lang="en-US" altLang="zh-CN" sz="2200" i="1" dirty="0" smtClean="0"/>
              <a:t>M ∈ {may, must</a:t>
            </a:r>
            <a:r>
              <a:rPr lang="en-US" altLang="zh-CN" sz="2200" dirty="0" smtClean="0"/>
              <a:t>}</a:t>
            </a:r>
            <a:r>
              <a:rPr lang="zh-CN" altLang="en-US" sz="2200" dirty="0" smtClean="0"/>
              <a:t>， </a:t>
            </a:r>
            <a:endParaRPr lang="en-US" altLang="zh-CN" sz="2200" dirty="0" smtClean="0"/>
          </a:p>
          <a:p>
            <a:pPr lvl="3">
              <a:lnSpc>
                <a:spcPct val="90000"/>
              </a:lnSpc>
            </a:pPr>
            <a:r>
              <a:rPr lang="en-US" altLang="zh-CN" sz="1900" dirty="0" smtClean="0"/>
              <a:t>indicates may/must mod effect</a:t>
            </a:r>
          </a:p>
          <a:p>
            <a:pPr>
              <a:lnSpc>
                <a:spcPct val="90000"/>
              </a:lnSpc>
            </a:pPr>
            <a:r>
              <a:rPr lang="en-US" altLang="zh-CN" sz="3000" i="1" dirty="0" smtClean="0"/>
              <a:t>Trans(proc)</a:t>
            </a:r>
            <a:r>
              <a:rPr lang="en-US" altLang="zh-CN" sz="3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/>
              <a:t>a set of all individual transfer functions </a:t>
            </a:r>
            <a:r>
              <a:rPr lang="en-US" altLang="zh-CN" sz="2600" i="1" dirty="0" smtClean="0"/>
              <a:t>Trans(proc, v</a:t>
            </a:r>
            <a:r>
              <a:rPr lang="en-US" altLang="zh-CN" sz="2600" dirty="0" smtClean="0"/>
              <a:t>)</a:t>
            </a:r>
            <a:r>
              <a:rPr lang="en-US" altLang="zh-CN" sz="2600" i="1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zh-CN" sz="2600" i="1" dirty="0" smtClean="0"/>
          </a:p>
          <a:p>
            <a:pPr lvl="1">
              <a:lnSpc>
                <a:spcPct val="90000"/>
              </a:lnSpc>
            </a:pPr>
            <a:endParaRPr lang="zh-CN" altLang="en-US" sz="2600" dirty="0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63F997-7496-4E61-A109-68554F284F7B}" type="slidenum">
              <a:rPr lang="zh-CN" altLang="en-US" smtClean="0">
                <a:ea typeface="宋体" pitchFamily="2" charset="-122"/>
              </a:rPr>
              <a:pPr/>
              <a:t>20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Bottom-up analyze level 1</a:t>
            </a:r>
            <a:endParaRPr lang="zh-CN" altLang="en-US" smtClean="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14375" y="1571625"/>
            <a:ext cx="364331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/>
              <a:t>void  foo( int **p, int **q)  {</a:t>
            </a:r>
            <a:endParaRPr lang="zh-CN" altLang="en-US"/>
          </a:p>
          <a:p>
            <a:r>
              <a:rPr lang="en-US" altLang="zh-CN"/>
              <a:t>	     μ(b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 b="1" i="1"/>
              <a:t>⟹</a:t>
            </a:r>
            <a:r>
              <a:rPr lang="en-US" altLang="zh-CN" i="1"/>
              <a:t>b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	     μ(d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/>
              <a:t>,</a:t>
            </a:r>
            <a:r>
              <a:rPr lang="en-US" altLang="zh-CN" i="1"/>
              <a:t> q</a:t>
            </a:r>
            <a:r>
              <a:rPr lang="en-US" altLang="zh-CN"/>
              <a:t>→</a:t>
            </a:r>
            <a:r>
              <a:rPr lang="en-US" altLang="zh-CN" i="1"/>
              <a:t>d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	     μ(e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/>
              <a:t>,</a:t>
            </a:r>
            <a:r>
              <a:rPr lang="en-US" altLang="zh-CN" i="1"/>
              <a:t> q</a:t>
            </a:r>
            <a:r>
              <a:rPr lang="en-US" altLang="zh-CN"/>
              <a:t>→</a:t>
            </a:r>
            <a:r>
              <a:rPr lang="en-US" altLang="zh-CN" i="1"/>
              <a:t>e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L11:     *p</a:t>
            </a:r>
            <a:r>
              <a:rPr lang="en-US" altLang="zh-CN" baseline="-25000"/>
              <a:t>1</a:t>
            </a:r>
            <a:r>
              <a:rPr lang="en-US" altLang="zh-CN"/>
              <a:t> = *q</a:t>
            </a:r>
            <a:r>
              <a:rPr lang="en-US" altLang="zh-CN" baseline="-25000"/>
              <a:t>1</a:t>
            </a:r>
            <a:r>
              <a:rPr lang="en-US" altLang="zh-CN"/>
              <a:t>;</a:t>
            </a:r>
            <a:endParaRPr lang="zh-CN" altLang="en-US"/>
          </a:p>
          <a:p>
            <a:r>
              <a:rPr lang="en-US" altLang="zh-CN"/>
              <a:t>                    a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/>
              <a:t>=χ(a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i="1"/>
              <a:t> , must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 b="1" i="1"/>
              <a:t>⟹</a:t>
            </a:r>
            <a:r>
              <a:rPr lang="en-US" altLang="zh-CN" i="1"/>
              <a:t>a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                    c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/>
              <a:t>=χ(c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i="1"/>
              <a:t> , may</a:t>
            </a:r>
            <a:r>
              <a:rPr lang="en-US" altLang="zh-CN"/>
              <a:t>,  </a:t>
            </a:r>
            <a:r>
              <a:rPr lang="en-US" altLang="zh-CN" i="1"/>
              <a:t>p</a:t>
            </a:r>
            <a:r>
              <a:rPr lang="en-US" altLang="zh-CN"/>
              <a:t>→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r>
              <a:rPr lang="en-US" altLang="zh-CN"/>
              <a:t>                    d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/>
              <a:t>=χ(d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i="1"/>
              <a:t> , may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→</a:t>
            </a:r>
            <a:r>
              <a:rPr lang="en-US" altLang="zh-CN" i="1"/>
              <a:t>d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L12:   *q</a:t>
            </a:r>
            <a:r>
              <a:rPr lang="en-US" altLang="zh-CN" baseline="-25000"/>
              <a:t>1</a:t>
            </a:r>
            <a:r>
              <a:rPr lang="en-US" altLang="zh-CN"/>
              <a:t> = &amp;obj;</a:t>
            </a:r>
            <a:endParaRPr lang="zh-CN" altLang="en-US"/>
          </a:p>
          <a:p>
            <a:r>
              <a:rPr lang="en-US" altLang="zh-CN"/>
              <a:t>                    b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/>
              <a:t>=χ(b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i="1"/>
              <a:t> , must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 b="1" i="1"/>
              <a:t>⟹</a:t>
            </a:r>
            <a:r>
              <a:rPr lang="en-US" altLang="zh-CN" i="1"/>
              <a:t>b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                    d</a:t>
            </a:r>
            <a:r>
              <a:rPr lang="en-US" altLang="zh-CN" b="1" baseline="-25000">
                <a:solidFill>
                  <a:srgbClr val="FF0000"/>
                </a:solidFill>
              </a:rPr>
              <a:t>3</a:t>
            </a:r>
            <a:r>
              <a:rPr lang="en-US" altLang="zh-CN"/>
              <a:t>=χ(d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 i="1"/>
              <a:t> , may</a:t>
            </a:r>
            <a:r>
              <a:rPr lang="en-US" altLang="zh-CN"/>
              <a:t>,  </a:t>
            </a:r>
            <a:r>
              <a:rPr lang="en-US" altLang="zh-CN" i="1"/>
              <a:t>q</a:t>
            </a:r>
            <a:r>
              <a:rPr lang="en-US" altLang="zh-CN"/>
              <a:t>→</a:t>
            </a:r>
            <a:r>
              <a:rPr lang="en-US" altLang="zh-CN" i="1"/>
              <a:t>d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                    e</a:t>
            </a:r>
            <a:r>
              <a:rPr lang="en-US" altLang="zh-CN" b="1" baseline="-25000">
                <a:solidFill>
                  <a:srgbClr val="FF0000"/>
                </a:solidFill>
              </a:rPr>
              <a:t>2</a:t>
            </a:r>
            <a:r>
              <a:rPr lang="en-US" altLang="zh-CN"/>
              <a:t>=χ(e</a:t>
            </a:r>
            <a:r>
              <a:rPr lang="en-US" altLang="zh-CN" b="1" baseline="-25000">
                <a:solidFill>
                  <a:srgbClr val="FF0000"/>
                </a:solidFill>
              </a:rPr>
              <a:t>1</a:t>
            </a:r>
            <a:r>
              <a:rPr lang="en-US" altLang="zh-CN" i="1"/>
              <a:t> , may</a:t>
            </a:r>
            <a:r>
              <a:rPr lang="en-US" altLang="zh-CN"/>
              <a:t>,  </a:t>
            </a:r>
            <a:r>
              <a:rPr lang="en-US" altLang="zh-CN" i="1"/>
              <a:t>q</a:t>
            </a:r>
            <a:r>
              <a:rPr lang="en-US" altLang="zh-CN"/>
              <a:t>→</a:t>
            </a:r>
            <a:r>
              <a:rPr lang="en-US" altLang="zh-CN" i="1"/>
              <a:t>e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24580" name="内容占位符 4"/>
          <p:cNvSpPr>
            <a:spLocks noGrp="1"/>
          </p:cNvSpPr>
          <p:nvPr>
            <p:ph idx="1"/>
          </p:nvPr>
        </p:nvSpPr>
        <p:spPr>
          <a:xfrm>
            <a:off x="4669186" y="1428751"/>
            <a:ext cx="4214812" cy="9286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i="1" dirty="0" smtClean="0"/>
              <a:t>Trans(</a:t>
            </a:r>
            <a:r>
              <a:rPr lang="en-US" sz="1800" i="1" dirty="0" err="1" smtClean="0"/>
              <a:t>foo</a:t>
            </a:r>
            <a:r>
              <a:rPr lang="en-US" sz="1800" i="1" dirty="0" smtClean="0"/>
              <a:t>, a)</a:t>
            </a:r>
            <a:r>
              <a:rPr lang="en-US" sz="1800" dirty="0" smtClean="0"/>
              <a:t> = &lt; { }, { &lt;</a:t>
            </a:r>
            <a:r>
              <a:rPr lang="en-US" sz="1800" i="1" dirty="0" smtClean="0"/>
              <a:t>b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q</a:t>
            </a:r>
            <a:r>
              <a:rPr lang="en-US" sz="1800" b="1" i="1" dirty="0" err="1" smtClean="0"/>
              <a:t>⟹</a:t>
            </a:r>
            <a:r>
              <a:rPr lang="en-US" sz="1800" i="1" dirty="0" err="1" smtClean="0"/>
              <a:t>b</a:t>
            </a:r>
            <a:r>
              <a:rPr lang="en-US" sz="1800" dirty="0" smtClean="0"/>
              <a:t>&gt; , &lt; </a:t>
            </a:r>
            <a:r>
              <a:rPr lang="en-US" sz="1800" i="1" dirty="0" smtClean="0"/>
              <a:t>d</a:t>
            </a:r>
            <a:r>
              <a:rPr lang="en-US" sz="1800" dirty="0" smtClean="0"/>
              <a:t>,  </a:t>
            </a:r>
            <a:r>
              <a:rPr lang="en-US" sz="1800" i="1" dirty="0" err="1" smtClean="0"/>
              <a:t>q</a:t>
            </a:r>
            <a:r>
              <a:rPr lang="en-US" sz="1800" b="1" i="1" dirty="0" err="1" smtClean="0"/>
              <a:t>→</a:t>
            </a:r>
            <a:r>
              <a:rPr lang="en-US" sz="1800" i="1" dirty="0" err="1" smtClean="0"/>
              <a:t>d</a:t>
            </a:r>
            <a:r>
              <a:rPr lang="en-US" sz="1800" dirty="0" smtClean="0"/>
              <a:t>&gt;,  &lt; </a:t>
            </a:r>
            <a:r>
              <a:rPr lang="en-US" sz="1800" i="1" dirty="0" smtClean="0"/>
              <a:t>e</a:t>
            </a:r>
            <a:r>
              <a:rPr lang="en-US" sz="1800" dirty="0" smtClean="0"/>
              <a:t>, </a:t>
            </a:r>
            <a:r>
              <a:rPr lang="en-US" sz="1800" i="1" dirty="0" err="1" smtClean="0"/>
              <a:t>q</a:t>
            </a:r>
            <a:r>
              <a:rPr lang="en-US" sz="1800" b="1" i="1" dirty="0" err="1" smtClean="0"/>
              <a:t>→</a:t>
            </a:r>
            <a:r>
              <a:rPr lang="en-US" sz="1800" i="1" dirty="0" err="1" smtClean="0"/>
              <a:t>e</a:t>
            </a:r>
            <a:r>
              <a:rPr lang="en-US" sz="1800" dirty="0" smtClean="0"/>
              <a:t>&gt;} ,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p⟹a</a:t>
            </a:r>
            <a:r>
              <a:rPr lang="en-US" sz="1800" dirty="0" smtClean="0"/>
              <a:t>,  </a:t>
            </a:r>
            <a:r>
              <a:rPr lang="en-US" sz="1800" i="1" dirty="0" smtClean="0"/>
              <a:t>must  </a:t>
            </a:r>
            <a:r>
              <a:rPr lang="en-US" sz="1800" dirty="0" smtClean="0"/>
              <a:t>&gt;  </a:t>
            </a:r>
          </a:p>
          <a:p>
            <a:pPr>
              <a:defRPr/>
            </a:pPr>
            <a:endParaRPr lang="zh-CN" sz="1800" dirty="0" smtClean="0"/>
          </a:p>
        </p:txBody>
      </p:sp>
      <p:sp>
        <p:nvSpPr>
          <p:cNvPr id="2867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13339-41B5-4E30-8D62-0B5C78F38560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21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 bwMode="auto">
          <a:xfrm>
            <a:off x="4643438" y="2143116"/>
            <a:ext cx="4214812" cy="400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 { }, {  &lt;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⟹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, &lt;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&gt;,  &lt;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&gt;}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 {&lt;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⟹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}, {  } , 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q⟹b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 {&lt;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}, {  } , 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Trans(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d)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&lt; {&lt;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}, { &lt;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∧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⟹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, &lt;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&gt;,  &lt;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∧ 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 } ,  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∨ 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sz="3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Bottom-up analyze level 1</a:t>
            </a:r>
            <a:endParaRPr lang="zh-CN" altLang="en-US" smtClean="0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42938" y="1500188"/>
            <a:ext cx="3714750" cy="2786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</a:t>
            </a:r>
            <a:r>
              <a:rPr lang="en-US" altLang="zh-CN" dirty="0" err="1">
                <a:latin typeface="Cambria" pitchFamily="18" charset="0"/>
              </a:rPr>
              <a:t>obj</a:t>
            </a:r>
            <a:r>
              <a:rPr lang="en-US" altLang="zh-CN" dirty="0">
                <a:latin typeface="Cambria" pitchFamily="18" charset="0"/>
              </a:rPr>
              <a:t>, t;		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L1: </a:t>
            </a:r>
            <a:r>
              <a:rPr lang="en-US" altLang="zh-CN" b="1" dirty="0">
                <a:latin typeface="Cambria" pitchFamily="18" charset="0"/>
              </a:rPr>
              <a:t>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**x, **y;</a:t>
            </a:r>
            <a:r>
              <a:rPr lang="en-US" altLang="zh-CN" b="1" dirty="0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L2: 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L3:     </a:t>
            </a:r>
            <a:r>
              <a:rPr lang="en-US" altLang="zh-CN" dirty="0" err="1">
                <a:latin typeface="Cambria" pitchFamily="18" charset="0"/>
              </a:rPr>
              <a:t>x</a:t>
            </a:r>
            <a:r>
              <a:rPr lang="en-US" altLang="zh-CN" b="1" baseline="-25000" dirty="0" err="1">
                <a:latin typeface="Cambria" pitchFamily="18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 = &amp;a;    </a:t>
            </a:r>
            <a:r>
              <a:rPr lang="en-US" altLang="zh-CN" dirty="0" err="1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 = &amp;b;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itchFamily="18" charset="0"/>
              </a:rPr>
              <a:t>                  </a:t>
            </a:r>
            <a:r>
              <a:rPr lang="en-US" altLang="zh-CN" dirty="0">
                <a:solidFill>
                  <a:srgbClr val="FF0000"/>
                </a:solidFill>
              </a:rPr>
              <a:t>μ(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 true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Cambria" pitchFamily="18" charset="0"/>
              </a:rPr>
              <a:t> L4:     </a:t>
            </a:r>
            <a:r>
              <a:rPr lang="en-US" altLang="zh-CN" dirty="0" err="1" smtClean="0">
                <a:latin typeface="Cambria" pitchFamily="18" charset="0"/>
              </a:rPr>
              <a:t>foo</a:t>
            </a:r>
            <a:r>
              <a:rPr lang="en-US" altLang="zh-CN" dirty="0" smtClean="0">
                <a:latin typeface="Cambria" pitchFamily="18" charset="0"/>
              </a:rPr>
              <a:t>(</a:t>
            </a:r>
            <a:r>
              <a:rPr lang="en-US" altLang="zh-CN" dirty="0" err="1" smtClean="0">
                <a:latin typeface="Cambria" pitchFamily="18" charset="0"/>
              </a:rPr>
              <a:t>x</a:t>
            </a:r>
            <a:r>
              <a:rPr lang="en-US" altLang="zh-CN" b="1" baseline="-25000" dirty="0" err="1" smtClean="0">
                <a:latin typeface="Cambria" pitchFamily="18" charset="0"/>
              </a:rPr>
              <a:t>1</a:t>
            </a:r>
            <a:r>
              <a:rPr lang="en-US" altLang="zh-CN" dirty="0" smtClean="0">
                <a:latin typeface="Cambria" pitchFamily="18" charset="0"/>
              </a:rPr>
              <a:t> , </a:t>
            </a:r>
            <a:r>
              <a:rPr lang="en-US" altLang="zh-CN" dirty="0" err="1" smtClean="0">
                <a:latin typeface="Cambria" pitchFamily="18" charset="0"/>
              </a:rPr>
              <a:t>y</a:t>
            </a:r>
            <a:r>
              <a:rPr lang="en-US" altLang="zh-CN" b="1" baseline="-25000" dirty="0" err="1" smtClean="0">
                <a:latin typeface="Cambria" pitchFamily="18" charset="0"/>
              </a:rPr>
              <a:t>1</a:t>
            </a:r>
            <a:r>
              <a:rPr lang="en-US" altLang="zh-CN" dirty="0" smtClean="0">
                <a:latin typeface="Cambria" pitchFamily="18" charset="0"/>
              </a:rPr>
              <a:t> );</a:t>
            </a:r>
            <a:endParaRPr lang="zh-CN" altLang="en-US" dirty="0">
              <a:latin typeface="Cambria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=χ(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, </a:t>
            </a:r>
            <a:r>
              <a:rPr lang="en-US" altLang="zh-CN" i="1" dirty="0">
                <a:solidFill>
                  <a:srgbClr val="FF0000"/>
                </a:solidFill>
              </a:rPr>
              <a:t>must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true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=χ(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, </a:t>
            </a:r>
            <a:r>
              <a:rPr lang="en-US" altLang="zh-CN" i="1" dirty="0">
                <a:solidFill>
                  <a:srgbClr val="FF0000"/>
                </a:solidFill>
              </a:rPr>
              <a:t>must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true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57750" y="1214438"/>
            <a:ext cx="37147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>
              <a:defRPr/>
            </a:pPr>
            <a:endParaRPr lang="en-US" altLang="zh-CN" dirty="0">
              <a:latin typeface="Cambria" pitchFamily="18" charset="0"/>
            </a:endParaRPr>
          </a:p>
          <a:p>
            <a:pPr marL="0" lvl="1" algn="just">
              <a:defRPr/>
            </a:pPr>
            <a:r>
              <a:rPr lang="en-US" altLang="zh-CN" dirty="0">
                <a:latin typeface="Cambria" pitchFamily="18" charset="0"/>
              </a:rPr>
              <a:t> L5:     *</a:t>
            </a:r>
            <a:r>
              <a:rPr lang="en-US" altLang="zh-CN" dirty="0" err="1">
                <a:latin typeface="Cambria" pitchFamily="18" charset="0"/>
              </a:rPr>
              <a:t>b</a:t>
            </a:r>
            <a:r>
              <a:rPr lang="en-US" baseline="-25000" dirty="0" err="1">
                <a:latin typeface="Arial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 = 5;</a:t>
            </a:r>
          </a:p>
          <a:p>
            <a:pPr algn="just">
              <a:defRPr/>
            </a:pPr>
            <a:r>
              <a:rPr lang="en-US" altLang="zh-CN" dirty="0">
                <a:latin typeface="Cambria" pitchFamily="18" charset="0"/>
              </a:rPr>
              <a:t> L6:     </a:t>
            </a:r>
            <a:r>
              <a:rPr lang="en-US" altLang="zh-CN" b="1" dirty="0">
                <a:latin typeface="Cambria" pitchFamily="18" charset="0"/>
              </a:rPr>
              <a:t>if</a:t>
            </a:r>
            <a:r>
              <a:rPr lang="en-US" altLang="zh-CN" dirty="0">
                <a:latin typeface="Cambria" pitchFamily="18" charset="0"/>
              </a:rPr>
              <a:t> ( … )    {   </a:t>
            </a:r>
            <a:r>
              <a:rPr lang="en-US" altLang="zh-CN" dirty="0" err="1">
                <a:latin typeface="Cambria" pitchFamily="18" charset="0"/>
              </a:rPr>
              <a:t>x</a:t>
            </a:r>
            <a:r>
              <a:rPr lang="en-US" altLang="zh-CN" b="1" baseline="-25000" dirty="0" err="1">
                <a:latin typeface="Cambria" pitchFamily="18" charset="0"/>
              </a:rPr>
              <a:t>2</a:t>
            </a:r>
            <a:r>
              <a:rPr lang="en-US" altLang="zh-CN" dirty="0">
                <a:latin typeface="Cambria" pitchFamily="18" charset="0"/>
              </a:rPr>
              <a:t> = &amp;c;  </a:t>
            </a:r>
            <a:r>
              <a:rPr lang="en-US" altLang="zh-CN" dirty="0" err="1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2</a:t>
            </a:r>
            <a:r>
              <a:rPr lang="en-US" altLang="zh-CN" dirty="0">
                <a:latin typeface="Cambria" pitchFamily="18" charset="0"/>
              </a:rPr>
              <a:t> = &amp;e; }</a:t>
            </a:r>
          </a:p>
          <a:p>
            <a:pPr algn="just">
              <a:defRPr/>
            </a:pPr>
            <a:r>
              <a:rPr lang="en-US" altLang="zh-CN" dirty="0">
                <a:latin typeface="Cambria" pitchFamily="18" charset="0"/>
              </a:rPr>
              <a:t> L7:     </a:t>
            </a:r>
            <a:r>
              <a:rPr lang="en-US" altLang="zh-CN" b="1" dirty="0">
                <a:latin typeface="Cambria" pitchFamily="18" charset="0"/>
              </a:rPr>
              <a:t>else</a:t>
            </a:r>
            <a:r>
              <a:rPr lang="en-US" altLang="zh-CN" dirty="0">
                <a:latin typeface="Cambria" pitchFamily="18" charset="0"/>
              </a:rPr>
              <a:t>     {  </a:t>
            </a:r>
            <a:r>
              <a:rPr lang="en-US" altLang="zh-CN" dirty="0" err="1">
                <a:latin typeface="Cambria" pitchFamily="18" charset="0"/>
              </a:rPr>
              <a:t>x</a:t>
            </a:r>
            <a:r>
              <a:rPr lang="en-US" altLang="zh-CN" b="1" baseline="-25000" dirty="0" err="1">
                <a:latin typeface="Cambria" pitchFamily="18" charset="0"/>
              </a:rPr>
              <a:t>3</a:t>
            </a:r>
            <a:r>
              <a:rPr lang="en-US" altLang="zh-CN" dirty="0">
                <a:latin typeface="Cambria" pitchFamily="18" charset="0"/>
              </a:rPr>
              <a:t> = &amp;d;    </a:t>
            </a:r>
            <a:r>
              <a:rPr lang="en-US" altLang="zh-CN" dirty="0" err="1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3</a:t>
            </a:r>
            <a:r>
              <a:rPr lang="en-US" altLang="zh-CN" dirty="0">
                <a:latin typeface="Cambria" pitchFamily="18" charset="0"/>
              </a:rPr>
              <a:t> = &amp;d;  }</a:t>
            </a:r>
          </a:p>
          <a:p>
            <a:pPr algn="just">
              <a:defRPr/>
            </a:pPr>
            <a:r>
              <a:rPr lang="en-US" altLang="zh-CN" dirty="0">
                <a:latin typeface="Cambria" pitchFamily="18" charset="0"/>
              </a:rPr>
              <a:t>            </a:t>
            </a:r>
            <a:r>
              <a:rPr lang="en-US" altLang="zh-CN" dirty="0" err="1">
                <a:latin typeface="Cambria" pitchFamily="18" charset="0"/>
              </a:rPr>
              <a:t>x</a:t>
            </a:r>
            <a:r>
              <a:rPr lang="en-US" altLang="zh-CN" b="1" baseline="-25000" dirty="0" err="1">
                <a:latin typeface="Cambria" pitchFamily="18" charset="0"/>
              </a:rPr>
              <a:t>4</a:t>
            </a:r>
            <a:r>
              <a:rPr lang="en-US" altLang="zh-CN" dirty="0">
                <a:latin typeface="Cambria" pitchFamily="18" charset="0"/>
              </a:rPr>
              <a:t>=</a:t>
            </a:r>
            <a:r>
              <a:rPr lang="en-US" altLang="zh-CN" dirty="0">
                <a:latin typeface="Arial" charset="0"/>
              </a:rPr>
              <a:t>ϕ </a:t>
            </a:r>
            <a:r>
              <a:rPr lang="en-US" altLang="zh-CN" dirty="0">
                <a:latin typeface="Cambria" pitchFamily="18" charset="0"/>
              </a:rPr>
              <a:t>(</a:t>
            </a:r>
            <a:r>
              <a:rPr lang="en-US" altLang="zh-CN" dirty="0" err="1">
                <a:latin typeface="Cambria" pitchFamily="18" charset="0"/>
              </a:rPr>
              <a:t>x</a:t>
            </a:r>
            <a:r>
              <a:rPr lang="en-US" altLang="zh-CN" b="1" baseline="-25000" dirty="0" err="1">
                <a:latin typeface="Cambria" pitchFamily="18" charset="0"/>
              </a:rPr>
              <a:t>2</a:t>
            </a:r>
            <a:r>
              <a:rPr lang="en-US" altLang="zh-CN" dirty="0">
                <a:latin typeface="Cambria" pitchFamily="18" charset="0"/>
              </a:rPr>
              <a:t>, </a:t>
            </a:r>
            <a:r>
              <a:rPr lang="en-US" altLang="zh-CN" dirty="0" err="1">
                <a:latin typeface="Cambria" pitchFamily="18" charset="0"/>
              </a:rPr>
              <a:t>x</a:t>
            </a:r>
            <a:r>
              <a:rPr lang="en-US" altLang="zh-CN" b="1" baseline="-25000" dirty="0" err="1">
                <a:latin typeface="Cambria" pitchFamily="18" charset="0"/>
              </a:rPr>
              <a:t>3</a:t>
            </a:r>
            <a:r>
              <a:rPr lang="en-US" altLang="zh-CN" dirty="0">
                <a:latin typeface="Cambria" pitchFamily="18" charset="0"/>
              </a:rPr>
              <a:t>)      </a:t>
            </a:r>
            <a:r>
              <a:rPr lang="en-US" altLang="zh-CN" dirty="0" err="1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4</a:t>
            </a:r>
            <a:r>
              <a:rPr lang="en-US" altLang="zh-CN" dirty="0">
                <a:latin typeface="Cambria" pitchFamily="18" charset="0"/>
              </a:rPr>
              <a:t>=</a:t>
            </a:r>
            <a:r>
              <a:rPr lang="en-US" altLang="zh-CN" dirty="0">
                <a:latin typeface="Arial" charset="0"/>
              </a:rPr>
              <a:t>ϕ </a:t>
            </a:r>
            <a:r>
              <a:rPr lang="en-US" altLang="zh-CN" dirty="0">
                <a:latin typeface="Cambria" pitchFamily="18" charset="0"/>
              </a:rPr>
              <a:t>(</a:t>
            </a:r>
            <a:r>
              <a:rPr lang="en-US" altLang="zh-CN" dirty="0" err="1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2</a:t>
            </a:r>
            <a:r>
              <a:rPr lang="en-US" altLang="zh-CN" dirty="0">
                <a:latin typeface="Cambria" pitchFamily="18" charset="0"/>
              </a:rPr>
              <a:t>, </a:t>
            </a:r>
            <a:r>
              <a:rPr lang="en-US" altLang="zh-CN" dirty="0" err="1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3</a:t>
            </a:r>
            <a:r>
              <a:rPr lang="en-US" altLang="zh-CN" dirty="0">
                <a:latin typeface="Cambria" pitchFamily="18" charset="0"/>
              </a:rPr>
              <a:t>)</a:t>
            </a:r>
          </a:p>
          <a:p>
            <a:pPr algn="just">
              <a:defRPr/>
            </a:pPr>
            <a:r>
              <a:rPr lang="en-US" altLang="zh-CN" dirty="0">
                <a:latin typeface="Cambria" pitchFamily="18" charset="0"/>
              </a:rPr>
              <a:t> L8:     </a:t>
            </a:r>
            <a:r>
              <a:rPr lang="en-US" altLang="zh-CN" dirty="0" err="1">
                <a:latin typeface="Cambria" pitchFamily="18" charset="0"/>
              </a:rPr>
              <a:t>c</a:t>
            </a:r>
            <a:r>
              <a:rPr lang="en-US" baseline="-25000" dirty="0" err="1">
                <a:latin typeface="Arial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 = &amp;t;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                  μ(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aseline="-25000" dirty="0" err="1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 true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                  μ(</a:t>
            </a:r>
            <a:r>
              <a:rPr lang="en-US" dirty="0" err="1">
                <a:solidFill>
                  <a:srgbClr val="FF0000"/>
                </a:solidFill>
                <a:latin typeface="Arial" charset="0"/>
              </a:rPr>
              <a:t>e</a:t>
            </a:r>
            <a:r>
              <a:rPr lang="en-US" baseline="-25000" dirty="0" err="1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Arial" charset="0"/>
              </a:rPr>
              <a:t> true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latin typeface="Cambria" pitchFamily="18" charset="0"/>
              </a:rPr>
              <a:t> L9:     </a:t>
            </a:r>
            <a:r>
              <a:rPr lang="en-US" altLang="zh-CN" dirty="0" err="1" smtClean="0">
                <a:latin typeface="Cambria" pitchFamily="18" charset="0"/>
              </a:rPr>
              <a:t>foo</a:t>
            </a:r>
            <a:r>
              <a:rPr lang="en-US" altLang="zh-CN" dirty="0" smtClean="0">
                <a:latin typeface="Cambria" pitchFamily="18" charset="0"/>
              </a:rPr>
              <a:t>(</a:t>
            </a:r>
            <a:r>
              <a:rPr lang="en-US" altLang="zh-CN" dirty="0" err="1" smtClean="0">
                <a:latin typeface="Cambria" pitchFamily="18" charset="0"/>
              </a:rPr>
              <a:t>x</a:t>
            </a:r>
            <a:r>
              <a:rPr lang="en-US" altLang="zh-CN" b="1" baseline="-25000" dirty="0" err="1" smtClean="0">
                <a:latin typeface="Cambria" pitchFamily="18" charset="0"/>
              </a:rPr>
              <a:t>4</a:t>
            </a:r>
            <a:r>
              <a:rPr lang="en-US" altLang="zh-CN" b="1" baseline="-25000" dirty="0" smtClean="0">
                <a:latin typeface="Cambria" pitchFamily="18" charset="0"/>
              </a:rPr>
              <a:t> </a:t>
            </a:r>
            <a:r>
              <a:rPr lang="en-US" altLang="zh-CN" dirty="0" smtClean="0">
                <a:latin typeface="Cambria" pitchFamily="18" charset="0"/>
              </a:rPr>
              <a:t>, </a:t>
            </a:r>
            <a:r>
              <a:rPr lang="en-US" altLang="zh-CN" dirty="0" err="1" smtClean="0">
                <a:latin typeface="Cambria" pitchFamily="18" charset="0"/>
              </a:rPr>
              <a:t>y</a:t>
            </a:r>
            <a:r>
              <a:rPr lang="en-US" altLang="zh-CN" b="1" baseline="-25000" dirty="0" err="1">
                <a:latin typeface="Cambria" pitchFamily="18" charset="0"/>
              </a:rPr>
              <a:t>4</a:t>
            </a:r>
            <a:r>
              <a:rPr lang="en-US" altLang="zh-CN" dirty="0" smtClean="0">
                <a:latin typeface="Cambria" pitchFamily="18" charset="0"/>
              </a:rPr>
              <a:t>);</a:t>
            </a:r>
            <a:endParaRPr lang="zh-CN" altLang="en-US" dirty="0">
              <a:latin typeface="Cambria" pitchFamily="18" charset="0"/>
            </a:endParaRPr>
          </a:p>
          <a:p>
            <a:pPr>
              <a:defRPr/>
            </a:pPr>
            <a:r>
              <a:rPr lang="en-US" dirty="0">
                <a:latin typeface="Arial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=χ(c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</a:rPr>
              <a:t>may ,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                 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=χ(d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may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 ,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                 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e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=χ(e</a:t>
            </a:r>
            <a:r>
              <a:rPr lang="en-US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i="1" dirty="0" smtClean="0">
                <a:solidFill>
                  <a:srgbClr val="FF0000"/>
                </a:solidFill>
                <a:latin typeface="Arial" charset="0"/>
              </a:rPr>
              <a:t>may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 , </a:t>
            </a:r>
            <a:r>
              <a:rPr lang="en-US" altLang="zh-CN" i="1" dirty="0" smtClean="0">
                <a:solidFill>
                  <a:srgbClr val="FF0000"/>
                </a:solidFill>
                <a:latin typeface="Arial" charset="0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)</a:t>
            </a:r>
            <a:endParaRPr lang="zh-CN" altLang="en-US" dirty="0">
              <a:solidFill>
                <a:srgbClr val="FF0000"/>
              </a:solidFill>
              <a:latin typeface="Arial" charset="0"/>
            </a:endParaRPr>
          </a:p>
          <a:p>
            <a:pPr algn="just">
              <a:defRPr/>
            </a:pPr>
            <a:r>
              <a:rPr lang="en-US" altLang="zh-CN" dirty="0">
                <a:latin typeface="Cambria" pitchFamily="18" charset="0"/>
              </a:rPr>
              <a:t> L10:  *</a:t>
            </a:r>
            <a:r>
              <a:rPr lang="en-US" altLang="zh-CN" dirty="0" err="1">
                <a:latin typeface="Cambria" pitchFamily="18" charset="0"/>
              </a:rPr>
              <a:t>e</a:t>
            </a:r>
            <a:r>
              <a:rPr lang="en-US" baseline="-25000" dirty="0" err="1">
                <a:latin typeface="Arial" charset="0"/>
              </a:rPr>
              <a:t>1</a:t>
            </a:r>
            <a:r>
              <a:rPr lang="en-US" altLang="zh-CN" dirty="0">
                <a:latin typeface="Cambria" pitchFamily="18" charset="0"/>
              </a:rPr>
              <a:t>= 10;    }</a:t>
            </a:r>
          </a:p>
        </p:txBody>
      </p:sp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428625" y="4929188"/>
            <a:ext cx="3714750" cy="928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lvl="1" algn="just">
              <a:defRPr/>
            </a:pPr>
            <a:r>
              <a:rPr lang="en-US" altLang="zh-CN" dirty="0">
                <a:latin typeface="Cambria" pitchFamily="18" charset="0"/>
              </a:rPr>
              <a:t>at L4,</a:t>
            </a:r>
          </a:p>
          <a:p>
            <a:pPr lvl="1" algn="just">
              <a:defRPr/>
            </a:pPr>
            <a:r>
              <a:rPr lang="en-US" altLang="zh-CN" dirty="0">
                <a:latin typeface="Cambria" pitchFamily="18" charset="0"/>
              </a:rPr>
              <a:t> p</a:t>
            </a:r>
            <a:r>
              <a:rPr lang="en-US" altLang="zh-CN" b="1" i="1" dirty="0"/>
              <a:t> ⟹ </a:t>
            </a:r>
            <a:r>
              <a:rPr lang="en-US" altLang="zh-CN" dirty="0">
                <a:latin typeface="Cambria" pitchFamily="18" charset="0"/>
              </a:rPr>
              <a:t>a holds,</a:t>
            </a:r>
          </a:p>
          <a:p>
            <a:pPr lvl="1" algn="just">
              <a:defRPr/>
            </a:pPr>
            <a:r>
              <a:rPr lang="en-US" altLang="zh-CN" dirty="0">
                <a:latin typeface="Cambria" pitchFamily="18" charset="0"/>
              </a:rPr>
              <a:t> q</a:t>
            </a:r>
            <a:r>
              <a:rPr lang="en-US" altLang="zh-CN" b="1" i="1" dirty="0"/>
              <a:t> ⟹ </a:t>
            </a:r>
            <a:r>
              <a:rPr lang="en-US" altLang="zh-CN" dirty="0">
                <a:latin typeface="Cambria" pitchFamily="18" charset="0"/>
              </a:rPr>
              <a:t>b holds</a:t>
            </a:r>
          </a:p>
        </p:txBody>
      </p:sp>
      <p:sp>
        <p:nvSpPr>
          <p:cNvPr id="24582" name="Text Box 2"/>
          <p:cNvSpPr txBox="1">
            <a:spLocks noChangeArrowheads="1"/>
          </p:cNvSpPr>
          <p:nvPr/>
        </p:nvSpPr>
        <p:spPr bwMode="auto">
          <a:xfrm>
            <a:off x="4786340" y="4929188"/>
            <a:ext cx="3714750" cy="928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lvl="1" algn="just">
              <a:defRPr/>
            </a:pPr>
            <a:r>
              <a:rPr lang="en-US" altLang="zh-CN" dirty="0">
                <a:latin typeface="Cambria" pitchFamily="18" charset="0"/>
              </a:rPr>
              <a:t>at L9, </a:t>
            </a:r>
          </a:p>
          <a:p>
            <a:pPr lvl="1" algn="just">
              <a:defRPr/>
            </a:pPr>
            <a:r>
              <a:rPr lang="en-US" altLang="zh-CN" dirty="0">
                <a:latin typeface="Cambria" pitchFamily="18" charset="0"/>
              </a:rPr>
              <a:t>p</a:t>
            </a:r>
            <a:r>
              <a:rPr lang="en-US" altLang="zh-CN" dirty="0"/>
              <a:t> → </a:t>
            </a:r>
            <a:r>
              <a:rPr lang="en-US" altLang="zh-CN" dirty="0">
                <a:latin typeface="Cambria" pitchFamily="18" charset="0"/>
              </a:rPr>
              <a:t>c, p</a:t>
            </a:r>
            <a:r>
              <a:rPr lang="en-US" altLang="zh-CN" dirty="0"/>
              <a:t> → </a:t>
            </a:r>
            <a:r>
              <a:rPr lang="en-US" altLang="zh-CN" dirty="0">
                <a:latin typeface="Cambria" pitchFamily="18" charset="0"/>
              </a:rPr>
              <a:t>d holds,</a:t>
            </a:r>
          </a:p>
          <a:p>
            <a:pPr lvl="1" algn="just">
              <a:defRPr/>
            </a:pPr>
            <a:r>
              <a:rPr lang="en-US" altLang="zh-CN" dirty="0">
                <a:latin typeface="Cambria" pitchFamily="18" charset="0"/>
              </a:rPr>
              <a:t>q</a:t>
            </a:r>
            <a:r>
              <a:rPr lang="en-US" altLang="zh-CN" dirty="0"/>
              <a:t> → </a:t>
            </a:r>
            <a:r>
              <a:rPr lang="en-US" altLang="zh-CN" dirty="0">
                <a:latin typeface="Cambria" pitchFamily="18" charset="0"/>
              </a:rPr>
              <a:t>e, q </a:t>
            </a:r>
            <a:r>
              <a:rPr lang="en-US" altLang="zh-CN" dirty="0"/>
              <a:t>→ </a:t>
            </a:r>
            <a:r>
              <a:rPr lang="en-US" altLang="zh-CN" dirty="0">
                <a:latin typeface="Cambria" pitchFamily="18" charset="0"/>
              </a:rPr>
              <a:t>d holds, </a:t>
            </a:r>
          </a:p>
          <a:p>
            <a:pPr lvl="1" algn="just">
              <a:defRPr/>
            </a:pPr>
            <a:r>
              <a:rPr lang="en-US" altLang="zh-CN" sz="1400" dirty="0">
                <a:latin typeface="Cambria" pitchFamily="18" charset="0"/>
              </a:rPr>
              <a:t> </a:t>
            </a:r>
          </a:p>
        </p:txBody>
      </p:sp>
      <p:sp>
        <p:nvSpPr>
          <p:cNvPr id="2970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EFC61B-4488-4D14-9164-62B5189DB43B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22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BDD and context condition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1357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 smtClean="0"/>
              <a:t>Context conditions are implemented using BDD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Compactly represented 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Boolean operations efficiently</a:t>
            </a:r>
            <a:endParaRPr lang="zh-CN" altLang="en-US" sz="2400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114E4C-2FB8-4732-A655-E2D2D7779708}" type="slidenum">
              <a:rPr lang="zh-CN" altLang="en-US" smtClean="0">
                <a:ea typeface="宋体" pitchFamily="2" charset="-122"/>
              </a:rPr>
              <a:pPr/>
              <a:t>23</a:t>
            </a:fld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58372" name="Group 7"/>
          <p:cNvGrpSpPr>
            <a:grpSpLocks/>
          </p:cNvGrpSpPr>
          <p:nvPr/>
        </p:nvGrpSpPr>
        <p:grpSpPr bwMode="auto">
          <a:xfrm>
            <a:off x="2286000" y="2928938"/>
            <a:ext cx="1571625" cy="2143125"/>
            <a:chOff x="1561" y="4859"/>
            <a:chExt cx="990" cy="1570"/>
          </a:xfrm>
        </p:grpSpPr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1879" y="4859"/>
              <a:ext cx="279" cy="25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latin typeface="Calibri" pitchFamily="34" charset="0"/>
                </a:rPr>
                <a:t>x1</a:t>
              </a:r>
              <a:endParaRPr lang="zh-CN" altLang="zh-CN" sz="1400"/>
            </a:p>
          </p:txBody>
        </p:sp>
        <p:sp>
          <p:nvSpPr>
            <p:cNvPr id="58377" name="Oval 9"/>
            <p:cNvSpPr>
              <a:spLocks noChangeArrowheads="1"/>
            </p:cNvSpPr>
            <p:nvPr/>
          </p:nvSpPr>
          <p:spPr bwMode="auto">
            <a:xfrm>
              <a:off x="2158" y="5315"/>
              <a:ext cx="278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latin typeface="Calibri" pitchFamily="34" charset="0"/>
                </a:rPr>
                <a:t>x2</a:t>
              </a:r>
              <a:endParaRPr lang="zh-CN" altLang="zh-CN" sz="1400"/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1805" y="5641"/>
              <a:ext cx="279" cy="2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latin typeface="Calibri" pitchFamily="34" charset="0"/>
                </a:rPr>
                <a:t>x3</a:t>
              </a:r>
              <a:endParaRPr lang="zh-CN" altLang="zh-CN" sz="1400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1561" y="6160"/>
              <a:ext cx="318" cy="2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latin typeface="Times New Roman" pitchFamily="18" charset="0"/>
                </a:rPr>
                <a:t>0</a:t>
              </a:r>
              <a:endParaRPr lang="zh-CN" altLang="zh-CN" sz="1400"/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2230" y="6160"/>
              <a:ext cx="318" cy="2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400">
                  <a:latin typeface="Calibri" pitchFamily="34" charset="0"/>
                </a:rPr>
                <a:t>1</a:t>
              </a:r>
              <a:endParaRPr lang="zh-CN" altLang="zh-CN" sz="1400"/>
            </a:p>
          </p:txBody>
        </p:sp>
        <p:cxnSp>
          <p:nvCxnSpPr>
            <p:cNvPr id="58381" name="AutoShape 13"/>
            <p:cNvCxnSpPr>
              <a:cxnSpLocks noChangeShapeType="1"/>
              <a:stCxn id="58376" idx="4"/>
              <a:endCxn id="58377" idx="0"/>
            </p:cNvCxnSpPr>
            <p:nvPr/>
          </p:nvCxnSpPr>
          <p:spPr bwMode="auto">
            <a:xfrm>
              <a:off x="2018" y="5118"/>
              <a:ext cx="279" cy="1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8382" name="AutoShape 14"/>
            <p:cNvCxnSpPr>
              <a:cxnSpLocks noChangeShapeType="1"/>
              <a:stCxn id="58376" idx="4"/>
              <a:endCxn id="58378" idx="0"/>
            </p:cNvCxnSpPr>
            <p:nvPr/>
          </p:nvCxnSpPr>
          <p:spPr bwMode="auto">
            <a:xfrm flipH="1">
              <a:off x="1945" y="5118"/>
              <a:ext cx="73" cy="5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8383" name="AutoShape 15"/>
            <p:cNvCxnSpPr>
              <a:cxnSpLocks noChangeShapeType="1"/>
              <a:stCxn id="58377" idx="4"/>
              <a:endCxn id="58378" idx="6"/>
            </p:cNvCxnSpPr>
            <p:nvPr/>
          </p:nvCxnSpPr>
          <p:spPr bwMode="auto">
            <a:xfrm flipH="1">
              <a:off x="2084" y="5573"/>
              <a:ext cx="213" cy="1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8384" name="AutoShape 16"/>
            <p:cNvCxnSpPr>
              <a:cxnSpLocks noChangeShapeType="1"/>
              <a:stCxn id="58378" idx="4"/>
              <a:endCxn id="58379" idx="0"/>
            </p:cNvCxnSpPr>
            <p:nvPr/>
          </p:nvCxnSpPr>
          <p:spPr bwMode="auto">
            <a:xfrm flipH="1">
              <a:off x="1720" y="5899"/>
              <a:ext cx="225" cy="2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8385" name="AutoShape 17"/>
            <p:cNvCxnSpPr>
              <a:cxnSpLocks noChangeShapeType="1"/>
              <a:stCxn id="58378" idx="4"/>
              <a:endCxn id="58380" idx="0"/>
            </p:cNvCxnSpPr>
            <p:nvPr/>
          </p:nvCxnSpPr>
          <p:spPr bwMode="auto">
            <a:xfrm>
              <a:off x="1945" y="5899"/>
              <a:ext cx="444" cy="2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8386" name="AutoShape 18"/>
            <p:cNvCxnSpPr>
              <a:cxnSpLocks noChangeShapeType="1"/>
              <a:stCxn id="58377" idx="4"/>
              <a:endCxn id="58380" idx="0"/>
            </p:cNvCxnSpPr>
            <p:nvPr/>
          </p:nvCxnSpPr>
          <p:spPr bwMode="auto">
            <a:xfrm>
              <a:off x="2297" y="5573"/>
              <a:ext cx="92" cy="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1805" y="5269"/>
              <a:ext cx="213" cy="2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0</a:t>
              </a:r>
              <a:endParaRPr lang="zh-CN" altLang="zh-CN" sz="1400"/>
            </a:p>
          </p:txBody>
        </p:sp>
        <p:sp>
          <p:nvSpPr>
            <p:cNvPr id="58388" name="Rectangle 20"/>
            <p:cNvSpPr>
              <a:spLocks noChangeArrowheads="1"/>
            </p:cNvSpPr>
            <p:nvPr/>
          </p:nvSpPr>
          <p:spPr bwMode="auto">
            <a:xfrm>
              <a:off x="2215" y="5095"/>
              <a:ext cx="279" cy="1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Calibri" pitchFamily="34" charset="0"/>
                </a:rPr>
                <a:t>1</a:t>
              </a:r>
              <a:endParaRPr lang="zh-CN" altLang="zh-CN" sz="1400"/>
            </a:p>
          </p:txBody>
        </p:sp>
        <p:sp>
          <p:nvSpPr>
            <p:cNvPr id="58389" name="Rectangle 21"/>
            <p:cNvSpPr>
              <a:spLocks noChangeArrowheads="1"/>
            </p:cNvSpPr>
            <p:nvPr/>
          </p:nvSpPr>
          <p:spPr bwMode="auto">
            <a:xfrm>
              <a:off x="2084" y="5493"/>
              <a:ext cx="221" cy="1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0</a:t>
              </a:r>
              <a:endParaRPr lang="zh-CN" altLang="zh-CN" sz="1400"/>
            </a:p>
          </p:txBody>
        </p:sp>
        <p:sp>
          <p:nvSpPr>
            <p:cNvPr id="58390" name="Rectangle 22"/>
            <p:cNvSpPr>
              <a:spLocks noChangeArrowheads="1"/>
            </p:cNvSpPr>
            <p:nvPr/>
          </p:nvSpPr>
          <p:spPr bwMode="auto">
            <a:xfrm>
              <a:off x="2372" y="5775"/>
              <a:ext cx="179" cy="24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Calibri" pitchFamily="34" charset="0"/>
                </a:rPr>
                <a:t>1</a:t>
              </a:r>
              <a:endParaRPr lang="zh-CN" altLang="zh-CN" sz="1400"/>
            </a:p>
          </p:txBody>
        </p:sp>
        <p:sp>
          <p:nvSpPr>
            <p:cNvPr id="58391" name="Rectangle 23"/>
            <p:cNvSpPr>
              <a:spLocks noChangeArrowheads="1"/>
            </p:cNvSpPr>
            <p:nvPr/>
          </p:nvSpPr>
          <p:spPr bwMode="auto">
            <a:xfrm>
              <a:off x="2126" y="5832"/>
              <a:ext cx="246" cy="18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Calibri" pitchFamily="34" charset="0"/>
                </a:rPr>
                <a:t>1</a:t>
              </a:r>
              <a:endParaRPr lang="zh-CN" altLang="zh-CN" sz="1400"/>
            </a:p>
          </p:txBody>
        </p:sp>
        <p:sp>
          <p:nvSpPr>
            <p:cNvPr id="58392" name="Rectangle 24"/>
            <p:cNvSpPr>
              <a:spLocks noChangeArrowheads="1"/>
            </p:cNvSpPr>
            <p:nvPr/>
          </p:nvSpPr>
          <p:spPr bwMode="auto">
            <a:xfrm>
              <a:off x="1700" y="5899"/>
              <a:ext cx="288" cy="27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400">
                  <a:latin typeface="Times New Roman" pitchFamily="18" charset="0"/>
                </a:rPr>
                <a:t>0</a:t>
              </a:r>
              <a:endParaRPr lang="zh-CN" altLang="zh-CN" sz="1400"/>
            </a:p>
          </p:txBody>
        </p:sp>
      </p:grpSp>
      <p:sp>
        <p:nvSpPr>
          <p:cNvPr id="58373" name="Rectangle 25"/>
          <p:cNvSpPr>
            <a:spLocks noChangeArrowheads="1"/>
          </p:cNvSpPr>
          <p:nvPr/>
        </p:nvSpPr>
        <p:spPr bwMode="auto">
          <a:xfrm>
            <a:off x="4786313" y="2987675"/>
            <a:ext cx="3357562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900">
                <a:latin typeface="Calibri" pitchFamily="34" charset="0"/>
              </a:rPr>
              <a:t>  </a:t>
            </a:r>
            <a:endParaRPr lang="en-US" altLang="zh-CN" sz="900">
              <a:latin typeface="Times New Roman" pitchFamily="18" charset="0"/>
            </a:endParaRPr>
          </a:p>
          <a:p>
            <a:pPr algn="just"/>
            <a:r>
              <a:rPr lang="en-US" altLang="zh-CN" sz="2000">
                <a:latin typeface="Calibri" pitchFamily="34" charset="0"/>
              </a:rPr>
              <a:t>variable  </a:t>
            </a:r>
            <a:r>
              <a:rPr lang="en-US" altLang="zh-CN" sz="2000" i="1">
                <a:latin typeface="Calibri" pitchFamily="34" charset="0"/>
              </a:rPr>
              <a:t>x1</a:t>
            </a:r>
            <a:r>
              <a:rPr lang="en-US" altLang="zh-CN" sz="2000">
                <a:latin typeface="Calibri" pitchFamily="34" charset="0"/>
              </a:rPr>
              <a:t> represents </a:t>
            </a:r>
            <a:r>
              <a:rPr lang="en-US" altLang="zh-CN" sz="2000" i="1">
                <a:latin typeface="Calibri" pitchFamily="34" charset="0"/>
              </a:rPr>
              <a:t>p</a:t>
            </a:r>
            <a:r>
              <a:rPr lang="en-US" altLang="zh-CN" sz="2000">
                <a:latin typeface="宋体" pitchFamily="2" charset="-122"/>
              </a:rPr>
              <a:t>→</a:t>
            </a:r>
            <a:r>
              <a:rPr lang="en-US" altLang="zh-CN" sz="2000" i="1">
                <a:latin typeface="Calibri" pitchFamily="34" charset="0"/>
              </a:rPr>
              <a:t>a</a:t>
            </a:r>
            <a:endParaRPr lang="en-US" altLang="zh-CN" sz="2000" i="1">
              <a:latin typeface="Times New Roman" pitchFamily="18" charset="0"/>
            </a:endParaRPr>
          </a:p>
          <a:p>
            <a:pPr algn="just"/>
            <a:endParaRPr lang="en-US" altLang="zh-CN" sz="2000" i="1">
              <a:latin typeface="Times New Roman" pitchFamily="18" charset="0"/>
            </a:endParaRPr>
          </a:p>
          <a:p>
            <a:pPr algn="just"/>
            <a:r>
              <a:rPr lang="en-US" altLang="zh-CN" sz="2000">
                <a:latin typeface="Calibri" pitchFamily="34" charset="0"/>
              </a:rPr>
              <a:t>variable  </a:t>
            </a:r>
            <a:r>
              <a:rPr lang="en-US" altLang="zh-CN" sz="2000" i="1">
                <a:latin typeface="Calibri" pitchFamily="34" charset="0"/>
              </a:rPr>
              <a:t>x2</a:t>
            </a:r>
            <a:r>
              <a:rPr lang="en-US" altLang="zh-CN" sz="2000">
                <a:latin typeface="Calibri" pitchFamily="34" charset="0"/>
              </a:rPr>
              <a:t> represents </a:t>
            </a:r>
            <a:r>
              <a:rPr lang="en-US" altLang="zh-CN" sz="2000" i="1">
                <a:latin typeface="Calibri" pitchFamily="34" charset="0"/>
              </a:rPr>
              <a:t>q</a:t>
            </a:r>
            <a:r>
              <a:rPr lang="en-US" altLang="zh-CN" sz="2000">
                <a:latin typeface="宋体" pitchFamily="2" charset="-122"/>
              </a:rPr>
              <a:t>→</a:t>
            </a:r>
            <a:r>
              <a:rPr lang="en-US" altLang="zh-CN" sz="2000" i="1">
                <a:latin typeface="Calibri" pitchFamily="34" charset="0"/>
              </a:rPr>
              <a:t>a</a:t>
            </a:r>
            <a:endParaRPr lang="en-US" altLang="zh-CN" sz="2000" i="1">
              <a:latin typeface="Times New Roman" pitchFamily="18" charset="0"/>
            </a:endParaRPr>
          </a:p>
          <a:p>
            <a:pPr algn="just"/>
            <a:endParaRPr lang="en-US" altLang="zh-CN" sz="2000">
              <a:latin typeface="Times New Roman" pitchFamily="18" charset="0"/>
            </a:endParaRPr>
          </a:p>
          <a:p>
            <a:pPr algn="just"/>
            <a:r>
              <a:rPr lang="en-US" altLang="zh-CN" sz="2000">
                <a:latin typeface="Calibri" pitchFamily="34" charset="0"/>
              </a:rPr>
              <a:t>variable  </a:t>
            </a:r>
            <a:r>
              <a:rPr lang="en-US" altLang="zh-CN" sz="2000" i="1">
                <a:latin typeface="Calibri" pitchFamily="34" charset="0"/>
              </a:rPr>
              <a:t>x3 </a:t>
            </a:r>
            <a:r>
              <a:rPr lang="en-US" altLang="zh-CN" sz="2000">
                <a:latin typeface="Calibri" pitchFamily="34" charset="0"/>
              </a:rPr>
              <a:t>represents </a:t>
            </a:r>
            <a:r>
              <a:rPr lang="en-US" altLang="zh-CN" sz="2000" i="1">
                <a:latin typeface="Calibri" pitchFamily="34" charset="0"/>
              </a:rPr>
              <a:t>p</a:t>
            </a:r>
            <a:r>
              <a:rPr lang="en-US" altLang="zh-CN" sz="2000">
                <a:latin typeface="宋体" pitchFamily="2" charset="-122"/>
              </a:rPr>
              <a:t>→</a:t>
            </a:r>
            <a:r>
              <a:rPr lang="en-US" altLang="zh-CN" sz="2000" i="1">
                <a:latin typeface="Calibri" pitchFamily="34" charset="0"/>
              </a:rPr>
              <a:t>b</a:t>
            </a:r>
            <a:endParaRPr lang="zh-CN" altLang="zh-CN" sz="2000"/>
          </a:p>
        </p:txBody>
      </p:sp>
      <p:sp>
        <p:nvSpPr>
          <p:cNvPr id="58374" name="矩形 24"/>
          <p:cNvSpPr>
            <a:spLocks noChangeArrowheads="1"/>
          </p:cNvSpPr>
          <p:nvPr/>
        </p:nvSpPr>
        <p:spPr bwMode="auto">
          <a:xfrm>
            <a:off x="4357688" y="4845050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BDD for </a:t>
            </a:r>
            <a:r>
              <a:rPr lang="en-US" altLang="zh-CN" dirty="0"/>
              <a:t>ℂ = (</a:t>
            </a:r>
            <a:r>
              <a:rPr lang="en-US" altLang="zh-CN" i="1" dirty="0"/>
              <a:t>p → a ∧ q → a) ∨ p → b</a:t>
            </a:r>
            <a:endParaRPr lang="zh-CN" altLang="en-US" dirty="0"/>
          </a:p>
        </p:txBody>
      </p:sp>
      <p:sp>
        <p:nvSpPr>
          <p:cNvPr id="58375" name="Rectangle 26"/>
          <p:cNvSpPr>
            <a:spLocks noChangeArrowheads="1"/>
          </p:cNvSpPr>
          <p:nvPr/>
        </p:nvSpPr>
        <p:spPr bwMode="auto">
          <a:xfrm>
            <a:off x="571500" y="5376863"/>
            <a:ext cx="835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000" dirty="0"/>
              <a:t>if only p → b holds at a call site, we can write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ℂ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|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x1=0;x2=0;x3=1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to see whether C holds at the call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Experiment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121443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/>
              <a:t>Analyzes million lines of code in minutes</a:t>
            </a:r>
          </a:p>
          <a:p>
            <a:pPr>
              <a:defRPr/>
            </a:pPr>
            <a:r>
              <a:rPr lang="en-US" altLang="zh-CN" dirty="0" smtClean="0"/>
              <a:t>Faster than the state-of-the art FSCS pointer analysis algorithms.</a:t>
            </a:r>
            <a:endParaRPr lang="zh-CN" altLang="en-US" dirty="0" smtClean="0"/>
          </a:p>
        </p:txBody>
      </p:sp>
      <p:sp>
        <p:nvSpPr>
          <p:cNvPr id="59395" name="矩形 8"/>
          <p:cNvSpPr>
            <a:spLocks noChangeArrowheads="1"/>
          </p:cNvSpPr>
          <p:nvPr/>
        </p:nvSpPr>
        <p:spPr bwMode="auto">
          <a:xfrm>
            <a:off x="2725738" y="5286375"/>
            <a:ext cx="3346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Table 2. </a:t>
            </a:r>
            <a:r>
              <a:rPr lang="en-US" altLang="zh-CN"/>
              <a:t> Performance (secs).</a:t>
            </a:r>
            <a:endParaRPr lang="zh-CN" altLang="en-US"/>
          </a:p>
        </p:txBody>
      </p:sp>
      <p:sp>
        <p:nvSpPr>
          <p:cNvPr id="593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94D62-7C7B-49A0-AC85-4B8AF6D374DE}" type="slidenum">
              <a:rPr lang="zh-CN" altLang="en-US" smtClean="0">
                <a:ea typeface="宋体" pitchFamily="2" charset="-122"/>
              </a:rPr>
              <a:pPr/>
              <a:t>24</a:t>
            </a:fld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515938" y="2714625"/>
          <a:ext cx="8199465" cy="2442720"/>
        </p:xfrm>
        <a:graphic>
          <a:graphicData uri="http://schemas.openxmlformats.org/drawingml/2006/table">
            <a:tbl>
              <a:tblPr/>
              <a:tblGrid>
                <a:gridCol w="1609741"/>
                <a:gridCol w="1519289"/>
                <a:gridCol w="1611417"/>
                <a:gridCol w="1534364"/>
                <a:gridCol w="1924654"/>
              </a:tblGrid>
              <a:tr h="291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Benchmark</a:t>
                      </a: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KLOC</a:t>
                      </a: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LevPA</a:t>
                      </a:r>
                      <a:endParaRPr kumimoji="1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Bootstrapping(PLDI’08)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64bit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32bit</a:t>
                      </a: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32bit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Icecast-2.3.1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sendmail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143.68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httpd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35.42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445.gombk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wine-0.9.24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502.29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891.16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wireshark</a:t>
                      </a:r>
                      <a:r>
                        <a:rPr kumimoji="1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-1.2.2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2383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366.63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845.23</a:t>
                      </a: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Conclusion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50"/>
            <a:ext cx="8572560" cy="4643438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altLang="zh-CN" dirty="0" smtClean="0"/>
              <a:t>We present a scalable method for flow- and </a:t>
            </a:r>
            <a:r>
              <a:rPr lang="en-US" altLang="zh-CN" dirty="0" smtClean="0"/>
              <a:t>context-sensitive </a:t>
            </a:r>
            <a:r>
              <a:rPr lang="en-US" altLang="zh-CN" dirty="0" smtClean="0"/>
              <a:t>pointer analysis</a:t>
            </a:r>
          </a:p>
          <a:p>
            <a:pPr algn="just">
              <a:defRPr/>
            </a:pPr>
            <a:r>
              <a:rPr lang="en-US" altLang="zh-CN" dirty="0" smtClean="0"/>
              <a:t>Analyzes the pointers in a program level by level in terms of their </a:t>
            </a:r>
            <a:r>
              <a:rPr lang="en-US" altLang="zh-CN" i="1" dirty="0" smtClean="0"/>
              <a:t>points-to levels. </a:t>
            </a:r>
          </a:p>
          <a:p>
            <a:pPr lvl="1" algn="just">
              <a:defRPr/>
            </a:pPr>
            <a:r>
              <a:rPr lang="en-US" altLang="zh-CN" dirty="0" smtClean="0"/>
              <a:t>Fast flow-sensitive </a:t>
            </a:r>
            <a:r>
              <a:rPr lang="en-US" altLang="zh-CN" dirty="0" smtClean="0"/>
              <a:t>analysis on full sparse SSA form </a:t>
            </a:r>
          </a:p>
          <a:p>
            <a:pPr lvl="1" algn="just">
              <a:defRPr/>
            </a:pPr>
            <a:r>
              <a:rPr lang="en-US" altLang="zh-CN" dirty="0" smtClean="0"/>
              <a:t>Fast </a:t>
            </a:r>
            <a:r>
              <a:rPr lang="en-US" altLang="zh-CN" dirty="0" smtClean="0"/>
              <a:t>and accurate context-sensitive analysis using full transfer functions represented </a:t>
            </a:r>
            <a:r>
              <a:rPr lang="en-US" altLang="zh-CN" dirty="0" smtClean="0"/>
              <a:t>by BDD. </a:t>
            </a:r>
            <a:endParaRPr lang="en-US" altLang="zh-CN" dirty="0" smtClean="0"/>
          </a:p>
          <a:p>
            <a:pPr algn="just">
              <a:defRPr/>
            </a:pPr>
            <a:r>
              <a:rPr lang="en-US" altLang="zh-CN" dirty="0" smtClean="0"/>
              <a:t>Can analyze </a:t>
            </a:r>
            <a:r>
              <a:rPr lang="en-US" altLang="zh-CN" dirty="0" smtClean="0"/>
              <a:t>million </a:t>
            </a:r>
            <a:r>
              <a:rPr lang="en-US" altLang="zh-CN" dirty="0" smtClean="0"/>
              <a:t>lines of C code in minutes, faster than the state-of-the-art methods.</a:t>
            </a:r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FB432-1D07-49DA-A33B-2156B0611F49}" type="slidenum">
              <a:rPr lang="zh-CN" altLang="en-US" smtClean="0">
                <a:ea typeface="宋体" pitchFamily="2" charset="-122"/>
              </a:rPr>
              <a:pPr/>
              <a:t>25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286250"/>
          </a:xfrm>
        </p:spPr>
        <p:txBody>
          <a:bodyPr/>
          <a:lstStyle/>
          <a:p>
            <a:endParaRPr lang="en-US" altLang="zh-CN" smtClean="0"/>
          </a:p>
          <a:p>
            <a:pPr algn="ctr">
              <a:buFontTx/>
              <a:buNone/>
            </a:pPr>
            <a:r>
              <a:rPr lang="en-US" altLang="zh-CN" sz="9600" b="1" smtClean="0"/>
              <a:t>Thanks</a:t>
            </a:r>
            <a:endParaRPr lang="zh-CN" altLang="en-US" sz="9600" b="1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43D908-F8F4-450E-88B0-A619F8647F2D}" type="slidenum">
              <a:rPr lang="zh-CN" altLang="en-US" smtClean="0">
                <a:ea typeface="宋体" pitchFamily="2" charset="-122"/>
              </a:rPr>
              <a:pPr/>
              <a:t>26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5400" dirty="0" smtClean="0"/>
              <a:t>Introduction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58175" cy="47148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M</a:t>
            </a:r>
            <a:r>
              <a:rPr lang="en-US" dirty="0" smtClean="0"/>
              <a:t>otivation</a:t>
            </a:r>
          </a:p>
          <a:p>
            <a:pPr lvl="1" eaLnBrk="1" hangingPunct="1">
              <a:defRPr/>
            </a:pPr>
            <a:r>
              <a:rPr lang="en-US" dirty="0" smtClean="0"/>
              <a:t>Who needs flow- and context-sensitive (FSCS) pointer analysis ?</a:t>
            </a:r>
          </a:p>
          <a:p>
            <a:pPr lvl="2" eaLnBrk="1" hangingPunct="1">
              <a:defRPr/>
            </a:pPr>
            <a:r>
              <a:rPr lang="en-US" dirty="0" smtClean="0">
                <a:cs typeface="+mn-cs"/>
              </a:rPr>
              <a:t>Software checking tools</a:t>
            </a:r>
          </a:p>
          <a:p>
            <a:pPr lvl="2" eaLnBrk="1" hangingPunct="1">
              <a:defRPr/>
            </a:pPr>
            <a:r>
              <a:rPr lang="en-US" dirty="0" smtClean="0">
                <a:cs typeface="+mn-cs"/>
              </a:rPr>
              <a:t>Program understanding</a:t>
            </a:r>
          </a:p>
          <a:p>
            <a:pPr lvl="2" eaLnBrk="1" hangingPunct="1">
              <a:defRPr/>
            </a:pPr>
            <a:r>
              <a:rPr lang="en-US" dirty="0" smtClean="0">
                <a:cs typeface="+mn-cs"/>
              </a:rPr>
              <a:t>Parallelization tools 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Hardware synthesis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Existed </a:t>
            </a:r>
            <a:r>
              <a:rPr lang="en-US" smtClean="0">
                <a:cs typeface="+mn-cs"/>
              </a:rPr>
              <a:t>methods cannot </a:t>
            </a:r>
            <a:r>
              <a:rPr lang="en-US" dirty="0" smtClean="0">
                <a:cs typeface="+mn-cs"/>
              </a:rPr>
              <a:t>scale to large real programs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Aiming at millions of lines of C code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0EEDD-CBB8-43D7-B55C-FC05A34CF04F}" type="slidenum">
              <a:rPr lang="zh-CN" altLang="en-US" smtClean="0">
                <a:ea typeface="宋体" pitchFamily="2" charset="-122"/>
              </a:rPr>
              <a:pPr/>
              <a:t>3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Improve scalability</a:t>
            </a:r>
            <a:endParaRPr lang="zh-CN" altLang="en-US" smtClean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286250"/>
          </a:xfrm>
        </p:spPr>
        <p:txBody>
          <a:bodyPr/>
          <a:lstStyle/>
          <a:p>
            <a:r>
              <a:rPr lang="en-US" altLang="zh-CN" dirty="0" smtClean="0"/>
              <a:t>For flow-sensitivity</a:t>
            </a:r>
          </a:p>
          <a:p>
            <a:pPr lvl="1"/>
            <a:r>
              <a:rPr lang="en-US" altLang="zh-CN" dirty="0" smtClean="0"/>
              <a:t>Decreasing iterations in dataflow analysis</a:t>
            </a:r>
          </a:p>
          <a:p>
            <a:pPr lvl="1"/>
            <a:r>
              <a:rPr lang="en-US" altLang="zh-CN" dirty="0" smtClean="0"/>
              <a:t>Saving space of points-to graph</a:t>
            </a:r>
          </a:p>
          <a:p>
            <a:r>
              <a:rPr lang="en-US" altLang="zh-CN" dirty="0" smtClean="0"/>
              <a:t>For context-sensitivity</a:t>
            </a:r>
          </a:p>
          <a:p>
            <a:pPr lvl="1"/>
            <a:r>
              <a:rPr lang="en-US" altLang="zh-CN" dirty="0" smtClean="0"/>
              <a:t>Summary-based</a:t>
            </a:r>
          </a:p>
          <a:p>
            <a:pPr lvl="1"/>
            <a:r>
              <a:rPr lang="en-US" altLang="zh-CN" dirty="0" smtClean="0"/>
              <a:t>Low storage penalty</a:t>
            </a:r>
          </a:p>
          <a:p>
            <a:pPr lvl="1"/>
            <a:r>
              <a:rPr lang="en-US" altLang="zh-CN" dirty="0" smtClean="0"/>
              <a:t>Low apply penalty</a:t>
            </a:r>
            <a:endParaRPr lang="zh-CN" altLang="en-US" dirty="0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4C835-BC25-4146-A4E7-8DB7F7461BAC}" type="slidenum">
              <a:rPr lang="zh-CN" altLang="en-US" smtClean="0">
                <a:ea typeface="宋体" pitchFamily="2" charset="-122"/>
              </a:rPr>
              <a:pPr/>
              <a:t>4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5400" dirty="0" smtClean="0"/>
              <a:t>Idea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329642" cy="4500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Level by Level analysis</a:t>
            </a:r>
            <a:endParaRPr lang="en-US" dirty="0" smtClean="0"/>
          </a:p>
          <a:p>
            <a:pPr lvl="1">
              <a:defRPr/>
            </a:pPr>
            <a:r>
              <a:rPr lang="en-US" altLang="zh-CN" dirty="0" smtClean="0">
                <a:cs typeface="+mn-cs"/>
              </a:rPr>
              <a:t>Analyze the pointers in decreasing order of their </a:t>
            </a:r>
            <a:r>
              <a:rPr lang="en-US" altLang="zh-CN" i="1" dirty="0" smtClean="0">
                <a:cs typeface="+mn-cs"/>
              </a:rPr>
              <a:t>points-to levels</a:t>
            </a:r>
          </a:p>
          <a:p>
            <a:pPr lvl="2">
              <a:defRPr/>
            </a:pPr>
            <a:r>
              <a:rPr lang="en-US" altLang="zh-CN" dirty="0" smtClean="0"/>
              <a:t>Suppose</a:t>
            </a:r>
          </a:p>
          <a:p>
            <a:pPr lvl="2">
              <a:buFontTx/>
              <a:buNone/>
              <a:defRPr/>
            </a:pPr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**q, *p, x;</a:t>
            </a:r>
            <a:endParaRPr lang="zh-CN" altLang="en-US" dirty="0" smtClean="0"/>
          </a:p>
          <a:p>
            <a:pPr lvl="2"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has a level 2,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has a level 1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has a level 0. </a:t>
            </a:r>
          </a:p>
          <a:p>
            <a:pPr lvl="1">
              <a:defRPr/>
            </a:pPr>
            <a:r>
              <a:rPr lang="en-US" altLang="zh-CN" dirty="0" smtClean="0">
                <a:cs typeface="+mn-cs"/>
              </a:rPr>
              <a:t>Fast flow-sensitive analysis on full sparse SSA</a:t>
            </a:r>
          </a:p>
          <a:p>
            <a:pPr lvl="1">
              <a:defRPr/>
            </a:pPr>
            <a:r>
              <a:rPr lang="en-US" altLang="zh-CN" dirty="0" smtClean="0">
                <a:cs typeface="+mn-cs"/>
              </a:rPr>
              <a:t>Fast and accurate context-sensitive analysis using a full transfer function </a:t>
            </a:r>
          </a:p>
          <a:p>
            <a:pPr lvl="2">
              <a:defRPr/>
            </a:pPr>
            <a:endParaRPr lang="en-US" altLang="zh-CN" dirty="0" smtClean="0">
              <a:cs typeface="+mn-cs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F0CB9-E1B4-4233-B78B-079B3B40EFBF}" type="slidenum">
              <a:rPr lang="zh-CN" altLang="en-US" smtClean="0">
                <a:ea typeface="宋体" pitchFamily="2" charset="-122"/>
              </a:rPr>
              <a:pPr/>
              <a:t>5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5400" dirty="0" smtClean="0"/>
              <a:t>Contribution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329642" cy="4500563"/>
          </a:xfrm>
        </p:spPr>
        <p:txBody>
          <a:bodyPr numCol="1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3000" dirty="0" smtClean="0"/>
              <a:t>performs a full-sparse flow-sensitive </a:t>
            </a:r>
            <a:r>
              <a:rPr lang="en-US" altLang="zh-CN" sz="3000" dirty="0" smtClean="0"/>
              <a:t>pointer analysis </a:t>
            </a:r>
            <a:r>
              <a:rPr lang="en-US" altLang="zh-CN" sz="3000" dirty="0" smtClean="0"/>
              <a:t>using a flow-insensitive algorithm</a:t>
            </a:r>
          </a:p>
          <a:p>
            <a:pPr algn="just">
              <a:lnSpc>
                <a:spcPct val="90000"/>
              </a:lnSpc>
            </a:pPr>
            <a:r>
              <a:rPr lang="en-US" altLang="zh-CN" sz="3000" dirty="0" smtClean="0"/>
              <a:t>performs a context-sensitive </a:t>
            </a:r>
            <a:r>
              <a:rPr lang="en-US" altLang="zh-CN" sz="3000" dirty="0" smtClean="0"/>
              <a:t>pointer </a:t>
            </a:r>
            <a:r>
              <a:rPr lang="en-US" altLang="zh-CN" sz="3000" smtClean="0"/>
              <a:t>analysis efficiently </a:t>
            </a:r>
            <a:r>
              <a:rPr lang="en-US" altLang="zh-CN" sz="3000" dirty="0" smtClean="0"/>
              <a:t>with precise full transfer function</a:t>
            </a:r>
          </a:p>
          <a:p>
            <a:pPr algn="just">
              <a:lnSpc>
                <a:spcPct val="90000"/>
              </a:lnSpc>
            </a:pPr>
            <a:r>
              <a:rPr lang="en-US" altLang="zh-CN" sz="3000" dirty="0" smtClean="0"/>
              <a:t>yields </a:t>
            </a:r>
            <a:r>
              <a:rPr lang="en-US" altLang="zh-CN" sz="3000" dirty="0" smtClean="0"/>
              <a:t>a flow- </a:t>
            </a:r>
            <a:r>
              <a:rPr lang="en-US" altLang="zh-CN" sz="3000" dirty="0" smtClean="0"/>
              <a:t>and context-sensitive </a:t>
            </a:r>
            <a:r>
              <a:rPr lang="en-US" altLang="zh-CN" sz="3000" dirty="0" err="1" smtClean="0"/>
              <a:t>interproce-dural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may/must mod/ref on a compact SSA form</a:t>
            </a:r>
          </a:p>
          <a:p>
            <a:pPr algn="just">
              <a:lnSpc>
                <a:spcPct val="90000"/>
              </a:lnSpc>
            </a:pPr>
            <a:r>
              <a:rPr lang="en-US" altLang="zh-CN" sz="3000" dirty="0" smtClean="0"/>
              <a:t>analyzes million lines of code in minutes, </a:t>
            </a:r>
            <a:r>
              <a:rPr lang="en-US" altLang="zh-CN" sz="3000" dirty="0" smtClean="0"/>
              <a:t>fast-</a:t>
            </a:r>
            <a:r>
              <a:rPr lang="en-US" altLang="zh-CN" sz="3000" dirty="0" err="1" smtClean="0"/>
              <a:t>er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than the state-of-the art FSCS pointer </a:t>
            </a:r>
            <a:r>
              <a:rPr lang="en-US" altLang="zh-CN" sz="3000" dirty="0" err="1" smtClean="0"/>
              <a:t>ana-lysis</a:t>
            </a:r>
            <a:r>
              <a:rPr lang="en-US" altLang="zh-CN" sz="3000" dirty="0" smtClean="0"/>
              <a:t> </a:t>
            </a:r>
            <a:r>
              <a:rPr lang="en-US" altLang="zh-CN" sz="3000" dirty="0" smtClean="0"/>
              <a:t>algorithms</a:t>
            </a:r>
            <a:endParaRPr lang="zh-CN" altLang="en-US" sz="3000" dirty="0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70372-6C92-40F6-9EDF-B1BC63A8DB26}" type="slidenum">
              <a:rPr lang="zh-CN" altLang="en-US" smtClean="0">
                <a:ea typeface="宋体" pitchFamily="2" charset="-122"/>
              </a:rPr>
              <a:pPr/>
              <a:t>6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Framework</a:t>
            </a:r>
            <a:endParaRPr lang="zh-CN" altLang="en-US" smtClean="0"/>
          </a:p>
        </p:txBody>
      </p:sp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428750" y="4786313"/>
            <a:ext cx="61436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spcBef>
                <a:spcPts val="100"/>
              </a:spcBef>
            </a:pPr>
            <a:r>
              <a:rPr lang="en-US" altLang="zh-CN" sz="1600" b="1">
                <a:latin typeface="Times New Roman" pitchFamily="18" charset="0"/>
              </a:rPr>
              <a:t>Figure 1. </a:t>
            </a:r>
            <a:r>
              <a:rPr lang="en-US" altLang="zh-CN" sz="1600">
                <a:latin typeface="Times New Roman" pitchFamily="18" charset="0"/>
              </a:rPr>
              <a:t>Level-by-level pointer analysis (LevPA).</a:t>
            </a:r>
            <a:endParaRPr lang="zh-CN" altLang="zh-CN" sz="1600"/>
          </a:p>
        </p:txBody>
      </p:sp>
      <p:grpSp>
        <p:nvGrpSpPr>
          <p:cNvPr id="35843" name="组合 43"/>
          <p:cNvGrpSpPr>
            <a:grpSpLocks/>
          </p:cNvGrpSpPr>
          <p:nvPr/>
        </p:nvGrpSpPr>
        <p:grpSpPr bwMode="auto">
          <a:xfrm>
            <a:off x="1428750" y="1285875"/>
            <a:ext cx="7143750" cy="3340100"/>
            <a:chOff x="1428728" y="1285860"/>
            <a:chExt cx="7143750" cy="3340100"/>
          </a:xfrm>
        </p:grpSpPr>
        <p:sp>
          <p:nvSpPr>
            <p:cNvPr id="35845" name="AutoShape 3"/>
            <p:cNvSpPr>
              <a:spLocks noChangeAspect="1" noChangeArrowheads="1"/>
            </p:cNvSpPr>
            <p:nvPr/>
          </p:nvSpPr>
          <p:spPr bwMode="auto">
            <a:xfrm>
              <a:off x="1428728" y="1285860"/>
              <a:ext cx="7143750" cy="334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071803" y="3346450"/>
              <a:ext cx="2643206" cy="654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1"/>
              <a:r>
                <a:rPr lang="en-US" altLang="zh-CN" sz="1600">
                  <a:latin typeface="Cambria" pitchFamily="18" charset="0"/>
                </a:rPr>
                <a:t>Evalute transfer functions</a:t>
              </a:r>
              <a:endParaRPr lang="zh-CN" altLang="zh-CN" sz="1600"/>
            </a:p>
          </p:txBody>
        </p:sp>
        <p:sp>
          <p:nvSpPr>
            <p:cNvPr id="56326" name="AutoShape 6"/>
            <p:cNvSpPr>
              <a:spLocks noChangeArrowheads="1"/>
            </p:cNvSpPr>
            <p:nvPr/>
          </p:nvSpPr>
          <p:spPr bwMode="auto">
            <a:xfrm>
              <a:off x="3619478" y="2582848"/>
              <a:ext cx="1181100" cy="649287"/>
            </a:xfrm>
            <a:prstGeom prst="flowChartAlternateProcess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lIns="0" rIns="0"/>
            <a:lstStyle/>
            <a:p>
              <a:pPr algn="ctr">
                <a:defRPr/>
              </a:pPr>
              <a:r>
                <a:rPr lang="en-US" altLang="zh-CN" sz="1600" dirty="0">
                  <a:latin typeface="Calibri" pitchFamily="34" charset="0"/>
                </a:rPr>
                <a:t>Bottom-up</a:t>
              </a:r>
              <a:endParaRPr lang="zh-CN" altLang="zh-CN" sz="1600" dirty="0">
                <a:latin typeface="Arial" pitchFamily="34" charset="0"/>
              </a:endParaRPr>
            </a:p>
          </p:txBody>
        </p:sp>
        <p:sp>
          <p:nvSpPr>
            <p:cNvPr id="56327" name="AutoShape 7"/>
            <p:cNvSpPr>
              <a:spLocks noChangeArrowheads="1"/>
            </p:cNvSpPr>
            <p:nvPr/>
          </p:nvSpPr>
          <p:spPr bwMode="auto">
            <a:xfrm>
              <a:off x="5840391" y="2582848"/>
              <a:ext cx="1163637" cy="649287"/>
            </a:xfrm>
            <a:prstGeom prst="flowChartAlternateProcess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lIns="0" rIns="0"/>
            <a:lstStyle/>
            <a:p>
              <a:pPr algn="ctr">
                <a:defRPr/>
              </a:pPr>
              <a:r>
                <a:rPr lang="en-US" altLang="zh-CN" sz="1600" dirty="0">
                  <a:latin typeface="Calibri" pitchFamily="34" charset="0"/>
                </a:rPr>
                <a:t>Top-down</a:t>
              </a:r>
              <a:endParaRPr lang="zh-CN" altLang="zh-CN" sz="1600" dirty="0">
                <a:latin typeface="Arial" pitchFamily="34" charset="0"/>
              </a:endParaRPr>
            </a:p>
          </p:txBody>
        </p:sp>
        <p:cxnSp>
          <p:nvCxnSpPr>
            <p:cNvPr id="35849" name="AutoShape 8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4799013" y="2908300"/>
              <a:ext cx="1041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35850" name="AutoShape 9"/>
            <p:cNvCxnSpPr>
              <a:cxnSpLocks noChangeShapeType="1"/>
              <a:stCxn id="56327" idx="3"/>
            </p:cNvCxnSpPr>
            <p:nvPr/>
          </p:nvCxnSpPr>
          <p:spPr bwMode="auto">
            <a:xfrm>
              <a:off x="7004050" y="2908300"/>
              <a:ext cx="719138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35851" name="AutoShape 10"/>
            <p:cNvCxnSpPr>
              <a:cxnSpLocks noChangeShapeType="1"/>
              <a:stCxn id="56333" idx="3"/>
              <a:endCxn id="56326" idx="1"/>
            </p:cNvCxnSpPr>
            <p:nvPr/>
          </p:nvCxnSpPr>
          <p:spPr bwMode="auto">
            <a:xfrm flipV="1">
              <a:off x="2740025" y="2908300"/>
              <a:ext cx="879475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35852" name="AutoShape 11"/>
            <p:cNvCxnSpPr>
              <a:cxnSpLocks noChangeShapeType="1"/>
              <a:stCxn id="56327" idx="0"/>
              <a:endCxn id="56326" idx="0"/>
            </p:cNvCxnSpPr>
            <p:nvPr/>
          </p:nvCxnSpPr>
          <p:spPr bwMode="auto">
            <a:xfrm rot="-5400000" flipH="1" flipV="1">
              <a:off x="5315744" y="1477169"/>
              <a:ext cx="1587" cy="2212975"/>
            </a:xfrm>
            <a:prstGeom prst="bentConnector3">
              <a:avLst>
                <a:gd name="adj1" fmla="val -360000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stealth" w="lg" len="lg"/>
            </a:ln>
          </p:spPr>
        </p:cxn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5421313" y="3330575"/>
              <a:ext cx="1938337" cy="59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1" algn="just"/>
              <a:r>
                <a:rPr lang="en-US" altLang="zh-CN" sz="1600">
                  <a:latin typeface="Cambria" pitchFamily="18" charset="0"/>
                </a:rPr>
                <a:t>Propagate points-to set</a:t>
              </a:r>
              <a:endParaRPr lang="zh-CN" altLang="zh-CN" sz="1600"/>
            </a:p>
          </p:txBody>
        </p:sp>
        <p:sp>
          <p:nvSpPr>
            <p:cNvPr id="56333" name="AutoShape 13"/>
            <p:cNvSpPr>
              <a:spLocks noChangeArrowheads="1"/>
            </p:cNvSpPr>
            <p:nvPr/>
          </p:nvSpPr>
          <p:spPr bwMode="auto">
            <a:xfrm>
              <a:off x="1562078" y="2351073"/>
              <a:ext cx="1176338" cy="1120775"/>
            </a:xfrm>
            <a:prstGeom prst="flowChartAlternateProcess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DBE5F1"/>
                </a:gs>
                <a:gs pos="100000">
                  <a:srgbClr val="95B3D7"/>
                </a:gs>
              </a:gsLst>
              <a:lin ang="189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lIns="0" rIns="0"/>
            <a:lstStyle/>
            <a:p>
              <a:pPr algn="ctr">
                <a:defRPr/>
              </a:pPr>
              <a:r>
                <a:rPr lang="en-US" altLang="zh-CN" sz="1600" dirty="0">
                  <a:latin typeface="Calibri" pitchFamily="34" charset="0"/>
                </a:rPr>
                <a:t>Compute points-to level</a:t>
              </a:r>
              <a:endParaRPr lang="zh-CN" altLang="zh-CN" sz="1600" dirty="0">
                <a:latin typeface="Arial" pitchFamily="34" charset="0"/>
              </a:endParaRP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3000364" y="1643050"/>
              <a:ext cx="4572000" cy="249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1" algn="just"/>
              <a:r>
                <a:rPr lang="en-US" altLang="zh-CN" sz="1600">
                  <a:latin typeface="Cambria" pitchFamily="18" charset="0"/>
                </a:rPr>
                <a:t>for points-to level from the highest to lowest</a:t>
              </a:r>
              <a:endParaRPr lang="zh-CN" altLang="zh-CN" sz="1600"/>
            </a:p>
          </p:txBody>
        </p:sp>
        <p:sp>
          <p:nvSpPr>
            <p:cNvPr id="35856" name="Text Box 14"/>
            <p:cNvSpPr txBox="1">
              <a:spLocks noChangeArrowheads="1"/>
            </p:cNvSpPr>
            <p:nvPr/>
          </p:nvSpPr>
          <p:spPr bwMode="auto">
            <a:xfrm>
              <a:off x="3643306" y="4143380"/>
              <a:ext cx="328614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1" algn="just"/>
              <a:r>
                <a:rPr lang="en-US" altLang="zh-CN" sz="1600">
                  <a:latin typeface="Cambria" pitchFamily="18" charset="0"/>
                </a:rPr>
                <a:t>incremental build call graph</a:t>
              </a:r>
              <a:endParaRPr lang="zh-CN" altLang="zh-CN" sz="1600"/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6680178" y="3516298"/>
              <a:ext cx="1214437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>
              <a:off x="3214666" y="4124310"/>
              <a:ext cx="4071937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2602684" y="3510742"/>
              <a:ext cx="12239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44" name="灯片编号占位符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93451-64AC-4E2D-92E6-FDA50D2D2344}" type="slidenum">
              <a:rPr lang="zh-CN" altLang="en-US" smtClean="0">
                <a:ea typeface="宋体" pitchFamily="2" charset="-122"/>
              </a:rPr>
              <a:pPr/>
              <a:t>7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Points-to level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372475" cy="47863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 smtClean="0"/>
              <a:t>Property 1.</a:t>
            </a:r>
            <a:r>
              <a:rPr lang="en-US" altLang="zh-CN" sz="3600" i="1" dirty="0" smtClean="0"/>
              <a:t> </a:t>
            </a:r>
            <a:r>
              <a:rPr lang="en-US" altLang="zh-CN" sz="3600" dirty="0" smtClean="0"/>
              <a:t>If a variable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dirty="0" smtClean="0"/>
              <a:t> is possibly pointed to by a pointer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600" dirty="0" smtClean="0"/>
              <a:t>, then  </a:t>
            </a:r>
            <a:r>
              <a:rPr lang="en-US" altLang="zh-CN" sz="3600" dirty="0" err="1" smtClean="0"/>
              <a:t>ptl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dirty="0" smtClean="0"/>
              <a:t>) ≤ </a:t>
            </a:r>
            <a:r>
              <a:rPr lang="en-US" altLang="zh-CN" sz="3600" dirty="0" err="1" smtClean="0"/>
              <a:t>ptl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600" dirty="0" smtClean="0"/>
              <a:t>).</a:t>
            </a:r>
            <a:endParaRPr lang="zh-CN" altLang="zh-CN" sz="3600" b="1" dirty="0" smtClean="0"/>
          </a:p>
          <a:p>
            <a:pPr>
              <a:lnSpc>
                <a:spcPct val="90000"/>
              </a:lnSpc>
            </a:pPr>
            <a:r>
              <a:rPr lang="en-US" altLang="zh-CN" sz="3600" b="1" dirty="0" smtClean="0"/>
              <a:t>Property 2</a:t>
            </a:r>
            <a:r>
              <a:rPr lang="en-US" altLang="zh-CN" sz="3600" dirty="0" smtClean="0"/>
              <a:t>.</a:t>
            </a:r>
            <a:r>
              <a:rPr lang="en-US" altLang="zh-CN" sz="3600" b="1" i="1" dirty="0" smtClean="0"/>
              <a:t> </a:t>
            </a:r>
            <a:r>
              <a:rPr lang="en-US" altLang="zh-CN" sz="3600" dirty="0" smtClean="0"/>
              <a:t>If a variable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600" dirty="0" smtClean="0"/>
              <a:t> is possibly assigned to 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dirty="0" smtClean="0"/>
              <a:t>, then  </a:t>
            </a:r>
            <a:r>
              <a:rPr lang="en-US" altLang="zh-CN" sz="3600" dirty="0" err="1" smtClean="0"/>
              <a:t>ptl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600" dirty="0" smtClean="0"/>
              <a:t>) = </a:t>
            </a:r>
            <a:r>
              <a:rPr lang="en-US" altLang="zh-CN" sz="3600" dirty="0" err="1" smtClean="0"/>
              <a:t>ptl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600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CN" sz="3600" dirty="0" smtClean="0"/>
              <a:t>Compute points-to level by a Unification-based pointer analysis 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F675FE-C6EF-4445-B763-0F0C45ADB1FF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42938" y="1643063"/>
            <a:ext cx="37147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o, t;		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main() {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L1: </a:t>
            </a:r>
            <a:r>
              <a:rPr lang="en-US" altLang="zh-CN" b="1" dirty="0">
                <a:latin typeface="Cambria" pitchFamily="18" charset="0"/>
              </a:rPr>
              <a:t>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**x, **y;</a:t>
            </a:r>
            <a:r>
              <a:rPr lang="en-US" altLang="zh-CN" b="1" dirty="0">
                <a:latin typeface="Cambria" pitchFamily="18" charset="0"/>
              </a:rPr>
              <a:t> 		   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L2:     </a:t>
            </a:r>
            <a:r>
              <a:rPr lang="en-US" altLang="zh-CN" b="1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  *a, *b, *c, *d, *e;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L3:     x = &amp;a;    y = &amp;b;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L4: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L5:     *b = 5;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L6:     </a:t>
            </a:r>
            <a:r>
              <a:rPr lang="en-US" altLang="zh-CN" b="1" dirty="0">
                <a:latin typeface="Cambria" pitchFamily="18" charset="0"/>
              </a:rPr>
              <a:t>if</a:t>
            </a:r>
            <a:r>
              <a:rPr lang="en-US" altLang="zh-CN" dirty="0">
                <a:latin typeface="Cambria" pitchFamily="18" charset="0"/>
              </a:rPr>
              <a:t> ( … )    {   x = &amp;c;  y = &amp;e;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L7:     </a:t>
            </a:r>
            <a:r>
              <a:rPr lang="en-US" altLang="zh-CN" b="1" dirty="0">
                <a:latin typeface="Cambria" pitchFamily="18" charset="0"/>
              </a:rPr>
              <a:t>else</a:t>
            </a:r>
            <a:r>
              <a:rPr lang="en-US" altLang="zh-CN" dirty="0">
                <a:latin typeface="Cambria" pitchFamily="18" charset="0"/>
              </a:rPr>
              <a:t>     {  x = &amp;d;    y = &amp;d;  }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L8:     c = &amp;t;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L9:   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x, y);</a:t>
            </a:r>
          </a:p>
          <a:p>
            <a:pPr algn="just"/>
            <a:r>
              <a:rPr lang="en-US" altLang="zh-CN" dirty="0">
                <a:latin typeface="Cambria" pitchFamily="18" charset="0"/>
              </a:rPr>
              <a:t> L10:  *e = 10;  }</a:t>
            </a:r>
          </a:p>
          <a:p>
            <a:pPr lvl="1" algn="just"/>
            <a:endParaRPr lang="en-US" altLang="zh-CN" dirty="0">
              <a:latin typeface="Cambria" pitchFamily="18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857750" y="1643063"/>
            <a:ext cx="357187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vl="1" algn="just"/>
            <a:r>
              <a:rPr lang="en-US" altLang="zh-CN" b="1" dirty="0">
                <a:latin typeface="Cambria" pitchFamily="18" charset="0"/>
              </a:rPr>
              <a:t>void</a:t>
            </a:r>
            <a:r>
              <a:rPr lang="en-US" altLang="zh-CN" dirty="0">
                <a:latin typeface="Cambria" pitchFamily="18" charset="0"/>
              </a:rPr>
              <a:t>  </a:t>
            </a:r>
            <a:r>
              <a:rPr lang="en-US" altLang="zh-CN" dirty="0" err="1">
                <a:latin typeface="Cambria" pitchFamily="18" charset="0"/>
              </a:rPr>
              <a:t>foo</a:t>
            </a:r>
            <a:r>
              <a:rPr lang="en-US" altLang="zh-CN" dirty="0">
                <a:latin typeface="Cambria" pitchFamily="18" charset="0"/>
              </a:rPr>
              <a:t>(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**p, </a:t>
            </a:r>
            <a:r>
              <a:rPr lang="en-US" altLang="zh-CN" dirty="0" err="1">
                <a:latin typeface="Cambria" pitchFamily="18" charset="0"/>
              </a:rPr>
              <a:t>int</a:t>
            </a:r>
            <a:r>
              <a:rPr lang="en-US" altLang="zh-CN" dirty="0">
                <a:latin typeface="Cambria" pitchFamily="18" charset="0"/>
              </a:rPr>
              <a:t> **q)  {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L11:     *p = *q;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  L12:   *q = &amp;</a:t>
            </a:r>
            <a:r>
              <a:rPr lang="en-US" altLang="zh-CN" dirty="0" err="1">
                <a:latin typeface="Cambria" pitchFamily="18" charset="0"/>
              </a:rPr>
              <a:t>obj</a:t>
            </a:r>
            <a:r>
              <a:rPr lang="en-US" altLang="zh-CN" dirty="0">
                <a:latin typeface="Cambria" pitchFamily="18" charset="0"/>
              </a:rPr>
              <a:t>;</a:t>
            </a:r>
          </a:p>
          <a:p>
            <a:pPr lvl="1" algn="just"/>
            <a:r>
              <a:rPr lang="en-US" altLang="zh-CN" dirty="0">
                <a:latin typeface="Cambria" pitchFamily="18" charset="0"/>
              </a:rPr>
              <a:t>}</a:t>
            </a:r>
          </a:p>
          <a:p>
            <a:pPr lvl="1" algn="just"/>
            <a:endParaRPr lang="en-US" altLang="zh-CN" dirty="0">
              <a:latin typeface="Cambria" pitchFamily="18" charset="0"/>
            </a:endParaRP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A88371-3C71-4E15-9484-40BEA82E8DE4}" type="slidenum">
              <a:rPr lang="zh-CN" altLang="en-US" smtClean="0">
                <a:ea typeface="宋体" pitchFamily="2" charset="-122"/>
              </a:rPr>
              <a:pPr/>
              <a:t>9</a:t>
            </a:fld>
            <a:endParaRPr lang="en-US" altLang="zh-CN" smtClean="0">
              <a:ea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286375" y="3214688"/>
            <a:ext cx="3000375" cy="9286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360000" bIns="0"/>
          <a:lstStyle/>
          <a:p>
            <a:pPr lvl="1" algn="just">
              <a:defRPr/>
            </a:pP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ptl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x, y, p, q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=2</a:t>
            </a:r>
          </a:p>
          <a:p>
            <a:pPr lvl="1" algn="just">
              <a:defRPr/>
            </a:pP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ptl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b, c, d, 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=1 </a:t>
            </a:r>
          </a:p>
          <a:p>
            <a:pPr lvl="1" algn="just">
              <a:defRPr/>
            </a:pP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ptl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t, 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286375" y="4143375"/>
            <a:ext cx="3000375" cy="12144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360000" bIns="0"/>
          <a:lstStyle/>
          <a:p>
            <a:pPr lvl="1" algn="just">
              <a:defRPr/>
            </a:pPr>
            <a:r>
              <a:rPr lang="en-US" altLang="zh-CN" dirty="0"/>
              <a:t>analyze </a:t>
            </a:r>
          </a:p>
          <a:p>
            <a:pPr lvl="1" algn="just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 {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lvl="1" algn="just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{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lvl="1" algn="just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last  {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t,  o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0.8|0.8|1.6|1.4|2.4|1.5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|11.7|6.7|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清新自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清新自然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清新自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清新自然">
  <a:themeElements>
    <a:clrScheme name="清新自然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清新自然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清新自然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新自然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新自然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1667</Words>
  <Application>Microsoft Office PowerPoint</Application>
  <PresentationFormat>全屏显示(4:3)</PresentationFormat>
  <Paragraphs>430</Paragraphs>
  <Slides>26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清新自然</vt:lpstr>
      <vt:lpstr>1_清新自然</vt:lpstr>
      <vt:lpstr>Level by Level:  Making Flow- and Context-Sensitive Pointer Analysis Scalable for Millions of Lines of Code</vt:lpstr>
      <vt:lpstr>Outline</vt:lpstr>
      <vt:lpstr>Introduction</vt:lpstr>
      <vt:lpstr>Improve scalability</vt:lpstr>
      <vt:lpstr>Idea</vt:lpstr>
      <vt:lpstr>Contribution</vt:lpstr>
      <vt:lpstr>Framework</vt:lpstr>
      <vt:lpstr>Points-to level</vt:lpstr>
      <vt:lpstr>Example</vt:lpstr>
      <vt:lpstr>Bottom-up analyze level 2</vt:lpstr>
      <vt:lpstr>Bottom-up analyze level 2</vt:lpstr>
      <vt:lpstr>Bottom-up analyze level 2</vt:lpstr>
      <vt:lpstr>Full-sparse Analysis</vt:lpstr>
      <vt:lpstr>Top-down analyze level 2</vt:lpstr>
      <vt:lpstr>Top-down analyze level 2</vt:lpstr>
      <vt:lpstr>Context Condition </vt:lpstr>
      <vt:lpstr>Context-sensitive μ and χ</vt:lpstr>
      <vt:lpstr>Bottom-up analyze level 1</vt:lpstr>
      <vt:lpstr>Points-to Set</vt:lpstr>
      <vt:lpstr>Transfer function</vt:lpstr>
      <vt:lpstr>Bottom-up analyze level 1</vt:lpstr>
      <vt:lpstr>Bottom-up analyze level 1</vt:lpstr>
      <vt:lpstr>BDD and context condition</vt:lpstr>
      <vt:lpstr>Experiment</vt:lpstr>
      <vt:lpstr>Conclusion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Valued Acer Customer</cp:lastModifiedBy>
  <cp:revision>625</cp:revision>
  <dcterms:modified xsi:type="dcterms:W3CDTF">2010-04-23T07:41:18Z</dcterms:modified>
</cp:coreProperties>
</file>