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xls" ContentType="application/vnd.ms-exce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charts/chart7.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charts/chart6.xml" ContentType="application/vnd.openxmlformats-officedocument.drawingml.chart+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
  </p:notesMasterIdLst>
  <p:handoutMasterIdLst>
    <p:handoutMasterId r:id="rId23"/>
  </p:handoutMasterIdLst>
  <p:sldIdLst>
    <p:sldId id="495" r:id="rId2"/>
    <p:sldId id="520" r:id="rId3"/>
    <p:sldId id="492" r:id="rId4"/>
    <p:sldId id="518" r:id="rId5"/>
    <p:sldId id="499" r:id="rId6"/>
    <p:sldId id="501" r:id="rId7"/>
    <p:sldId id="523" r:id="rId8"/>
    <p:sldId id="524" r:id="rId9"/>
    <p:sldId id="502" r:id="rId10"/>
    <p:sldId id="503" r:id="rId11"/>
    <p:sldId id="505" r:id="rId12"/>
    <p:sldId id="504" r:id="rId13"/>
    <p:sldId id="506" r:id="rId14"/>
    <p:sldId id="513" r:id="rId15"/>
    <p:sldId id="507" r:id="rId16"/>
    <p:sldId id="514" r:id="rId17"/>
    <p:sldId id="509" r:id="rId18"/>
    <p:sldId id="510" r:id="rId19"/>
    <p:sldId id="538" r:id="rId20"/>
    <p:sldId id="350" r:id="rId21"/>
  </p:sldIdLst>
  <p:sldSz cx="9144000" cy="6858000" type="screen4x3"/>
  <p:notesSz cx="6669088" cy="9926638"/>
  <p:defaultTextStyle>
    <a:defPPr>
      <a:defRPr lang="zh-CN"/>
    </a:defPPr>
    <a:lvl1pPr algn="l" rtl="0" fontAlgn="base">
      <a:spcBef>
        <a:spcPct val="0"/>
      </a:spcBef>
      <a:spcAft>
        <a:spcPct val="0"/>
      </a:spcAft>
      <a:defRPr kern="1200">
        <a:solidFill>
          <a:schemeClr val="tx1"/>
        </a:solidFill>
        <a:latin typeface="Arial" charset="0"/>
        <a:ea typeface="SimSun" pitchFamily="2" charset="-122"/>
        <a:cs typeface="+mn-cs"/>
      </a:defRPr>
    </a:lvl1pPr>
    <a:lvl2pPr marL="457200" algn="l" rtl="0" fontAlgn="base">
      <a:spcBef>
        <a:spcPct val="0"/>
      </a:spcBef>
      <a:spcAft>
        <a:spcPct val="0"/>
      </a:spcAft>
      <a:defRPr kern="1200">
        <a:solidFill>
          <a:schemeClr val="tx1"/>
        </a:solidFill>
        <a:latin typeface="Arial" charset="0"/>
        <a:ea typeface="SimSun" pitchFamily="2" charset="-122"/>
        <a:cs typeface="+mn-cs"/>
      </a:defRPr>
    </a:lvl2pPr>
    <a:lvl3pPr marL="914400" algn="l" rtl="0" fontAlgn="base">
      <a:spcBef>
        <a:spcPct val="0"/>
      </a:spcBef>
      <a:spcAft>
        <a:spcPct val="0"/>
      </a:spcAft>
      <a:defRPr kern="1200">
        <a:solidFill>
          <a:schemeClr val="tx1"/>
        </a:solidFill>
        <a:latin typeface="Arial" charset="0"/>
        <a:ea typeface="SimSun" pitchFamily="2" charset="-122"/>
        <a:cs typeface="+mn-cs"/>
      </a:defRPr>
    </a:lvl3pPr>
    <a:lvl4pPr marL="1371600" algn="l" rtl="0" fontAlgn="base">
      <a:spcBef>
        <a:spcPct val="0"/>
      </a:spcBef>
      <a:spcAft>
        <a:spcPct val="0"/>
      </a:spcAft>
      <a:defRPr kern="1200">
        <a:solidFill>
          <a:schemeClr val="tx1"/>
        </a:solidFill>
        <a:latin typeface="Arial" charset="0"/>
        <a:ea typeface="SimSun" pitchFamily="2" charset="-122"/>
        <a:cs typeface="+mn-cs"/>
      </a:defRPr>
    </a:lvl4pPr>
    <a:lvl5pPr marL="1828800" algn="l" rtl="0" fontAlgn="base">
      <a:spcBef>
        <a:spcPct val="0"/>
      </a:spcBef>
      <a:spcAft>
        <a:spcPct val="0"/>
      </a:spcAft>
      <a:defRPr kern="1200">
        <a:solidFill>
          <a:schemeClr val="tx1"/>
        </a:solidFill>
        <a:latin typeface="Arial" charset="0"/>
        <a:ea typeface="SimSun" pitchFamily="2" charset="-122"/>
        <a:cs typeface="+mn-cs"/>
      </a:defRPr>
    </a:lvl5pPr>
    <a:lvl6pPr marL="2286000" algn="l" defTabSz="914400" rtl="0" eaLnBrk="1" latinLnBrk="0" hangingPunct="1">
      <a:defRPr kern="1200">
        <a:solidFill>
          <a:schemeClr val="tx1"/>
        </a:solidFill>
        <a:latin typeface="Arial" charset="0"/>
        <a:ea typeface="SimSun" pitchFamily="2" charset="-122"/>
        <a:cs typeface="+mn-cs"/>
      </a:defRPr>
    </a:lvl6pPr>
    <a:lvl7pPr marL="2743200" algn="l" defTabSz="914400" rtl="0" eaLnBrk="1" latinLnBrk="0" hangingPunct="1">
      <a:defRPr kern="1200">
        <a:solidFill>
          <a:schemeClr val="tx1"/>
        </a:solidFill>
        <a:latin typeface="Arial" charset="0"/>
        <a:ea typeface="SimSun" pitchFamily="2" charset="-122"/>
        <a:cs typeface="+mn-cs"/>
      </a:defRPr>
    </a:lvl7pPr>
    <a:lvl8pPr marL="3200400" algn="l" defTabSz="914400" rtl="0" eaLnBrk="1" latinLnBrk="0" hangingPunct="1">
      <a:defRPr kern="1200">
        <a:solidFill>
          <a:schemeClr val="tx1"/>
        </a:solidFill>
        <a:latin typeface="Arial" charset="0"/>
        <a:ea typeface="SimSun" pitchFamily="2" charset="-122"/>
        <a:cs typeface="+mn-cs"/>
      </a:defRPr>
    </a:lvl8pPr>
    <a:lvl9pPr marL="3657600" algn="l" defTabSz="914400" rtl="0" eaLnBrk="1" latinLnBrk="0" hangingPunct="1">
      <a:defRPr kern="1200">
        <a:solidFill>
          <a:schemeClr val="tx1"/>
        </a:solidFill>
        <a:latin typeface="Arial"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CC33"/>
    <a:srgbClr val="3366FF"/>
    <a:srgbClr val="66FFFF"/>
    <a:srgbClr val="C6FCE6"/>
    <a:srgbClr val="CB071E"/>
    <a:srgbClr val="FF5050"/>
    <a:srgbClr val="CB0723"/>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55" autoAdjust="0"/>
    <p:restoredTop sz="73655" autoAdjust="0"/>
  </p:normalViewPr>
  <p:slideViewPr>
    <p:cSldViewPr>
      <p:cViewPr>
        <p:scale>
          <a:sx n="50" d="100"/>
          <a:sy n="50" d="100"/>
        </p:scale>
        <p:origin x="-1086" y="-108"/>
      </p:cViewPr>
      <p:guideLst>
        <p:guide orient="horz" pos="2160"/>
        <p:guide pos="2880"/>
      </p:guideLst>
    </p:cSldViewPr>
  </p:slideViewPr>
  <p:outlineViewPr>
    <p:cViewPr>
      <p:scale>
        <a:sx n="33" d="100"/>
        <a:sy n="33" d="100"/>
      </p:scale>
      <p:origin x="66" y="4704"/>
    </p:cViewPr>
  </p:outlineViewPr>
  <p:notesTextViewPr>
    <p:cViewPr>
      <p:scale>
        <a:sx n="100" d="100"/>
        <a:sy n="100" d="100"/>
      </p:scale>
      <p:origin x="0" y="3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D:\wlei_work\0_MY-DOCS\WLEI-&#28023;&#40485;\paper(done)-CGO.2010\case_test_159_nqueen.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wlei_work\0_MY-DOCS\WLEI-&#28023;&#40485;\paper(done)-CGO.2010\case_test_159_nqueen.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wlei_work\0_MY-DOCS\WLEI-&#28023;&#40485;\paper(done)-CGO.2010\case_test_159_nqueen.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wlei_work\0_MY-DOCS\WLEI-&#28023;&#40485;\paper(done)-CGO.2010\case_test_159_nqueen.xls"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wlei_work\0_MY-DOCS\WLEI-&#28023;&#40485;\paper(done)-CGO.2010\case_test_159_nqueen.xls"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wlei_work\0_MY-DOCS\WLEI-&#28023;&#40485;\paper(done)-CGO.2010\case_test_159_nqueen.xls"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wlei_work\0_MY-DOCS\WLEI-&#28023;&#40485;\paper(done)-CGO.2010\case_test_159_all.xls"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27020928457131"/>
          <c:y val="8.4507042253523443E-2"/>
          <c:w val="0.51039318525500765"/>
          <c:h val="0.69718309859155081"/>
        </c:manualLayout>
      </c:layout>
      <c:lineChart>
        <c:grouping val="standard"/>
        <c:ser>
          <c:idx val="0"/>
          <c:order val="0"/>
          <c:tx>
            <c:strRef>
              <c:f>'102-nqt'!$B$40</c:f>
              <c:strCache>
                <c:ptCount val="1"/>
                <c:pt idx="0">
                  <c:v>Cilk</c:v>
                </c:pt>
              </c:strCache>
            </c:strRef>
          </c:tx>
          <c:spPr>
            <a:ln w="12700">
              <a:solidFill>
                <a:srgbClr val="CC00CC"/>
              </a:solidFill>
              <a:prstDash val="solid"/>
            </a:ln>
          </c:spPr>
          <c:marker>
            <c:symbol val="x"/>
            <c:size val="6"/>
            <c:spPr>
              <a:noFill/>
              <a:ln>
                <a:solidFill>
                  <a:srgbClr val="CC00CC"/>
                </a:solidFill>
                <a:prstDash val="solid"/>
              </a:ln>
            </c:spPr>
          </c:marker>
          <c:val>
            <c:numRef>
              <c:f>'102-nqt'!$C$40:$J$40</c:f>
              <c:numCache>
                <c:formatCode>General</c:formatCode>
                <c:ptCount val="8"/>
                <c:pt idx="0">
                  <c:v>0.30760292192132832</c:v>
                </c:pt>
                <c:pt idx="1">
                  <c:v>0.61772476850844615</c:v>
                </c:pt>
                <c:pt idx="2">
                  <c:v>0.93014743058874672</c:v>
                </c:pt>
                <c:pt idx="3">
                  <c:v>1.2374854107653279</c:v>
                </c:pt>
                <c:pt idx="4">
                  <c:v>1.5443022422557324</c:v>
                </c:pt>
                <c:pt idx="5">
                  <c:v>1.8637346825665295</c:v>
                </c:pt>
                <c:pt idx="6">
                  <c:v>2.1644139908310782</c:v>
                </c:pt>
                <c:pt idx="7">
                  <c:v>2.4743753483036635</c:v>
                </c:pt>
              </c:numCache>
            </c:numRef>
          </c:val>
        </c:ser>
        <c:ser>
          <c:idx val="1"/>
          <c:order val="1"/>
          <c:tx>
            <c:strRef>
              <c:f>'102-nqt'!$B$41</c:f>
              <c:strCache>
                <c:ptCount val="1"/>
                <c:pt idx="0">
                  <c:v>Cilk-SYNCHED</c:v>
                </c:pt>
              </c:strCache>
            </c:strRef>
          </c:tx>
          <c:spPr>
            <a:ln w="12700">
              <a:solidFill>
                <a:srgbClr val="CC00CC"/>
              </a:solidFill>
              <a:prstDash val="solid"/>
            </a:ln>
          </c:spPr>
          <c:marker>
            <c:symbol val="diamond"/>
            <c:size val="6"/>
            <c:spPr>
              <a:noFill/>
              <a:ln>
                <a:solidFill>
                  <a:srgbClr val="CC00CC"/>
                </a:solidFill>
                <a:prstDash val="solid"/>
              </a:ln>
            </c:spPr>
          </c:marker>
          <c:val>
            <c:numRef>
              <c:f>'102-nqt'!$C$41:$J$41</c:f>
              <c:numCache>
                <c:formatCode>General</c:formatCode>
                <c:ptCount val="8"/>
                <c:pt idx="0">
                  <c:v>0.33003602583231656</c:v>
                </c:pt>
                <c:pt idx="1">
                  <c:v>0.67627830927670263</c:v>
                </c:pt>
                <c:pt idx="2">
                  <c:v>1.026070935248844</c:v>
                </c:pt>
                <c:pt idx="3">
                  <c:v>1.3522063558380479</c:v>
                </c:pt>
                <c:pt idx="4">
                  <c:v>1.6943213363507301</c:v>
                </c:pt>
                <c:pt idx="5">
                  <c:v>2.0413467940091397</c:v>
                </c:pt>
                <c:pt idx="6">
                  <c:v>2.3733737785850044</c:v>
                </c:pt>
                <c:pt idx="7">
                  <c:v>2.7131797050141402</c:v>
                </c:pt>
              </c:numCache>
            </c:numRef>
          </c:val>
        </c:ser>
        <c:ser>
          <c:idx val="2"/>
          <c:order val="2"/>
          <c:tx>
            <c:strRef>
              <c:f>'102-nqt'!$B$42</c:f>
              <c:strCache>
                <c:ptCount val="1"/>
                <c:pt idx="0">
                  <c:v>Tascell</c:v>
                </c:pt>
              </c:strCache>
            </c:strRef>
          </c:tx>
          <c:spPr>
            <a:ln w="12700">
              <a:solidFill>
                <a:srgbClr val="0912C3"/>
              </a:solidFill>
              <a:prstDash val="solid"/>
            </a:ln>
          </c:spPr>
          <c:marker>
            <c:symbol val="diamond"/>
            <c:size val="6"/>
            <c:spPr>
              <a:solidFill>
                <a:srgbClr val="0912C3"/>
              </a:solidFill>
              <a:ln>
                <a:solidFill>
                  <a:srgbClr val="0912C3"/>
                </a:solidFill>
                <a:prstDash val="solid"/>
              </a:ln>
            </c:spPr>
          </c:marker>
          <c:val>
            <c:numRef>
              <c:f>'102-nqt'!$C$42:$J$42</c:f>
              <c:numCache>
                <c:formatCode>General</c:formatCode>
                <c:ptCount val="8"/>
                <c:pt idx="0">
                  <c:v>0.71266313710747264</c:v>
                </c:pt>
                <c:pt idx="1">
                  <c:v>1.2464001928623112</c:v>
                </c:pt>
                <c:pt idx="2">
                  <c:v>1.8533984605038021</c:v>
                </c:pt>
                <c:pt idx="3">
                  <c:v>2.4204923769726272</c:v>
                </c:pt>
                <c:pt idx="4">
                  <c:v>2.8751499491170587</c:v>
                </c:pt>
                <c:pt idx="5">
                  <c:v>3.6908050881996153</c:v>
                </c:pt>
                <c:pt idx="6">
                  <c:v>3.6754344139090778</c:v>
                </c:pt>
                <c:pt idx="7">
                  <c:v>4.2701299368843104</c:v>
                </c:pt>
              </c:numCache>
            </c:numRef>
          </c:val>
        </c:ser>
        <c:ser>
          <c:idx val="3"/>
          <c:order val="3"/>
          <c:tx>
            <c:strRef>
              <c:f>'102-nqt'!$B$43</c:f>
              <c:strCache>
                <c:ptCount val="1"/>
                <c:pt idx="0">
                  <c:v>AdaptiveTC</c:v>
                </c:pt>
              </c:strCache>
            </c:strRef>
          </c:tx>
          <c:spPr>
            <a:ln w="12700">
              <a:solidFill>
                <a:srgbClr val="FF0000"/>
              </a:solidFill>
              <a:prstDash val="solid"/>
            </a:ln>
          </c:spPr>
          <c:marker>
            <c:symbol val="triangle"/>
            <c:size val="6"/>
            <c:spPr>
              <a:solidFill>
                <a:srgbClr val="FF0000"/>
              </a:solidFill>
              <a:ln>
                <a:solidFill>
                  <a:srgbClr val="FF0000"/>
                </a:solidFill>
                <a:prstDash val="solid"/>
              </a:ln>
            </c:spPr>
          </c:marker>
          <c:val>
            <c:numRef>
              <c:f>'102-nqt'!$C$43:$J$43</c:f>
              <c:numCache>
                <c:formatCode>General</c:formatCode>
                <c:ptCount val="8"/>
                <c:pt idx="0">
                  <c:v>0.92075483479746278</c:v>
                </c:pt>
                <c:pt idx="1">
                  <c:v>1.8396497304472739</c:v>
                </c:pt>
                <c:pt idx="2">
                  <c:v>2.7667011395995447</c:v>
                </c:pt>
                <c:pt idx="3">
                  <c:v>3.6833732061836306</c:v>
                </c:pt>
                <c:pt idx="4">
                  <c:v>4.593384625006685</c:v>
                </c:pt>
                <c:pt idx="5">
                  <c:v>5.5145348188716508</c:v>
                </c:pt>
                <c:pt idx="6">
                  <c:v>6.4448961423388873</c:v>
                </c:pt>
                <c:pt idx="7">
                  <c:v>7.3528122194445755</c:v>
                </c:pt>
              </c:numCache>
            </c:numRef>
          </c:val>
        </c:ser>
        <c:marker val="1"/>
        <c:axId val="66630400"/>
        <c:axId val="66632704"/>
      </c:lineChart>
      <c:catAx>
        <c:axId val="66630400"/>
        <c:scaling>
          <c:orientation val="minMax"/>
        </c:scaling>
        <c:axPos val="b"/>
        <c:majorGridlines>
          <c:spPr>
            <a:ln w="3175">
              <a:solidFill>
                <a:srgbClr val="C0C0C0"/>
              </a:solidFill>
              <a:prstDash val="sysDash"/>
            </a:ln>
          </c:spPr>
        </c:majorGridlines>
        <c:title>
          <c:tx>
            <c:rich>
              <a:bodyPr/>
              <a:lstStyle/>
              <a:p>
                <a:pPr>
                  <a:defRPr lang="en-US" sz="1800" b="0" i="0" u="none" strike="noStrike" baseline="0">
                    <a:solidFill>
                      <a:srgbClr val="000000"/>
                    </a:solidFill>
                    <a:latin typeface="Times New Roman"/>
                    <a:ea typeface="Times New Roman"/>
                    <a:cs typeface="Times New Roman"/>
                  </a:defRPr>
                </a:pPr>
                <a:r>
                  <a:rPr lang="en-US" altLang="en-US" sz="1800" b="1"/>
                  <a:t>Number of Threads</a:t>
                </a:r>
              </a:p>
            </c:rich>
          </c:tx>
          <c:layout>
            <c:manualLayout>
              <c:xMode val="edge"/>
              <c:yMode val="edge"/>
              <c:x val="0.21125344314293379"/>
              <c:y val="0.88920777144235319"/>
            </c:manualLayout>
          </c:layout>
          <c:spPr>
            <a:noFill/>
            <a:ln w="25400">
              <a:noFill/>
            </a:ln>
          </c:spPr>
        </c:title>
        <c:numFmt formatCode="General" sourceLinked="1"/>
        <c:majorTickMark val="in"/>
        <c:tickLblPos val="nextTo"/>
        <c:spPr>
          <a:ln w="3175">
            <a:solidFill>
              <a:srgbClr val="000000"/>
            </a:solidFill>
            <a:prstDash val="solid"/>
          </a:ln>
        </c:spPr>
        <c:txPr>
          <a:bodyPr rot="0" vert="horz"/>
          <a:lstStyle/>
          <a:p>
            <a:pPr>
              <a:defRPr lang="en-US" sz="1400" b="0" i="0" u="none" strike="noStrike" baseline="0">
                <a:solidFill>
                  <a:srgbClr val="000000"/>
                </a:solidFill>
                <a:latin typeface="Times New Roman" pitchFamily="18" charset="0"/>
                <a:ea typeface="宋体"/>
                <a:cs typeface="Times New Roman" pitchFamily="18" charset="0"/>
              </a:defRPr>
            </a:pPr>
            <a:endParaRPr lang="zh-CN"/>
          </a:p>
        </c:txPr>
        <c:crossAx val="66632704"/>
        <c:crosses val="autoZero"/>
        <c:auto val="1"/>
        <c:lblAlgn val="ctr"/>
        <c:lblOffset val="100"/>
        <c:tickLblSkip val="1"/>
        <c:tickMarkSkip val="1"/>
      </c:catAx>
      <c:valAx>
        <c:axId val="66632704"/>
        <c:scaling>
          <c:orientation val="minMax"/>
        </c:scaling>
        <c:axPos val="l"/>
        <c:majorGridlines>
          <c:spPr>
            <a:ln w="3175">
              <a:solidFill>
                <a:srgbClr val="C0C0C0"/>
              </a:solidFill>
              <a:prstDash val="sysDash"/>
            </a:ln>
          </c:spPr>
        </c:majorGridlines>
        <c:title>
          <c:tx>
            <c:rich>
              <a:bodyPr/>
              <a:lstStyle/>
              <a:p>
                <a:pPr>
                  <a:defRPr lang="en-US" sz="1800" b="1" i="0" u="none" strike="noStrike" baseline="0">
                    <a:solidFill>
                      <a:srgbClr val="000000"/>
                    </a:solidFill>
                    <a:latin typeface="Times New Roman"/>
                    <a:ea typeface="Times New Roman"/>
                    <a:cs typeface="Times New Roman"/>
                  </a:defRPr>
                </a:pPr>
                <a:r>
                  <a:rPr lang="en-US" altLang="en-US" sz="1800" b="1"/>
                  <a:t>Speedup</a:t>
                </a:r>
              </a:p>
            </c:rich>
          </c:tx>
          <c:layout>
            <c:manualLayout>
              <c:xMode val="edge"/>
              <c:yMode val="edge"/>
              <c:x val="1.8475835396900796E-2"/>
              <c:y val="0.34976528795970052"/>
            </c:manualLayout>
          </c:layout>
          <c:spPr>
            <a:noFill/>
            <a:ln w="25400">
              <a:noFill/>
            </a:ln>
          </c:spPr>
        </c:title>
        <c:numFmt formatCode="General" sourceLinked="1"/>
        <c:majorTickMark val="in"/>
        <c:tickLblPos val="nextTo"/>
        <c:spPr>
          <a:ln w="3175">
            <a:solidFill>
              <a:srgbClr val="000000"/>
            </a:solidFill>
            <a:prstDash val="solid"/>
          </a:ln>
        </c:spPr>
        <c:txPr>
          <a:bodyPr rot="0" vert="horz"/>
          <a:lstStyle/>
          <a:p>
            <a:pPr>
              <a:defRPr lang="en-US" sz="1400" b="0" i="0" u="none" strike="noStrike" baseline="0">
                <a:solidFill>
                  <a:srgbClr val="000000"/>
                </a:solidFill>
                <a:latin typeface="Times New Roman" pitchFamily="18" charset="0"/>
                <a:ea typeface="宋体"/>
                <a:cs typeface="Times New Roman" pitchFamily="18" charset="0"/>
              </a:defRPr>
            </a:pPr>
            <a:endParaRPr lang="zh-CN"/>
          </a:p>
        </c:txPr>
        <c:crossAx val="66630400"/>
        <c:crosses val="autoZero"/>
        <c:crossBetween val="midCat"/>
      </c:valAx>
      <c:spPr>
        <a:noFill/>
        <a:ln w="12700">
          <a:solidFill>
            <a:srgbClr val="808080"/>
          </a:solidFill>
          <a:prstDash val="solid"/>
        </a:ln>
      </c:spPr>
    </c:plotArea>
    <c:legend>
      <c:legendPos val="r"/>
      <c:layout>
        <c:manualLayout>
          <c:xMode val="edge"/>
          <c:yMode val="edge"/>
          <c:x val="0.67436558062750984"/>
          <c:y val="0.28521133134220716"/>
          <c:w val="0.30715951142149633"/>
          <c:h val="0.29929586387908952"/>
        </c:manualLayout>
      </c:layout>
      <c:spPr>
        <a:solidFill>
          <a:srgbClr val="FFFFFF"/>
        </a:solidFill>
        <a:ln w="3175">
          <a:solidFill>
            <a:srgbClr val="000000"/>
          </a:solidFill>
          <a:prstDash val="solid"/>
        </a:ln>
      </c:spPr>
      <c:txPr>
        <a:bodyPr/>
        <a:lstStyle/>
        <a:p>
          <a:pPr>
            <a:defRPr lang="en-US" sz="1400" b="0" i="0" u="none" strike="noStrike" baseline="0">
              <a:solidFill>
                <a:srgbClr val="000000"/>
              </a:solidFill>
              <a:latin typeface="Times New Roman"/>
              <a:ea typeface="Times New Roman"/>
              <a:cs typeface="Times New Roman"/>
            </a:defRPr>
          </a:pPr>
          <a:endParaRPr lang="zh-CN"/>
        </a:p>
      </c:txPr>
    </c:legend>
    <c:plotVisOnly val="1"/>
    <c:dispBlanksAs val="gap"/>
  </c:chart>
  <c:spPr>
    <a:solidFill>
      <a:srgbClr val="FFFFFF"/>
    </a:solidFill>
    <a:ln w="9525">
      <a:noFill/>
    </a:ln>
  </c:spPr>
  <c:txPr>
    <a:bodyPr/>
    <a:lstStyle/>
    <a:p>
      <a:pPr>
        <a:defRPr sz="1075" b="0" i="0" u="none" strike="noStrike" baseline="0">
          <a:solidFill>
            <a:srgbClr val="000000"/>
          </a:solidFill>
          <a:latin typeface="宋体"/>
          <a:ea typeface="宋体"/>
          <a:cs typeface="宋体"/>
        </a:defRPr>
      </a:pPr>
      <a:endParaRPr lang="zh-CN"/>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4609082853256194"/>
          <c:y val="0.13993174061433494"/>
          <c:w val="0.82510453861349531"/>
          <c:h val="0.70648464163822522"/>
        </c:manualLayout>
      </c:layout>
      <c:barChart>
        <c:barDir val="col"/>
        <c:grouping val="stacked"/>
        <c:ser>
          <c:idx val="0"/>
          <c:order val="0"/>
          <c:tx>
            <c:strRef>
              <c:f>'102-nqt-overhead'!$I$38</c:f>
              <c:strCache>
                <c:ptCount val="1"/>
                <c:pt idx="0">
                  <c:v>working</c:v>
                </c:pt>
              </c:strCache>
            </c:strRef>
          </c:tx>
          <c:spPr>
            <a:solidFill>
              <a:srgbClr val="FF3737"/>
            </a:solidFill>
            <a:ln w="12700">
              <a:solidFill>
                <a:srgbClr val="FF3737"/>
              </a:solidFill>
              <a:prstDash val="solid"/>
            </a:ln>
          </c:spPr>
          <c:cat>
            <c:strRef>
              <c:f>'102-nqt-overhead'!$K$37:$N$37</c:f>
              <c:strCache>
                <c:ptCount val="4"/>
                <c:pt idx="0">
                  <c:v>Tascell</c:v>
                </c:pt>
                <c:pt idx="1">
                  <c:v>Cilk</c:v>
                </c:pt>
                <c:pt idx="2">
                  <c:v>Cilk-SYNCHED</c:v>
                </c:pt>
                <c:pt idx="3">
                  <c:v>AdaptiveTC</c:v>
                </c:pt>
              </c:strCache>
            </c:strRef>
          </c:cat>
          <c:val>
            <c:numRef>
              <c:f>'102-nqt-overhead'!$K$38:$N$38</c:f>
              <c:numCache>
                <c:formatCode>0.00%</c:formatCode>
                <c:ptCount val="4"/>
                <c:pt idx="0">
                  <c:v>0.71266313710747264</c:v>
                </c:pt>
                <c:pt idx="1">
                  <c:v>0.30760292192132832</c:v>
                </c:pt>
                <c:pt idx="2">
                  <c:v>0.33003602583231584</c:v>
                </c:pt>
                <c:pt idx="3">
                  <c:v>0.92075483479746278</c:v>
                </c:pt>
              </c:numCache>
            </c:numRef>
          </c:val>
        </c:ser>
        <c:ser>
          <c:idx val="1"/>
          <c:order val="1"/>
          <c:tx>
            <c:strRef>
              <c:f>'102-nqt-overhead'!$I$39</c:f>
              <c:strCache>
                <c:ptCount val="1"/>
                <c:pt idx="0">
                  <c:v>taskprivate variable</c:v>
                </c:pt>
              </c:strCache>
            </c:strRef>
          </c:tx>
          <c:spPr>
            <a:solidFill>
              <a:srgbClr val="5A62F8"/>
            </a:solidFill>
            <a:ln w="12700">
              <a:solidFill>
                <a:srgbClr val="5A62F8"/>
              </a:solidFill>
              <a:prstDash val="solid"/>
            </a:ln>
          </c:spPr>
          <c:cat>
            <c:strRef>
              <c:f>'102-nqt-overhead'!$K$37:$N$37</c:f>
              <c:strCache>
                <c:ptCount val="4"/>
                <c:pt idx="0">
                  <c:v>Tascell</c:v>
                </c:pt>
                <c:pt idx="1">
                  <c:v>Cilk</c:v>
                </c:pt>
                <c:pt idx="2">
                  <c:v>Cilk-SYNCHED</c:v>
                </c:pt>
                <c:pt idx="3">
                  <c:v>AdaptiveTC</c:v>
                </c:pt>
              </c:strCache>
            </c:strRef>
          </c:cat>
          <c:val>
            <c:numRef>
              <c:f>'102-nqt-overhead'!$K$39:$N$39</c:f>
              <c:numCache>
                <c:formatCode>0.00%</c:formatCode>
                <c:ptCount val="4"/>
                <c:pt idx="0">
                  <c:v>0</c:v>
                </c:pt>
                <c:pt idx="1">
                  <c:v>0.5835047748350578</c:v>
                </c:pt>
                <c:pt idx="2">
                  <c:v>0.55313028877298465</c:v>
                </c:pt>
                <c:pt idx="3">
                  <c:v>1.2567735101782681E-2</c:v>
                </c:pt>
              </c:numCache>
            </c:numRef>
          </c:val>
        </c:ser>
        <c:ser>
          <c:idx val="2"/>
          <c:order val="2"/>
          <c:tx>
            <c:strRef>
              <c:f>'102-nqt-overhead'!$I$40</c:f>
              <c:strCache>
                <c:ptCount val="1"/>
                <c:pt idx="0">
                  <c:v>deque/nested function</c:v>
                </c:pt>
              </c:strCache>
            </c:strRef>
          </c:tx>
          <c:spPr>
            <a:solidFill>
              <a:srgbClr val="FFFF00"/>
            </a:solidFill>
            <a:ln w="12700">
              <a:solidFill>
                <a:srgbClr val="FFFF00"/>
              </a:solidFill>
              <a:prstDash val="solid"/>
            </a:ln>
          </c:spPr>
          <c:cat>
            <c:strRef>
              <c:f>'102-nqt-overhead'!$K$37:$N$37</c:f>
              <c:strCache>
                <c:ptCount val="4"/>
                <c:pt idx="0">
                  <c:v>Tascell</c:v>
                </c:pt>
                <c:pt idx="1">
                  <c:v>Cilk</c:v>
                </c:pt>
                <c:pt idx="2">
                  <c:v>Cilk-SYNCHED</c:v>
                </c:pt>
                <c:pt idx="3">
                  <c:v>AdaptiveTC</c:v>
                </c:pt>
              </c:strCache>
            </c:strRef>
          </c:cat>
          <c:val>
            <c:numRef>
              <c:f>'102-nqt-overhead'!$K$40:$N$40</c:f>
              <c:numCache>
                <c:formatCode>0.00%</c:formatCode>
                <c:ptCount val="4"/>
                <c:pt idx="0">
                  <c:v>0.28733686289253163</c:v>
                </c:pt>
                <c:pt idx="1">
                  <c:v>0.10889230324360406</c:v>
                </c:pt>
                <c:pt idx="2">
                  <c:v>0.11683368539469555</c:v>
                </c:pt>
                <c:pt idx="3">
                  <c:v>6.6677430100754567E-2</c:v>
                </c:pt>
              </c:numCache>
            </c:numRef>
          </c:val>
        </c:ser>
        <c:overlap val="100"/>
        <c:axId val="39513472"/>
        <c:axId val="59298944"/>
      </c:barChart>
      <c:catAx>
        <c:axId val="39513472"/>
        <c:scaling>
          <c:orientation val="minMax"/>
        </c:scaling>
        <c:axPos val="b"/>
        <c:numFmt formatCode="General" sourceLinked="1"/>
        <c:majorTickMark val="in"/>
        <c:tickLblPos val="nextTo"/>
        <c:spPr>
          <a:ln w="3175">
            <a:solidFill>
              <a:srgbClr val="000000"/>
            </a:solidFill>
            <a:prstDash val="solid"/>
          </a:ln>
        </c:spPr>
        <c:txPr>
          <a:bodyPr rot="0" vert="horz"/>
          <a:lstStyle/>
          <a:p>
            <a:pPr>
              <a:defRPr lang="en-US" sz="1200" b="1" i="0" u="none" strike="noStrike" kern="0" spc="-100" baseline="0">
                <a:solidFill>
                  <a:srgbClr val="000000"/>
                </a:solidFill>
                <a:latin typeface="Times New Roman"/>
                <a:ea typeface="Times New Roman"/>
                <a:cs typeface="Times New Roman"/>
              </a:defRPr>
            </a:pPr>
            <a:endParaRPr lang="zh-CN"/>
          </a:p>
        </c:txPr>
        <c:crossAx val="59298944"/>
        <c:crosses val="autoZero"/>
        <c:auto val="1"/>
        <c:lblAlgn val="ctr"/>
        <c:lblOffset val="100"/>
        <c:tickLblSkip val="1"/>
        <c:tickMarkSkip val="1"/>
      </c:catAx>
      <c:valAx>
        <c:axId val="59298944"/>
        <c:scaling>
          <c:orientation val="minMax"/>
        </c:scaling>
        <c:axPos val="l"/>
        <c:majorGridlines>
          <c:spPr>
            <a:ln w="3175">
              <a:solidFill>
                <a:schemeClr val="bg1">
                  <a:lumMod val="50000"/>
                </a:schemeClr>
              </a:solidFill>
              <a:prstDash val="solid"/>
            </a:ln>
          </c:spPr>
        </c:majorGridlines>
        <c:numFmt formatCode="0%" sourceLinked="0"/>
        <c:majorTickMark val="in"/>
        <c:tickLblPos val="nextTo"/>
        <c:spPr>
          <a:ln w="3175">
            <a:solidFill>
              <a:srgbClr val="000000"/>
            </a:solidFill>
            <a:prstDash val="solid"/>
          </a:ln>
        </c:spPr>
        <c:txPr>
          <a:bodyPr rot="0" vert="horz"/>
          <a:lstStyle/>
          <a:p>
            <a:pPr>
              <a:defRPr lang="en-US" sz="1000" b="0" i="0" u="none" strike="noStrike" baseline="0">
                <a:solidFill>
                  <a:srgbClr val="000000"/>
                </a:solidFill>
                <a:latin typeface="Times New Roman"/>
                <a:ea typeface="Times New Roman"/>
                <a:cs typeface="Times New Roman"/>
              </a:defRPr>
            </a:pPr>
            <a:endParaRPr lang="zh-CN"/>
          </a:p>
        </c:txPr>
        <c:crossAx val="39513472"/>
        <c:crosses val="autoZero"/>
        <c:crossBetween val="between"/>
      </c:valAx>
      <c:spPr>
        <a:solidFill>
          <a:srgbClr val="FFFFFF"/>
        </a:solidFill>
        <a:ln w="12700">
          <a:solidFill>
            <a:schemeClr val="bg1"/>
          </a:solidFill>
          <a:prstDash val="solid"/>
        </a:ln>
      </c:spPr>
    </c:plotArea>
    <c:legend>
      <c:legendPos val="t"/>
      <c:layout>
        <c:manualLayout>
          <c:xMode val="edge"/>
          <c:yMode val="edge"/>
          <c:x val="1.9766382507971629E-2"/>
          <c:y val="2.3912323459567581E-2"/>
          <c:w val="0.96596407887030666"/>
          <c:h val="0.16490149443393612"/>
        </c:manualLayout>
      </c:layout>
      <c:spPr>
        <a:solidFill>
          <a:srgbClr val="FFFFFF"/>
        </a:solidFill>
        <a:ln w="3175">
          <a:noFill/>
          <a:prstDash val="solid"/>
        </a:ln>
      </c:spPr>
      <c:txPr>
        <a:bodyPr/>
        <a:lstStyle/>
        <a:p>
          <a:pPr>
            <a:defRPr lang="en-US" sz="1800" b="1" i="0" u="none" strike="noStrike" kern="0" spc="-100" baseline="0">
              <a:solidFill>
                <a:srgbClr val="000000"/>
              </a:solidFill>
              <a:latin typeface="Times New Roman"/>
              <a:ea typeface="Times New Roman"/>
              <a:cs typeface="Times New Roman"/>
            </a:defRPr>
          </a:pPr>
          <a:endParaRPr lang="zh-CN"/>
        </a:p>
      </c:txPr>
    </c:legend>
    <c:plotVisOnly val="1"/>
    <c:dispBlanksAs val="gap"/>
  </c:chart>
  <c:spPr>
    <a:solidFill>
      <a:srgbClr val="FFFFFF"/>
    </a:solidFill>
    <a:ln w="9525">
      <a:noFill/>
    </a:ln>
  </c:spPr>
  <c:txPr>
    <a:bodyPr/>
    <a:lstStyle/>
    <a:p>
      <a:pPr>
        <a:defRPr sz="1000" b="0" i="0" u="none" strike="noStrike" baseline="0">
          <a:solidFill>
            <a:srgbClr val="000000"/>
          </a:solidFill>
          <a:latin typeface="Times New Roman"/>
          <a:ea typeface="Times New Roman"/>
          <a:cs typeface="Times New Roman"/>
        </a:defRPr>
      </a:pPr>
      <a:endParaRPr lang="zh-CN"/>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percentStacked"/>
        <c:ser>
          <c:idx val="0"/>
          <c:order val="0"/>
          <c:tx>
            <c:strRef>
              <c:f>'multi-oh'!$B$87</c:f>
              <c:strCache>
                <c:ptCount val="1"/>
                <c:pt idx="0">
                  <c:v>busy</c:v>
                </c:pt>
              </c:strCache>
            </c:strRef>
          </c:tx>
          <c:spPr>
            <a:solidFill>
              <a:srgbClr val="FF6565"/>
            </a:solidFill>
          </c:spPr>
          <c:dLbls>
            <c:numFmt formatCode="0.0%" sourceLinked="0"/>
            <c:txPr>
              <a:bodyPr/>
              <a:lstStyle/>
              <a:p>
                <a:pPr>
                  <a:defRPr lang="en-US" sz="1800" b="1">
                    <a:solidFill>
                      <a:schemeClr val="tx1"/>
                    </a:solidFill>
                    <a:latin typeface="Times New Roman" pitchFamily="18" charset="0"/>
                    <a:cs typeface="Times New Roman" pitchFamily="18" charset="0"/>
                  </a:defRPr>
                </a:pPr>
                <a:endParaRPr lang="zh-CN"/>
              </a:p>
            </c:txPr>
            <c:showVal val="1"/>
          </c:dLbls>
          <c:cat>
            <c:strRef>
              <c:f>'multi-oh'!$C$86:$E$86</c:f>
              <c:strCache>
                <c:ptCount val="3"/>
                <c:pt idx="0">
                  <c:v>Tascell</c:v>
                </c:pt>
                <c:pt idx="1">
                  <c:v>Cilk</c:v>
                </c:pt>
                <c:pt idx="2">
                  <c:v>AdaptiveTC</c:v>
                </c:pt>
              </c:strCache>
            </c:strRef>
          </c:cat>
          <c:val>
            <c:numRef>
              <c:f>'multi-oh'!$C$87:$E$87</c:f>
              <c:numCache>
                <c:formatCode>General</c:formatCode>
                <c:ptCount val="3"/>
                <c:pt idx="0">
                  <c:v>0.83300000000000063</c:v>
                </c:pt>
                <c:pt idx="1">
                  <c:v>0.999</c:v>
                </c:pt>
                <c:pt idx="2">
                  <c:v>0.99</c:v>
                </c:pt>
              </c:numCache>
            </c:numRef>
          </c:val>
        </c:ser>
        <c:ser>
          <c:idx val="1"/>
          <c:order val="1"/>
          <c:tx>
            <c:strRef>
              <c:f>'multi-oh'!$B$88</c:f>
              <c:strCache>
                <c:ptCount val="1"/>
                <c:pt idx="0">
                  <c:v>idle</c:v>
                </c:pt>
              </c:strCache>
            </c:strRef>
          </c:tx>
          <c:spPr>
            <a:solidFill>
              <a:srgbClr val="92D050"/>
            </a:solidFill>
          </c:spPr>
          <c:dLbls>
            <c:numFmt formatCode="0.0%" sourceLinked="0"/>
            <c:txPr>
              <a:bodyPr/>
              <a:lstStyle/>
              <a:p>
                <a:pPr>
                  <a:defRPr lang="en-US" sz="1400">
                    <a:latin typeface="Times New Roman" pitchFamily="18" charset="0"/>
                    <a:cs typeface="Times New Roman" pitchFamily="18" charset="0"/>
                  </a:defRPr>
                </a:pPr>
                <a:endParaRPr lang="zh-CN"/>
              </a:p>
            </c:txPr>
            <c:showVal val="1"/>
          </c:dLbls>
          <c:cat>
            <c:strRef>
              <c:f>'multi-oh'!$C$86:$E$86</c:f>
              <c:strCache>
                <c:ptCount val="3"/>
                <c:pt idx="0">
                  <c:v>Tascell</c:v>
                </c:pt>
                <c:pt idx="1">
                  <c:v>Cilk</c:v>
                </c:pt>
                <c:pt idx="2">
                  <c:v>AdaptiveTC</c:v>
                </c:pt>
              </c:strCache>
            </c:strRef>
          </c:cat>
          <c:val>
            <c:numRef>
              <c:f>'multi-oh'!$C$88:$E$88</c:f>
              <c:numCache>
                <c:formatCode>General</c:formatCode>
                <c:ptCount val="3"/>
                <c:pt idx="0">
                  <c:v>0.16700000000000001</c:v>
                </c:pt>
                <c:pt idx="1">
                  <c:v>1.0000000000000041E-3</c:v>
                </c:pt>
                <c:pt idx="2">
                  <c:v>1.0000000000000005E-2</c:v>
                </c:pt>
              </c:numCache>
            </c:numRef>
          </c:val>
        </c:ser>
        <c:dLbls>
          <c:showVal val="1"/>
        </c:dLbls>
        <c:gapWidth val="95"/>
        <c:overlap val="100"/>
        <c:axId val="39537280"/>
        <c:axId val="39547264"/>
      </c:barChart>
      <c:catAx>
        <c:axId val="39537280"/>
        <c:scaling>
          <c:orientation val="minMax"/>
        </c:scaling>
        <c:axPos val="b"/>
        <c:numFmt formatCode="General" sourceLinked="1"/>
        <c:majorTickMark val="none"/>
        <c:tickLblPos val="nextTo"/>
        <c:txPr>
          <a:bodyPr/>
          <a:lstStyle/>
          <a:p>
            <a:pPr>
              <a:defRPr lang="en-US" sz="1800">
                <a:latin typeface="Times New Roman" pitchFamily="18" charset="0"/>
                <a:cs typeface="Times New Roman" pitchFamily="18" charset="0"/>
              </a:defRPr>
            </a:pPr>
            <a:endParaRPr lang="zh-CN"/>
          </a:p>
        </c:txPr>
        <c:crossAx val="39547264"/>
        <c:crosses val="autoZero"/>
        <c:auto val="1"/>
        <c:lblAlgn val="ctr"/>
        <c:lblOffset val="100"/>
      </c:catAx>
      <c:valAx>
        <c:axId val="39547264"/>
        <c:scaling>
          <c:orientation val="minMax"/>
        </c:scaling>
        <c:delete val="1"/>
        <c:axPos val="l"/>
        <c:numFmt formatCode="0%" sourceLinked="1"/>
        <c:tickLblPos val="none"/>
        <c:crossAx val="39537280"/>
        <c:crosses val="autoZero"/>
        <c:crossBetween val="between"/>
      </c:valAx>
    </c:plotArea>
    <c:legend>
      <c:legendPos val="t"/>
      <c:layout/>
      <c:txPr>
        <a:bodyPr/>
        <a:lstStyle/>
        <a:p>
          <a:pPr>
            <a:defRPr lang="en-US" sz="2800" b="1">
              <a:latin typeface="Times New Roman" pitchFamily="18" charset="0"/>
              <a:cs typeface="Times New Roman" pitchFamily="18" charset="0"/>
            </a:defRPr>
          </a:pPr>
          <a:endParaRPr lang="zh-CN"/>
        </a:p>
      </c:txPr>
    </c:legend>
    <c:plotVisOnly val="1"/>
    <c:dispBlanksAs val="gap"/>
  </c:chart>
  <c:spPr>
    <a:ln>
      <a:no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3425956276123671"/>
          <c:y val="8.8339375033431228E-2"/>
          <c:w val="0.50231595033083387"/>
          <c:h val="0.67844640025673664"/>
        </c:manualLayout>
      </c:layout>
      <c:lineChart>
        <c:grouping val="standard"/>
        <c:ser>
          <c:idx val="0"/>
          <c:order val="0"/>
          <c:tx>
            <c:strRef>
              <c:f>'102-nq'!$B$27</c:f>
              <c:strCache>
                <c:ptCount val="1"/>
                <c:pt idx="0">
                  <c:v>Cilk</c:v>
                </c:pt>
              </c:strCache>
            </c:strRef>
          </c:tx>
          <c:spPr>
            <a:ln w="12700">
              <a:solidFill>
                <a:srgbClr val="CC00CC"/>
              </a:solidFill>
              <a:prstDash val="solid"/>
            </a:ln>
          </c:spPr>
          <c:marker>
            <c:symbol val="x"/>
            <c:size val="5"/>
            <c:spPr>
              <a:noFill/>
              <a:ln>
                <a:solidFill>
                  <a:srgbClr val="CC00CC"/>
                </a:solidFill>
                <a:prstDash val="solid"/>
              </a:ln>
            </c:spPr>
          </c:marker>
          <c:val>
            <c:numRef>
              <c:f>'102-nq'!$C$27:$J$27</c:f>
              <c:numCache>
                <c:formatCode>General</c:formatCode>
                <c:ptCount val="8"/>
                <c:pt idx="0">
                  <c:v>0.82790006714491193</c:v>
                </c:pt>
                <c:pt idx="1">
                  <c:v>1.658838143269578</c:v>
                </c:pt>
                <c:pt idx="2">
                  <c:v>2.4776051504109704</c:v>
                </c:pt>
                <c:pt idx="3">
                  <c:v>3.3038385774922845</c:v>
                </c:pt>
                <c:pt idx="4">
                  <c:v>4.0990865974435415</c:v>
                </c:pt>
                <c:pt idx="5">
                  <c:v>4.9240580109953385</c:v>
                </c:pt>
                <c:pt idx="6">
                  <c:v>5.6957212515883855</c:v>
                </c:pt>
                <c:pt idx="7">
                  <c:v>6.5142178608648855</c:v>
                </c:pt>
              </c:numCache>
            </c:numRef>
          </c:val>
        </c:ser>
        <c:ser>
          <c:idx val="1"/>
          <c:order val="1"/>
          <c:tx>
            <c:strRef>
              <c:f>'102-nq'!$B$28</c:f>
              <c:strCache>
                <c:ptCount val="1"/>
                <c:pt idx="0">
                  <c:v>Cilk-SYNCHED</c:v>
                </c:pt>
              </c:strCache>
            </c:strRef>
          </c:tx>
          <c:spPr>
            <a:ln w="12700">
              <a:solidFill>
                <a:srgbClr val="CC00CC"/>
              </a:solidFill>
              <a:prstDash val="solid"/>
            </a:ln>
          </c:spPr>
          <c:marker>
            <c:symbol val="diamond"/>
            <c:size val="6"/>
            <c:spPr>
              <a:noFill/>
              <a:ln>
                <a:solidFill>
                  <a:srgbClr val="CC00CC"/>
                </a:solidFill>
                <a:prstDash val="solid"/>
              </a:ln>
            </c:spPr>
          </c:marker>
          <c:val>
            <c:numRef>
              <c:f>'102-nq'!$C$28:$J$28</c:f>
              <c:numCache>
                <c:formatCode>General</c:formatCode>
                <c:ptCount val="8"/>
                <c:pt idx="0">
                  <c:v>0.83798780396345063</c:v>
                </c:pt>
                <c:pt idx="1">
                  <c:v>1.6778622103420542</c:v>
                </c:pt>
                <c:pt idx="2">
                  <c:v>2.3731814425328186</c:v>
                </c:pt>
                <c:pt idx="3">
                  <c:v>3.2214219585613186</c:v>
                </c:pt>
                <c:pt idx="4">
                  <c:v>4.0445344752568655</c:v>
                </c:pt>
                <c:pt idx="5">
                  <c:v>4.7667249890909469</c:v>
                </c:pt>
                <c:pt idx="6">
                  <c:v>5.5083324904124034</c:v>
                </c:pt>
                <c:pt idx="7">
                  <c:v>6.2832545500584676</c:v>
                </c:pt>
              </c:numCache>
            </c:numRef>
          </c:val>
        </c:ser>
        <c:ser>
          <c:idx val="2"/>
          <c:order val="2"/>
          <c:tx>
            <c:strRef>
              <c:f>'102-nq'!$B$29</c:f>
              <c:strCache>
                <c:ptCount val="1"/>
                <c:pt idx="0">
                  <c:v>Tascell</c:v>
                </c:pt>
              </c:strCache>
            </c:strRef>
          </c:tx>
          <c:spPr>
            <a:ln w="12700">
              <a:solidFill>
                <a:srgbClr val="0912C3"/>
              </a:solidFill>
              <a:prstDash val="solid"/>
            </a:ln>
          </c:spPr>
          <c:marker>
            <c:symbol val="diamond"/>
            <c:size val="5"/>
            <c:spPr>
              <a:solidFill>
                <a:srgbClr val="0912C3"/>
              </a:solidFill>
              <a:ln>
                <a:solidFill>
                  <a:srgbClr val="0912C3"/>
                </a:solidFill>
                <a:prstDash val="solid"/>
              </a:ln>
            </c:spPr>
          </c:marker>
          <c:val>
            <c:numRef>
              <c:f>'102-nq'!$C$29:$J$29</c:f>
              <c:numCache>
                <c:formatCode>General</c:formatCode>
                <c:ptCount val="8"/>
                <c:pt idx="0">
                  <c:v>0.88342494700375407</c:v>
                </c:pt>
                <c:pt idx="1">
                  <c:v>1.2187863830269992</c:v>
                </c:pt>
                <c:pt idx="2">
                  <c:v>1.7669044545771808</c:v>
                </c:pt>
                <c:pt idx="3">
                  <c:v>2.5001620781468019</c:v>
                </c:pt>
                <c:pt idx="4">
                  <c:v>3.1111537441832007</c:v>
                </c:pt>
                <c:pt idx="5">
                  <c:v>3.714274124129076</c:v>
                </c:pt>
                <c:pt idx="6">
                  <c:v>4.2300640810659944</c:v>
                </c:pt>
                <c:pt idx="7">
                  <c:v>4.8662988208352465</c:v>
                </c:pt>
              </c:numCache>
            </c:numRef>
          </c:val>
        </c:ser>
        <c:ser>
          <c:idx val="3"/>
          <c:order val="3"/>
          <c:tx>
            <c:strRef>
              <c:f>'102-nq'!$B$30</c:f>
              <c:strCache>
                <c:ptCount val="1"/>
                <c:pt idx="0">
                  <c:v>AdaptiveTC</c:v>
                </c:pt>
              </c:strCache>
            </c:strRef>
          </c:tx>
          <c:spPr>
            <a:ln w="12700">
              <a:solidFill>
                <a:srgbClr val="FF0000"/>
              </a:solidFill>
              <a:prstDash val="solid"/>
            </a:ln>
          </c:spPr>
          <c:marker>
            <c:symbol val="triangle"/>
            <c:size val="6"/>
            <c:spPr>
              <a:solidFill>
                <a:srgbClr val="FF0000"/>
              </a:solidFill>
              <a:ln>
                <a:solidFill>
                  <a:srgbClr val="FF0000"/>
                </a:solidFill>
                <a:prstDash val="solid"/>
              </a:ln>
            </c:spPr>
          </c:marker>
          <c:val>
            <c:numRef>
              <c:f>'102-nq'!$C$30:$J$30</c:f>
              <c:numCache>
                <c:formatCode>General</c:formatCode>
                <c:ptCount val="8"/>
                <c:pt idx="0">
                  <c:v>0.9049445667567505</c:v>
                </c:pt>
                <c:pt idx="1">
                  <c:v>1.8109759052105061</c:v>
                </c:pt>
                <c:pt idx="2">
                  <c:v>2.707287839873</c:v>
                </c:pt>
                <c:pt idx="3">
                  <c:v>3.6136556350568134</c:v>
                </c:pt>
                <c:pt idx="4">
                  <c:v>4.5264013148215723</c:v>
                </c:pt>
                <c:pt idx="5">
                  <c:v>5.4185387679161945</c:v>
                </c:pt>
                <c:pt idx="6">
                  <c:v>6.3242783376038281</c:v>
                </c:pt>
                <c:pt idx="7">
                  <c:v>7.2266294226119534</c:v>
                </c:pt>
              </c:numCache>
            </c:numRef>
          </c:val>
        </c:ser>
        <c:marker val="1"/>
        <c:axId val="66687744"/>
        <c:axId val="66690048"/>
      </c:lineChart>
      <c:catAx>
        <c:axId val="66687744"/>
        <c:scaling>
          <c:orientation val="minMax"/>
        </c:scaling>
        <c:axPos val="b"/>
        <c:majorGridlines>
          <c:spPr>
            <a:ln w="3175">
              <a:solidFill>
                <a:srgbClr val="C0C0C0"/>
              </a:solidFill>
              <a:prstDash val="sysDash"/>
            </a:ln>
          </c:spPr>
        </c:majorGridlines>
        <c:title>
          <c:tx>
            <c:rich>
              <a:bodyPr/>
              <a:lstStyle/>
              <a:p>
                <a:pPr>
                  <a:defRPr lang="en-US" sz="1800" b="1" i="0" u="none" strike="noStrike" baseline="0">
                    <a:solidFill>
                      <a:srgbClr val="000000"/>
                    </a:solidFill>
                    <a:latin typeface="Times New Roman" pitchFamily="18" charset="0"/>
                    <a:ea typeface="Times New Roman"/>
                    <a:cs typeface="Times New Roman" pitchFamily="18" charset="0"/>
                  </a:defRPr>
                </a:pPr>
                <a:r>
                  <a:rPr lang="en-US" altLang="en-US" sz="1800" b="1">
                    <a:latin typeface="Times New Roman" pitchFamily="18" charset="0"/>
                    <a:cs typeface="Times New Roman" pitchFamily="18" charset="0"/>
                  </a:rPr>
                  <a:t>Number of Threads</a:t>
                </a:r>
              </a:p>
            </c:rich>
          </c:tx>
          <c:layout>
            <c:manualLayout>
              <c:xMode val="edge"/>
              <c:yMode val="edge"/>
              <c:x val="0.26157456012443536"/>
              <c:y val="0.86572580983288805"/>
            </c:manualLayout>
          </c:layout>
          <c:spPr>
            <a:noFill/>
            <a:ln w="25400">
              <a:noFill/>
            </a:ln>
          </c:spPr>
        </c:title>
        <c:numFmt formatCode="General" sourceLinked="1"/>
        <c:majorTickMark val="in"/>
        <c:tickLblPos val="nextTo"/>
        <c:spPr>
          <a:ln w="3175">
            <a:solidFill>
              <a:srgbClr val="000000"/>
            </a:solidFill>
            <a:prstDash val="solid"/>
          </a:ln>
        </c:spPr>
        <c:txPr>
          <a:bodyPr rot="0" vert="horz"/>
          <a:lstStyle/>
          <a:p>
            <a:pPr>
              <a:defRPr lang="en-US" sz="1400" b="0" i="0" u="none" strike="noStrike" baseline="0">
                <a:solidFill>
                  <a:srgbClr val="000000"/>
                </a:solidFill>
                <a:latin typeface="Times New Roman" pitchFamily="18" charset="0"/>
                <a:ea typeface="宋体" pitchFamily="2" charset="-122"/>
                <a:cs typeface="Times New Roman" pitchFamily="18" charset="0"/>
              </a:defRPr>
            </a:pPr>
            <a:endParaRPr lang="zh-CN"/>
          </a:p>
        </c:txPr>
        <c:crossAx val="66690048"/>
        <c:crosses val="autoZero"/>
        <c:auto val="1"/>
        <c:lblAlgn val="ctr"/>
        <c:lblOffset val="100"/>
        <c:tickLblSkip val="1"/>
        <c:tickMarkSkip val="1"/>
      </c:catAx>
      <c:valAx>
        <c:axId val="66690048"/>
        <c:scaling>
          <c:orientation val="minMax"/>
        </c:scaling>
        <c:axPos val="l"/>
        <c:majorGridlines>
          <c:spPr>
            <a:ln w="3175">
              <a:solidFill>
                <a:srgbClr val="C0C0C0"/>
              </a:solidFill>
              <a:prstDash val="sysDash"/>
            </a:ln>
          </c:spPr>
        </c:majorGridlines>
        <c:title>
          <c:tx>
            <c:rich>
              <a:bodyPr/>
              <a:lstStyle/>
              <a:p>
                <a:pPr>
                  <a:defRPr lang="en-US" sz="1800" b="1" i="0" u="none" strike="noStrike" baseline="0">
                    <a:solidFill>
                      <a:srgbClr val="000000"/>
                    </a:solidFill>
                    <a:latin typeface="Times New Roman" pitchFamily="18" charset="0"/>
                    <a:ea typeface="Times New Roman"/>
                    <a:cs typeface="Times New Roman" pitchFamily="18" charset="0"/>
                  </a:defRPr>
                </a:pPr>
                <a:r>
                  <a:rPr lang="en-US" altLang="en-US" sz="1800" b="1">
                    <a:latin typeface="Times New Roman" pitchFamily="18" charset="0"/>
                    <a:cs typeface="Times New Roman" pitchFamily="18" charset="0"/>
                  </a:rPr>
                  <a:t>Speedup</a:t>
                </a:r>
              </a:p>
            </c:rich>
          </c:tx>
          <c:layout>
            <c:manualLayout>
              <c:xMode val="edge"/>
              <c:yMode val="edge"/>
              <c:x val="2.5721633988873619E-2"/>
              <c:y val="0.33922321640254832"/>
            </c:manualLayout>
          </c:layout>
          <c:spPr>
            <a:noFill/>
            <a:ln w="25400">
              <a:noFill/>
            </a:ln>
          </c:spPr>
        </c:title>
        <c:numFmt formatCode="General" sourceLinked="1"/>
        <c:majorTickMark val="in"/>
        <c:tickLblPos val="nextTo"/>
        <c:spPr>
          <a:ln w="3175">
            <a:solidFill>
              <a:srgbClr val="000000"/>
            </a:solidFill>
            <a:prstDash val="solid"/>
          </a:ln>
        </c:spPr>
        <c:txPr>
          <a:bodyPr rot="0" vert="horz"/>
          <a:lstStyle/>
          <a:p>
            <a:pPr>
              <a:defRPr lang="en-US" sz="1400" b="0" i="0" u="none" strike="noStrike" baseline="0">
                <a:solidFill>
                  <a:srgbClr val="000000"/>
                </a:solidFill>
                <a:latin typeface="Times New Roman" pitchFamily="18" charset="0"/>
                <a:ea typeface="宋体"/>
                <a:cs typeface="Times New Roman" pitchFamily="18" charset="0"/>
              </a:defRPr>
            </a:pPr>
            <a:endParaRPr lang="zh-CN"/>
          </a:p>
        </c:txPr>
        <c:crossAx val="66687744"/>
        <c:crosses val="autoZero"/>
        <c:crossBetween val="midCat"/>
      </c:valAx>
      <c:spPr>
        <a:noFill/>
        <a:ln w="12700">
          <a:solidFill>
            <a:srgbClr val="808080"/>
          </a:solidFill>
          <a:prstDash val="solid"/>
        </a:ln>
      </c:spPr>
    </c:plotArea>
    <c:legend>
      <c:legendPos val="r"/>
      <c:layout>
        <c:manualLayout>
          <c:xMode val="edge"/>
          <c:yMode val="edge"/>
          <c:x val="0.67361256926217561"/>
          <c:y val="0.27915239029626088"/>
          <c:w val="0.30787109944590824"/>
          <c:h val="0.30035403721500364"/>
        </c:manualLayout>
      </c:layout>
      <c:spPr>
        <a:solidFill>
          <a:srgbClr val="FFFFFF"/>
        </a:solidFill>
        <a:ln w="3175">
          <a:solidFill>
            <a:srgbClr val="000000"/>
          </a:solidFill>
          <a:prstDash val="solid"/>
        </a:ln>
      </c:spPr>
      <c:txPr>
        <a:bodyPr/>
        <a:lstStyle/>
        <a:p>
          <a:pPr>
            <a:defRPr lang="en-US" sz="1400" b="0" i="0" u="none" strike="noStrike" baseline="0">
              <a:solidFill>
                <a:srgbClr val="000000"/>
              </a:solidFill>
              <a:latin typeface="Times New Roman" pitchFamily="18" charset="0"/>
              <a:ea typeface="Times New Roman"/>
              <a:cs typeface="Times New Roman" pitchFamily="18" charset="0"/>
            </a:defRPr>
          </a:pPr>
          <a:endParaRPr lang="zh-CN"/>
        </a:p>
      </c:txPr>
    </c:legend>
    <c:plotVisOnly val="1"/>
    <c:dispBlanksAs val="gap"/>
  </c:chart>
  <c:spPr>
    <a:solidFill>
      <a:srgbClr val="FFFFFF"/>
    </a:solidFill>
    <a:ln w="9525">
      <a:noFill/>
    </a:ln>
  </c:spPr>
  <c:txPr>
    <a:bodyPr/>
    <a:lstStyle/>
    <a:p>
      <a:pPr>
        <a:defRPr sz="1000" b="0" i="0" u="none" strike="noStrike" baseline="0">
          <a:solidFill>
            <a:srgbClr val="000000"/>
          </a:solidFill>
          <a:latin typeface="宋体"/>
          <a:ea typeface="宋体"/>
          <a:cs typeface="宋体"/>
        </a:defRPr>
      </a:pPr>
      <a:endParaRPr lang="zh-CN"/>
    </a:p>
  </c:tx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4609082853256194"/>
          <c:y val="0.14675767918088736"/>
          <c:w val="0.82510453861349531"/>
          <c:h val="0.69965870307168065"/>
        </c:manualLayout>
      </c:layout>
      <c:barChart>
        <c:barDir val="col"/>
        <c:grouping val="stacked"/>
        <c:ser>
          <c:idx val="0"/>
          <c:order val="0"/>
          <c:tx>
            <c:strRef>
              <c:f>'102-nq-oh'!$I$32</c:f>
              <c:strCache>
                <c:ptCount val="1"/>
                <c:pt idx="0">
                  <c:v>working</c:v>
                </c:pt>
              </c:strCache>
            </c:strRef>
          </c:tx>
          <c:spPr>
            <a:solidFill>
              <a:srgbClr val="FF3737"/>
            </a:solidFill>
            <a:ln w="12700">
              <a:solidFill>
                <a:srgbClr val="FF3737"/>
              </a:solidFill>
              <a:prstDash val="solid"/>
            </a:ln>
          </c:spPr>
          <c:cat>
            <c:strRef>
              <c:f>'102-nq-oh'!$K$31:$N$31</c:f>
              <c:strCache>
                <c:ptCount val="4"/>
                <c:pt idx="0">
                  <c:v>Tascell</c:v>
                </c:pt>
                <c:pt idx="1">
                  <c:v>Cilk</c:v>
                </c:pt>
                <c:pt idx="2">
                  <c:v>Cilk-SYNCHED</c:v>
                </c:pt>
                <c:pt idx="3">
                  <c:v>AdaptiveTC</c:v>
                </c:pt>
              </c:strCache>
            </c:strRef>
          </c:cat>
          <c:val>
            <c:numRef>
              <c:f>'102-nq-oh'!$K$32:$N$32</c:f>
              <c:numCache>
                <c:formatCode>0.00%</c:formatCode>
                <c:ptCount val="4"/>
                <c:pt idx="0">
                  <c:v>0.88342494700375407</c:v>
                </c:pt>
                <c:pt idx="1">
                  <c:v>0.82790006714491193</c:v>
                </c:pt>
                <c:pt idx="2">
                  <c:v>0.83798780396345063</c:v>
                </c:pt>
                <c:pt idx="3">
                  <c:v>0.9049445667567505</c:v>
                </c:pt>
              </c:numCache>
            </c:numRef>
          </c:val>
        </c:ser>
        <c:ser>
          <c:idx val="1"/>
          <c:order val="1"/>
          <c:tx>
            <c:strRef>
              <c:f>'102-nq-oh'!$I$33</c:f>
              <c:strCache>
                <c:ptCount val="1"/>
                <c:pt idx="0">
                  <c:v>taskprivate variable</c:v>
                </c:pt>
              </c:strCache>
            </c:strRef>
          </c:tx>
          <c:spPr>
            <a:solidFill>
              <a:srgbClr val="5A62F8"/>
            </a:solidFill>
            <a:ln w="12700">
              <a:solidFill>
                <a:srgbClr val="5A62F8"/>
              </a:solidFill>
              <a:prstDash val="solid"/>
            </a:ln>
          </c:spPr>
          <c:cat>
            <c:strRef>
              <c:f>'102-nq-oh'!$K$31:$N$31</c:f>
              <c:strCache>
                <c:ptCount val="4"/>
                <c:pt idx="0">
                  <c:v>Tascell</c:v>
                </c:pt>
                <c:pt idx="1">
                  <c:v>Cilk</c:v>
                </c:pt>
                <c:pt idx="2">
                  <c:v>Cilk-SYNCHED</c:v>
                </c:pt>
                <c:pt idx="3">
                  <c:v>AdaptiveTC</c:v>
                </c:pt>
              </c:strCache>
            </c:strRef>
          </c:cat>
          <c:val>
            <c:numRef>
              <c:f>'102-nq-oh'!$K$33:$N$33</c:f>
              <c:numCache>
                <c:formatCode>0.00%</c:formatCode>
                <c:ptCount val="4"/>
                <c:pt idx="0">
                  <c:v>0</c:v>
                </c:pt>
                <c:pt idx="1">
                  <c:v>9.6499493472402526E-2</c:v>
                </c:pt>
                <c:pt idx="2">
                  <c:v>8.5490585891686705E-2</c:v>
                </c:pt>
                <c:pt idx="3">
                  <c:v>3.6910191923040896E-4</c:v>
                </c:pt>
              </c:numCache>
            </c:numRef>
          </c:val>
        </c:ser>
        <c:ser>
          <c:idx val="2"/>
          <c:order val="2"/>
          <c:tx>
            <c:strRef>
              <c:f>'102-nq-oh'!$I$34</c:f>
              <c:strCache>
                <c:ptCount val="1"/>
                <c:pt idx="0">
                  <c:v>deque/nested function</c:v>
                </c:pt>
              </c:strCache>
            </c:strRef>
          </c:tx>
          <c:spPr>
            <a:solidFill>
              <a:srgbClr val="FFFF00"/>
            </a:solidFill>
            <a:ln w="12700">
              <a:solidFill>
                <a:srgbClr val="FFFF00"/>
              </a:solidFill>
              <a:prstDash val="solid"/>
            </a:ln>
          </c:spPr>
          <c:cat>
            <c:strRef>
              <c:f>'102-nq-oh'!$K$31:$N$31</c:f>
              <c:strCache>
                <c:ptCount val="4"/>
                <c:pt idx="0">
                  <c:v>Tascell</c:v>
                </c:pt>
                <c:pt idx="1">
                  <c:v>Cilk</c:v>
                </c:pt>
                <c:pt idx="2">
                  <c:v>Cilk-SYNCHED</c:v>
                </c:pt>
                <c:pt idx="3">
                  <c:v>AdaptiveTC</c:v>
                </c:pt>
              </c:strCache>
            </c:strRef>
          </c:cat>
          <c:val>
            <c:numRef>
              <c:f>'102-nq-oh'!$K$34:$N$34</c:f>
              <c:numCache>
                <c:formatCode>0.00%</c:formatCode>
                <c:ptCount val="4"/>
                <c:pt idx="0">
                  <c:v>0.11657505299624622</c:v>
                </c:pt>
                <c:pt idx="1">
                  <c:v>7.5600439382685763E-2</c:v>
                </c:pt>
                <c:pt idx="2">
                  <c:v>7.6521610144862917E-2</c:v>
                </c:pt>
                <c:pt idx="3">
                  <c:v>9.4686331324018755E-2</c:v>
                </c:pt>
              </c:numCache>
            </c:numRef>
          </c:val>
        </c:ser>
        <c:overlap val="100"/>
        <c:axId val="39830656"/>
        <c:axId val="39832192"/>
      </c:barChart>
      <c:catAx>
        <c:axId val="39830656"/>
        <c:scaling>
          <c:orientation val="minMax"/>
        </c:scaling>
        <c:axPos val="b"/>
        <c:numFmt formatCode="General" sourceLinked="1"/>
        <c:majorTickMark val="in"/>
        <c:tickLblPos val="nextTo"/>
        <c:spPr>
          <a:ln w="3175">
            <a:solidFill>
              <a:srgbClr val="000000"/>
            </a:solidFill>
            <a:prstDash val="solid"/>
          </a:ln>
        </c:spPr>
        <c:txPr>
          <a:bodyPr rot="0" vert="horz"/>
          <a:lstStyle/>
          <a:p>
            <a:pPr>
              <a:defRPr lang="en-US" sz="1200" b="1" i="0" u="none" strike="noStrike" kern="0" spc="-100" baseline="0">
                <a:solidFill>
                  <a:srgbClr val="000000"/>
                </a:solidFill>
                <a:latin typeface="Times New Roman"/>
                <a:ea typeface="Times New Roman"/>
                <a:cs typeface="Times New Roman"/>
              </a:defRPr>
            </a:pPr>
            <a:endParaRPr lang="zh-CN"/>
          </a:p>
        </c:txPr>
        <c:crossAx val="39832192"/>
        <c:crosses val="autoZero"/>
        <c:auto val="1"/>
        <c:lblAlgn val="ctr"/>
        <c:lblOffset val="100"/>
        <c:tickLblSkip val="1"/>
        <c:tickMarkSkip val="1"/>
      </c:catAx>
      <c:valAx>
        <c:axId val="39832192"/>
        <c:scaling>
          <c:orientation val="minMax"/>
        </c:scaling>
        <c:axPos val="l"/>
        <c:majorGridlines>
          <c:spPr>
            <a:ln w="3175">
              <a:solidFill>
                <a:schemeClr val="bg1">
                  <a:lumMod val="50000"/>
                </a:schemeClr>
              </a:solidFill>
              <a:prstDash val="solid"/>
            </a:ln>
          </c:spPr>
        </c:majorGridlines>
        <c:minorGridlines>
          <c:spPr>
            <a:ln>
              <a:solidFill>
                <a:schemeClr val="bg1"/>
              </a:solidFill>
            </a:ln>
          </c:spPr>
        </c:minorGridlines>
        <c:numFmt formatCode="0%" sourceLinked="0"/>
        <c:majorTickMark val="in"/>
        <c:tickLblPos val="nextTo"/>
        <c:spPr>
          <a:ln w="3175">
            <a:solidFill>
              <a:srgbClr val="000000"/>
            </a:solidFill>
            <a:prstDash val="solid"/>
          </a:ln>
        </c:spPr>
        <c:txPr>
          <a:bodyPr rot="0" vert="horz"/>
          <a:lstStyle/>
          <a:p>
            <a:pPr>
              <a:defRPr lang="en-US" sz="1000" b="0" i="0" u="none" strike="noStrike" baseline="0">
                <a:solidFill>
                  <a:srgbClr val="000000"/>
                </a:solidFill>
                <a:latin typeface="Times New Roman"/>
                <a:ea typeface="Times New Roman"/>
                <a:cs typeface="Times New Roman"/>
              </a:defRPr>
            </a:pPr>
            <a:endParaRPr lang="zh-CN"/>
          </a:p>
        </c:txPr>
        <c:crossAx val="39830656"/>
        <c:crosses val="autoZero"/>
        <c:crossBetween val="between"/>
      </c:valAx>
    </c:plotArea>
    <c:legend>
      <c:legendPos val="t"/>
      <c:layout>
        <c:manualLayout>
          <c:xMode val="edge"/>
          <c:yMode val="edge"/>
          <c:x val="1.0526805923230589E-2"/>
          <c:y val="5.8640486002721134E-3"/>
          <c:w val="0.97397279885468868"/>
          <c:h val="0.17621534340777237"/>
        </c:manualLayout>
      </c:layout>
      <c:spPr>
        <a:solidFill>
          <a:srgbClr val="FFFFFF"/>
        </a:solidFill>
        <a:ln w="3175">
          <a:noFill/>
          <a:prstDash val="solid"/>
        </a:ln>
      </c:spPr>
      <c:txPr>
        <a:bodyPr/>
        <a:lstStyle/>
        <a:p>
          <a:pPr>
            <a:defRPr lang="en-US" sz="1800" b="1" i="0" u="none" strike="noStrike" kern="0" spc="-100" baseline="0">
              <a:solidFill>
                <a:srgbClr val="000000"/>
              </a:solidFill>
              <a:latin typeface="Times New Roman"/>
              <a:ea typeface="Times New Roman"/>
              <a:cs typeface="Times New Roman"/>
            </a:defRPr>
          </a:pPr>
          <a:endParaRPr lang="zh-CN"/>
        </a:p>
      </c:txPr>
    </c:legend>
    <c:plotVisOnly val="1"/>
    <c:dispBlanksAs val="gap"/>
  </c:chart>
  <c:spPr>
    <a:solidFill>
      <a:srgbClr val="FFFFFF"/>
    </a:solidFill>
    <a:ln w="9525">
      <a:noFill/>
    </a:ln>
  </c:spPr>
  <c:txPr>
    <a:bodyPr/>
    <a:lstStyle/>
    <a:p>
      <a:pPr>
        <a:defRPr sz="1000" b="0" i="0" u="none" strike="noStrike" baseline="0">
          <a:solidFill>
            <a:srgbClr val="000000"/>
          </a:solidFill>
          <a:latin typeface="Times New Roman"/>
          <a:ea typeface="Times New Roman"/>
          <a:cs typeface="Times New Roman"/>
        </a:defRPr>
      </a:pPr>
      <a:endParaRPr lang="zh-CN"/>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zh-CN"/>
  <c:chart>
    <c:plotArea>
      <c:layout/>
      <c:barChart>
        <c:barDir val="col"/>
        <c:grouping val="percentStacked"/>
        <c:ser>
          <c:idx val="0"/>
          <c:order val="0"/>
          <c:tx>
            <c:strRef>
              <c:f>'multi-oh'!$B$87</c:f>
              <c:strCache>
                <c:ptCount val="1"/>
                <c:pt idx="0">
                  <c:v>busy</c:v>
                </c:pt>
              </c:strCache>
            </c:strRef>
          </c:tx>
          <c:spPr>
            <a:solidFill>
              <a:srgbClr val="FF6565"/>
            </a:solidFill>
          </c:spPr>
          <c:dLbls>
            <c:numFmt formatCode="0.0%" sourceLinked="0"/>
            <c:txPr>
              <a:bodyPr/>
              <a:lstStyle/>
              <a:p>
                <a:pPr>
                  <a:defRPr lang="en-US" sz="1800" b="1">
                    <a:solidFill>
                      <a:schemeClr val="tx1"/>
                    </a:solidFill>
                    <a:latin typeface="Times New Roman" pitchFamily="18" charset="0"/>
                    <a:cs typeface="Times New Roman" pitchFamily="18" charset="0"/>
                  </a:defRPr>
                </a:pPr>
                <a:endParaRPr lang="zh-CN"/>
              </a:p>
            </c:txPr>
            <c:showVal val="1"/>
          </c:dLbls>
          <c:cat>
            <c:strRef>
              <c:f>'multi-oh'!$C$86:$E$86</c:f>
              <c:strCache>
                <c:ptCount val="3"/>
                <c:pt idx="0">
                  <c:v>Tascell</c:v>
                </c:pt>
                <c:pt idx="1">
                  <c:v>Cilk</c:v>
                </c:pt>
                <c:pt idx="2">
                  <c:v>AdaptiveTC</c:v>
                </c:pt>
              </c:strCache>
            </c:strRef>
          </c:cat>
          <c:val>
            <c:numRef>
              <c:f>'multi-oh'!$C$87:$E$87</c:f>
              <c:numCache>
                <c:formatCode>General</c:formatCode>
                <c:ptCount val="3"/>
                <c:pt idx="0">
                  <c:v>0.79159999999999997</c:v>
                </c:pt>
                <c:pt idx="1">
                  <c:v>0.999</c:v>
                </c:pt>
                <c:pt idx="2">
                  <c:v>0.99099999999999999</c:v>
                </c:pt>
              </c:numCache>
            </c:numRef>
          </c:val>
        </c:ser>
        <c:ser>
          <c:idx val="1"/>
          <c:order val="1"/>
          <c:tx>
            <c:strRef>
              <c:f>'multi-oh'!$B$88</c:f>
              <c:strCache>
                <c:ptCount val="1"/>
                <c:pt idx="0">
                  <c:v>idle</c:v>
                </c:pt>
              </c:strCache>
            </c:strRef>
          </c:tx>
          <c:spPr>
            <a:solidFill>
              <a:srgbClr val="92D050"/>
            </a:solidFill>
          </c:spPr>
          <c:dLbls>
            <c:numFmt formatCode="0.0%" sourceLinked="0"/>
            <c:txPr>
              <a:bodyPr/>
              <a:lstStyle/>
              <a:p>
                <a:pPr>
                  <a:defRPr lang="en-US" sz="1400">
                    <a:latin typeface="Times New Roman" pitchFamily="18" charset="0"/>
                    <a:cs typeface="Times New Roman" pitchFamily="18" charset="0"/>
                  </a:defRPr>
                </a:pPr>
                <a:endParaRPr lang="zh-CN"/>
              </a:p>
            </c:txPr>
            <c:showVal val="1"/>
          </c:dLbls>
          <c:cat>
            <c:strRef>
              <c:f>'multi-oh'!$C$86:$E$86</c:f>
              <c:strCache>
                <c:ptCount val="3"/>
                <c:pt idx="0">
                  <c:v>Tascell</c:v>
                </c:pt>
                <c:pt idx="1">
                  <c:v>Cilk</c:v>
                </c:pt>
                <c:pt idx="2">
                  <c:v>AdaptiveTC</c:v>
                </c:pt>
              </c:strCache>
            </c:strRef>
          </c:cat>
          <c:val>
            <c:numRef>
              <c:f>'multi-oh'!$C$88:$E$88</c:f>
              <c:numCache>
                <c:formatCode>General</c:formatCode>
                <c:ptCount val="3"/>
                <c:pt idx="0">
                  <c:v>0.20840000000000178</c:v>
                </c:pt>
                <c:pt idx="1">
                  <c:v>1.0000000000000041E-3</c:v>
                </c:pt>
                <c:pt idx="2">
                  <c:v>9.0000000000000028E-3</c:v>
                </c:pt>
              </c:numCache>
            </c:numRef>
          </c:val>
        </c:ser>
        <c:dLbls>
          <c:showVal val="1"/>
        </c:dLbls>
        <c:gapWidth val="95"/>
        <c:overlap val="100"/>
        <c:axId val="40119680"/>
        <c:axId val="40129664"/>
      </c:barChart>
      <c:catAx>
        <c:axId val="40119680"/>
        <c:scaling>
          <c:orientation val="minMax"/>
        </c:scaling>
        <c:axPos val="b"/>
        <c:numFmt formatCode="General" sourceLinked="1"/>
        <c:majorTickMark val="none"/>
        <c:tickLblPos val="nextTo"/>
        <c:txPr>
          <a:bodyPr/>
          <a:lstStyle/>
          <a:p>
            <a:pPr>
              <a:defRPr lang="en-US" sz="1800">
                <a:latin typeface="Times New Roman" pitchFamily="18" charset="0"/>
                <a:cs typeface="Times New Roman" pitchFamily="18" charset="0"/>
              </a:defRPr>
            </a:pPr>
            <a:endParaRPr lang="zh-CN"/>
          </a:p>
        </c:txPr>
        <c:crossAx val="40129664"/>
        <c:crosses val="autoZero"/>
        <c:auto val="1"/>
        <c:lblAlgn val="ctr"/>
        <c:lblOffset val="100"/>
      </c:catAx>
      <c:valAx>
        <c:axId val="40129664"/>
        <c:scaling>
          <c:orientation val="minMax"/>
        </c:scaling>
        <c:delete val="1"/>
        <c:axPos val="l"/>
        <c:numFmt formatCode="0%" sourceLinked="1"/>
        <c:tickLblPos val="none"/>
        <c:crossAx val="40119680"/>
        <c:crosses val="autoZero"/>
        <c:crossBetween val="between"/>
      </c:valAx>
    </c:plotArea>
    <c:legend>
      <c:legendPos val="t"/>
      <c:layout/>
      <c:txPr>
        <a:bodyPr/>
        <a:lstStyle/>
        <a:p>
          <a:pPr>
            <a:defRPr lang="en-US" sz="2800" b="1">
              <a:latin typeface="Times New Roman" pitchFamily="18" charset="0"/>
              <a:cs typeface="Times New Roman" pitchFamily="18" charset="0"/>
            </a:defRPr>
          </a:pPr>
          <a:endParaRPr lang="zh-CN"/>
        </a:p>
      </c:txPr>
    </c:legend>
    <c:plotVisOnly val="1"/>
    <c:dispBlanksAs val="gap"/>
  </c:chart>
  <c:spPr>
    <a:ln>
      <a:noFill/>
    </a:ln>
  </c:sp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zh-CN"/>
  <c:chart>
    <c:plotArea>
      <c:layout>
        <c:manualLayout>
          <c:layoutTarget val="inner"/>
          <c:xMode val="edge"/>
          <c:yMode val="edge"/>
          <c:x val="0.10016162989829702"/>
          <c:y val="0.15810307193187981"/>
          <c:w val="0.89176160812677363"/>
          <c:h val="0.44664117820756044"/>
        </c:manualLayout>
      </c:layout>
      <c:barChart>
        <c:barDir val="col"/>
        <c:grouping val="clustered"/>
        <c:ser>
          <c:idx val="0"/>
          <c:order val="0"/>
          <c:tx>
            <c:strRef>
              <c:f>'8 threads'!$C$40</c:f>
              <c:strCache>
                <c:ptCount val="1"/>
                <c:pt idx="0">
                  <c:v>Cilk</c:v>
                </c:pt>
              </c:strCache>
            </c:strRef>
          </c:tx>
          <c:spPr>
            <a:solidFill>
              <a:srgbClr val="FFFF00"/>
            </a:solidFill>
            <a:ln w="12700">
              <a:noFill/>
              <a:prstDash val="solid"/>
            </a:ln>
          </c:spPr>
          <c:cat>
            <c:strRef>
              <c:f>'8 threads'!$B$41:$B$49</c:f>
              <c:strCache>
                <c:ptCount val="9"/>
                <c:pt idx="0">
                  <c:v>Nqueen_array(16)</c:v>
                </c:pt>
                <c:pt idx="1">
                  <c:v>Nqueen_compute(16)</c:v>
                </c:pt>
                <c:pt idx="2">
                  <c:v>Strimko</c:v>
                </c:pt>
                <c:pt idx="3">
                  <c:v>Knight's Tour(6*6)</c:v>
                </c:pt>
                <c:pt idx="4">
                  <c:v>Sudoku (balance_tree)</c:v>
                </c:pt>
                <c:pt idx="5">
                  <c:v>Pentomino(13)</c:v>
                </c:pt>
                <c:pt idx="6">
                  <c:v>Fib(45)</c:v>
                </c:pt>
                <c:pt idx="7">
                  <c:v>Comp(60000)</c:v>
                </c:pt>
                <c:pt idx="8">
                  <c:v>Average</c:v>
                </c:pt>
              </c:strCache>
            </c:strRef>
          </c:cat>
          <c:val>
            <c:numRef>
              <c:f>'8 threads'!$C$41:$C$49</c:f>
              <c:numCache>
                <c:formatCode>General</c:formatCode>
                <c:ptCount val="9"/>
                <c:pt idx="0">
                  <c:v>1</c:v>
                </c:pt>
                <c:pt idx="1">
                  <c:v>1</c:v>
                </c:pt>
                <c:pt idx="2">
                  <c:v>1</c:v>
                </c:pt>
                <c:pt idx="3">
                  <c:v>1</c:v>
                </c:pt>
                <c:pt idx="4">
                  <c:v>1</c:v>
                </c:pt>
                <c:pt idx="5">
                  <c:v>1</c:v>
                </c:pt>
                <c:pt idx="6">
                  <c:v>1</c:v>
                </c:pt>
                <c:pt idx="7">
                  <c:v>1</c:v>
                </c:pt>
                <c:pt idx="8">
                  <c:v>1</c:v>
                </c:pt>
              </c:numCache>
            </c:numRef>
          </c:val>
        </c:ser>
        <c:ser>
          <c:idx val="1"/>
          <c:order val="1"/>
          <c:tx>
            <c:strRef>
              <c:f>'8 threads'!$D$40</c:f>
              <c:strCache>
                <c:ptCount val="1"/>
                <c:pt idx="0">
                  <c:v>Cilk_SYNCHED</c:v>
                </c:pt>
              </c:strCache>
            </c:strRef>
          </c:tx>
          <c:spPr>
            <a:solidFill>
              <a:srgbClr val="F85AE5"/>
            </a:solidFill>
            <a:ln w="25400">
              <a:noFill/>
            </a:ln>
          </c:spPr>
          <c:cat>
            <c:strRef>
              <c:f>'8 threads'!$B$41:$B$49</c:f>
              <c:strCache>
                <c:ptCount val="9"/>
                <c:pt idx="0">
                  <c:v>Nqueen_array(16)</c:v>
                </c:pt>
                <c:pt idx="1">
                  <c:v>Nqueen_compute(16)</c:v>
                </c:pt>
                <c:pt idx="2">
                  <c:v>Strimko</c:v>
                </c:pt>
                <c:pt idx="3">
                  <c:v>Knight's Tour(6*6)</c:v>
                </c:pt>
                <c:pt idx="4">
                  <c:v>Sudoku (balance_tree)</c:v>
                </c:pt>
                <c:pt idx="5">
                  <c:v>Pentomino(13)</c:v>
                </c:pt>
                <c:pt idx="6">
                  <c:v>Fib(45)</c:v>
                </c:pt>
                <c:pt idx="7">
                  <c:v>Comp(60000)</c:v>
                </c:pt>
                <c:pt idx="8">
                  <c:v>Average</c:v>
                </c:pt>
              </c:strCache>
            </c:strRef>
          </c:cat>
          <c:val>
            <c:numRef>
              <c:f>'8 threads'!$D$41:$D$49</c:f>
              <c:numCache>
                <c:formatCode>General</c:formatCode>
                <c:ptCount val="9"/>
                <c:pt idx="0">
                  <c:v>1.0965109666462765</c:v>
                </c:pt>
                <c:pt idx="1">
                  <c:v>0.96454473649185868</c:v>
                </c:pt>
                <c:pt idx="2">
                  <c:v>1.0430449221059219</c:v>
                </c:pt>
                <c:pt idx="3">
                  <c:v>1.0879185050717943</c:v>
                </c:pt>
                <c:pt idx="4">
                  <c:v>1.0758992723008991</c:v>
                </c:pt>
                <c:pt idx="5">
                  <c:v>1.1246322413676828</c:v>
                </c:pt>
                <c:pt idx="8">
                  <c:v>1.0654251073307379</c:v>
                </c:pt>
              </c:numCache>
            </c:numRef>
          </c:val>
        </c:ser>
        <c:ser>
          <c:idx val="2"/>
          <c:order val="2"/>
          <c:tx>
            <c:strRef>
              <c:f>'8 threads'!$E$40</c:f>
              <c:strCache>
                <c:ptCount val="1"/>
                <c:pt idx="0">
                  <c:v>Tascell</c:v>
                </c:pt>
              </c:strCache>
            </c:strRef>
          </c:tx>
          <c:spPr>
            <a:solidFill>
              <a:srgbClr val="6951F9"/>
            </a:solidFill>
            <a:ln w="25400">
              <a:noFill/>
            </a:ln>
          </c:spPr>
          <c:cat>
            <c:strRef>
              <c:f>'8 threads'!$B$41:$B$49</c:f>
              <c:strCache>
                <c:ptCount val="9"/>
                <c:pt idx="0">
                  <c:v>Nqueen_array(16)</c:v>
                </c:pt>
                <c:pt idx="1">
                  <c:v>Nqueen_compute(16)</c:v>
                </c:pt>
                <c:pt idx="2">
                  <c:v>Strimko</c:v>
                </c:pt>
                <c:pt idx="3">
                  <c:v>Knight's Tour(6*6)</c:v>
                </c:pt>
                <c:pt idx="4">
                  <c:v>Sudoku (balance_tree)</c:v>
                </c:pt>
                <c:pt idx="5">
                  <c:v>Pentomino(13)</c:v>
                </c:pt>
                <c:pt idx="6">
                  <c:v>Fib(45)</c:v>
                </c:pt>
                <c:pt idx="7">
                  <c:v>Comp(60000)</c:v>
                </c:pt>
                <c:pt idx="8">
                  <c:v>Average</c:v>
                </c:pt>
              </c:strCache>
            </c:strRef>
          </c:cat>
          <c:val>
            <c:numRef>
              <c:f>'8 threads'!$E$41:$E$49</c:f>
              <c:numCache>
                <c:formatCode>General</c:formatCode>
                <c:ptCount val="9"/>
                <c:pt idx="0">
                  <c:v>1.7257405752169916</c:v>
                </c:pt>
                <c:pt idx="1">
                  <c:v>0.74702733693790691</c:v>
                </c:pt>
                <c:pt idx="2">
                  <c:v>1.3029301731176672</c:v>
                </c:pt>
                <c:pt idx="3">
                  <c:v>1.3416353081104351</c:v>
                </c:pt>
                <c:pt idx="4">
                  <c:v>1.3083517548047783</c:v>
                </c:pt>
                <c:pt idx="5">
                  <c:v>1.1308022555291557</c:v>
                </c:pt>
                <c:pt idx="6">
                  <c:v>3.4193900412409812</c:v>
                </c:pt>
                <c:pt idx="7">
                  <c:v>0.97522717932325653</c:v>
                </c:pt>
                <c:pt idx="8">
                  <c:v>1.4938880780351458</c:v>
                </c:pt>
              </c:numCache>
            </c:numRef>
          </c:val>
        </c:ser>
        <c:ser>
          <c:idx val="3"/>
          <c:order val="3"/>
          <c:tx>
            <c:strRef>
              <c:f>'8 threads'!$F$40</c:f>
              <c:strCache>
                <c:ptCount val="1"/>
                <c:pt idx="0">
                  <c:v>AdaptiveTC</c:v>
                </c:pt>
              </c:strCache>
            </c:strRef>
          </c:tx>
          <c:spPr>
            <a:solidFill>
              <a:srgbClr val="FF5050"/>
            </a:solidFill>
            <a:ln w="25400">
              <a:noFill/>
            </a:ln>
          </c:spPr>
          <c:cat>
            <c:strRef>
              <c:f>'8 threads'!$B$41:$B$49</c:f>
              <c:strCache>
                <c:ptCount val="9"/>
                <c:pt idx="0">
                  <c:v>Nqueen_array(16)</c:v>
                </c:pt>
                <c:pt idx="1">
                  <c:v>Nqueen_compute(16)</c:v>
                </c:pt>
                <c:pt idx="2">
                  <c:v>Strimko</c:v>
                </c:pt>
                <c:pt idx="3">
                  <c:v>Knight's Tour(6*6)</c:v>
                </c:pt>
                <c:pt idx="4">
                  <c:v>Sudoku (balance_tree)</c:v>
                </c:pt>
                <c:pt idx="5">
                  <c:v>Pentomino(13)</c:v>
                </c:pt>
                <c:pt idx="6">
                  <c:v>Fib(45)</c:v>
                </c:pt>
                <c:pt idx="7">
                  <c:v>Comp(60000)</c:v>
                </c:pt>
                <c:pt idx="8">
                  <c:v>Average</c:v>
                </c:pt>
              </c:strCache>
            </c:strRef>
          </c:cat>
          <c:val>
            <c:numRef>
              <c:f>'8 threads'!$F$41:$F$49</c:f>
              <c:numCache>
                <c:formatCode>General</c:formatCode>
                <c:ptCount val="9"/>
                <c:pt idx="0">
                  <c:v>2.971583201588794</c:v>
                </c:pt>
                <c:pt idx="1">
                  <c:v>1.1093625630832815</c:v>
                </c:pt>
                <c:pt idx="2">
                  <c:v>2.7274264774087191</c:v>
                </c:pt>
                <c:pt idx="3">
                  <c:v>2.7977584350313349</c:v>
                </c:pt>
                <c:pt idx="4">
                  <c:v>2.4065485399155828</c:v>
                </c:pt>
                <c:pt idx="5">
                  <c:v>1.8145044131410699</c:v>
                </c:pt>
                <c:pt idx="6">
                  <c:v>2.7544471068148177</c:v>
                </c:pt>
                <c:pt idx="7">
                  <c:v>1.3357163979386826</c:v>
                </c:pt>
                <c:pt idx="8">
                  <c:v>2.2396683918652767</c:v>
                </c:pt>
              </c:numCache>
            </c:numRef>
          </c:val>
        </c:ser>
        <c:axId val="40216064"/>
        <c:axId val="40217600"/>
      </c:barChart>
      <c:catAx>
        <c:axId val="40216064"/>
        <c:scaling>
          <c:orientation val="minMax"/>
        </c:scaling>
        <c:axPos val="b"/>
        <c:numFmt formatCode="General" sourceLinked="1"/>
        <c:majorTickMark val="in"/>
        <c:tickLblPos val="nextTo"/>
        <c:spPr>
          <a:ln w="3175">
            <a:solidFill>
              <a:srgbClr val="000000"/>
            </a:solidFill>
            <a:prstDash val="solid"/>
          </a:ln>
        </c:spPr>
        <c:txPr>
          <a:bodyPr rot="-2700000" vert="horz"/>
          <a:lstStyle/>
          <a:p>
            <a:pPr>
              <a:defRPr lang="en-US" sz="1050" b="0" i="0" u="none" strike="noStrike" baseline="0">
                <a:solidFill>
                  <a:srgbClr val="000000"/>
                </a:solidFill>
                <a:latin typeface="Times New Roman"/>
                <a:ea typeface="Times New Roman"/>
                <a:cs typeface="Times New Roman"/>
              </a:defRPr>
            </a:pPr>
            <a:endParaRPr lang="zh-CN"/>
          </a:p>
        </c:txPr>
        <c:crossAx val="40217600"/>
        <c:crosses val="autoZero"/>
        <c:auto val="1"/>
        <c:lblAlgn val="ctr"/>
        <c:lblOffset val="0"/>
        <c:tickLblSkip val="1"/>
        <c:tickMarkSkip val="1"/>
      </c:catAx>
      <c:valAx>
        <c:axId val="40217600"/>
        <c:scaling>
          <c:orientation val="minMax"/>
        </c:scaling>
        <c:axPos val="l"/>
        <c:majorGridlines>
          <c:spPr>
            <a:ln w="3175">
              <a:solidFill>
                <a:schemeClr val="bg1">
                  <a:lumMod val="65000"/>
                </a:schemeClr>
              </a:solidFill>
              <a:prstDash val="solid"/>
            </a:ln>
          </c:spPr>
        </c:majorGridlines>
        <c:title>
          <c:tx>
            <c:rich>
              <a:bodyPr/>
              <a:lstStyle/>
              <a:p>
                <a:pPr>
                  <a:defRPr lang="en-US" sz="1400" b="1" i="0" u="none" strike="noStrike" baseline="0">
                    <a:solidFill>
                      <a:srgbClr val="000000"/>
                    </a:solidFill>
                    <a:latin typeface="Times New Roman" pitchFamily="18" charset="0"/>
                    <a:ea typeface="Times New Roman"/>
                    <a:cs typeface="Times New Roman" pitchFamily="18" charset="0"/>
                  </a:defRPr>
                </a:pPr>
                <a:r>
                  <a:rPr lang="en-US" altLang="en-US" sz="1400" b="1">
                    <a:latin typeface="Times New Roman" pitchFamily="18" charset="0"/>
                    <a:cs typeface="Times New Roman" pitchFamily="18" charset="0"/>
                  </a:rPr>
                  <a:t>Speedup</a:t>
                </a:r>
              </a:p>
            </c:rich>
          </c:tx>
          <c:layout>
            <c:manualLayout>
              <c:xMode val="edge"/>
              <c:yMode val="edge"/>
              <c:x val="8.0775265608900026E-3"/>
              <c:y val="0.26086989126359605"/>
            </c:manualLayout>
          </c:layout>
          <c:spPr>
            <a:noFill/>
            <a:ln w="25400">
              <a:noFill/>
            </a:ln>
          </c:spPr>
        </c:title>
        <c:numFmt formatCode="General" sourceLinked="1"/>
        <c:majorTickMark val="in"/>
        <c:tickLblPos val="nextTo"/>
        <c:spPr>
          <a:ln w="3175">
            <a:solidFill>
              <a:srgbClr val="000000"/>
            </a:solidFill>
            <a:prstDash val="solid"/>
          </a:ln>
        </c:spPr>
        <c:txPr>
          <a:bodyPr rot="0" vert="horz"/>
          <a:lstStyle/>
          <a:p>
            <a:pPr>
              <a:defRPr lang="en-US" sz="1100" b="0" i="0" u="none" strike="noStrike" baseline="0">
                <a:solidFill>
                  <a:srgbClr val="000000"/>
                </a:solidFill>
                <a:latin typeface="Times New Roman" pitchFamily="18" charset="0"/>
                <a:ea typeface="Times New Roman"/>
                <a:cs typeface="Times New Roman" pitchFamily="18" charset="0"/>
              </a:defRPr>
            </a:pPr>
            <a:endParaRPr lang="zh-CN"/>
          </a:p>
        </c:txPr>
        <c:crossAx val="40216064"/>
        <c:crosses val="autoZero"/>
        <c:crossBetween val="between"/>
      </c:valAx>
      <c:spPr>
        <a:solidFill>
          <a:srgbClr val="FFFFFF"/>
        </a:solidFill>
        <a:ln w="25400">
          <a:noFill/>
        </a:ln>
      </c:spPr>
    </c:plotArea>
    <c:legend>
      <c:legendPos val="r"/>
      <c:layout>
        <c:manualLayout>
          <c:xMode val="edge"/>
          <c:yMode val="edge"/>
          <c:x val="6.2302171188929924E-2"/>
          <c:y val="5.1851375720891955E-2"/>
          <c:w val="0.92851844271860007"/>
          <c:h val="0.11857732069205504"/>
        </c:manualLayout>
      </c:layout>
      <c:spPr>
        <a:solidFill>
          <a:srgbClr val="FFFFFF"/>
        </a:solidFill>
        <a:ln w="25400">
          <a:noFill/>
        </a:ln>
      </c:spPr>
      <c:txPr>
        <a:bodyPr/>
        <a:lstStyle/>
        <a:p>
          <a:pPr>
            <a:defRPr lang="en-US" sz="2000" b="1" i="0" u="none" strike="noStrike" kern="0" spc="-100" baseline="0">
              <a:solidFill>
                <a:srgbClr val="000000"/>
              </a:solidFill>
              <a:latin typeface="Times New Roman"/>
              <a:ea typeface="Times New Roman"/>
              <a:cs typeface="Times New Roman"/>
            </a:defRPr>
          </a:pPr>
          <a:endParaRPr lang="zh-CN"/>
        </a:p>
      </c:txPr>
    </c:legend>
    <c:plotVisOnly val="1"/>
    <c:dispBlanksAs val="gap"/>
  </c:chart>
  <c:spPr>
    <a:solidFill>
      <a:srgbClr val="FFFFFF"/>
    </a:solidFill>
    <a:ln w="9525">
      <a:noFill/>
    </a:ln>
  </c:spPr>
  <c:txPr>
    <a:bodyPr/>
    <a:lstStyle/>
    <a:p>
      <a:pPr>
        <a:defRPr sz="875" b="0" i="0" u="none" strike="noStrike" baseline="0">
          <a:solidFill>
            <a:srgbClr val="000000"/>
          </a:solidFill>
          <a:latin typeface="Times New Roman"/>
          <a:ea typeface="Times New Roman"/>
          <a:cs typeface="Times New Roman"/>
        </a:defRPr>
      </a:pPr>
      <a:endParaRPr lang="zh-CN"/>
    </a:p>
  </c:txPr>
  <c:externalData r:id="rId1"/>
</c:chartSpace>
</file>

<file path=ppt/drawings/_rels/vmlDrawing1.v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image" Target="../media/image16.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image" Target="../media/image19.emf"/><Relationship Id="rId4"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86019" name="Rectangle 3"/>
          <p:cNvSpPr>
            <a:spLocks noGrp="1" noChangeArrowheads="1"/>
          </p:cNvSpPr>
          <p:nvPr>
            <p:ph type="dt" sz="quarter"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86020" name="Rectangle 4"/>
          <p:cNvSpPr>
            <a:spLocks noGrp="1" noChangeArrowheads="1"/>
          </p:cNvSpPr>
          <p:nvPr>
            <p:ph type="ftr" sz="quarter" idx="2"/>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86021" name="Rectangle 5"/>
          <p:cNvSpPr>
            <a:spLocks noGrp="1" noChangeArrowheads="1"/>
          </p:cNvSpPr>
          <p:nvPr>
            <p:ph type="sldNum" sz="quarter" idx="3"/>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98C87C9F-10FE-4882-9F15-0164973544E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6147" name="Rectangle 3"/>
          <p:cNvSpPr>
            <a:spLocks noGrp="1" noChangeArrowheads="1"/>
          </p:cNvSpPr>
          <p:nvPr>
            <p:ph type="dt" idx="1"/>
          </p:nvPr>
        </p:nvSpPr>
        <p:spPr bwMode="auto">
          <a:xfrm>
            <a:off x="3778250" y="0"/>
            <a:ext cx="288925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852488" y="744538"/>
            <a:ext cx="4964112" cy="3722687"/>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66750" y="4714875"/>
            <a:ext cx="5335588"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150" name="Rectangle 6"/>
          <p:cNvSpPr>
            <a:spLocks noGrp="1" noChangeArrowheads="1"/>
          </p:cNvSpPr>
          <p:nvPr>
            <p:ph type="ftr" sz="quarter" idx="4"/>
          </p:nvPr>
        </p:nvSpPr>
        <p:spPr bwMode="auto">
          <a:xfrm>
            <a:off x="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6151" name="Rectangle 7"/>
          <p:cNvSpPr>
            <a:spLocks noGrp="1" noChangeArrowheads="1"/>
          </p:cNvSpPr>
          <p:nvPr>
            <p:ph type="sldNum" sz="quarter" idx="5"/>
          </p:nvPr>
        </p:nvSpPr>
        <p:spPr bwMode="auto">
          <a:xfrm>
            <a:off x="3778250" y="9428163"/>
            <a:ext cx="288925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585C330-2C3C-4C20-8DC2-B238C2C7839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SimSun"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ln/>
        </p:spPr>
      </p:sp>
      <p:sp>
        <p:nvSpPr>
          <p:cNvPr id="29699" name="备注占位符 2"/>
          <p:cNvSpPr>
            <a:spLocks noGrp="1"/>
          </p:cNvSpPr>
          <p:nvPr>
            <p:ph type="body" idx="1"/>
          </p:nvPr>
        </p:nvSpPr>
        <p:spPr>
          <a:noFill/>
          <a:ln/>
        </p:spPr>
        <p:txBody>
          <a:bodyPr/>
          <a:lstStyle/>
          <a:p>
            <a:endParaRPr lang="zh-CN" altLang="en-US" dirty="0" smtClean="0">
              <a:latin typeface="Arial" charset="0"/>
            </a:endParaRPr>
          </a:p>
        </p:txBody>
      </p:sp>
      <p:sp>
        <p:nvSpPr>
          <p:cNvPr id="29700" name="灯片编号占位符 3"/>
          <p:cNvSpPr>
            <a:spLocks noGrp="1"/>
          </p:cNvSpPr>
          <p:nvPr>
            <p:ph type="sldNum" sz="quarter" idx="5"/>
          </p:nvPr>
        </p:nvSpPr>
        <p:spPr>
          <a:noFill/>
        </p:spPr>
        <p:txBody>
          <a:bodyPr/>
          <a:lstStyle/>
          <a:p>
            <a:fld id="{A0FE8003-D8DB-4965-85EF-9B43D4D0DD34}" type="slidenum">
              <a:rPr lang="en-US" altLang="zh-CN" smtClean="0"/>
              <a:pPr/>
              <a:t>1</a:t>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a:ln/>
        </p:spPr>
      </p:sp>
      <p:sp>
        <p:nvSpPr>
          <p:cNvPr id="38915" name="备注占位符 2"/>
          <p:cNvSpPr>
            <a:spLocks noGrp="1"/>
          </p:cNvSpPr>
          <p:nvPr>
            <p:ph type="body" idx="1"/>
          </p:nvPr>
        </p:nvSpPr>
        <p:spPr>
          <a:noFill/>
          <a:ln/>
        </p:spPr>
        <p:txBody>
          <a:bodyPr/>
          <a:lstStyle/>
          <a:p>
            <a:r>
              <a:rPr lang="en-US" sz="1200" kern="1200" dirty="0" smtClean="0">
                <a:solidFill>
                  <a:schemeClr val="tx1"/>
                </a:solidFill>
                <a:latin typeface="Arial" pitchFamily="34" charset="0"/>
                <a:ea typeface="SimSun" pitchFamily="2" charset="-122"/>
                <a:cs typeface="+mn-cs"/>
              </a:rPr>
              <a:t>The second issue. </a:t>
            </a:r>
          </a:p>
          <a:p>
            <a:r>
              <a:rPr lang="en-US" sz="1200" kern="1200" dirty="0" smtClean="0">
                <a:solidFill>
                  <a:schemeClr val="tx1"/>
                </a:solidFill>
                <a:latin typeface="Arial" pitchFamily="34" charset="0"/>
                <a:ea typeface="SimSun" pitchFamily="2" charset="-122"/>
                <a:cs typeface="+mn-cs"/>
              </a:rPr>
              <a:t>N-queen problem is a typical backtracking search. The implementation needs to maintain a chessboard that indicates all current positions of the queens. As the chessboard variable could be accessed and modified by multiple tasks concurrently, in </a:t>
            </a:r>
            <a:r>
              <a:rPr lang="en-US" sz="1200" kern="1200" dirty="0" err="1" smtClean="0">
                <a:solidFill>
                  <a:schemeClr val="tx1"/>
                </a:solidFill>
                <a:latin typeface="Arial" pitchFamily="34" charset="0"/>
                <a:ea typeface="SimSun" pitchFamily="2" charset="-122"/>
                <a:cs typeface="+mn-cs"/>
              </a:rPr>
              <a:t>Cilk</a:t>
            </a:r>
            <a:r>
              <a:rPr lang="en-US" sz="1200" kern="1200" dirty="0" smtClean="0">
                <a:solidFill>
                  <a:schemeClr val="tx1"/>
                </a:solidFill>
                <a:latin typeface="Arial" pitchFamily="34" charset="0"/>
                <a:ea typeface="SimSun" pitchFamily="2" charset="-122"/>
                <a:cs typeface="+mn-cs"/>
              </a:rPr>
              <a:t>, the programmer needs to allocate memory space, and copy the value of the parent’s chessboard</a:t>
            </a:r>
            <a:r>
              <a:rPr lang="en-US" sz="1200" i="1" kern="1200" dirty="0" smtClean="0">
                <a:solidFill>
                  <a:schemeClr val="tx1"/>
                </a:solidFill>
                <a:latin typeface="Arial" pitchFamily="34" charset="0"/>
                <a:ea typeface="SimSun" pitchFamily="2" charset="-122"/>
                <a:cs typeface="+mn-cs"/>
              </a:rPr>
              <a:t> </a:t>
            </a:r>
            <a:r>
              <a:rPr lang="en-US" sz="1200" kern="1200" dirty="0" smtClean="0">
                <a:solidFill>
                  <a:schemeClr val="tx1"/>
                </a:solidFill>
                <a:latin typeface="Arial" pitchFamily="34" charset="0"/>
                <a:ea typeface="SimSun" pitchFamily="2" charset="-122"/>
                <a:cs typeface="+mn-cs"/>
              </a:rPr>
              <a:t>to each child task in order to assure correctness. This is called workspace copying.</a:t>
            </a:r>
            <a:endParaRPr lang="zh-CN" altLang="en-US" dirty="0" smtClean="0">
              <a:latin typeface="Arial" charset="0"/>
            </a:endParaRPr>
          </a:p>
        </p:txBody>
      </p:sp>
      <p:sp>
        <p:nvSpPr>
          <p:cNvPr id="38916" name="灯片编号占位符 3"/>
          <p:cNvSpPr>
            <a:spLocks noGrp="1"/>
          </p:cNvSpPr>
          <p:nvPr>
            <p:ph type="sldNum" sz="quarter" idx="5"/>
          </p:nvPr>
        </p:nvSpPr>
        <p:spPr>
          <a:noFill/>
        </p:spPr>
        <p:txBody>
          <a:bodyPr/>
          <a:lstStyle/>
          <a:p>
            <a:fld id="{CC4B6629-84DF-4DD6-BF8A-CE3D490CDAB6}" type="slidenum">
              <a:rPr lang="en-US" altLang="zh-CN" smtClean="0"/>
              <a:pPr/>
              <a:t>10</a:t>
            </a:fld>
            <a:endParaRPr lang="en-US" altLang="zh-CN"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p:cNvSpPr>
            <a:spLocks noGrp="1" noRot="1" noChangeAspect="1" noTextEdit="1"/>
          </p:cNvSpPr>
          <p:nvPr>
            <p:ph type="sldImg"/>
          </p:nvPr>
        </p:nvSpPr>
        <p:spPr>
          <a:ln/>
        </p:spPr>
      </p:sp>
      <p:sp>
        <p:nvSpPr>
          <p:cNvPr id="39939" name="备注占位符 2"/>
          <p:cNvSpPr>
            <a:spLocks noGrp="1"/>
          </p:cNvSpPr>
          <p:nvPr>
            <p:ph type="body" idx="1"/>
          </p:nvPr>
        </p:nvSpPr>
        <p:spPr>
          <a:noFill/>
          <a:ln/>
        </p:spPr>
        <p:txBody>
          <a:bodyPr/>
          <a:lstStyle/>
          <a:p>
            <a:r>
              <a:rPr lang="en-US" sz="1200" kern="1200" dirty="0" smtClean="0">
                <a:solidFill>
                  <a:schemeClr val="tx1"/>
                </a:solidFill>
                <a:latin typeface="Arial" pitchFamily="34" charset="0"/>
                <a:ea typeface="SimSun" pitchFamily="2" charset="-122"/>
                <a:cs typeface="+mn-cs"/>
              </a:rPr>
              <a:t>We propose a new data attribute</a:t>
            </a:r>
            <a:r>
              <a:rPr lang="en-US" sz="1200" i="1" kern="1200" dirty="0" smtClean="0">
                <a:solidFill>
                  <a:schemeClr val="tx1"/>
                </a:solidFill>
                <a:latin typeface="Arial" pitchFamily="34" charset="0"/>
                <a:ea typeface="SimSun" pitchFamily="2" charset="-122"/>
                <a:cs typeface="+mn-cs"/>
              </a:rPr>
              <a:t> </a:t>
            </a:r>
            <a:r>
              <a:rPr lang="en-US" sz="1200" b="1" i="1" kern="1200" dirty="0" err="1" smtClean="0">
                <a:solidFill>
                  <a:schemeClr val="tx1"/>
                </a:solidFill>
                <a:latin typeface="Arial" pitchFamily="34" charset="0"/>
                <a:ea typeface="SimSun" pitchFamily="2" charset="-122"/>
                <a:cs typeface="+mn-cs"/>
              </a:rPr>
              <a:t>taskprivate</a:t>
            </a:r>
            <a:r>
              <a:rPr lang="en-US" sz="1200" b="1" i="1" kern="1200" dirty="0" smtClean="0">
                <a:solidFill>
                  <a:schemeClr val="tx1"/>
                </a:solidFill>
                <a:latin typeface="Arial" pitchFamily="34" charset="0"/>
                <a:ea typeface="SimSun" pitchFamily="2" charset="-122"/>
                <a:cs typeface="+mn-cs"/>
              </a:rPr>
              <a:t> </a:t>
            </a:r>
            <a:r>
              <a:rPr lang="en-US" sz="1200" kern="1200" dirty="0" smtClean="0">
                <a:solidFill>
                  <a:schemeClr val="tx1"/>
                </a:solidFill>
                <a:latin typeface="Arial" pitchFamily="34" charset="0"/>
                <a:ea typeface="SimSun" pitchFamily="2" charset="-122"/>
                <a:cs typeface="+mn-cs"/>
              </a:rPr>
              <a:t>for </a:t>
            </a:r>
            <a:r>
              <a:rPr lang="en-US" sz="1200" i="1" kern="1200" dirty="0" smtClean="0">
                <a:solidFill>
                  <a:schemeClr val="tx1"/>
                </a:solidFill>
                <a:latin typeface="Arial" pitchFamily="34" charset="0"/>
                <a:ea typeface="SimSun" pitchFamily="2" charset="-122"/>
                <a:cs typeface="+mn-cs"/>
              </a:rPr>
              <a:t>workspace variables</a:t>
            </a:r>
            <a:r>
              <a:rPr lang="en-US" sz="1200" kern="1200" dirty="0" smtClean="0">
                <a:solidFill>
                  <a:schemeClr val="tx1"/>
                </a:solidFill>
                <a:latin typeface="Arial" pitchFamily="34" charset="0"/>
                <a:ea typeface="SimSun" pitchFamily="2" charset="-122"/>
                <a:cs typeface="+mn-cs"/>
              </a:rPr>
              <a:t>. The programmer only indicate that the parameter </a:t>
            </a:r>
            <a:r>
              <a:rPr lang="en-US" sz="1200" i="1" kern="1200" dirty="0" smtClean="0">
                <a:solidFill>
                  <a:schemeClr val="tx1"/>
                </a:solidFill>
                <a:latin typeface="Arial" pitchFamily="34" charset="0"/>
                <a:ea typeface="SimSun" pitchFamily="2" charset="-122"/>
                <a:cs typeface="+mn-cs"/>
              </a:rPr>
              <a:t>x</a:t>
            </a:r>
            <a:r>
              <a:rPr lang="en-US" sz="1200" kern="1200" dirty="0" smtClean="0">
                <a:solidFill>
                  <a:schemeClr val="tx1"/>
                </a:solidFill>
                <a:latin typeface="Arial" pitchFamily="34" charset="0"/>
                <a:ea typeface="SimSun" pitchFamily="2" charset="-122"/>
                <a:cs typeface="+mn-cs"/>
              </a:rPr>
              <a:t> is a </a:t>
            </a:r>
            <a:r>
              <a:rPr lang="en-US" sz="1200" i="1" kern="1200" dirty="0" err="1" smtClean="0">
                <a:solidFill>
                  <a:schemeClr val="tx1"/>
                </a:solidFill>
                <a:latin typeface="Arial" pitchFamily="34" charset="0"/>
                <a:ea typeface="SimSun" pitchFamily="2" charset="-122"/>
                <a:cs typeface="+mn-cs"/>
              </a:rPr>
              <a:t>taskprivate</a:t>
            </a:r>
            <a:r>
              <a:rPr lang="en-US" sz="1200" kern="1200" dirty="0" smtClean="0">
                <a:solidFill>
                  <a:schemeClr val="tx1"/>
                </a:solidFill>
                <a:latin typeface="Arial" pitchFamily="34" charset="0"/>
                <a:ea typeface="SimSun" pitchFamily="2" charset="-122"/>
                <a:cs typeface="+mn-cs"/>
              </a:rPr>
              <a:t> variable and what size it is. And then in </a:t>
            </a:r>
            <a:r>
              <a:rPr lang="en-US" sz="1200" kern="1200" dirty="0" err="1" smtClean="0">
                <a:solidFill>
                  <a:schemeClr val="tx1"/>
                </a:solidFill>
                <a:latin typeface="Arial" pitchFamily="34" charset="0"/>
                <a:ea typeface="SimSun" pitchFamily="2" charset="-122"/>
                <a:cs typeface="+mn-cs"/>
              </a:rPr>
              <a:t>AdaptiveTC</a:t>
            </a:r>
            <a:r>
              <a:rPr lang="en-US" sz="1200" kern="1200" dirty="0" smtClean="0">
                <a:solidFill>
                  <a:schemeClr val="tx1"/>
                </a:solidFill>
                <a:latin typeface="Arial" pitchFamily="34" charset="0"/>
                <a:ea typeface="SimSun" pitchFamily="2" charset="-122"/>
                <a:cs typeface="+mn-cs"/>
              </a:rPr>
              <a:t>, </a:t>
            </a:r>
            <a:r>
              <a:rPr lang="en-US" sz="1200" i="1" kern="1200" dirty="0" smtClean="0">
                <a:solidFill>
                  <a:schemeClr val="tx1"/>
                </a:solidFill>
                <a:latin typeface="Arial" pitchFamily="34" charset="0"/>
                <a:ea typeface="SimSun" pitchFamily="2" charset="-122"/>
                <a:cs typeface="+mn-cs"/>
              </a:rPr>
              <a:t>fake task</a:t>
            </a:r>
            <a:r>
              <a:rPr lang="en-US" sz="1200" kern="1200" dirty="0" smtClean="0">
                <a:solidFill>
                  <a:schemeClr val="tx1"/>
                </a:solidFill>
                <a:latin typeface="Arial" pitchFamily="34" charset="0"/>
                <a:ea typeface="SimSun" pitchFamily="2" charset="-122"/>
                <a:cs typeface="+mn-cs"/>
              </a:rPr>
              <a:t> and </a:t>
            </a:r>
            <a:r>
              <a:rPr lang="en-US" sz="1200" i="1" kern="1200" dirty="0" smtClean="0">
                <a:solidFill>
                  <a:schemeClr val="tx1"/>
                </a:solidFill>
                <a:latin typeface="Arial" pitchFamily="34" charset="0"/>
                <a:ea typeface="SimSun" pitchFamily="2" charset="-122"/>
                <a:cs typeface="+mn-cs"/>
              </a:rPr>
              <a:t>task</a:t>
            </a:r>
            <a:r>
              <a:rPr lang="en-US" sz="1200" kern="1200" dirty="0" smtClean="0">
                <a:solidFill>
                  <a:schemeClr val="tx1"/>
                </a:solidFill>
                <a:latin typeface="Arial" pitchFamily="34" charset="0"/>
                <a:ea typeface="SimSun" pitchFamily="2" charset="-122"/>
                <a:cs typeface="+mn-cs"/>
              </a:rPr>
              <a:t> handle </a:t>
            </a:r>
            <a:r>
              <a:rPr lang="en-US" sz="1200" i="1" kern="1200" dirty="0" err="1" smtClean="0">
                <a:solidFill>
                  <a:schemeClr val="tx1"/>
                </a:solidFill>
                <a:latin typeface="Arial" pitchFamily="34" charset="0"/>
                <a:ea typeface="SimSun" pitchFamily="2" charset="-122"/>
                <a:cs typeface="+mn-cs"/>
              </a:rPr>
              <a:t>taskprivate</a:t>
            </a:r>
            <a:r>
              <a:rPr lang="en-US" sz="1200" kern="1200" dirty="0" smtClean="0">
                <a:solidFill>
                  <a:schemeClr val="tx1"/>
                </a:solidFill>
                <a:latin typeface="Arial" pitchFamily="34" charset="0"/>
                <a:ea typeface="SimSun" pitchFamily="2" charset="-122"/>
                <a:cs typeface="+mn-cs"/>
              </a:rPr>
              <a:t> variable in different ways. In a </a:t>
            </a:r>
            <a:r>
              <a:rPr lang="en-US" sz="1200" i="1" kern="1200" dirty="0" smtClean="0">
                <a:solidFill>
                  <a:schemeClr val="tx1"/>
                </a:solidFill>
                <a:latin typeface="Arial" pitchFamily="34" charset="0"/>
                <a:ea typeface="SimSun" pitchFamily="2" charset="-122"/>
                <a:cs typeface="+mn-cs"/>
              </a:rPr>
              <a:t>fake task</a:t>
            </a:r>
            <a:r>
              <a:rPr lang="en-US" sz="1200" kern="1200" dirty="0" smtClean="0">
                <a:solidFill>
                  <a:schemeClr val="tx1"/>
                </a:solidFill>
                <a:latin typeface="Arial" pitchFamily="34" charset="0"/>
                <a:ea typeface="SimSun" pitchFamily="2" charset="-122"/>
                <a:cs typeface="+mn-cs"/>
              </a:rPr>
              <a:t>, the </a:t>
            </a:r>
            <a:r>
              <a:rPr lang="en-US" sz="1200" i="1" kern="1200" dirty="0" err="1" smtClean="0">
                <a:solidFill>
                  <a:schemeClr val="tx1"/>
                </a:solidFill>
                <a:latin typeface="Arial" pitchFamily="34" charset="0"/>
                <a:ea typeface="SimSun" pitchFamily="2" charset="-122"/>
                <a:cs typeface="+mn-cs"/>
              </a:rPr>
              <a:t>taskprivate</a:t>
            </a:r>
            <a:r>
              <a:rPr lang="en-US" sz="1200" kern="1200" dirty="0" smtClean="0">
                <a:solidFill>
                  <a:schemeClr val="tx1"/>
                </a:solidFill>
                <a:latin typeface="Arial" pitchFamily="34" charset="0"/>
                <a:ea typeface="SimSun" pitchFamily="2" charset="-122"/>
                <a:cs typeface="+mn-cs"/>
              </a:rPr>
              <a:t> keyword is ignored. But in a </a:t>
            </a:r>
            <a:r>
              <a:rPr lang="en-US" sz="1200" i="1" kern="1200" dirty="0" smtClean="0">
                <a:solidFill>
                  <a:schemeClr val="tx1"/>
                </a:solidFill>
                <a:latin typeface="Arial" pitchFamily="34" charset="0"/>
                <a:ea typeface="SimSun" pitchFamily="2" charset="-122"/>
                <a:cs typeface="+mn-cs"/>
              </a:rPr>
              <a:t>task</a:t>
            </a:r>
            <a:r>
              <a:rPr lang="en-US" sz="1200" kern="1200" dirty="0" smtClean="0">
                <a:solidFill>
                  <a:schemeClr val="tx1"/>
                </a:solidFill>
                <a:latin typeface="Arial" pitchFamily="34" charset="0"/>
                <a:ea typeface="SimSun" pitchFamily="2" charset="-122"/>
                <a:cs typeface="+mn-cs"/>
              </a:rPr>
              <a:t>, allocating and copying a new </a:t>
            </a:r>
            <a:r>
              <a:rPr lang="en-US" sz="1200" i="1" kern="1200" dirty="0" err="1" smtClean="0">
                <a:solidFill>
                  <a:schemeClr val="tx1"/>
                </a:solidFill>
                <a:latin typeface="Arial" pitchFamily="34" charset="0"/>
                <a:ea typeface="SimSun" pitchFamily="2" charset="-122"/>
                <a:cs typeface="+mn-cs"/>
              </a:rPr>
              <a:t>taskprivate</a:t>
            </a:r>
            <a:r>
              <a:rPr lang="en-US" sz="1200" kern="1200" dirty="0" smtClean="0">
                <a:solidFill>
                  <a:schemeClr val="tx1"/>
                </a:solidFill>
                <a:latin typeface="Arial" pitchFamily="34" charset="0"/>
                <a:ea typeface="SimSun" pitchFamily="2" charset="-122"/>
                <a:cs typeface="+mn-cs"/>
              </a:rPr>
              <a:t> variable for a child task is performed in order to assure correctness. In </a:t>
            </a:r>
            <a:r>
              <a:rPr lang="en-US" sz="1200" kern="1200" dirty="0" err="1" smtClean="0">
                <a:solidFill>
                  <a:schemeClr val="tx1"/>
                </a:solidFill>
                <a:latin typeface="Arial" pitchFamily="34" charset="0"/>
                <a:ea typeface="SimSun" pitchFamily="2" charset="-122"/>
                <a:cs typeface="+mn-cs"/>
              </a:rPr>
              <a:t>AdaptiveTC</a:t>
            </a:r>
            <a:r>
              <a:rPr lang="en-US" sz="1200" kern="1200" dirty="0" smtClean="0">
                <a:solidFill>
                  <a:schemeClr val="tx1"/>
                </a:solidFill>
                <a:latin typeface="Arial" pitchFamily="34" charset="0"/>
                <a:ea typeface="SimSun" pitchFamily="2" charset="-122"/>
                <a:cs typeface="+mn-cs"/>
              </a:rPr>
              <a:t>, as the number of </a:t>
            </a:r>
            <a:r>
              <a:rPr lang="en-US" sz="1200" i="1" kern="1200" dirty="0" smtClean="0">
                <a:solidFill>
                  <a:schemeClr val="tx1"/>
                </a:solidFill>
                <a:latin typeface="Arial" pitchFamily="34" charset="0"/>
                <a:ea typeface="SimSun" pitchFamily="2" charset="-122"/>
                <a:cs typeface="+mn-cs"/>
              </a:rPr>
              <a:t>tasks</a:t>
            </a:r>
            <a:r>
              <a:rPr lang="en-US" sz="1200" kern="1200" dirty="0" smtClean="0">
                <a:solidFill>
                  <a:schemeClr val="tx1"/>
                </a:solidFill>
                <a:latin typeface="Arial" pitchFamily="34" charset="0"/>
                <a:ea typeface="SimSun" pitchFamily="2" charset="-122"/>
                <a:cs typeface="+mn-cs"/>
              </a:rPr>
              <a:t> created is very small, </a:t>
            </a:r>
            <a:r>
              <a:rPr lang="en-US" sz="1200" b="1" i="1" kern="1200" dirty="0" err="1" smtClean="0">
                <a:solidFill>
                  <a:schemeClr val="tx1"/>
                </a:solidFill>
                <a:latin typeface="Arial" pitchFamily="34" charset="0"/>
                <a:ea typeface="SimSun" pitchFamily="2" charset="-122"/>
                <a:cs typeface="+mn-cs"/>
              </a:rPr>
              <a:t>taskprivate</a:t>
            </a:r>
            <a:r>
              <a:rPr lang="en-US" sz="1200" kern="1200" dirty="0" smtClean="0">
                <a:solidFill>
                  <a:schemeClr val="tx1"/>
                </a:solidFill>
                <a:latin typeface="Arial" pitchFamily="34" charset="0"/>
                <a:ea typeface="SimSun" pitchFamily="2" charset="-122"/>
                <a:cs typeface="+mn-cs"/>
              </a:rPr>
              <a:t> variables reduce the cost of workspace copying. So, the new attribute</a:t>
            </a:r>
            <a:r>
              <a:rPr lang="en-US" sz="1200" b="1" i="1" kern="1200" dirty="0" smtClean="0">
                <a:solidFill>
                  <a:schemeClr val="tx1"/>
                </a:solidFill>
                <a:latin typeface="Arial" pitchFamily="34" charset="0"/>
                <a:ea typeface="SimSun" pitchFamily="2" charset="-122"/>
                <a:cs typeface="+mn-cs"/>
              </a:rPr>
              <a:t> </a:t>
            </a:r>
            <a:r>
              <a:rPr lang="en-US" sz="1200" b="1" i="1" kern="1200" dirty="0" err="1" smtClean="0">
                <a:solidFill>
                  <a:schemeClr val="tx1"/>
                </a:solidFill>
                <a:latin typeface="Arial" pitchFamily="34" charset="0"/>
                <a:ea typeface="SimSun" pitchFamily="2" charset="-122"/>
                <a:cs typeface="+mn-cs"/>
              </a:rPr>
              <a:t>taskprivate</a:t>
            </a:r>
            <a:r>
              <a:rPr lang="en-US" sz="1200" b="1" kern="1200" dirty="0" smtClean="0">
                <a:solidFill>
                  <a:schemeClr val="tx1"/>
                </a:solidFill>
                <a:latin typeface="Arial" pitchFamily="34" charset="0"/>
                <a:ea typeface="SimSun" pitchFamily="2" charset="-122"/>
                <a:cs typeface="+mn-cs"/>
              </a:rPr>
              <a:t> </a:t>
            </a:r>
            <a:r>
              <a:rPr lang="en-US" sz="1200" kern="1200" dirty="0" smtClean="0">
                <a:solidFill>
                  <a:schemeClr val="tx1"/>
                </a:solidFill>
                <a:latin typeface="Arial" pitchFamily="34" charset="0"/>
                <a:ea typeface="SimSun" pitchFamily="2" charset="-122"/>
                <a:cs typeface="+mn-cs"/>
              </a:rPr>
              <a:t>improves the programmability and reduces workspace copying overhead to achieve a higher performance.</a:t>
            </a:r>
            <a:endParaRPr lang="zh-CN" altLang="en-US" sz="1200" kern="1200" dirty="0" smtClean="0">
              <a:solidFill>
                <a:schemeClr val="tx1"/>
              </a:solidFill>
              <a:latin typeface="Arial" pitchFamily="34" charset="0"/>
              <a:ea typeface="SimSun" pitchFamily="2" charset="-122"/>
              <a:cs typeface="+mn-cs"/>
            </a:endParaRPr>
          </a:p>
          <a:p>
            <a:endParaRPr lang="zh-CN" altLang="en-US" dirty="0" smtClean="0">
              <a:latin typeface="Arial" charset="0"/>
            </a:endParaRPr>
          </a:p>
        </p:txBody>
      </p:sp>
      <p:sp>
        <p:nvSpPr>
          <p:cNvPr id="39940" name="灯片编号占位符 3"/>
          <p:cNvSpPr>
            <a:spLocks noGrp="1"/>
          </p:cNvSpPr>
          <p:nvPr>
            <p:ph type="sldNum" sz="quarter" idx="5"/>
          </p:nvPr>
        </p:nvSpPr>
        <p:spPr>
          <a:noFill/>
        </p:spPr>
        <p:txBody>
          <a:bodyPr/>
          <a:lstStyle/>
          <a:p>
            <a:fld id="{4422018C-6503-4BDC-A8A6-0C942CAFB52C}" type="slidenum">
              <a:rPr lang="en-US" altLang="zh-CN" smtClean="0"/>
              <a:pPr/>
              <a:t>11</a:t>
            </a:fld>
            <a:endParaRPr lang="en-US" altLang="zh-CN"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a:spLocks noGrp="1"/>
          </p:cNvSpPr>
          <p:nvPr>
            <p:ph type="body" idx="1"/>
          </p:nvPr>
        </p:nvSpPr>
        <p:spPr>
          <a:noFill/>
          <a:ln/>
        </p:spPr>
        <p:txBody>
          <a:bodyPr/>
          <a:lstStyle/>
          <a:p>
            <a:endParaRPr lang="zh-CN" altLang="en-US" dirty="0" smtClean="0">
              <a:latin typeface="Arial" charset="0"/>
            </a:endParaRPr>
          </a:p>
        </p:txBody>
      </p:sp>
      <p:sp>
        <p:nvSpPr>
          <p:cNvPr id="40964" name="灯片编号占位符 3"/>
          <p:cNvSpPr>
            <a:spLocks noGrp="1"/>
          </p:cNvSpPr>
          <p:nvPr>
            <p:ph type="sldNum" sz="quarter" idx="5"/>
          </p:nvPr>
        </p:nvSpPr>
        <p:spPr>
          <a:noFill/>
        </p:spPr>
        <p:txBody>
          <a:bodyPr/>
          <a:lstStyle/>
          <a:p>
            <a:fld id="{52EA173E-96F6-4C96-873E-087808410588}" type="slidenum">
              <a:rPr lang="en-US" altLang="zh-CN" smtClean="0"/>
              <a:pPr/>
              <a:t>12</a:t>
            </a:fld>
            <a:endParaRPr lang="en-US" altLang="zh-CN"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a:ln/>
        </p:spPr>
      </p:sp>
      <p:sp>
        <p:nvSpPr>
          <p:cNvPr id="43011" name="备注占位符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pitchFamily="34" charset="0"/>
                <a:ea typeface="SimSun" pitchFamily="2" charset="-122"/>
                <a:cs typeface="+mn-cs"/>
              </a:rPr>
              <a:t>The first test case is 16 </a:t>
            </a:r>
            <a:r>
              <a:rPr lang="en-US" sz="1200" kern="1200" dirty="0" err="1" smtClean="0">
                <a:solidFill>
                  <a:schemeClr val="tx1"/>
                </a:solidFill>
                <a:latin typeface="Arial" pitchFamily="34" charset="0"/>
                <a:ea typeface="SimSun" pitchFamily="2" charset="-122"/>
                <a:cs typeface="+mn-cs"/>
              </a:rPr>
              <a:t>nqueens</a:t>
            </a:r>
            <a:r>
              <a:rPr lang="en-US" sz="1200" kern="1200" dirty="0" smtClean="0">
                <a:solidFill>
                  <a:schemeClr val="tx1"/>
                </a:solidFill>
                <a:latin typeface="Arial" pitchFamily="34" charset="0"/>
                <a:ea typeface="SimSun" pitchFamily="2" charset="-122"/>
                <a:cs typeface="+mn-cs"/>
              </a:rPr>
              <a:t> problem, and uses an array to record whether conflicts occur. </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smtClean="0">
              <a:latin typeface="Arial" charset="0"/>
            </a:endParaRPr>
          </a:p>
        </p:txBody>
      </p:sp>
      <p:sp>
        <p:nvSpPr>
          <p:cNvPr id="43012" name="灯片编号占位符 3"/>
          <p:cNvSpPr>
            <a:spLocks noGrp="1"/>
          </p:cNvSpPr>
          <p:nvPr>
            <p:ph type="sldNum" sz="quarter" idx="5"/>
          </p:nvPr>
        </p:nvSpPr>
        <p:spPr>
          <a:noFill/>
        </p:spPr>
        <p:txBody>
          <a:bodyPr/>
          <a:lstStyle/>
          <a:p>
            <a:fld id="{1531BF61-7C7D-40FB-A31B-E08D1B2E923D}" type="slidenum">
              <a:rPr lang="en-US" altLang="zh-CN" smtClean="0"/>
              <a:pPr/>
              <a:t>13</a:t>
            </a:fld>
            <a:endParaRPr lang="en-US" altLang="zh-CN"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a:ln/>
        </p:spPr>
      </p:sp>
      <p:sp>
        <p:nvSpPr>
          <p:cNvPr id="44035" name="备注占位符 2"/>
          <p:cNvSpPr>
            <a:spLocks noGrp="1"/>
          </p:cNvSpPr>
          <p:nvPr>
            <p:ph type="body" idx="1"/>
          </p:nvPr>
        </p:nvSpPr>
        <p:spPr>
          <a:noFill/>
          <a:ln/>
        </p:spPr>
        <p:txBody>
          <a:bodyPr/>
          <a:lstStyle/>
          <a:p>
            <a:r>
              <a:rPr lang="en-US" sz="1200" kern="1200" dirty="0" smtClean="0">
                <a:solidFill>
                  <a:schemeClr val="tx1"/>
                </a:solidFill>
                <a:latin typeface="Arial" pitchFamily="34" charset="0"/>
                <a:ea typeface="SimSun" pitchFamily="2" charset="-122"/>
                <a:cs typeface="+mn-cs"/>
              </a:rPr>
              <a:t>The task granularity problem is the tradeoff between the system overhead and the dynamic load balancing. </a:t>
            </a:r>
          </a:p>
          <a:p>
            <a:endParaRPr lang="en-US" sz="1200" kern="1200" dirty="0" smtClean="0">
              <a:solidFill>
                <a:schemeClr val="tx1"/>
              </a:solidFill>
              <a:latin typeface="Arial" pitchFamily="34" charset="0"/>
              <a:ea typeface="SimSun" pitchFamily="2" charset="-122"/>
              <a:cs typeface="+mn-cs"/>
            </a:endParaRPr>
          </a:p>
          <a:p>
            <a:r>
              <a:rPr lang="en-US" sz="1200" kern="1200" dirty="0" smtClean="0">
                <a:solidFill>
                  <a:schemeClr val="tx1"/>
                </a:solidFill>
                <a:latin typeface="Arial" pitchFamily="34" charset="0"/>
                <a:ea typeface="SimSun" pitchFamily="2" charset="-122"/>
                <a:cs typeface="+mn-cs"/>
              </a:rPr>
              <a:t>The ratio of the overhead to the total execution time shows how much the overhead impact the performance.</a:t>
            </a:r>
          </a:p>
          <a:p>
            <a:endParaRPr lang="en-US" sz="1200" kern="1200" dirty="0" smtClean="0">
              <a:solidFill>
                <a:schemeClr val="tx1"/>
              </a:solidFill>
              <a:latin typeface="Arial" pitchFamily="34" charset="0"/>
              <a:ea typeface="SimSun" pitchFamily="2" charset="-122"/>
              <a:cs typeface="+mn-cs"/>
            </a:endParaRPr>
          </a:p>
          <a:p>
            <a:r>
              <a:rPr lang="en-US" sz="1200" kern="1200" dirty="0" smtClean="0">
                <a:solidFill>
                  <a:schemeClr val="tx1"/>
                </a:solidFill>
                <a:latin typeface="Arial" pitchFamily="34" charset="0"/>
                <a:ea typeface="SimSun" pitchFamily="2" charset="-122"/>
                <a:cs typeface="+mn-cs"/>
              </a:rPr>
              <a:t>From these two figures, we can see that </a:t>
            </a:r>
            <a:r>
              <a:rPr lang="en-US" sz="1200" kern="1200" dirty="0" err="1" smtClean="0">
                <a:solidFill>
                  <a:schemeClr val="tx1"/>
                </a:solidFill>
                <a:latin typeface="Arial" pitchFamily="34" charset="0"/>
                <a:ea typeface="SimSun" pitchFamily="2" charset="-122"/>
                <a:cs typeface="+mn-cs"/>
              </a:rPr>
              <a:t>AdaptiveTC</a:t>
            </a:r>
            <a:r>
              <a:rPr lang="en-US" sz="1200" kern="1200" dirty="0" smtClean="0">
                <a:solidFill>
                  <a:schemeClr val="tx1"/>
                </a:solidFill>
                <a:latin typeface="Arial" pitchFamily="34" charset="0"/>
                <a:ea typeface="SimSun" pitchFamily="2" charset="-122"/>
                <a:cs typeface="+mn-cs"/>
              </a:rPr>
              <a:t> runs faster than </a:t>
            </a:r>
            <a:r>
              <a:rPr lang="en-US" sz="1200" kern="1200" dirty="0" err="1" smtClean="0">
                <a:solidFill>
                  <a:schemeClr val="tx1"/>
                </a:solidFill>
                <a:latin typeface="Arial" pitchFamily="34" charset="0"/>
                <a:ea typeface="SimSun" pitchFamily="2" charset="-122"/>
                <a:cs typeface="+mn-cs"/>
              </a:rPr>
              <a:t>Cilk</a:t>
            </a:r>
            <a:r>
              <a:rPr lang="en-US" sz="1200" kern="1200" dirty="0" smtClean="0">
                <a:solidFill>
                  <a:schemeClr val="tx1"/>
                </a:solidFill>
                <a:latin typeface="Arial" pitchFamily="34" charset="0"/>
                <a:ea typeface="SimSun" pitchFamily="2" charset="-122"/>
                <a:cs typeface="+mn-cs"/>
              </a:rPr>
              <a:t>. The major contributor is </a:t>
            </a:r>
            <a:r>
              <a:rPr lang="en-US" sz="1200" kern="1200" dirty="0" err="1" smtClean="0">
                <a:solidFill>
                  <a:schemeClr val="tx1"/>
                </a:solidFill>
                <a:latin typeface="Arial" pitchFamily="34" charset="0"/>
                <a:ea typeface="SimSun" pitchFamily="2" charset="-122"/>
                <a:cs typeface="+mn-cs"/>
              </a:rPr>
              <a:t>taskprivate</a:t>
            </a:r>
            <a:r>
              <a:rPr lang="en-US" sz="1200" kern="1200" dirty="0" smtClean="0">
                <a:solidFill>
                  <a:schemeClr val="tx1"/>
                </a:solidFill>
                <a:latin typeface="Arial" pitchFamily="34" charset="0"/>
                <a:ea typeface="SimSun" pitchFamily="2" charset="-122"/>
                <a:cs typeface="+mn-cs"/>
              </a:rPr>
              <a:t> variable, which reduces the workspace copying overhead. And it runs faster than </a:t>
            </a:r>
            <a:r>
              <a:rPr lang="en-US" sz="1200" kern="1200" dirty="0" err="1" smtClean="0">
                <a:solidFill>
                  <a:schemeClr val="tx1"/>
                </a:solidFill>
                <a:latin typeface="Arial" pitchFamily="34" charset="0"/>
                <a:ea typeface="SimSun" pitchFamily="2" charset="-122"/>
                <a:cs typeface="+mn-cs"/>
              </a:rPr>
              <a:t>Tascell</a:t>
            </a:r>
            <a:r>
              <a:rPr lang="en-US" sz="1200" kern="1200" dirty="0" smtClean="0">
                <a:solidFill>
                  <a:schemeClr val="tx1"/>
                </a:solidFill>
                <a:latin typeface="Arial" pitchFamily="34" charset="0"/>
                <a:ea typeface="SimSun" pitchFamily="2" charset="-122"/>
                <a:cs typeface="+mn-cs"/>
              </a:rPr>
              <a:t> for two reasons: less overhead and better dynamic load balancing. </a:t>
            </a:r>
            <a:endParaRPr lang="zh-CN" altLang="en-US" dirty="0" smtClean="0">
              <a:latin typeface="Arial" charset="0"/>
            </a:endParaRPr>
          </a:p>
          <a:p>
            <a:endParaRPr lang="zh-CN" altLang="en-US" dirty="0" smtClean="0">
              <a:latin typeface="Arial" charset="0"/>
            </a:endParaRPr>
          </a:p>
        </p:txBody>
      </p:sp>
      <p:sp>
        <p:nvSpPr>
          <p:cNvPr id="44036" name="灯片编号占位符 3"/>
          <p:cNvSpPr>
            <a:spLocks noGrp="1"/>
          </p:cNvSpPr>
          <p:nvPr>
            <p:ph type="sldNum" sz="quarter" idx="5"/>
          </p:nvPr>
        </p:nvSpPr>
        <p:spPr>
          <a:noFill/>
        </p:spPr>
        <p:txBody>
          <a:bodyPr/>
          <a:lstStyle/>
          <a:p>
            <a:fld id="{2C07EF57-3A72-4F61-B9E0-AEE9DD84F5FF}" type="slidenum">
              <a:rPr lang="en-US" altLang="zh-CN" smtClean="0"/>
              <a:pPr/>
              <a:t>14</a:t>
            </a:fld>
            <a:endParaRPr lang="en-US"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a:ln/>
        </p:spPr>
      </p:sp>
      <p:sp>
        <p:nvSpPr>
          <p:cNvPr id="45059" name="备注占位符 2"/>
          <p:cNvSpPr>
            <a:spLocks noGrp="1"/>
          </p:cNvSpPr>
          <p:nvPr>
            <p:ph type="body" idx="1"/>
          </p:nvPr>
        </p:nvSpPr>
        <p:spPr>
          <a:noFill/>
          <a:ln/>
        </p:spPr>
        <p:txBody>
          <a:bodyPr/>
          <a:lstStyle/>
          <a:p>
            <a:r>
              <a:rPr lang="en-US" sz="1200" kern="1200" dirty="0" smtClean="0">
                <a:solidFill>
                  <a:schemeClr val="tx1"/>
                </a:solidFill>
                <a:latin typeface="Arial" pitchFamily="34" charset="0"/>
                <a:ea typeface="SimSun" pitchFamily="2" charset="-122"/>
                <a:cs typeface="+mn-cs"/>
              </a:rPr>
              <a:t>The second test case is also 16 </a:t>
            </a:r>
            <a:r>
              <a:rPr lang="en-US" sz="1200" kern="1200" dirty="0" err="1" smtClean="0">
                <a:solidFill>
                  <a:schemeClr val="tx1"/>
                </a:solidFill>
                <a:latin typeface="Arial" pitchFamily="34" charset="0"/>
                <a:ea typeface="SimSun" pitchFamily="2" charset="-122"/>
                <a:cs typeface="+mn-cs"/>
              </a:rPr>
              <a:t>Nqueens</a:t>
            </a:r>
            <a:r>
              <a:rPr lang="en-US" sz="1200" kern="1200" dirty="0" smtClean="0">
                <a:solidFill>
                  <a:schemeClr val="tx1"/>
                </a:solidFill>
                <a:latin typeface="Arial" pitchFamily="34" charset="0"/>
                <a:ea typeface="SimSun" pitchFamily="2" charset="-122"/>
                <a:cs typeface="+mn-cs"/>
              </a:rPr>
              <a:t> problem, but uses a different implementation. Instead of confliction array, it traverses the chessboard to find out whether conflicts occur, so it is more memory efficient, but spends more time in each task. </a:t>
            </a:r>
            <a:endParaRPr lang="zh-CN" altLang="en-US" sz="1200" kern="1200" dirty="0" smtClean="0">
              <a:solidFill>
                <a:schemeClr val="tx1"/>
              </a:solidFill>
              <a:latin typeface="Arial" pitchFamily="34" charset="0"/>
              <a:ea typeface="SimSun" pitchFamily="2" charset="-122"/>
              <a:cs typeface="+mn-cs"/>
            </a:endParaRPr>
          </a:p>
          <a:p>
            <a:endParaRPr lang="zh-CN" altLang="en-US" dirty="0" smtClean="0">
              <a:latin typeface="Arial" charset="0"/>
            </a:endParaRPr>
          </a:p>
        </p:txBody>
      </p:sp>
      <p:sp>
        <p:nvSpPr>
          <p:cNvPr id="45060" name="灯片编号占位符 3"/>
          <p:cNvSpPr>
            <a:spLocks noGrp="1"/>
          </p:cNvSpPr>
          <p:nvPr>
            <p:ph type="sldNum" sz="quarter" idx="5"/>
          </p:nvPr>
        </p:nvSpPr>
        <p:spPr>
          <a:noFill/>
        </p:spPr>
        <p:txBody>
          <a:bodyPr/>
          <a:lstStyle/>
          <a:p>
            <a:fld id="{7391155A-7323-4083-A7D0-8F466C7928B7}" type="slidenum">
              <a:rPr lang="en-US" altLang="zh-CN" smtClean="0"/>
              <a:pPr/>
              <a:t>15</a:t>
            </a:fld>
            <a:endParaRPr lang="en-US" altLang="zh-CN"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p:spPr>
        <p:txBody>
          <a:bodyPr/>
          <a:lstStyle/>
          <a:p>
            <a:r>
              <a:rPr lang="en-US" sz="1200" kern="1200" dirty="0" smtClean="0">
                <a:solidFill>
                  <a:schemeClr val="tx1"/>
                </a:solidFill>
                <a:latin typeface="Times New Roman" pitchFamily="18" charset="0"/>
                <a:ea typeface="SimSun" pitchFamily="2" charset="-122"/>
                <a:cs typeface="Times New Roman" pitchFamily="18" charset="0"/>
              </a:rPr>
              <a:t>In this test case, the system overhead in </a:t>
            </a:r>
            <a:r>
              <a:rPr lang="en-US" sz="1200" kern="1200" dirty="0" err="1" smtClean="0">
                <a:solidFill>
                  <a:schemeClr val="tx1"/>
                </a:solidFill>
                <a:latin typeface="Times New Roman" pitchFamily="18" charset="0"/>
                <a:ea typeface="SimSun" pitchFamily="2" charset="-122"/>
                <a:cs typeface="Times New Roman" pitchFamily="18" charset="0"/>
              </a:rPr>
              <a:t>Cilk</a:t>
            </a:r>
            <a:r>
              <a:rPr lang="en-US" sz="1200" kern="1200" dirty="0" smtClean="0">
                <a:solidFill>
                  <a:schemeClr val="tx1"/>
                </a:solidFill>
                <a:latin typeface="Times New Roman" pitchFamily="18" charset="0"/>
                <a:ea typeface="SimSun" pitchFamily="2" charset="-122"/>
                <a:cs typeface="Times New Roman" pitchFamily="18" charset="0"/>
              </a:rPr>
              <a:t> and </a:t>
            </a:r>
            <a:r>
              <a:rPr lang="en-US" sz="1200" kern="1200" dirty="0" err="1" smtClean="0">
                <a:solidFill>
                  <a:schemeClr val="tx1"/>
                </a:solidFill>
                <a:latin typeface="Times New Roman" pitchFamily="18" charset="0"/>
                <a:ea typeface="SimSun" pitchFamily="2" charset="-122"/>
                <a:cs typeface="Times New Roman" pitchFamily="18" charset="0"/>
              </a:rPr>
              <a:t>Tascell</a:t>
            </a:r>
            <a:r>
              <a:rPr lang="en-US" sz="1200" kern="1200" dirty="0" smtClean="0">
                <a:solidFill>
                  <a:schemeClr val="tx1"/>
                </a:solidFill>
                <a:latin typeface="Times New Roman" pitchFamily="18" charset="0"/>
                <a:ea typeface="SimSun" pitchFamily="2" charset="-122"/>
                <a:cs typeface="Times New Roman" pitchFamily="18" charset="0"/>
              </a:rPr>
              <a:t> is not as big as that in Test case1. Though </a:t>
            </a:r>
            <a:r>
              <a:rPr lang="en-US" sz="1200" kern="1200" dirty="0" err="1" smtClean="0">
                <a:solidFill>
                  <a:schemeClr val="tx1"/>
                </a:solidFill>
                <a:latin typeface="Times New Roman" pitchFamily="18" charset="0"/>
                <a:ea typeface="SimSun" pitchFamily="2" charset="-122"/>
                <a:cs typeface="Times New Roman" pitchFamily="18" charset="0"/>
              </a:rPr>
              <a:t>AdaptiveTC</a:t>
            </a:r>
            <a:r>
              <a:rPr lang="en-US" sz="1200" kern="1200" dirty="0" smtClean="0">
                <a:solidFill>
                  <a:schemeClr val="tx1"/>
                </a:solidFill>
                <a:latin typeface="Times New Roman" pitchFamily="18" charset="0"/>
                <a:ea typeface="SimSun" pitchFamily="2" charset="-122"/>
                <a:cs typeface="Times New Roman" pitchFamily="18" charset="0"/>
              </a:rPr>
              <a:t> still outperform, the improvement is not that big. </a:t>
            </a:r>
            <a:endParaRPr lang="zh-CN" altLang="en-US" sz="1200" kern="1200" dirty="0" smtClean="0">
              <a:solidFill>
                <a:schemeClr val="tx1"/>
              </a:solidFill>
              <a:latin typeface="Times New Roman" pitchFamily="18" charset="0"/>
              <a:ea typeface="SimSun" pitchFamily="2" charset="-122"/>
              <a:cs typeface="Times New Roman" pitchFamily="18" charset="0"/>
            </a:endParaRPr>
          </a:p>
          <a:p>
            <a:endParaRPr lang="en-US" sz="1200" kern="1200" dirty="0" smtClean="0">
              <a:solidFill>
                <a:schemeClr val="tx1"/>
              </a:solidFill>
              <a:latin typeface="Times New Roman" pitchFamily="18" charset="0"/>
              <a:ea typeface="SimSun" pitchFamily="2" charset="-122"/>
              <a:cs typeface="Times New Roman" pitchFamily="18" charset="0"/>
            </a:endParaRPr>
          </a:p>
          <a:p>
            <a:r>
              <a:rPr lang="en-US" sz="1200" kern="1200" dirty="0" smtClean="0">
                <a:solidFill>
                  <a:schemeClr val="tx1"/>
                </a:solidFill>
                <a:latin typeface="Times New Roman" pitchFamily="18" charset="0"/>
                <a:ea typeface="SimSun" pitchFamily="2" charset="-122"/>
                <a:cs typeface="Times New Roman" pitchFamily="18" charset="0"/>
              </a:rPr>
              <a:t>From load balancing analysis, </a:t>
            </a:r>
            <a:r>
              <a:rPr lang="en-US" sz="1200" kern="1200" dirty="0" err="1" smtClean="0">
                <a:solidFill>
                  <a:schemeClr val="tx1"/>
                </a:solidFill>
                <a:latin typeface="Times New Roman" pitchFamily="18" charset="0"/>
                <a:ea typeface="SimSun" pitchFamily="2" charset="-122"/>
                <a:cs typeface="Times New Roman" pitchFamily="18" charset="0"/>
              </a:rPr>
              <a:t>AdaptiveTC</a:t>
            </a:r>
            <a:r>
              <a:rPr lang="en-US" sz="1200" kern="1200" dirty="0" smtClean="0">
                <a:solidFill>
                  <a:schemeClr val="tx1"/>
                </a:solidFill>
                <a:latin typeface="Times New Roman" pitchFamily="18" charset="0"/>
                <a:ea typeface="SimSun" pitchFamily="2" charset="-122"/>
                <a:cs typeface="Times New Roman" pitchFamily="18" charset="0"/>
              </a:rPr>
              <a:t> and </a:t>
            </a:r>
            <a:r>
              <a:rPr lang="en-US" sz="1200" kern="1200" dirty="0" err="1" smtClean="0">
                <a:solidFill>
                  <a:schemeClr val="tx1"/>
                </a:solidFill>
                <a:latin typeface="Times New Roman" pitchFamily="18" charset="0"/>
                <a:ea typeface="SimSun" pitchFamily="2" charset="-122"/>
                <a:cs typeface="Times New Roman" pitchFamily="18" charset="0"/>
              </a:rPr>
              <a:t>Cilk</a:t>
            </a:r>
            <a:r>
              <a:rPr lang="en-US" sz="1200" kern="1200" dirty="0" smtClean="0">
                <a:solidFill>
                  <a:schemeClr val="tx1"/>
                </a:solidFill>
                <a:latin typeface="Times New Roman" pitchFamily="18" charset="0"/>
                <a:ea typeface="SimSun" pitchFamily="2" charset="-122"/>
                <a:cs typeface="Times New Roman" pitchFamily="18" charset="0"/>
              </a:rPr>
              <a:t> are better than </a:t>
            </a:r>
            <a:r>
              <a:rPr lang="en-US" sz="1200" kern="1200" dirty="0" err="1" smtClean="0">
                <a:solidFill>
                  <a:schemeClr val="tx1"/>
                </a:solidFill>
                <a:latin typeface="Times New Roman" pitchFamily="18" charset="0"/>
                <a:ea typeface="SimSun" pitchFamily="2" charset="-122"/>
                <a:cs typeface="Times New Roman" pitchFamily="18" charset="0"/>
              </a:rPr>
              <a:t>Tascell</a:t>
            </a:r>
            <a:r>
              <a:rPr lang="en-US" sz="1200" kern="1200" dirty="0" smtClean="0">
                <a:solidFill>
                  <a:schemeClr val="tx1"/>
                </a:solidFill>
                <a:latin typeface="Times New Roman" pitchFamily="18" charset="0"/>
                <a:ea typeface="SimSun" pitchFamily="2" charset="-122"/>
                <a:cs typeface="Times New Roman" pitchFamily="18" charset="0"/>
              </a:rPr>
              <a:t>. That’s why </a:t>
            </a:r>
            <a:r>
              <a:rPr lang="en-US" sz="1200" kern="1200" dirty="0" err="1" smtClean="0">
                <a:solidFill>
                  <a:schemeClr val="tx1"/>
                </a:solidFill>
                <a:latin typeface="Times New Roman" pitchFamily="18" charset="0"/>
                <a:ea typeface="SimSun" pitchFamily="2" charset="-122"/>
                <a:cs typeface="Times New Roman" pitchFamily="18" charset="0"/>
              </a:rPr>
              <a:t>AdaptiveTC</a:t>
            </a:r>
            <a:r>
              <a:rPr lang="en-US" sz="1200" kern="1200" dirty="0" smtClean="0">
                <a:solidFill>
                  <a:schemeClr val="tx1"/>
                </a:solidFill>
                <a:latin typeface="Times New Roman" pitchFamily="18" charset="0"/>
                <a:ea typeface="SimSun" pitchFamily="2" charset="-122"/>
                <a:cs typeface="Times New Roman" pitchFamily="18" charset="0"/>
              </a:rPr>
              <a:t> can outperform </a:t>
            </a:r>
            <a:r>
              <a:rPr lang="en-US" sz="1200" kern="1200" dirty="0" err="1" smtClean="0">
                <a:solidFill>
                  <a:schemeClr val="tx1"/>
                </a:solidFill>
                <a:latin typeface="Times New Roman" pitchFamily="18" charset="0"/>
                <a:ea typeface="SimSun" pitchFamily="2" charset="-122"/>
                <a:cs typeface="Times New Roman" pitchFamily="18" charset="0"/>
              </a:rPr>
              <a:t>Tascell</a:t>
            </a:r>
            <a:r>
              <a:rPr lang="en-US" sz="1200" kern="1200" dirty="0" smtClean="0">
                <a:solidFill>
                  <a:schemeClr val="tx1"/>
                </a:solidFill>
                <a:latin typeface="Times New Roman" pitchFamily="18" charset="0"/>
                <a:ea typeface="SimSun" pitchFamily="2" charset="-122"/>
                <a:cs typeface="Times New Roman" pitchFamily="18" charset="0"/>
              </a:rPr>
              <a:t> in this case, even they have similar overheads.</a:t>
            </a:r>
            <a:endParaRPr lang="zh-CN" altLang="en-US" dirty="0" smtClean="0">
              <a:latin typeface="Times New Roman" pitchFamily="18" charset="0"/>
              <a:cs typeface="Times New Roman" pitchFamily="18" charset="0"/>
            </a:endParaRPr>
          </a:p>
          <a:p>
            <a:endParaRPr lang="zh-CN" altLang="en-US" dirty="0" smtClean="0">
              <a:latin typeface="Arial" charset="0"/>
            </a:endParaRPr>
          </a:p>
        </p:txBody>
      </p:sp>
      <p:sp>
        <p:nvSpPr>
          <p:cNvPr id="46084" name="灯片编号占位符 3"/>
          <p:cNvSpPr>
            <a:spLocks noGrp="1"/>
          </p:cNvSpPr>
          <p:nvPr>
            <p:ph type="sldNum" sz="quarter" idx="5"/>
          </p:nvPr>
        </p:nvSpPr>
        <p:spPr>
          <a:noFill/>
        </p:spPr>
        <p:txBody>
          <a:bodyPr/>
          <a:lstStyle/>
          <a:p>
            <a:fld id="{0E5D4439-B0D6-43CE-9CE7-02DD7D8E2B9C}" type="slidenum">
              <a:rPr lang="en-US" altLang="zh-CN" smtClean="0"/>
              <a:pPr/>
              <a:t>16</a:t>
            </a:fld>
            <a:endParaRPr lang="en-US" altLang="zh-CN"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ln/>
        </p:spPr>
      </p:sp>
      <p:sp>
        <p:nvSpPr>
          <p:cNvPr id="47107" name="备注占位符 2"/>
          <p:cNvSpPr>
            <a:spLocks noGrp="1"/>
          </p:cNvSpPr>
          <p:nvPr>
            <p:ph type="body" idx="1"/>
          </p:nvPr>
        </p:nvSpPr>
        <p:spPr>
          <a:noFill/>
          <a:ln/>
        </p:spPr>
        <p:txBody>
          <a:bodyPr/>
          <a:lstStyle/>
          <a:p>
            <a:endParaRPr lang="en-US" altLang="zh-CN" sz="1200" kern="1200" dirty="0" smtClean="0">
              <a:solidFill>
                <a:schemeClr val="tx1"/>
              </a:solidFill>
              <a:latin typeface="Arial" pitchFamily="34" charset="0"/>
              <a:ea typeface="SimSun" pitchFamily="2" charset="-122"/>
              <a:cs typeface="+mn-cs"/>
            </a:endParaRPr>
          </a:p>
          <a:p>
            <a:endParaRPr lang="zh-CN" altLang="en-US" dirty="0" smtClean="0">
              <a:latin typeface="Arial" charset="0"/>
            </a:endParaRPr>
          </a:p>
        </p:txBody>
      </p:sp>
      <p:sp>
        <p:nvSpPr>
          <p:cNvPr id="47108" name="灯片编号占位符 3"/>
          <p:cNvSpPr>
            <a:spLocks noGrp="1"/>
          </p:cNvSpPr>
          <p:nvPr>
            <p:ph type="sldNum" sz="quarter" idx="5"/>
          </p:nvPr>
        </p:nvSpPr>
        <p:spPr>
          <a:noFill/>
        </p:spPr>
        <p:txBody>
          <a:bodyPr/>
          <a:lstStyle/>
          <a:p>
            <a:fld id="{CF8865D4-1571-4473-A911-DB2DF27A30AD}" type="slidenum">
              <a:rPr lang="en-US" altLang="zh-CN" smtClean="0"/>
              <a:pPr/>
              <a:t>17</a:t>
            </a:fld>
            <a:endParaRPr lang="en-US" altLang="zh-CN"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ln/>
        </p:spPr>
      </p:sp>
      <p:sp>
        <p:nvSpPr>
          <p:cNvPr id="48131" name="备注占位符 2"/>
          <p:cNvSpPr>
            <a:spLocks noGrp="1"/>
          </p:cNvSpPr>
          <p:nvPr>
            <p:ph type="body" idx="1"/>
          </p:nvPr>
        </p:nvSpPr>
        <p:spPr>
          <a:noFill/>
          <a:ln/>
        </p:spPr>
        <p:txBody>
          <a:bodyPr/>
          <a:lstStyle/>
          <a:p>
            <a:r>
              <a:rPr lang="en-US" sz="1200" kern="1200" dirty="0" smtClean="0">
                <a:solidFill>
                  <a:schemeClr val="tx1"/>
                </a:solidFill>
                <a:latin typeface="Arial" pitchFamily="34" charset="0"/>
                <a:ea typeface="SimSun" pitchFamily="2" charset="-122"/>
                <a:cs typeface="+mn-cs"/>
              </a:rPr>
              <a:t>With </a:t>
            </a:r>
            <a:r>
              <a:rPr lang="en-US" sz="1200" kern="1200" dirty="0" smtClean="0">
                <a:solidFill>
                  <a:schemeClr val="tx1"/>
                </a:solidFill>
                <a:latin typeface="Arial" pitchFamily="34" charset="0"/>
                <a:ea typeface="SimSun" pitchFamily="2" charset="-122"/>
                <a:cs typeface="+mn-cs"/>
              </a:rPr>
              <a:t>8 threads, </a:t>
            </a:r>
            <a:r>
              <a:rPr lang="en-US" sz="1200" kern="1200" dirty="0" err="1" smtClean="0">
                <a:solidFill>
                  <a:schemeClr val="tx1"/>
                </a:solidFill>
                <a:latin typeface="Arial" pitchFamily="34" charset="0"/>
                <a:ea typeface="SimSun" pitchFamily="2" charset="-122"/>
                <a:cs typeface="+mn-cs"/>
              </a:rPr>
              <a:t>AdaptiveTC</a:t>
            </a:r>
            <a:r>
              <a:rPr lang="en-US" sz="1200" kern="1200" dirty="0" smtClean="0">
                <a:solidFill>
                  <a:schemeClr val="tx1"/>
                </a:solidFill>
                <a:latin typeface="Arial" pitchFamily="34" charset="0"/>
                <a:ea typeface="SimSun" pitchFamily="2" charset="-122"/>
                <a:cs typeface="+mn-cs"/>
              </a:rPr>
              <a:t> achieves 2.24 times average speedups over </a:t>
            </a:r>
            <a:r>
              <a:rPr lang="en-US" sz="1200" kern="1200" dirty="0" err="1" smtClean="0">
                <a:solidFill>
                  <a:schemeClr val="tx1"/>
                </a:solidFill>
                <a:latin typeface="Arial" pitchFamily="34" charset="0"/>
                <a:ea typeface="SimSun" pitchFamily="2" charset="-122"/>
                <a:cs typeface="+mn-cs"/>
              </a:rPr>
              <a:t>Cilk</a:t>
            </a:r>
            <a:r>
              <a:rPr lang="en-US" sz="1200" kern="1200" dirty="0" smtClean="0">
                <a:solidFill>
                  <a:schemeClr val="tx1"/>
                </a:solidFill>
                <a:latin typeface="Arial" pitchFamily="34" charset="0"/>
                <a:ea typeface="SimSun" pitchFamily="2" charset="-122"/>
                <a:cs typeface="+mn-cs"/>
              </a:rPr>
              <a:t>, and 1.6 times average speedups over </a:t>
            </a:r>
            <a:r>
              <a:rPr lang="en-US" sz="1200" kern="1200" dirty="0" err="1" smtClean="0">
                <a:solidFill>
                  <a:schemeClr val="tx1"/>
                </a:solidFill>
                <a:latin typeface="Arial" pitchFamily="34" charset="0"/>
                <a:ea typeface="SimSun" pitchFamily="2" charset="-122"/>
                <a:cs typeface="+mn-cs"/>
              </a:rPr>
              <a:t>Tascell</a:t>
            </a:r>
            <a:r>
              <a:rPr lang="en-US" sz="1200" kern="1200" dirty="0" smtClean="0">
                <a:solidFill>
                  <a:schemeClr val="tx1"/>
                </a:solidFill>
                <a:latin typeface="Arial" pitchFamily="34" charset="0"/>
                <a:ea typeface="SimSun" pitchFamily="2" charset="-122"/>
                <a:cs typeface="+mn-cs"/>
              </a:rPr>
              <a:t>.</a:t>
            </a:r>
            <a:endParaRPr lang="zh-CN" altLang="en-US" sz="1200" kern="1200" dirty="0" smtClean="0">
              <a:solidFill>
                <a:schemeClr val="tx1"/>
              </a:solidFill>
              <a:latin typeface="Arial" pitchFamily="34" charset="0"/>
              <a:ea typeface="SimSun" pitchFamily="2" charset="-122"/>
              <a:cs typeface="+mn-cs"/>
            </a:endParaRPr>
          </a:p>
          <a:p>
            <a:endParaRPr lang="en-US" altLang="zh-CN" sz="1200" kern="1200" dirty="0" smtClean="0">
              <a:solidFill>
                <a:schemeClr val="tx1"/>
              </a:solidFill>
              <a:latin typeface="Arial" pitchFamily="34" charset="0"/>
              <a:ea typeface="SimSun" pitchFamily="2" charset="-122"/>
              <a:cs typeface="+mn-cs"/>
            </a:endParaRPr>
          </a:p>
        </p:txBody>
      </p:sp>
      <p:sp>
        <p:nvSpPr>
          <p:cNvPr id="48132" name="灯片编号占位符 3"/>
          <p:cNvSpPr>
            <a:spLocks noGrp="1"/>
          </p:cNvSpPr>
          <p:nvPr>
            <p:ph type="sldNum" sz="quarter" idx="5"/>
          </p:nvPr>
        </p:nvSpPr>
        <p:spPr>
          <a:noFill/>
        </p:spPr>
        <p:txBody>
          <a:bodyPr/>
          <a:lstStyle/>
          <a:p>
            <a:fld id="{42734E3E-5FB8-4B05-ACE3-334B8B39F38A}" type="slidenum">
              <a:rPr lang="en-US" altLang="zh-CN" smtClean="0"/>
              <a:pPr/>
              <a:t>18</a:t>
            </a:fld>
            <a:endParaRPr lang="en-US" altLang="zh-CN"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a:ln/>
        </p:spPr>
      </p:sp>
      <p:sp>
        <p:nvSpPr>
          <p:cNvPr id="49155" name="备注占位符 2"/>
          <p:cNvSpPr>
            <a:spLocks noGrp="1"/>
          </p:cNvSpPr>
          <p:nvPr>
            <p:ph type="body" idx="1"/>
          </p:nvPr>
        </p:nvSpPr>
        <p:spPr>
          <a:noFill/>
          <a:ln/>
        </p:spPr>
        <p:txBody>
          <a:bodyPr/>
          <a:lstStyle/>
          <a:p>
            <a:r>
              <a:rPr lang="en-US" sz="1200" kern="1200" dirty="0" smtClean="0">
                <a:solidFill>
                  <a:schemeClr val="tx1"/>
                </a:solidFill>
                <a:latin typeface="Arial" pitchFamily="34" charset="0"/>
                <a:ea typeface="SimSun" pitchFamily="2" charset="-122"/>
                <a:cs typeface="+mn-cs"/>
              </a:rPr>
              <a:t>The contributions of this paper include two points.</a:t>
            </a:r>
            <a:endParaRPr lang="zh-CN" altLang="en-US" sz="1200" kern="1200" dirty="0" smtClean="0">
              <a:solidFill>
                <a:schemeClr val="tx1"/>
              </a:solidFill>
              <a:latin typeface="Arial" pitchFamily="34" charset="0"/>
              <a:ea typeface="SimSun" pitchFamily="2" charset="-122"/>
              <a:cs typeface="+mn-cs"/>
            </a:endParaRPr>
          </a:p>
          <a:p>
            <a:endParaRPr lang="en-US" sz="1200" kern="1200" dirty="0" smtClean="0">
              <a:solidFill>
                <a:schemeClr val="tx1"/>
              </a:solidFill>
              <a:latin typeface="Arial" pitchFamily="34" charset="0"/>
              <a:ea typeface="SimSun" pitchFamily="2" charset="-122"/>
              <a:cs typeface="+mn-cs"/>
            </a:endParaRPr>
          </a:p>
          <a:p>
            <a:r>
              <a:rPr lang="en-US" sz="1200" kern="1200" dirty="0" smtClean="0">
                <a:solidFill>
                  <a:schemeClr val="tx1"/>
                </a:solidFill>
                <a:latin typeface="Arial" pitchFamily="34" charset="0"/>
                <a:ea typeface="SimSun" pitchFamily="2" charset="-122"/>
                <a:cs typeface="+mn-cs"/>
              </a:rPr>
              <a:t>Firstly, an adaptive task creation strategy is proposed to support work-stealing techniques for lower system overhead and better load balancing. </a:t>
            </a:r>
            <a:r>
              <a:rPr lang="en-US" sz="1200" kern="1200" dirty="0" err="1" smtClean="0">
                <a:solidFill>
                  <a:schemeClr val="tx1"/>
                </a:solidFill>
                <a:latin typeface="Arial" pitchFamily="34" charset="0"/>
                <a:ea typeface="SimSun" pitchFamily="2" charset="-122"/>
                <a:cs typeface="+mn-cs"/>
              </a:rPr>
              <a:t>AdaptiveTC</a:t>
            </a:r>
            <a:r>
              <a:rPr lang="en-US" sz="1200" kern="1200" dirty="0" smtClean="0">
                <a:solidFill>
                  <a:schemeClr val="tx1"/>
                </a:solidFill>
                <a:latin typeface="Arial" pitchFamily="34" charset="0"/>
                <a:ea typeface="SimSun" pitchFamily="2" charset="-122"/>
                <a:cs typeface="+mn-cs"/>
              </a:rPr>
              <a:t> is very suitable for many applications that have no definitive working sets or an unbalanced computation tree.</a:t>
            </a:r>
            <a:endParaRPr lang="zh-CN" altLang="en-US" sz="1200" kern="1200" dirty="0" smtClean="0">
              <a:solidFill>
                <a:schemeClr val="tx1"/>
              </a:solidFill>
              <a:latin typeface="Arial" pitchFamily="34" charset="0"/>
              <a:ea typeface="SimSun" pitchFamily="2" charset="-122"/>
              <a:cs typeface="+mn-cs"/>
            </a:endParaRPr>
          </a:p>
          <a:p>
            <a:endParaRPr lang="en-US" sz="1200" kern="1200" dirty="0" smtClean="0">
              <a:solidFill>
                <a:schemeClr val="tx1"/>
              </a:solidFill>
              <a:latin typeface="Arial" pitchFamily="34" charset="0"/>
              <a:ea typeface="SimSun" pitchFamily="2" charset="-122"/>
              <a:cs typeface="+mn-cs"/>
            </a:endParaRPr>
          </a:p>
          <a:p>
            <a:r>
              <a:rPr lang="en-US" sz="1200" kern="1200" dirty="0" smtClean="0">
                <a:solidFill>
                  <a:schemeClr val="tx1"/>
                </a:solidFill>
                <a:latin typeface="Arial" pitchFamily="34" charset="0"/>
                <a:ea typeface="SimSun" pitchFamily="2" charset="-122"/>
                <a:cs typeface="+mn-cs"/>
              </a:rPr>
              <a:t>Secondly, a new data attribute </a:t>
            </a:r>
            <a:r>
              <a:rPr lang="en-US" sz="1200" i="1" kern="1200" dirty="0" err="1" smtClean="0">
                <a:solidFill>
                  <a:schemeClr val="tx1"/>
                </a:solidFill>
                <a:latin typeface="Arial" pitchFamily="34" charset="0"/>
                <a:ea typeface="SimSun" pitchFamily="2" charset="-122"/>
                <a:cs typeface="+mn-cs"/>
              </a:rPr>
              <a:t>taskprivate</a:t>
            </a:r>
            <a:r>
              <a:rPr lang="en-US" sz="1200" i="1" kern="1200" dirty="0" smtClean="0">
                <a:solidFill>
                  <a:schemeClr val="tx1"/>
                </a:solidFill>
                <a:latin typeface="Arial" pitchFamily="34" charset="0"/>
                <a:ea typeface="SimSun" pitchFamily="2" charset="-122"/>
                <a:cs typeface="+mn-cs"/>
              </a:rPr>
              <a:t> </a:t>
            </a:r>
            <a:r>
              <a:rPr lang="en-US" sz="1200" kern="1200" dirty="0" smtClean="0">
                <a:solidFill>
                  <a:schemeClr val="tx1"/>
                </a:solidFill>
                <a:latin typeface="Arial" pitchFamily="34" charset="0"/>
                <a:ea typeface="SimSun" pitchFamily="2" charset="-122"/>
                <a:cs typeface="+mn-cs"/>
              </a:rPr>
              <a:t>is introduced for workspace variables. It improves the programmability and further works with the controlled task granularities to reduce workspace copying overhead, and thus achieving a higher performance. </a:t>
            </a:r>
            <a:endParaRPr lang="zh-CN" altLang="en-US" dirty="0" smtClean="0">
              <a:latin typeface="Arial" charset="0"/>
            </a:endParaRPr>
          </a:p>
        </p:txBody>
      </p:sp>
      <p:sp>
        <p:nvSpPr>
          <p:cNvPr id="49156" name="灯片编号占位符 3"/>
          <p:cNvSpPr>
            <a:spLocks noGrp="1"/>
          </p:cNvSpPr>
          <p:nvPr>
            <p:ph type="sldNum" sz="quarter" idx="5"/>
          </p:nvPr>
        </p:nvSpPr>
        <p:spPr>
          <a:noFill/>
        </p:spPr>
        <p:txBody>
          <a:bodyPr/>
          <a:lstStyle/>
          <a:p>
            <a:fld id="{9186D517-8D66-4DC0-8A4B-13747B79C1CF}" type="slidenum">
              <a:rPr lang="en-US" altLang="zh-CN" smtClean="0"/>
              <a:pPr/>
              <a:t>19</a:t>
            </a:fld>
            <a:endParaRPr lang="en-US" altLang="zh-CN"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ln/>
        </p:spPr>
      </p:sp>
      <p:sp>
        <p:nvSpPr>
          <p:cNvPr id="30723" name="备注占位符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pitchFamily="34" charset="0"/>
                <a:ea typeface="SimSun" pitchFamily="2" charset="-122"/>
                <a:cs typeface="+mn-cs"/>
              </a:rPr>
              <a:t>In multi-threading programming, the programmer exposes the full parallelism in an application program and divides the work into fine-grained tasks. And then work-stealing scheduler maps and schedules these tasks into physical threads. There is a misunderstanding! The programmer doesn’t know how many cores can be used, and doesn’t know the workload situation, so he has to divide the work into fine-grained tasks. While the runtime system assumes that the programmer has already divided the work into appropriate task granularity, so it only considers how to get load balancing. We deal with the misunderstanding. We propose an adaptive task creation strategy to support work-stealing, the new strategy adaptively creates tasks to keep all threads busy and controls the task granularities.</a:t>
            </a:r>
            <a:endParaRPr lang="en-US" altLang="zh-CN" sz="1200" kern="1200" dirty="0" smtClean="0">
              <a:solidFill>
                <a:schemeClr val="tx1"/>
              </a:solidFill>
              <a:latin typeface="Arial" pitchFamily="34" charset="0"/>
              <a:ea typeface="SimSun"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kern="1200" dirty="0" smtClean="0">
              <a:solidFill>
                <a:schemeClr val="tx1"/>
              </a:solidFill>
              <a:latin typeface="Arial" pitchFamily="34" charset="0"/>
              <a:ea typeface="SimSun" pitchFamily="2" charset="-122"/>
              <a:cs typeface="+mn-cs"/>
            </a:endParaRPr>
          </a:p>
          <a:p>
            <a:endParaRPr lang="zh-CN" altLang="en-US" dirty="0" smtClean="0">
              <a:latin typeface="Arial" charset="0"/>
            </a:endParaRPr>
          </a:p>
        </p:txBody>
      </p:sp>
      <p:sp>
        <p:nvSpPr>
          <p:cNvPr id="30724" name="灯片编号占位符 3"/>
          <p:cNvSpPr>
            <a:spLocks noGrp="1"/>
          </p:cNvSpPr>
          <p:nvPr>
            <p:ph type="sldNum" sz="quarter" idx="5"/>
          </p:nvPr>
        </p:nvSpPr>
        <p:spPr>
          <a:noFill/>
        </p:spPr>
        <p:txBody>
          <a:bodyPr/>
          <a:lstStyle/>
          <a:p>
            <a:fld id="{25DDCA75-2A12-48C7-AA81-D7AD592E93D1}" type="slidenum">
              <a:rPr lang="en-US" altLang="zh-CN" smtClean="0"/>
              <a:pPr/>
              <a:t>2</a:t>
            </a:fld>
            <a:endParaRPr lang="en-US" altLang="zh-CN"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ndParaRPr>
          </a:p>
        </p:txBody>
      </p:sp>
      <p:sp>
        <p:nvSpPr>
          <p:cNvPr id="50180" name="灯片编号占位符 3"/>
          <p:cNvSpPr>
            <a:spLocks noGrp="1"/>
          </p:cNvSpPr>
          <p:nvPr>
            <p:ph type="sldNum" sz="quarter" idx="5"/>
          </p:nvPr>
        </p:nvSpPr>
        <p:spPr>
          <a:noFill/>
        </p:spPr>
        <p:txBody>
          <a:bodyPr/>
          <a:lstStyle/>
          <a:p>
            <a:fld id="{9E1AAB3E-79AF-419C-8853-E139D5C0227D}" type="slidenum">
              <a:rPr lang="en-US" altLang="zh-CN" smtClean="0"/>
              <a:pPr/>
              <a:t>20</a:t>
            </a:fld>
            <a:endParaRPr lang="en-US" altLang="zh-CN"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p:cNvSpPr>
            <a:spLocks noGrp="1" noRot="1" noChangeAspect="1" noTextEdit="1"/>
          </p:cNvSpPr>
          <p:nvPr>
            <p:ph type="sldImg"/>
          </p:nvPr>
        </p:nvSpPr>
        <p:spPr>
          <a:ln/>
        </p:spPr>
      </p:sp>
      <p:sp>
        <p:nvSpPr>
          <p:cNvPr id="31747" name="备注占位符 2"/>
          <p:cNvSpPr>
            <a:spLocks noGrp="1"/>
          </p:cNvSpPr>
          <p:nvPr>
            <p:ph type="body" idx="1"/>
          </p:nvPr>
        </p:nvSpPr>
        <p:spPr>
          <a:noFill/>
          <a:ln/>
        </p:spPr>
        <p:txBody>
          <a:bodyPr/>
          <a:lstStyle/>
          <a:p>
            <a:endParaRPr lang="zh-CN" altLang="en-US" dirty="0" smtClean="0">
              <a:latin typeface="Arial" charset="0"/>
            </a:endParaRPr>
          </a:p>
        </p:txBody>
      </p:sp>
      <p:sp>
        <p:nvSpPr>
          <p:cNvPr id="31748" name="灯片编号占位符 3"/>
          <p:cNvSpPr>
            <a:spLocks noGrp="1"/>
          </p:cNvSpPr>
          <p:nvPr>
            <p:ph type="sldNum" sz="quarter" idx="5"/>
          </p:nvPr>
        </p:nvSpPr>
        <p:spPr>
          <a:noFill/>
        </p:spPr>
        <p:txBody>
          <a:bodyPr/>
          <a:lstStyle/>
          <a:p>
            <a:fld id="{849EE0E5-A7C1-4D99-A0F3-3EA7A90244DA}" type="slidenum">
              <a:rPr lang="en-US" altLang="zh-CN" smtClean="0"/>
              <a:pPr/>
              <a:t>3</a:t>
            </a:fld>
            <a:endParaRPr lang="en-US" altLang="zh-CN"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p:cNvSpPr>
            <a:spLocks noGrp="1" noRot="1" noChangeAspect="1" noTextEdit="1"/>
          </p:cNvSpPr>
          <p:nvPr>
            <p:ph type="sldImg"/>
          </p:nvPr>
        </p:nvSpPr>
        <p:spPr>
          <a:ln/>
        </p:spPr>
      </p:sp>
      <p:sp>
        <p:nvSpPr>
          <p:cNvPr id="32771" name="备注占位符 2"/>
          <p:cNvSpPr>
            <a:spLocks noGrp="1"/>
          </p:cNvSpPr>
          <p:nvPr>
            <p:ph type="body" idx="1"/>
          </p:nvPr>
        </p:nvSpPr>
        <p:spPr>
          <a:noFill/>
          <a:ln/>
        </p:spPr>
        <p:txBody>
          <a:bodyPr/>
          <a:lstStyle/>
          <a:p>
            <a:endParaRPr lang="zh-CN" altLang="en-US" dirty="0" smtClean="0">
              <a:latin typeface="Arial" charset="0"/>
            </a:endParaRPr>
          </a:p>
        </p:txBody>
      </p:sp>
      <p:sp>
        <p:nvSpPr>
          <p:cNvPr id="32772" name="灯片编号占位符 3"/>
          <p:cNvSpPr>
            <a:spLocks noGrp="1"/>
          </p:cNvSpPr>
          <p:nvPr>
            <p:ph type="sldNum" sz="quarter" idx="5"/>
          </p:nvPr>
        </p:nvSpPr>
        <p:spPr>
          <a:noFill/>
        </p:spPr>
        <p:txBody>
          <a:bodyPr/>
          <a:lstStyle/>
          <a:p>
            <a:fld id="{F94D6A86-60BB-433B-B391-0A23A24498A8}" type="slidenum">
              <a:rPr lang="en-US" altLang="zh-CN" smtClean="0"/>
              <a:pPr/>
              <a:t>4</a:t>
            </a:fld>
            <a:endParaRPr lang="en-US" altLang="zh-CN"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pitchFamily="34" charset="0"/>
                <a:ea typeface="SimSun" pitchFamily="2" charset="-122"/>
                <a:cs typeface="+mn-cs"/>
              </a:rPr>
              <a:t>The task granularity problem is the tradeoff between the system overhead and the dynamic load balancing. </a:t>
            </a:r>
          </a:p>
          <a:p>
            <a:endParaRPr lang="en-US" altLang="zh-CN" dirty="0" smtClean="0">
              <a:latin typeface="Arial" charset="0"/>
            </a:endParaRPr>
          </a:p>
          <a:p>
            <a:r>
              <a:rPr lang="en-US" sz="1200" kern="1200" dirty="0" smtClean="0">
                <a:solidFill>
                  <a:schemeClr val="tx1"/>
                </a:solidFill>
                <a:latin typeface="Arial" pitchFamily="34" charset="0"/>
                <a:ea typeface="SimSun" pitchFamily="2" charset="-122"/>
                <a:cs typeface="+mn-cs"/>
              </a:rPr>
              <a:t>Now Cut-off strategy is used to control the task granularity, it specifies a depth of recursion in a </a:t>
            </a:r>
            <a:r>
              <a:rPr lang="en-US" sz="1200" i="1" kern="1200" dirty="0" smtClean="0">
                <a:solidFill>
                  <a:schemeClr val="tx1"/>
                </a:solidFill>
                <a:latin typeface="Arial" pitchFamily="34" charset="0"/>
                <a:ea typeface="SimSun" pitchFamily="2" charset="-122"/>
                <a:cs typeface="+mn-cs"/>
              </a:rPr>
              <a:t>computation tree</a:t>
            </a:r>
            <a:r>
              <a:rPr lang="en-US" sz="1200" kern="1200" dirty="0" smtClean="0">
                <a:solidFill>
                  <a:schemeClr val="tx1"/>
                </a:solidFill>
                <a:latin typeface="Arial" pitchFamily="34" charset="0"/>
                <a:ea typeface="SimSun" pitchFamily="2" charset="-122"/>
                <a:cs typeface="+mn-cs"/>
              </a:rPr>
              <a:t> beyond which no task could be created. But the big problem here is that when a cut is wrong</a:t>
            </a:r>
            <a:r>
              <a:rPr lang="en-US" sz="1200" b="1" kern="1200" dirty="0" smtClean="0">
                <a:solidFill>
                  <a:schemeClr val="tx1"/>
                </a:solidFill>
                <a:latin typeface="Arial" pitchFamily="34" charset="0"/>
                <a:ea typeface="SimSun" pitchFamily="2" charset="-122"/>
                <a:cs typeface="+mn-cs"/>
              </a:rPr>
              <a:t>,</a:t>
            </a:r>
            <a:r>
              <a:rPr lang="en-US" sz="1200" kern="1200" dirty="0" smtClean="0">
                <a:solidFill>
                  <a:schemeClr val="tx1"/>
                </a:solidFill>
                <a:latin typeface="Arial" pitchFamily="34" charset="0"/>
                <a:ea typeface="SimSun" pitchFamily="2" charset="-122"/>
                <a:cs typeface="+mn-cs"/>
              </a:rPr>
              <a:t> no task can be created and some threads are forced to be idle for lack of task to work on. In unbalanced computation trees, the problem is getting worse. </a:t>
            </a:r>
            <a:endParaRPr lang="zh-CN" altLang="en-US" dirty="0" smtClean="0">
              <a:latin typeface="Arial" charset="0"/>
            </a:endParaRPr>
          </a:p>
        </p:txBody>
      </p:sp>
      <p:sp>
        <p:nvSpPr>
          <p:cNvPr id="33796" name="灯片编号占位符 3"/>
          <p:cNvSpPr>
            <a:spLocks noGrp="1"/>
          </p:cNvSpPr>
          <p:nvPr>
            <p:ph type="sldNum" sz="quarter" idx="5"/>
          </p:nvPr>
        </p:nvSpPr>
        <p:spPr>
          <a:noFill/>
        </p:spPr>
        <p:txBody>
          <a:bodyPr/>
          <a:lstStyle/>
          <a:p>
            <a:fld id="{984BD489-5C67-4B26-B675-986D447B6998}" type="slidenum">
              <a:rPr lang="en-US" altLang="zh-CN" smtClean="0"/>
              <a:pPr/>
              <a:t>5</a:t>
            </a:fld>
            <a:endParaRPr lang="en-US" altLang="zh-CN"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pitchFamily="34" charset="0"/>
                <a:ea typeface="SimSun" pitchFamily="2" charset="-122"/>
                <a:cs typeface="+mn-cs"/>
              </a:rPr>
              <a:t>Assume there are four threads to execute nodes in the unbalanced computation tree. </a:t>
            </a:r>
            <a:endParaRPr lang="zh-CN" altLang="en-US" sz="1200" kern="1200" dirty="0" smtClean="0">
              <a:solidFill>
                <a:schemeClr val="tx1"/>
              </a:solidFill>
              <a:latin typeface="Arial" pitchFamily="34" charset="0"/>
              <a:ea typeface="SimSun" pitchFamily="2" charset="-122"/>
              <a:cs typeface="+mn-cs"/>
            </a:endParaRPr>
          </a:p>
          <a:p>
            <a:endParaRPr lang="zh-CN" altLang="en-US" dirty="0" smtClean="0">
              <a:latin typeface="Arial" charset="0"/>
            </a:endParaRPr>
          </a:p>
        </p:txBody>
      </p:sp>
      <p:sp>
        <p:nvSpPr>
          <p:cNvPr id="34820" name="灯片编号占位符 3"/>
          <p:cNvSpPr>
            <a:spLocks noGrp="1"/>
          </p:cNvSpPr>
          <p:nvPr>
            <p:ph type="sldNum" sz="quarter" idx="5"/>
          </p:nvPr>
        </p:nvSpPr>
        <p:spPr>
          <a:noFill/>
        </p:spPr>
        <p:txBody>
          <a:bodyPr/>
          <a:lstStyle/>
          <a:p>
            <a:fld id="{3A1111C3-88A0-4498-B020-8BC79EF6A9AC}" type="slidenum">
              <a:rPr lang="en-US" altLang="zh-CN" smtClean="0"/>
              <a:pPr/>
              <a:t>6</a:t>
            </a:fld>
            <a:endParaRPr lang="en-US" altLang="zh-CN"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p:spPr>
        <p:txBody>
          <a:bodyPr/>
          <a:lstStyle/>
          <a:p>
            <a:endParaRPr lang="zh-CN" altLang="en-US" dirty="0" smtClean="0">
              <a:latin typeface="Arial" charset="0"/>
            </a:endParaRPr>
          </a:p>
        </p:txBody>
      </p:sp>
      <p:sp>
        <p:nvSpPr>
          <p:cNvPr id="35844" name="灯片编号占位符 3"/>
          <p:cNvSpPr>
            <a:spLocks noGrp="1"/>
          </p:cNvSpPr>
          <p:nvPr>
            <p:ph type="sldNum" sz="quarter" idx="5"/>
          </p:nvPr>
        </p:nvSpPr>
        <p:spPr>
          <a:noFill/>
        </p:spPr>
        <p:txBody>
          <a:bodyPr/>
          <a:lstStyle/>
          <a:p>
            <a:fld id="{1C1E413D-1E41-4A85-B6B3-FD6D7C07524C}" type="slidenum">
              <a:rPr lang="en-US" altLang="zh-CN" smtClean="0"/>
              <a:pPr/>
              <a:t>7</a:t>
            </a:fld>
            <a:endParaRPr lang="en-US" altLang="zh-CN"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a:ln/>
        </p:spPr>
      </p:sp>
      <p:sp>
        <p:nvSpPr>
          <p:cNvPr id="36867" name="备注占位符 2"/>
          <p:cNvSpPr>
            <a:spLocks noGrp="1"/>
          </p:cNvSpPr>
          <p:nvPr>
            <p:ph type="body" idx="1"/>
          </p:nvPr>
        </p:nvSpPr>
        <p:spPr>
          <a:noFill/>
          <a:ln/>
        </p:spPr>
        <p:txBody>
          <a:bodyPr/>
          <a:lstStyle/>
          <a:p>
            <a:r>
              <a:rPr lang="en-US" sz="1200" kern="1200" dirty="0" smtClean="0">
                <a:solidFill>
                  <a:schemeClr val="tx1"/>
                </a:solidFill>
                <a:latin typeface="Arial" pitchFamily="34" charset="0"/>
                <a:ea typeface="SimSun" pitchFamily="2" charset="-122"/>
                <a:cs typeface="+mn-cs"/>
              </a:rPr>
              <a:t>In our strategy, a special task is introduced to switch a thread from a function call to a task, and further generate more child tasks for other threads to steal.</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dirty="0" smtClean="0">
              <a:solidFill>
                <a:schemeClr val="tx1"/>
              </a:solidFill>
              <a:latin typeface="Arial" pitchFamily="34" charset="0"/>
              <a:ea typeface="SimSun" pitchFamily="2" charset="-122"/>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smtClean="0">
                <a:solidFill>
                  <a:schemeClr val="tx1"/>
                </a:solidFill>
                <a:latin typeface="Arial" pitchFamily="34" charset="0"/>
                <a:ea typeface="SimSun" pitchFamily="2" charset="-122"/>
                <a:cs typeface="+mn-cs"/>
              </a:rPr>
              <a:t>For example, when P2 is executing node12 in the green sub-tree, it could find that some other thread needs a task. P2 will create a special task 12  for node12, and then create child tasks for node 13 and 14 sequentially. Other threads can steal the descendant tasks</a:t>
            </a:r>
            <a:r>
              <a:rPr lang="en-US" sz="1200" b="1" kern="1200" dirty="0" smtClean="0">
                <a:solidFill>
                  <a:schemeClr val="tx1"/>
                </a:solidFill>
                <a:latin typeface="Arial" pitchFamily="34" charset="0"/>
                <a:ea typeface="SimSun" pitchFamily="2" charset="-122"/>
                <a:cs typeface="+mn-cs"/>
              </a:rPr>
              <a:t>. </a:t>
            </a:r>
            <a:r>
              <a:rPr lang="en-US" sz="1200" kern="1200" dirty="0" smtClean="0">
                <a:solidFill>
                  <a:schemeClr val="tx1"/>
                </a:solidFill>
                <a:latin typeface="Arial" pitchFamily="34" charset="0"/>
                <a:ea typeface="SimSun" pitchFamily="2" charset="-122"/>
                <a:cs typeface="+mn-cs"/>
              </a:rPr>
              <a:t>The whole system gets load balancing again.</a:t>
            </a:r>
          </a:p>
          <a:p>
            <a:endParaRPr lang="en-US" altLang="zh-CN" sz="1200" kern="1200" dirty="0" smtClean="0">
              <a:solidFill>
                <a:schemeClr val="tx1"/>
              </a:solidFill>
              <a:latin typeface="Arial" pitchFamily="34" charset="0"/>
              <a:ea typeface="SimSun" pitchFamily="2" charset="-122"/>
              <a:cs typeface="+mn-cs"/>
            </a:endParaRPr>
          </a:p>
          <a:p>
            <a:endParaRPr lang="zh-CN" altLang="en-US" dirty="0" smtClean="0">
              <a:latin typeface="Arial" charset="0"/>
            </a:endParaRPr>
          </a:p>
        </p:txBody>
      </p:sp>
      <p:sp>
        <p:nvSpPr>
          <p:cNvPr id="36868" name="灯片编号占位符 3"/>
          <p:cNvSpPr>
            <a:spLocks noGrp="1"/>
          </p:cNvSpPr>
          <p:nvPr>
            <p:ph type="sldNum" sz="quarter" idx="5"/>
          </p:nvPr>
        </p:nvSpPr>
        <p:spPr>
          <a:noFill/>
        </p:spPr>
        <p:txBody>
          <a:bodyPr/>
          <a:lstStyle/>
          <a:p>
            <a:fld id="{9947DD40-4BF3-479B-A3B8-F751C4991209}" type="slidenum">
              <a:rPr lang="en-US" altLang="zh-CN" smtClean="0"/>
              <a:pPr/>
              <a:t>8</a:t>
            </a:fld>
            <a:endParaRPr lang="en-US" altLang="zh-CN"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p:cNvSpPr>
            <a:spLocks noGrp="1" noRot="1" noChangeAspect="1" noTextEdit="1"/>
          </p:cNvSpPr>
          <p:nvPr>
            <p:ph type="sldImg"/>
          </p:nvPr>
        </p:nvSpPr>
        <p:spPr>
          <a:ln/>
        </p:spPr>
      </p:sp>
      <p:sp>
        <p:nvSpPr>
          <p:cNvPr id="37891" name="备注占位符 2"/>
          <p:cNvSpPr>
            <a:spLocks noGrp="1"/>
          </p:cNvSpPr>
          <p:nvPr>
            <p:ph type="body" idx="1"/>
          </p:nvPr>
        </p:nvSpPr>
        <p:spPr>
          <a:noFill/>
          <a:ln/>
        </p:spPr>
        <p:txBody>
          <a:bodyPr/>
          <a:lstStyle/>
          <a:p>
            <a:endParaRPr lang="zh-CN" altLang="en-US" dirty="0" smtClean="0">
              <a:latin typeface="Arial" charset="0"/>
            </a:endParaRPr>
          </a:p>
        </p:txBody>
      </p:sp>
      <p:sp>
        <p:nvSpPr>
          <p:cNvPr id="37892" name="灯片编号占位符 3"/>
          <p:cNvSpPr>
            <a:spLocks noGrp="1"/>
          </p:cNvSpPr>
          <p:nvPr>
            <p:ph type="sldNum" sz="quarter" idx="5"/>
          </p:nvPr>
        </p:nvSpPr>
        <p:spPr>
          <a:noFill/>
        </p:spPr>
        <p:txBody>
          <a:bodyPr/>
          <a:lstStyle/>
          <a:p>
            <a:fld id="{A96335F0-1C84-43C6-B960-F07B1A892312}" type="slidenum">
              <a:rPr lang="en-US" altLang="zh-CN" smtClean="0"/>
              <a:pPr/>
              <a:t>9</a:t>
            </a:fld>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164681"/>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headEnd/>
            <a:tailEnd/>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srcRect/>
          <a:stretch>
            <a:fillRect/>
          </a:stretch>
        </p:blipFill>
        <p:spPr bwMode="auto">
          <a:xfrm>
            <a:off x="7524750" y="2563813"/>
            <a:ext cx="936625" cy="779462"/>
          </a:xfrm>
          <a:prstGeom prst="rect">
            <a:avLst/>
          </a:prstGeom>
          <a:noFill/>
          <a:ln w="9525">
            <a:noFill/>
            <a:miter lim="800000"/>
            <a:headEnd/>
            <a:tailEnd/>
          </a:ln>
        </p:spPr>
      </p:pic>
      <p:pic>
        <p:nvPicPr>
          <p:cNvPr id="6" name="Picture 9" descr="logo－zi-shu"/>
          <p:cNvPicPr>
            <a:picLocks noChangeAspect="1" noChangeArrowheads="1"/>
          </p:cNvPicPr>
          <p:nvPr/>
        </p:nvPicPr>
        <p:blipFill>
          <a:blip r:embed="rId3" cstate="print"/>
          <a:srcRect/>
          <a:stretch>
            <a:fillRect/>
          </a:stretch>
        </p:blipFill>
        <p:spPr bwMode="auto">
          <a:xfrm>
            <a:off x="7953375" y="3533775"/>
            <a:ext cx="292100" cy="2016125"/>
          </a:xfrm>
          <a:prstGeom prst="rect">
            <a:avLst/>
          </a:prstGeom>
          <a:noFill/>
          <a:ln w="9525">
            <a:noFill/>
            <a:miter lim="800000"/>
            <a:headEnd/>
            <a:tailEnd/>
          </a:ln>
        </p:spPr>
      </p:pic>
      <p:sp>
        <p:nvSpPr>
          <p:cNvPr id="7" name="Text Box 10"/>
          <p:cNvSpPr txBox="1">
            <a:spLocks noChangeArrowheads="1"/>
          </p:cNvSpPr>
          <p:nvPr/>
        </p:nvSpPr>
        <p:spPr bwMode="auto">
          <a:xfrm>
            <a:off x="7669213" y="3533775"/>
            <a:ext cx="320675" cy="2159000"/>
          </a:xfrm>
          <a:prstGeom prst="rect">
            <a:avLst/>
          </a:prstGeom>
          <a:noFill/>
          <a:ln w="9525">
            <a:noFill/>
            <a:miter lim="800000"/>
            <a:headEnd/>
            <a:tailEnd/>
          </a:ln>
          <a:effectLst/>
        </p:spPr>
        <p:txBody>
          <a:bodyPr vert="eaVert" lIns="91429" tIns="45715" rIns="91429" bIns="45715">
            <a:spAutoFit/>
          </a:bodyPr>
          <a:lstStyle/>
          <a:p>
            <a:pPr>
              <a:defRPr/>
            </a:pPr>
            <a:r>
              <a:rPr lang="en-US" altLang="zh-CN" sz="900" b="1" dirty="0">
                <a:latin typeface="Franklin Gothic Medium" pitchFamily="34" charset="0"/>
                <a:ea typeface="宋体" pitchFamily="2" charset="-122"/>
              </a:rPr>
              <a:t>INSTITUTE OF COMPUTING TECHNOLOGY</a:t>
            </a:r>
          </a:p>
        </p:txBody>
      </p:sp>
      <p:sp>
        <p:nvSpPr>
          <p:cNvPr id="8" name="Rectangle 11"/>
          <p:cNvSpPr>
            <a:spLocks noChangeArrowheads="1"/>
          </p:cNvSpPr>
          <p:nvPr/>
        </p:nvSpPr>
        <p:spPr bwMode="auto">
          <a:xfrm>
            <a:off x="250825" y="3505200"/>
            <a:ext cx="7140575"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headEnd/>
            <a:tailEnd/>
          </a:ln>
          <a:effectLst/>
        </p:spPr>
        <p:txBody>
          <a:bodyPr wrap="none" anchor="ctr"/>
          <a:lstStyle/>
          <a:p>
            <a:pPr>
              <a:defRPr/>
            </a:pPr>
            <a:endParaRPr lang="zh-CN" altLang="en-US"/>
          </a:p>
        </p:txBody>
      </p:sp>
      <p:sp>
        <p:nvSpPr>
          <p:cNvPr id="11267" name="Rectangle 3"/>
          <p:cNvSpPr>
            <a:spLocks noGrp="1" noChangeArrowheads="1"/>
          </p:cNvSpPr>
          <p:nvPr>
            <p:ph type="ctrTitle"/>
          </p:nvPr>
        </p:nvSpPr>
        <p:spPr>
          <a:xfrm>
            <a:off x="250825" y="1295400"/>
            <a:ext cx="7058025" cy="2133600"/>
          </a:xfrm>
        </p:spPr>
        <p:txBody>
          <a:bodyPr/>
          <a:lstStyle>
            <a:lvl1pPr algn="r">
              <a:defRPr sz="4400"/>
            </a:lvl1pPr>
          </a:lstStyle>
          <a:p>
            <a:r>
              <a:rPr lang="zh-CN" altLang="en-US" dirty="0"/>
              <a:t>单击此处编辑母版标题样式</a:t>
            </a:r>
          </a:p>
        </p:txBody>
      </p:sp>
      <p:sp>
        <p:nvSpPr>
          <p:cNvPr id="11268" name="Rectangle 4"/>
          <p:cNvSpPr>
            <a:spLocks noGrp="1" noChangeArrowheads="1"/>
          </p:cNvSpPr>
          <p:nvPr>
            <p:ph type="subTitle" idx="1"/>
          </p:nvPr>
        </p:nvSpPr>
        <p:spPr>
          <a:xfrm>
            <a:off x="971550" y="3809999"/>
            <a:ext cx="6248400" cy="1476375"/>
          </a:xfrm>
        </p:spPr>
        <p:txBody>
          <a:bodyPr/>
          <a:lstStyle>
            <a:lvl1pPr marL="0" indent="0" algn="r">
              <a:buFont typeface="Wingdings" pitchFamily="2" charset="2"/>
              <a:buNone/>
              <a:defRPr sz="3200"/>
            </a:lvl1pPr>
          </a:lstStyle>
          <a:p>
            <a:r>
              <a:rPr lang="zh-CN" altLang="en-US" dirty="0"/>
              <a:t>单击此处编辑母版副标题样式</a:t>
            </a:r>
          </a:p>
        </p:txBody>
      </p:sp>
      <p:sp>
        <p:nvSpPr>
          <p:cNvPr id="9" name="Rectangle 5"/>
          <p:cNvSpPr>
            <a:spLocks noGrp="1" noChangeArrowheads="1"/>
          </p:cNvSpPr>
          <p:nvPr>
            <p:ph type="dt" sz="half" idx="10"/>
          </p:nvPr>
        </p:nvSpPr>
        <p:spPr/>
        <p:txBody>
          <a:bodyPr/>
          <a:lstStyle>
            <a:lvl1pPr>
              <a:defRPr/>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a:lvl1pPr>
          </a:lstStyle>
          <a:p>
            <a:pPr>
              <a:defRPr/>
            </a:pPr>
            <a:fld id="{B1010658-3CA6-4C81-B415-AFB37B9F85D7}"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A6D21D-EA80-4D71-9729-7BB3EA5866D9}"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41FC44-4A53-4477-BDA6-465A5697405B}"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936000"/>
          </a:xfr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219199"/>
            <a:ext cx="8229600" cy="4932000"/>
          </a:xfr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D0DF883-5F44-46BF-8834-2FA764E26ADD}"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1F94B01-6963-4A5B-82CC-A7B6ECCFDBA2}"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19200"/>
            <a:ext cx="4038600" cy="49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219199"/>
            <a:ext cx="4038600" cy="49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BA78848-7056-495E-A073-200163DE7158}"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36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9540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981200"/>
            <a:ext cx="4040188"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29540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1981200"/>
            <a:ext cx="4041775" cy="4144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61236BAD-B9E0-40D5-8E7F-089D1D65C0C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A345FF7-DF22-459E-8DAA-D97C3546F0E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1DFA6DB-48B7-4A4E-897E-FA04131F59FA}"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B110286-B9D0-4E2B-B83F-119B16C87217}"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D5F23A0-CDB9-43DD-9B4C-E3AC726FA61B}"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122238"/>
            <a:ext cx="7543800" cy="936625"/>
          </a:xfrm>
          <a:prstGeom prst="rect">
            <a:avLst/>
          </a:prstGeom>
          <a:noFill/>
          <a:ln w="9525">
            <a:noFill/>
            <a:miter lim="800000"/>
            <a:headEnd/>
            <a:tailEnd/>
          </a:ln>
        </p:spPr>
        <p:txBody>
          <a:bodyPr vert="horz" wrap="square" lIns="91429" tIns="45715" rIns="91429" bIns="45715" numCol="1" anchor="b" anchorCtr="0" compatLnSpc="1">
            <a:prstTxWarp prst="textNoShape">
              <a:avLst/>
            </a:prstTxWarp>
          </a:bodyPr>
          <a:lstStyle/>
          <a:p>
            <a:pPr lvl="0"/>
            <a:r>
              <a:rPr lang="zh-CN" altLang="en-US" smtClean="0"/>
              <a:t>单击此处编辑母版标题样式</a:t>
            </a:r>
          </a:p>
        </p:txBody>
      </p:sp>
      <p:sp>
        <p:nvSpPr>
          <p:cNvPr id="5123" name="Rectangle 3"/>
          <p:cNvSpPr>
            <a:spLocks noGrp="1" noChangeArrowheads="1"/>
          </p:cNvSpPr>
          <p:nvPr>
            <p:ph type="body" idx="1"/>
          </p:nvPr>
        </p:nvSpPr>
        <p:spPr bwMode="auto">
          <a:xfrm>
            <a:off x="457200" y="1219200"/>
            <a:ext cx="8229600" cy="4932363"/>
          </a:xfrm>
          <a:prstGeom prst="rect">
            <a:avLst/>
          </a:prstGeom>
          <a:noFill/>
          <a:ln w="9525">
            <a:noFill/>
            <a:miter lim="800000"/>
            <a:headEnd/>
            <a:tailEnd/>
          </a:ln>
        </p:spPr>
        <p:txBody>
          <a:bodyPr vert="horz" wrap="square" lIns="91429" tIns="45715" rIns="91429" bIns="45715"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44" name="Rectangle 4"/>
          <p:cNvSpPr>
            <a:spLocks noGrp="1" noChangeArrowheads="1"/>
          </p:cNvSpPr>
          <p:nvPr>
            <p:ph type="dt" sz="half" idx="2"/>
          </p:nvPr>
        </p:nvSpPr>
        <p:spPr bwMode="auto">
          <a:xfrm>
            <a:off x="457200" y="6248400"/>
            <a:ext cx="2133600" cy="457200"/>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defRPr sz="1000"/>
            </a:lvl1pPr>
          </a:lstStyle>
          <a:p>
            <a:pPr>
              <a:defRPr/>
            </a:pPr>
            <a:endParaRPr lang="en-US" altLang="zh-CN"/>
          </a:p>
        </p:txBody>
      </p:sp>
      <p:sp>
        <p:nvSpPr>
          <p:cNvPr id="10245"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lgn="ctr">
              <a:defRPr sz="1000"/>
            </a:lvl1pPr>
          </a:lstStyle>
          <a:p>
            <a:pPr>
              <a:defRPr/>
            </a:pPr>
            <a:endParaRPr lang="en-US" altLang="zh-CN"/>
          </a:p>
        </p:txBody>
      </p:sp>
      <p:sp>
        <p:nvSpPr>
          <p:cNvPr id="10246" name="Rectangle 6"/>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29" tIns="45715" rIns="91429" bIns="45715" numCol="1" anchor="t" anchorCtr="0" compatLnSpc="1">
            <a:prstTxWarp prst="textNoShape">
              <a:avLst/>
            </a:prstTxWarp>
          </a:bodyPr>
          <a:lstStyle>
            <a:lvl1pPr algn="r">
              <a:defRPr sz="1000"/>
            </a:lvl1pPr>
          </a:lstStyle>
          <a:p>
            <a:pPr>
              <a:defRPr/>
            </a:pPr>
            <a:fld id="{CB206590-66F5-4031-A77D-FD0C01D9551A}" type="slidenum">
              <a:rPr lang="en-US" altLang="zh-CN"/>
              <a:pPr>
                <a:defRPr/>
              </a:pPr>
              <a:t>‹#›</a:t>
            </a:fld>
            <a:endParaRPr lang="en-US" altLang="zh-CN"/>
          </a:p>
        </p:txBody>
      </p:sp>
      <p:pic>
        <p:nvPicPr>
          <p:cNvPr id="5127" name="Picture 7" descr="logo"/>
          <p:cNvPicPr>
            <a:picLocks noChangeAspect="1" noChangeArrowheads="1"/>
          </p:cNvPicPr>
          <p:nvPr/>
        </p:nvPicPr>
        <p:blipFill>
          <a:blip r:embed="rId13" cstate="print"/>
          <a:srcRect/>
          <a:stretch>
            <a:fillRect/>
          </a:stretch>
        </p:blipFill>
        <p:spPr bwMode="auto">
          <a:xfrm>
            <a:off x="8172450" y="152400"/>
            <a:ext cx="720725" cy="600075"/>
          </a:xfrm>
          <a:prstGeom prst="rect">
            <a:avLst/>
          </a:prstGeom>
          <a:noFill/>
          <a:ln w="9525">
            <a:noFill/>
            <a:miter lim="800000"/>
            <a:headEnd/>
            <a:tailEnd/>
          </a:ln>
        </p:spPr>
      </p:pic>
      <p:pic>
        <p:nvPicPr>
          <p:cNvPr id="5128" name="Picture 8" descr="logo－zi"/>
          <p:cNvPicPr>
            <a:picLocks noChangeAspect="1" noChangeArrowheads="1"/>
          </p:cNvPicPr>
          <p:nvPr/>
        </p:nvPicPr>
        <p:blipFill>
          <a:blip r:embed="rId14" cstate="print"/>
          <a:srcRect/>
          <a:stretch>
            <a:fillRect/>
          </a:stretch>
        </p:blipFill>
        <p:spPr bwMode="auto">
          <a:xfrm>
            <a:off x="8101013" y="762000"/>
            <a:ext cx="900112" cy="206375"/>
          </a:xfrm>
          <a:prstGeom prst="rect">
            <a:avLst/>
          </a:prstGeom>
          <a:noFill/>
          <a:ln w="9525">
            <a:noFill/>
            <a:miter lim="800000"/>
            <a:headEnd/>
            <a:tailEnd/>
          </a:ln>
        </p:spPr>
      </p:pic>
      <p:sp>
        <p:nvSpPr>
          <p:cNvPr id="10249" name="Text Box 9"/>
          <p:cNvSpPr txBox="1">
            <a:spLocks noChangeArrowheads="1"/>
          </p:cNvSpPr>
          <p:nvPr/>
        </p:nvSpPr>
        <p:spPr bwMode="auto">
          <a:xfrm>
            <a:off x="7956550" y="917575"/>
            <a:ext cx="1187450" cy="276225"/>
          </a:xfrm>
          <a:prstGeom prst="rect">
            <a:avLst/>
          </a:prstGeom>
          <a:noFill/>
          <a:ln w="9525">
            <a:noFill/>
            <a:miter lim="800000"/>
            <a:headEnd/>
            <a:tailEnd/>
          </a:ln>
          <a:effectLst/>
        </p:spPr>
        <p:txBody>
          <a:bodyPr lIns="91429" tIns="45715" rIns="91429" bIns="45715">
            <a:spAutoFit/>
          </a:bodyPr>
          <a:lstStyle/>
          <a:p>
            <a:pPr algn="ctr">
              <a:defRPr/>
            </a:pPr>
            <a:r>
              <a:rPr lang="en-US" altLang="zh-CN" sz="600" b="1" dirty="0">
                <a:latin typeface="Arial" pitchFamily="34" charset="0"/>
                <a:ea typeface="宋体" pitchFamily="2" charset="-122"/>
              </a:rPr>
              <a:t>INSTITUTE OF COMPUTING</a:t>
            </a:r>
          </a:p>
          <a:p>
            <a:pPr algn="ctr">
              <a:defRPr/>
            </a:pPr>
            <a:r>
              <a:rPr lang="en-US" altLang="zh-CN" sz="600" b="1" dirty="0">
                <a:latin typeface="Arial" pitchFamily="34" charset="0"/>
                <a:ea typeface="宋体" pitchFamily="2" charset="-122"/>
              </a:rPr>
              <a:t> TECHNOLOGY</a:t>
            </a:r>
          </a:p>
        </p:txBody>
      </p:sp>
      <p:sp>
        <p:nvSpPr>
          <p:cNvPr id="10250" name="Rectangle 10"/>
          <p:cNvSpPr>
            <a:spLocks noChangeArrowheads="1"/>
          </p:cNvSpPr>
          <p:nvPr/>
        </p:nvSpPr>
        <p:spPr bwMode="auto">
          <a:xfrm rot="5400000" flipH="1">
            <a:off x="7391401" y="609600"/>
            <a:ext cx="1103312" cy="115887"/>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headEnd/>
            <a:tailEnd/>
          </a:ln>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241" r:id="rId1"/>
    <p:sldLayoutId id="2147484231" r:id="rId2"/>
    <p:sldLayoutId id="2147484232" r:id="rId3"/>
    <p:sldLayoutId id="2147484233" r:id="rId4"/>
    <p:sldLayoutId id="2147484234" r:id="rId5"/>
    <p:sldLayoutId id="2147484235" r:id="rId6"/>
    <p:sldLayoutId id="2147484236" r:id="rId7"/>
    <p:sldLayoutId id="2147484237" r:id="rId8"/>
    <p:sldLayoutId id="2147484238" r:id="rId9"/>
    <p:sldLayoutId id="2147484239" r:id="rId10"/>
    <p:sldLayoutId id="2147484240"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3900" b="1">
          <a:solidFill>
            <a:schemeClr val="tx2"/>
          </a:solidFill>
          <a:latin typeface="+mj-lt"/>
          <a:ea typeface="SimSun" pitchFamily="2" charset="-122"/>
          <a:cs typeface="+mj-cs"/>
        </a:defRPr>
      </a:lvl1pPr>
      <a:lvl2pPr algn="l" rtl="0" eaLnBrk="0" fontAlgn="base" hangingPunct="0">
        <a:spcBef>
          <a:spcPct val="0"/>
        </a:spcBef>
        <a:spcAft>
          <a:spcPct val="0"/>
        </a:spcAft>
        <a:defRPr sz="3900" b="1">
          <a:solidFill>
            <a:schemeClr val="tx2"/>
          </a:solidFill>
          <a:latin typeface="Arial" pitchFamily="34" charset="0"/>
          <a:ea typeface="SimSun" pitchFamily="2" charset="-122"/>
        </a:defRPr>
      </a:lvl2pPr>
      <a:lvl3pPr algn="l" rtl="0" eaLnBrk="0" fontAlgn="base" hangingPunct="0">
        <a:spcBef>
          <a:spcPct val="0"/>
        </a:spcBef>
        <a:spcAft>
          <a:spcPct val="0"/>
        </a:spcAft>
        <a:defRPr sz="3900" b="1">
          <a:solidFill>
            <a:schemeClr val="tx2"/>
          </a:solidFill>
          <a:latin typeface="Arial" pitchFamily="34" charset="0"/>
          <a:ea typeface="SimSun" pitchFamily="2" charset="-122"/>
        </a:defRPr>
      </a:lvl3pPr>
      <a:lvl4pPr algn="l" rtl="0" eaLnBrk="0" fontAlgn="base" hangingPunct="0">
        <a:spcBef>
          <a:spcPct val="0"/>
        </a:spcBef>
        <a:spcAft>
          <a:spcPct val="0"/>
        </a:spcAft>
        <a:defRPr sz="3900" b="1">
          <a:solidFill>
            <a:schemeClr val="tx2"/>
          </a:solidFill>
          <a:latin typeface="Arial" pitchFamily="34" charset="0"/>
          <a:ea typeface="SimSun" pitchFamily="2" charset="-122"/>
        </a:defRPr>
      </a:lvl4pPr>
      <a:lvl5pPr algn="l" rtl="0" eaLnBrk="0" fontAlgn="base" hangingPunct="0">
        <a:spcBef>
          <a:spcPct val="0"/>
        </a:spcBef>
        <a:spcAft>
          <a:spcPct val="0"/>
        </a:spcAft>
        <a:defRPr sz="3900" b="1">
          <a:solidFill>
            <a:schemeClr val="tx2"/>
          </a:solidFill>
          <a:latin typeface="Arial" pitchFamily="34" charset="0"/>
          <a:ea typeface="SimSun" pitchFamily="2" charset="-122"/>
        </a:defRPr>
      </a:lvl5pPr>
      <a:lvl6pPr marL="457200" algn="l" rtl="0" fontAlgn="base">
        <a:spcBef>
          <a:spcPct val="0"/>
        </a:spcBef>
        <a:spcAft>
          <a:spcPct val="0"/>
        </a:spcAft>
        <a:defRPr sz="3900" b="1">
          <a:solidFill>
            <a:schemeClr val="tx2"/>
          </a:solidFill>
          <a:latin typeface="Arial" pitchFamily="34" charset="0"/>
          <a:ea typeface="宋体" pitchFamily="2" charset="-122"/>
        </a:defRPr>
      </a:lvl6pPr>
      <a:lvl7pPr marL="914400" algn="l" rtl="0" fontAlgn="base">
        <a:spcBef>
          <a:spcPct val="0"/>
        </a:spcBef>
        <a:spcAft>
          <a:spcPct val="0"/>
        </a:spcAft>
        <a:defRPr sz="3900" b="1">
          <a:solidFill>
            <a:schemeClr val="tx2"/>
          </a:solidFill>
          <a:latin typeface="Arial" pitchFamily="34" charset="0"/>
          <a:ea typeface="宋体" pitchFamily="2" charset="-122"/>
        </a:defRPr>
      </a:lvl7pPr>
      <a:lvl8pPr marL="1371600" algn="l" rtl="0" fontAlgn="base">
        <a:spcBef>
          <a:spcPct val="0"/>
        </a:spcBef>
        <a:spcAft>
          <a:spcPct val="0"/>
        </a:spcAft>
        <a:defRPr sz="3900" b="1">
          <a:solidFill>
            <a:schemeClr val="tx2"/>
          </a:solidFill>
          <a:latin typeface="Arial" pitchFamily="34" charset="0"/>
          <a:ea typeface="宋体" pitchFamily="2" charset="-122"/>
        </a:defRPr>
      </a:lvl8pPr>
      <a:lvl9pPr marL="1828800" algn="l" rtl="0" fontAlgn="base">
        <a:spcBef>
          <a:spcPct val="0"/>
        </a:spcBef>
        <a:spcAft>
          <a:spcPct val="0"/>
        </a:spcAft>
        <a:defRPr sz="3900" b="1">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itchFamily="2" charset="2"/>
        <a:buChar char="l"/>
        <a:defRPr sz="3000">
          <a:solidFill>
            <a:schemeClr val="tx1"/>
          </a:solidFill>
          <a:latin typeface="+mn-lt"/>
          <a:ea typeface="SimSun" pitchFamily="2" charset="-122"/>
          <a:cs typeface="+mn-cs"/>
        </a:defRPr>
      </a:lvl1pPr>
      <a:lvl2pPr marL="692150" indent="-347663" algn="l" rtl="0" eaLnBrk="0" fontAlgn="base" hangingPunct="0">
        <a:spcBef>
          <a:spcPct val="20000"/>
        </a:spcBef>
        <a:spcAft>
          <a:spcPct val="0"/>
        </a:spcAft>
        <a:buClr>
          <a:schemeClr val="accent2"/>
        </a:buClr>
        <a:buSzPct val="70000"/>
        <a:buFont typeface="Wingdings" pitchFamily="2" charset="2"/>
        <a:buChar char="l"/>
        <a:defRPr sz="2600">
          <a:solidFill>
            <a:schemeClr val="tx1"/>
          </a:solidFill>
          <a:latin typeface="+mn-lt"/>
          <a:ea typeface="SimSun" pitchFamily="2" charset="-122"/>
        </a:defRPr>
      </a:lvl2pPr>
      <a:lvl3pPr marL="987425" indent="-293688" algn="l" rtl="0" eaLnBrk="0" fontAlgn="base" hangingPunct="0">
        <a:spcBef>
          <a:spcPct val="20000"/>
        </a:spcBef>
        <a:spcAft>
          <a:spcPct val="0"/>
        </a:spcAft>
        <a:buClr>
          <a:schemeClr val="accent1"/>
        </a:buClr>
        <a:buSzPct val="70000"/>
        <a:buFont typeface="Wingdings" pitchFamily="2" charset="2"/>
        <a:buChar char="l"/>
        <a:defRPr sz="2300">
          <a:solidFill>
            <a:schemeClr val="tx1"/>
          </a:solidFill>
          <a:latin typeface="+mn-lt"/>
          <a:ea typeface="SimSun" pitchFamily="2" charset="-122"/>
        </a:defRPr>
      </a:lvl3pPr>
      <a:lvl4pPr marL="1281113" indent="-292100" algn="l" rtl="0" eaLnBrk="0" fontAlgn="base" hangingPunct="0">
        <a:spcBef>
          <a:spcPct val="20000"/>
        </a:spcBef>
        <a:spcAft>
          <a:spcPct val="0"/>
        </a:spcAft>
        <a:buClr>
          <a:schemeClr val="tx2"/>
        </a:buClr>
        <a:buSzPct val="75000"/>
        <a:buFont typeface="Wingdings" pitchFamily="2" charset="2"/>
        <a:buChar char="§"/>
        <a:defRPr sz="2000">
          <a:solidFill>
            <a:schemeClr val="tx1"/>
          </a:solidFill>
          <a:latin typeface="+mn-lt"/>
          <a:ea typeface="SimSun" pitchFamily="2" charset="-122"/>
        </a:defRPr>
      </a:lvl4pPr>
      <a:lvl5pPr marL="1598613" indent="-315913" algn="l" rtl="0" eaLnBrk="0" fontAlgn="base" hangingPunct="0">
        <a:spcBef>
          <a:spcPct val="20000"/>
        </a:spcBef>
        <a:spcAft>
          <a:spcPct val="0"/>
        </a:spcAft>
        <a:buClr>
          <a:schemeClr val="folHlink"/>
        </a:buClr>
        <a:buSzPct val="80000"/>
        <a:buFont typeface="Wingdings" pitchFamily="2" charset="2"/>
        <a:buChar char="§"/>
        <a:defRPr sz="2000">
          <a:solidFill>
            <a:schemeClr val="tx1"/>
          </a:solidFill>
          <a:latin typeface="+mn-lt"/>
          <a:ea typeface="SimSun" pitchFamily="2" charset="-122"/>
        </a:defRPr>
      </a:lvl5pPr>
      <a:lvl6pPr marL="20558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6pPr>
      <a:lvl7pPr marL="25130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7pPr>
      <a:lvl8pPr marL="29702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8pPr>
      <a:lvl9pPr marL="3427413" indent="-315913" algn="l" rtl="0" fontAlgn="base">
        <a:spcBef>
          <a:spcPct val="20000"/>
        </a:spcBef>
        <a:spcAft>
          <a:spcPct val="0"/>
        </a:spcAft>
        <a:buClr>
          <a:schemeClr val="folHlink"/>
        </a:buClr>
        <a:buSzPct val="80000"/>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5.jpe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file:///D:\wlei_work\0_MY-DOCS\WLEI-&#28023;&#40485;\case_cilk_nqueens_ppt.vsd\Drawing\~&#39029;-11\&#27969;&#31243;&#22270;&#24418;&#29366;.3" TargetMode="External"/><Relationship Id="rId5" Type="http://schemas.openxmlformats.org/officeDocument/2006/relationships/oleObject" Target="file:///D:\wlei_work\0_MY-DOCS\WLEI-&#28023;&#40485;\case_cilk_nqueens_ppt.vsd\Drawing\~&#39029;-11\&#27969;&#31243;&#22270;&#24418;&#29366;.4" TargetMode="External"/><Relationship Id="rId4" Type="http://schemas.openxmlformats.org/officeDocument/2006/relationships/oleObject" Target="file:///D:\wlei_work\0_MY-DOCS\WLEI-&#28023;&#40485;\case_cilk_nqueens_ppt.vsd\Drawing\~&#39029;-11\&#27969;&#31243;&#22270;&#24418;&#29366;"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case_cilk_nqueens_ppt.vsd/Drawing/~&#39029;-11/&#27969;&#31243;&#22270;&#24418;&#29366;.6" TargetMode="External"/><Relationship Id="rId5" Type="http://schemas.openxmlformats.org/officeDocument/2006/relationships/oleObject" Target="case_cilk_nqueens_ppt.vsd/Drawing/~&#39029;-11/&#27969;&#31243;&#22270;&#24418;&#29366;.5" TargetMode="External"/><Relationship Id="rId4" Type="http://schemas.openxmlformats.org/officeDocument/2006/relationships/oleObject" Target="file:///D:\wlei_work\0_MY-DOCS\WLEI-&#28023;&#40485;\case_cilk_nqueens_ppt.vsd\Drawing\~&#39029;-11\&#27969;&#31243;&#22270;&#24418;&#29366;.2"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oleObject" Target="../embeddings/Microsoft_Office_Excel_97-2003____4.xls"/><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Microsoft_Office_Excel_97-2003____3.xls"/><Relationship Id="rId5" Type="http://schemas.openxmlformats.org/officeDocument/2006/relationships/oleObject" Target="../embeddings/Microsoft_Office_Excel_97-2003____2.xls"/><Relationship Id="rId4" Type="http://schemas.openxmlformats.org/officeDocument/2006/relationships/oleObject" Target="../embeddings/Microsoft_Office_Excel_97-2003____1.xls"/></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chart" Target="../charts/chart7.xml"/><Relationship Id="rId5" Type="http://schemas.openxmlformats.org/officeDocument/2006/relationships/oleObject" Target="../embeddings/Microsoft_Office_Excel_97-2003____6.xls"/><Relationship Id="rId4" Type="http://schemas.openxmlformats.org/officeDocument/2006/relationships/oleObject" Target="../embeddings/Microsoft_Office_Excel_97-2003____5.xls"/></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6.w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文本占位符 6"/>
          <p:cNvSpPr>
            <a:spLocks noGrp="1"/>
          </p:cNvSpPr>
          <p:nvPr>
            <p:ph type="body" idx="1"/>
          </p:nvPr>
        </p:nvSpPr>
        <p:spPr>
          <a:xfrm>
            <a:off x="609600" y="1981200"/>
            <a:ext cx="8153400" cy="1511300"/>
          </a:xfrm>
        </p:spPr>
        <p:txBody>
          <a:bodyPr/>
          <a:lstStyle/>
          <a:p>
            <a:r>
              <a:rPr lang="en-US" altLang="zh-CN" sz="3600" b="1" dirty="0" smtClean="0"/>
              <a:t>An Adaptive Task Creation Strategy for Work-Stealing Scheduling</a:t>
            </a:r>
            <a:endParaRPr lang="zh-CN" altLang="en-US" sz="3600" b="1" dirty="0" smtClean="0"/>
          </a:p>
        </p:txBody>
      </p:sp>
      <p:sp>
        <p:nvSpPr>
          <p:cNvPr id="10" name="Rectangle 3"/>
          <p:cNvSpPr txBox="1">
            <a:spLocks noChangeArrowheads="1"/>
          </p:cNvSpPr>
          <p:nvPr/>
        </p:nvSpPr>
        <p:spPr bwMode="auto">
          <a:xfrm>
            <a:off x="838200" y="3733800"/>
            <a:ext cx="7559675" cy="1219200"/>
          </a:xfrm>
          <a:prstGeom prst="rect">
            <a:avLst/>
          </a:prstGeom>
          <a:noFill/>
          <a:ln w="9525">
            <a:noFill/>
            <a:miter lim="800000"/>
            <a:headEnd/>
            <a:tailEnd/>
          </a:ln>
        </p:spPr>
        <p:txBody>
          <a:bodyPr lIns="91429" tIns="45715" rIns="91429" bIns="45715" anchor="b"/>
          <a:lstStyle/>
          <a:p>
            <a:pPr algn="r" eaLnBrk="0" hangingPunct="0">
              <a:spcBef>
                <a:spcPct val="20000"/>
              </a:spcBef>
              <a:buClr>
                <a:srgbClr val="FF0000"/>
              </a:buClr>
              <a:buSzPct val="70000"/>
              <a:buFont typeface="Wingdings" pitchFamily="2" charset="2"/>
              <a:buNone/>
              <a:defRPr/>
            </a:pPr>
            <a:r>
              <a:rPr lang="en-US" altLang="zh-CN" sz="2800" b="1" kern="0" dirty="0">
                <a:solidFill>
                  <a:srgbClr val="0000FF"/>
                </a:solidFill>
                <a:latin typeface="+mn-lt"/>
                <a:ea typeface="+mn-ea"/>
              </a:rPr>
              <a:t>Lei Wang</a:t>
            </a:r>
            <a:r>
              <a:rPr lang="en-US" altLang="zh-CN" sz="2800" kern="0" dirty="0">
                <a:latin typeface="+mn-lt"/>
                <a:ea typeface="+mn-ea"/>
              </a:rPr>
              <a:t>, </a:t>
            </a:r>
            <a:r>
              <a:rPr lang="en-US" altLang="zh-CN" sz="2800" kern="0" dirty="0" err="1">
                <a:latin typeface="+mn-lt"/>
                <a:ea typeface="+mn-ea"/>
              </a:rPr>
              <a:t>Huimin</a:t>
            </a:r>
            <a:r>
              <a:rPr lang="en-US" altLang="zh-CN" sz="2800" kern="0" dirty="0">
                <a:latin typeface="+mn-lt"/>
                <a:ea typeface="+mn-ea"/>
              </a:rPr>
              <a:t> Cui, </a:t>
            </a:r>
            <a:r>
              <a:rPr lang="en-US" altLang="zh-CN" sz="2800" kern="0" dirty="0" err="1">
                <a:latin typeface="+mn-lt"/>
                <a:ea typeface="+mn-ea"/>
              </a:rPr>
              <a:t>Yuelu</a:t>
            </a:r>
            <a:r>
              <a:rPr lang="en-US" altLang="zh-CN" sz="2800" kern="0" dirty="0">
                <a:latin typeface="+mn-lt"/>
                <a:ea typeface="+mn-ea"/>
              </a:rPr>
              <a:t> </a:t>
            </a:r>
            <a:r>
              <a:rPr lang="en-US" altLang="zh-CN" sz="2800" kern="0" dirty="0" err="1">
                <a:latin typeface="+mn-lt"/>
                <a:ea typeface="+mn-ea"/>
              </a:rPr>
              <a:t>Duan</a:t>
            </a:r>
            <a:r>
              <a:rPr lang="en-US" altLang="zh-CN" sz="2800" kern="0" dirty="0">
                <a:latin typeface="+mn-lt"/>
                <a:ea typeface="+mn-ea"/>
              </a:rPr>
              <a:t>, Fang Lu, </a:t>
            </a:r>
            <a:r>
              <a:rPr lang="en-US" altLang="zh-CN" sz="2800" kern="0" dirty="0" err="1">
                <a:latin typeface="+mn-lt"/>
                <a:ea typeface="+mn-ea"/>
              </a:rPr>
              <a:t>Xiaobing</a:t>
            </a:r>
            <a:r>
              <a:rPr lang="en-US" altLang="zh-CN" sz="2800" kern="0" dirty="0">
                <a:latin typeface="+mn-lt"/>
                <a:ea typeface="+mn-ea"/>
              </a:rPr>
              <a:t> </a:t>
            </a:r>
            <a:r>
              <a:rPr lang="en-US" altLang="zh-CN" sz="2800" kern="0" dirty="0" err="1">
                <a:latin typeface="+mn-lt"/>
                <a:ea typeface="+mn-ea"/>
              </a:rPr>
              <a:t>Feng</a:t>
            </a:r>
            <a:r>
              <a:rPr lang="en-US" altLang="zh-CN" sz="2800" kern="0" dirty="0">
                <a:latin typeface="+mn-lt"/>
                <a:ea typeface="+mn-ea"/>
              </a:rPr>
              <a:t>, </a:t>
            </a:r>
            <a:r>
              <a:rPr lang="en-US" altLang="zh-CN" sz="2800" kern="0" dirty="0" smtClean="0">
                <a:latin typeface="+mn-lt"/>
                <a:ea typeface="+mn-ea"/>
              </a:rPr>
              <a:t>Pen-Chung </a:t>
            </a:r>
            <a:r>
              <a:rPr lang="en-US" altLang="zh-CN" sz="2800" kern="0" dirty="0">
                <a:latin typeface="+mn-lt"/>
                <a:ea typeface="+mn-ea"/>
              </a:rPr>
              <a:t>Yew</a:t>
            </a:r>
          </a:p>
        </p:txBody>
      </p:sp>
      <p:sp>
        <p:nvSpPr>
          <p:cNvPr id="7172" name="副标题 2"/>
          <p:cNvSpPr txBox="1">
            <a:spLocks/>
          </p:cNvSpPr>
          <p:nvPr/>
        </p:nvSpPr>
        <p:spPr bwMode="auto">
          <a:xfrm>
            <a:off x="2362200" y="5257800"/>
            <a:ext cx="6248400" cy="990600"/>
          </a:xfrm>
          <a:prstGeom prst="rect">
            <a:avLst/>
          </a:prstGeom>
          <a:noFill/>
          <a:ln w="9525">
            <a:noFill/>
            <a:miter lim="800000"/>
            <a:headEnd/>
            <a:tailEnd/>
          </a:ln>
        </p:spPr>
        <p:txBody>
          <a:bodyPr/>
          <a:lstStyle/>
          <a:p>
            <a:pPr algn="r">
              <a:spcBef>
                <a:spcPct val="20000"/>
              </a:spcBef>
              <a:buFont typeface="Arial" charset="0"/>
              <a:buNone/>
            </a:pPr>
            <a:r>
              <a:rPr lang="en-US" altLang="zh-CN" sz="2400">
                <a:solidFill>
                  <a:srgbClr val="404040"/>
                </a:solidFill>
              </a:rPr>
              <a:t>ICT, Chinese Academy of Sciences, China</a:t>
            </a:r>
          </a:p>
          <a:p>
            <a:pPr algn="r">
              <a:spcBef>
                <a:spcPct val="20000"/>
              </a:spcBef>
              <a:buFont typeface="Arial" charset="0"/>
              <a:buNone/>
            </a:pPr>
            <a:r>
              <a:rPr lang="en-US" altLang="zh-CN" sz="2400">
                <a:solidFill>
                  <a:srgbClr val="404040"/>
                </a:solidFill>
              </a:rPr>
              <a:t>University of Minnesota, U.S.A</a:t>
            </a:r>
          </a:p>
          <a:p>
            <a:pPr algn="r">
              <a:spcBef>
                <a:spcPct val="20000"/>
              </a:spcBef>
              <a:buFont typeface="Wingdings 2" pitchFamily="18" charset="2"/>
              <a:buNone/>
            </a:pPr>
            <a:endParaRPr lang="zh-CN" altLang="en-US" sz="2400">
              <a:solidFill>
                <a:srgbClr val="404040"/>
              </a:solidFill>
            </a:endParaRPr>
          </a:p>
        </p:txBody>
      </p:sp>
      <p:sp>
        <p:nvSpPr>
          <p:cNvPr id="7173" name="灯片编号占位符 4"/>
          <p:cNvSpPr>
            <a:spLocks noGrp="1"/>
          </p:cNvSpPr>
          <p:nvPr>
            <p:ph type="sldNum" sz="quarter" idx="12"/>
          </p:nvPr>
        </p:nvSpPr>
        <p:spPr>
          <a:noFill/>
        </p:spPr>
        <p:txBody>
          <a:bodyPr/>
          <a:lstStyle/>
          <a:p>
            <a:fld id="{9AAF2250-6B50-4066-8227-55D960E7ED0D}" type="slidenum">
              <a:rPr lang="en-US" altLang="zh-CN" smtClean="0"/>
              <a:pPr/>
              <a:t>1</a:t>
            </a:fld>
            <a:endParaRPr lang="en-US" altLang="zh-CN"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5"/>
          <p:cNvGraphicFramePr>
            <a:graphicFrameLocks noChangeAspect="1"/>
          </p:cNvGraphicFramePr>
          <p:nvPr/>
        </p:nvGraphicFramePr>
        <p:xfrm>
          <a:off x="4648200" y="3956050"/>
          <a:ext cx="4044950" cy="2749550"/>
        </p:xfrm>
        <a:graphic>
          <a:graphicData uri="http://schemas.openxmlformats.org/presentationml/2006/ole">
            <p:oleObj spid="_x0000_s1026" name="Visio" r:id="rId4" imgW="2695614" imgH="1831499" progId="Visio.Drawing.11">
              <p:link updateAutomatic="1"/>
            </p:oleObj>
          </a:graphicData>
        </a:graphic>
      </p:graphicFrame>
      <p:graphicFrame>
        <p:nvGraphicFramePr>
          <p:cNvPr id="1027" name="Object 13"/>
          <p:cNvGraphicFramePr>
            <a:graphicFrameLocks noChangeAspect="1"/>
          </p:cNvGraphicFramePr>
          <p:nvPr/>
        </p:nvGraphicFramePr>
        <p:xfrm>
          <a:off x="4641850" y="1212850"/>
          <a:ext cx="4044950" cy="2749550"/>
        </p:xfrm>
        <a:graphic>
          <a:graphicData uri="http://schemas.openxmlformats.org/presentationml/2006/ole">
            <p:oleObj spid="_x0000_s1027" name="Visio" r:id="rId5" imgW="2695614" imgH="1831499" progId="Visio.Drawing.11">
              <p:link updateAutomatic="1"/>
            </p:oleObj>
          </a:graphicData>
        </a:graphic>
      </p:graphicFrame>
      <p:graphicFrame>
        <p:nvGraphicFramePr>
          <p:cNvPr id="1028" name="Object 12"/>
          <p:cNvGraphicFramePr>
            <a:graphicFrameLocks noChangeAspect="1"/>
          </p:cNvGraphicFramePr>
          <p:nvPr/>
        </p:nvGraphicFramePr>
        <p:xfrm>
          <a:off x="381000" y="3657600"/>
          <a:ext cx="4044950" cy="2965450"/>
        </p:xfrm>
        <a:graphic>
          <a:graphicData uri="http://schemas.openxmlformats.org/presentationml/2006/ole">
            <p:oleObj spid="_x0000_s1028" name="Visio" r:id="rId6" imgW="2695614" imgH="1975644" progId="Visio.Drawing.11">
              <p:link updateAutomatic="1"/>
            </p:oleObj>
          </a:graphicData>
        </a:graphic>
      </p:graphicFrame>
      <p:sp>
        <p:nvSpPr>
          <p:cNvPr id="1029" name="标题 1"/>
          <p:cNvSpPr>
            <a:spLocks noGrp="1"/>
          </p:cNvSpPr>
          <p:nvPr>
            <p:ph type="title"/>
          </p:nvPr>
        </p:nvSpPr>
        <p:spPr/>
        <p:txBody>
          <a:bodyPr/>
          <a:lstStyle/>
          <a:p>
            <a:r>
              <a:rPr lang="en-US" altLang="zh-CN" sz="3600" dirty="0" smtClean="0"/>
              <a:t>Which </a:t>
            </a:r>
            <a:r>
              <a:rPr lang="en-US" altLang="zh-CN" sz="3600" dirty="0" err="1" smtClean="0"/>
              <a:t>Cilk</a:t>
            </a:r>
            <a:r>
              <a:rPr lang="en-US" altLang="zh-CN" sz="3600" dirty="0" smtClean="0"/>
              <a:t> programs are correct?</a:t>
            </a:r>
            <a:endParaRPr lang="zh-CN" altLang="en-US" sz="3600" dirty="0" smtClean="0"/>
          </a:p>
        </p:txBody>
      </p:sp>
      <p:grpSp>
        <p:nvGrpSpPr>
          <p:cNvPr id="2" name="组合 10"/>
          <p:cNvGrpSpPr/>
          <p:nvPr/>
        </p:nvGrpSpPr>
        <p:grpSpPr>
          <a:xfrm>
            <a:off x="3048000" y="5486400"/>
            <a:ext cx="685799" cy="609600"/>
            <a:chOff x="1905001" y="3810000"/>
            <a:chExt cx="685799" cy="609600"/>
          </a:xfrm>
          <a:effectLst>
            <a:outerShdw blurRad="50800" dist="38100" dir="2700000" algn="tl" rotWithShape="0">
              <a:prstClr val="black">
                <a:alpha val="40000"/>
              </a:prstClr>
            </a:outerShdw>
          </a:effectLst>
        </p:grpSpPr>
        <p:cxnSp>
          <p:nvCxnSpPr>
            <p:cNvPr id="7" name="直接连接符 6"/>
            <p:cNvCxnSpPr/>
            <p:nvPr/>
          </p:nvCxnSpPr>
          <p:spPr>
            <a:xfrm>
              <a:off x="1981200" y="3810000"/>
              <a:ext cx="609600" cy="533400"/>
            </a:xfrm>
            <a:prstGeom prst="line">
              <a:avLst/>
            </a:prstGeom>
            <a:ln w="76200">
              <a:solidFill>
                <a:srgbClr val="CB071E"/>
              </a:solidFill>
            </a:ln>
          </p:spPr>
          <p:style>
            <a:lnRef idx="3">
              <a:schemeClr val="dk1"/>
            </a:lnRef>
            <a:fillRef idx="0">
              <a:schemeClr val="dk1"/>
            </a:fillRef>
            <a:effectRef idx="2">
              <a:schemeClr val="dk1"/>
            </a:effectRef>
            <a:fontRef idx="minor">
              <a:schemeClr val="tx1"/>
            </a:fontRef>
          </p:style>
        </p:cxnSp>
        <p:cxnSp>
          <p:nvCxnSpPr>
            <p:cNvPr id="9" name="直接连接符 8"/>
            <p:cNvCxnSpPr/>
            <p:nvPr/>
          </p:nvCxnSpPr>
          <p:spPr>
            <a:xfrm rot="10800000" flipV="1">
              <a:off x="1905001" y="3886200"/>
              <a:ext cx="609600" cy="533400"/>
            </a:xfrm>
            <a:prstGeom prst="line">
              <a:avLst/>
            </a:prstGeom>
            <a:ln w="76200">
              <a:solidFill>
                <a:srgbClr val="CB071E"/>
              </a:solidFill>
            </a:ln>
          </p:spPr>
          <p:style>
            <a:lnRef idx="3">
              <a:schemeClr val="dk1"/>
            </a:lnRef>
            <a:fillRef idx="0">
              <a:schemeClr val="dk1"/>
            </a:fillRef>
            <a:effectRef idx="2">
              <a:schemeClr val="dk1"/>
            </a:effectRef>
            <a:fontRef idx="minor">
              <a:schemeClr val="tx1"/>
            </a:fontRef>
          </p:style>
        </p:cxnSp>
      </p:grpSp>
      <p:grpSp>
        <p:nvGrpSpPr>
          <p:cNvPr id="3" name="组合 17"/>
          <p:cNvGrpSpPr/>
          <p:nvPr/>
        </p:nvGrpSpPr>
        <p:grpSpPr>
          <a:xfrm>
            <a:off x="7315200" y="2971800"/>
            <a:ext cx="762000" cy="609600"/>
            <a:chOff x="7239000" y="2819400"/>
            <a:chExt cx="762000" cy="609600"/>
          </a:xfrm>
          <a:effectLst>
            <a:outerShdw blurRad="50800" dist="38100" dir="2700000" algn="tl" rotWithShape="0">
              <a:prstClr val="black">
                <a:alpha val="40000"/>
              </a:prstClr>
            </a:outerShdw>
          </a:effectLst>
        </p:grpSpPr>
        <p:cxnSp>
          <p:nvCxnSpPr>
            <p:cNvPr id="13" name="直接连接符 12"/>
            <p:cNvCxnSpPr/>
            <p:nvPr/>
          </p:nvCxnSpPr>
          <p:spPr>
            <a:xfrm>
              <a:off x="7239000" y="3200400"/>
              <a:ext cx="304800" cy="228600"/>
            </a:xfrm>
            <a:prstGeom prst="line">
              <a:avLst/>
            </a:prstGeom>
            <a:ln w="57150">
              <a:solidFill>
                <a:srgbClr val="CB071E"/>
              </a:solidFill>
            </a:ln>
          </p:spPr>
          <p:style>
            <a:lnRef idx="3">
              <a:schemeClr val="dk1"/>
            </a:lnRef>
            <a:fillRef idx="0">
              <a:schemeClr val="dk1"/>
            </a:fillRef>
            <a:effectRef idx="2">
              <a:schemeClr val="dk1"/>
            </a:effectRef>
            <a:fontRef idx="minor">
              <a:schemeClr val="tx1"/>
            </a:fontRef>
          </p:style>
        </p:cxnSp>
        <p:cxnSp>
          <p:nvCxnSpPr>
            <p:cNvPr id="15" name="直接连接符 14"/>
            <p:cNvCxnSpPr/>
            <p:nvPr/>
          </p:nvCxnSpPr>
          <p:spPr>
            <a:xfrm rot="5400000" flipH="1" flipV="1">
              <a:off x="7467600" y="2895600"/>
              <a:ext cx="609600" cy="457200"/>
            </a:xfrm>
            <a:prstGeom prst="line">
              <a:avLst/>
            </a:prstGeom>
            <a:ln w="57150">
              <a:solidFill>
                <a:srgbClr val="CB071E"/>
              </a:solidFill>
            </a:ln>
          </p:spPr>
          <p:style>
            <a:lnRef idx="3">
              <a:schemeClr val="dk1"/>
            </a:lnRef>
            <a:fillRef idx="0">
              <a:schemeClr val="dk1"/>
            </a:fillRef>
            <a:effectRef idx="2">
              <a:schemeClr val="dk1"/>
            </a:effectRef>
            <a:fontRef idx="minor">
              <a:schemeClr val="tx1"/>
            </a:fontRef>
          </p:style>
        </p:cxnSp>
      </p:grpSp>
      <p:grpSp>
        <p:nvGrpSpPr>
          <p:cNvPr id="4" name="组合 18"/>
          <p:cNvGrpSpPr/>
          <p:nvPr/>
        </p:nvGrpSpPr>
        <p:grpSpPr>
          <a:xfrm>
            <a:off x="7239000" y="5867400"/>
            <a:ext cx="762000" cy="609600"/>
            <a:chOff x="7239000" y="2819400"/>
            <a:chExt cx="762000" cy="609600"/>
          </a:xfrm>
          <a:effectLst>
            <a:outerShdw blurRad="50800" dist="38100" dir="2700000" algn="tl" rotWithShape="0">
              <a:prstClr val="black">
                <a:alpha val="40000"/>
              </a:prstClr>
            </a:outerShdw>
          </a:effectLst>
        </p:grpSpPr>
        <p:cxnSp>
          <p:nvCxnSpPr>
            <p:cNvPr id="20" name="直接连接符 19"/>
            <p:cNvCxnSpPr/>
            <p:nvPr/>
          </p:nvCxnSpPr>
          <p:spPr>
            <a:xfrm>
              <a:off x="7239000" y="3200400"/>
              <a:ext cx="304800" cy="228600"/>
            </a:xfrm>
            <a:prstGeom prst="line">
              <a:avLst/>
            </a:prstGeom>
            <a:ln w="57150">
              <a:solidFill>
                <a:srgbClr val="CB071E"/>
              </a:solidFill>
            </a:ln>
          </p:spPr>
          <p:style>
            <a:lnRef idx="3">
              <a:schemeClr val="dk1"/>
            </a:lnRef>
            <a:fillRef idx="0">
              <a:schemeClr val="dk1"/>
            </a:fillRef>
            <a:effectRef idx="2">
              <a:schemeClr val="dk1"/>
            </a:effectRef>
            <a:fontRef idx="minor">
              <a:schemeClr val="tx1"/>
            </a:fontRef>
          </p:style>
        </p:cxnSp>
        <p:cxnSp>
          <p:nvCxnSpPr>
            <p:cNvPr id="21" name="直接连接符 20"/>
            <p:cNvCxnSpPr/>
            <p:nvPr/>
          </p:nvCxnSpPr>
          <p:spPr>
            <a:xfrm rot="5400000" flipH="1" flipV="1">
              <a:off x="7467600" y="2895600"/>
              <a:ext cx="609600" cy="457200"/>
            </a:xfrm>
            <a:prstGeom prst="line">
              <a:avLst/>
            </a:prstGeom>
            <a:ln w="57150">
              <a:solidFill>
                <a:srgbClr val="CB071E"/>
              </a:solidFill>
            </a:ln>
          </p:spPr>
          <p:style>
            <a:lnRef idx="3">
              <a:schemeClr val="dk1"/>
            </a:lnRef>
            <a:fillRef idx="0">
              <a:schemeClr val="dk1"/>
            </a:fillRef>
            <a:effectRef idx="2">
              <a:schemeClr val="dk1"/>
            </a:effectRef>
            <a:fontRef idx="minor">
              <a:schemeClr val="tx1"/>
            </a:fontRef>
          </p:style>
        </p:cxnSp>
      </p:grpSp>
      <p:sp>
        <p:nvSpPr>
          <p:cNvPr id="1033" name="灯片编号占位符 15"/>
          <p:cNvSpPr>
            <a:spLocks noGrp="1"/>
          </p:cNvSpPr>
          <p:nvPr>
            <p:ph type="sldNum" sz="quarter" idx="12"/>
          </p:nvPr>
        </p:nvSpPr>
        <p:spPr>
          <a:noFill/>
        </p:spPr>
        <p:txBody>
          <a:bodyPr/>
          <a:lstStyle/>
          <a:p>
            <a:fld id="{9C9A31A7-27AD-4927-8ABE-F6ABB853A0FF}" type="slidenum">
              <a:rPr lang="en-US" altLang="zh-CN" smtClean="0"/>
              <a:pPr/>
              <a:t>10</a:t>
            </a:fld>
            <a:endParaRPr lang="en-US" altLang="zh-CN" smtClean="0"/>
          </a:p>
        </p:txBody>
      </p:sp>
      <p:pic>
        <p:nvPicPr>
          <p:cNvPr id="1034" name="Picture 10" descr="Nqueens"/>
          <p:cNvPicPr>
            <a:picLocks noChangeAspect="1" noChangeArrowheads="1"/>
          </p:cNvPicPr>
          <p:nvPr/>
        </p:nvPicPr>
        <p:blipFill>
          <a:blip r:embed="rId7" cstate="print"/>
          <a:srcRect/>
          <a:stretch>
            <a:fillRect/>
          </a:stretch>
        </p:blipFill>
        <p:spPr bwMode="auto">
          <a:xfrm>
            <a:off x="1981200" y="1327150"/>
            <a:ext cx="2133600" cy="2178050"/>
          </a:xfrm>
          <a:prstGeom prst="rect">
            <a:avLst/>
          </a:prstGeom>
          <a:noFill/>
          <a:ln w="9525">
            <a:noFill/>
            <a:miter lim="800000"/>
            <a:headEnd/>
            <a:tailEnd/>
          </a:ln>
        </p:spPr>
      </p:pic>
      <p:sp>
        <p:nvSpPr>
          <p:cNvPr id="1035" name="TextBox 16"/>
          <p:cNvSpPr txBox="1">
            <a:spLocks noChangeArrowheads="1"/>
          </p:cNvSpPr>
          <p:nvPr/>
        </p:nvSpPr>
        <p:spPr bwMode="auto">
          <a:xfrm>
            <a:off x="304800" y="1371600"/>
            <a:ext cx="1600200" cy="954088"/>
          </a:xfrm>
          <a:prstGeom prst="rect">
            <a:avLst/>
          </a:prstGeom>
          <a:noFill/>
          <a:ln w="9525">
            <a:noFill/>
            <a:miter lim="800000"/>
            <a:headEnd/>
            <a:tailEnd/>
          </a:ln>
        </p:spPr>
        <p:txBody>
          <a:bodyPr>
            <a:spAutoFit/>
          </a:bodyPr>
          <a:lstStyle/>
          <a:p>
            <a:r>
              <a:rPr lang="en-US" altLang="zh-CN" sz="2800"/>
              <a:t>N-queen problem</a:t>
            </a:r>
            <a:endParaRPr lang="zh-CN" altLang="en-US" sz="2800"/>
          </a:p>
        </p:txBody>
      </p:sp>
      <p:sp>
        <p:nvSpPr>
          <p:cNvPr id="22" name="椭圆 21"/>
          <p:cNvSpPr/>
          <p:nvPr/>
        </p:nvSpPr>
        <p:spPr>
          <a:xfrm>
            <a:off x="1828800" y="4191000"/>
            <a:ext cx="8382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3" name="椭圆 22"/>
          <p:cNvSpPr/>
          <p:nvPr/>
        </p:nvSpPr>
        <p:spPr>
          <a:xfrm>
            <a:off x="457200" y="4953000"/>
            <a:ext cx="12192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椭圆 23"/>
          <p:cNvSpPr/>
          <p:nvPr/>
        </p:nvSpPr>
        <p:spPr>
          <a:xfrm>
            <a:off x="457200" y="4191000"/>
            <a:ext cx="685800" cy="3048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椭圆 24"/>
          <p:cNvSpPr/>
          <p:nvPr/>
        </p:nvSpPr>
        <p:spPr>
          <a:xfrm>
            <a:off x="6096000" y="1752600"/>
            <a:ext cx="838200" cy="381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椭圆 26"/>
          <p:cNvSpPr/>
          <p:nvPr/>
        </p:nvSpPr>
        <p:spPr>
          <a:xfrm>
            <a:off x="7162800" y="1219200"/>
            <a:ext cx="838200" cy="381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椭圆 27"/>
          <p:cNvSpPr/>
          <p:nvPr/>
        </p:nvSpPr>
        <p:spPr>
          <a:xfrm>
            <a:off x="4572000" y="3048000"/>
            <a:ext cx="838200" cy="381000"/>
          </a:xfrm>
          <a:prstGeom prst="ellipse">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椭圆 28"/>
          <p:cNvSpPr/>
          <p:nvPr/>
        </p:nvSpPr>
        <p:spPr>
          <a:xfrm>
            <a:off x="5486400" y="4495800"/>
            <a:ext cx="1295400" cy="457200"/>
          </a:xfrm>
          <a:prstGeom prst="ellipse">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heckerboard(across)">
                                      <p:cBhvr>
                                        <p:cTn id="7" dur="500"/>
                                        <p:tgtEl>
                                          <p:spTgt spid="24"/>
                                        </p:tgtEl>
                                      </p:cBhvr>
                                    </p:animEffect>
                                  </p:childTnLst>
                                </p:cTn>
                              </p:par>
                              <p:par>
                                <p:cTn id="8" presetID="5" presetClass="entr" presetSubtype="10"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checkerboard(across)">
                                      <p:cBhvr>
                                        <p:cTn id="10" dur="500"/>
                                        <p:tgtEl>
                                          <p:spTgt spid="23"/>
                                        </p:tgtEl>
                                      </p:cBhvr>
                                    </p:animEffect>
                                  </p:childTnLst>
                                </p:cTn>
                              </p:par>
                              <p:par>
                                <p:cTn id="11" presetID="5" presetClass="entr" presetSubtype="1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checkerboard(across)">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checkerboard(across)">
                                      <p:cBhvr>
                                        <p:cTn id="18" dur="500"/>
                                        <p:tgtEl>
                                          <p:spTgt spid="27"/>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checkerboard(across)">
                                      <p:cBhvr>
                                        <p:cTn id="21" dur="500"/>
                                        <p:tgtEl>
                                          <p:spTgt spid="25"/>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checkerboard(across)">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checkerboard(across)">
                                      <p:cBhvr>
                                        <p:cTn id="29" dur="500"/>
                                        <p:tgtEl>
                                          <p:spTgt spid="2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checkerboard(across)">
                                      <p:cBhvr>
                                        <p:cTn id="34" dur="500"/>
                                        <p:tgtEl>
                                          <p:spTgt spid="2"/>
                                        </p:tgtEl>
                                      </p:cBhvr>
                                    </p:animEffect>
                                  </p:childTnLst>
                                </p:cTn>
                              </p:par>
                              <p:par>
                                <p:cTn id="35" presetID="5" presetClass="entr" presetSubtype="10" fill="hold" nodeType="with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checkerboard(across)">
                                      <p:cBhvr>
                                        <p:cTn id="37" dur="500"/>
                                        <p:tgtEl>
                                          <p:spTgt spid="3"/>
                                        </p:tgtEl>
                                      </p:cBhvr>
                                    </p:animEffect>
                                  </p:childTnLst>
                                </p:cTn>
                              </p:par>
                              <p:par>
                                <p:cTn id="38" presetID="5" presetClass="entr" presetSubtype="10" fill="hold" nodeType="with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checkerboard(across)">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标题 1"/>
          <p:cNvSpPr>
            <a:spLocks noGrp="1"/>
          </p:cNvSpPr>
          <p:nvPr>
            <p:ph type="title"/>
          </p:nvPr>
        </p:nvSpPr>
        <p:spPr>
          <a:xfrm>
            <a:off x="457200" y="122238"/>
            <a:ext cx="7543800" cy="936625"/>
          </a:xfrm>
        </p:spPr>
        <p:txBody>
          <a:bodyPr/>
          <a:lstStyle/>
          <a:p>
            <a:r>
              <a:rPr lang="en-US" altLang="zh-CN" sz="3200" smtClean="0"/>
              <a:t>A new data attribute -- </a:t>
            </a:r>
            <a:r>
              <a:rPr lang="en-US" altLang="zh-CN" i="1" smtClean="0"/>
              <a:t>taskprivate</a:t>
            </a:r>
            <a:endParaRPr lang="zh-CN" altLang="en-US" i="1" smtClean="0"/>
          </a:p>
        </p:txBody>
      </p:sp>
      <p:sp>
        <p:nvSpPr>
          <p:cNvPr id="2054" name="内容占位符 2"/>
          <p:cNvSpPr>
            <a:spLocks noGrp="1"/>
          </p:cNvSpPr>
          <p:nvPr>
            <p:ph idx="1"/>
          </p:nvPr>
        </p:nvSpPr>
        <p:spPr>
          <a:xfrm>
            <a:off x="457200" y="1219200"/>
            <a:ext cx="4267200" cy="4932363"/>
          </a:xfrm>
        </p:spPr>
        <p:txBody>
          <a:bodyPr/>
          <a:lstStyle/>
          <a:p>
            <a:r>
              <a:rPr lang="en-US" altLang="zh-CN" dirty="0" smtClean="0"/>
              <a:t>Workspace copying</a:t>
            </a:r>
          </a:p>
          <a:p>
            <a:pPr lvl="1"/>
            <a:r>
              <a:rPr lang="en-US" altLang="zh-CN" dirty="0" smtClean="0"/>
              <a:t>Not easy to program</a:t>
            </a:r>
          </a:p>
          <a:p>
            <a:pPr lvl="1"/>
            <a:r>
              <a:rPr lang="en-US" altLang="zh-CN" dirty="0" smtClean="0"/>
              <a:t>Overhead is high</a:t>
            </a:r>
          </a:p>
          <a:p>
            <a:pPr lvl="1">
              <a:buFont typeface="Wingdings" pitchFamily="2" charset="2"/>
              <a:buNone/>
            </a:pPr>
            <a:endParaRPr lang="en-US" altLang="zh-CN" dirty="0" smtClean="0"/>
          </a:p>
          <a:p>
            <a:r>
              <a:rPr lang="en-US" altLang="zh-CN" i="1" dirty="0" err="1" smtClean="0"/>
              <a:t>taskprivate</a:t>
            </a:r>
            <a:endParaRPr lang="en-US" altLang="zh-CN" i="1" dirty="0" smtClean="0"/>
          </a:p>
          <a:p>
            <a:pPr lvl="1"/>
            <a:r>
              <a:rPr lang="en-US" altLang="zh-CN" dirty="0" smtClean="0"/>
              <a:t>Introduced for workspace variables</a:t>
            </a:r>
            <a:endParaRPr lang="zh-CN" altLang="en-US" dirty="0" smtClean="0"/>
          </a:p>
        </p:txBody>
      </p:sp>
      <p:sp>
        <p:nvSpPr>
          <p:cNvPr id="2055" name="灯片编号占位符 6"/>
          <p:cNvSpPr>
            <a:spLocks noGrp="1"/>
          </p:cNvSpPr>
          <p:nvPr>
            <p:ph type="sldNum" sz="quarter" idx="12"/>
          </p:nvPr>
        </p:nvSpPr>
        <p:spPr>
          <a:noFill/>
        </p:spPr>
        <p:txBody>
          <a:bodyPr/>
          <a:lstStyle/>
          <a:p>
            <a:fld id="{4E46CB62-DE4D-4E7B-A0A8-5AA862A10C25}" type="slidenum">
              <a:rPr lang="en-US" altLang="zh-CN" smtClean="0"/>
              <a:pPr/>
              <a:t>11</a:t>
            </a:fld>
            <a:endParaRPr lang="en-US" altLang="zh-CN" smtClean="0"/>
          </a:p>
        </p:txBody>
      </p:sp>
      <p:graphicFrame>
        <p:nvGraphicFramePr>
          <p:cNvPr id="2050" name="Object 6"/>
          <p:cNvGraphicFramePr>
            <a:graphicFrameLocks noChangeAspect="1"/>
          </p:cNvGraphicFramePr>
          <p:nvPr/>
        </p:nvGraphicFramePr>
        <p:xfrm>
          <a:off x="4953000" y="1219200"/>
          <a:ext cx="3825875" cy="3806825"/>
        </p:xfrm>
        <a:graphic>
          <a:graphicData uri="http://schemas.openxmlformats.org/presentationml/2006/ole">
            <p:oleObj spid="_x0000_s2050" name="Visio" r:id="rId4" imgW="2551607" imgH="2538185" progId="Visio.Drawing.11">
              <p:link updateAutomatic="1"/>
            </p:oleObj>
          </a:graphicData>
        </a:graphic>
      </p:graphicFrame>
      <p:sp>
        <p:nvSpPr>
          <p:cNvPr id="8" name="椭圆 7"/>
          <p:cNvSpPr/>
          <p:nvPr/>
        </p:nvSpPr>
        <p:spPr>
          <a:xfrm>
            <a:off x="5105400" y="1524000"/>
            <a:ext cx="3657600" cy="381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aphicFrame>
        <p:nvGraphicFramePr>
          <p:cNvPr id="2" name="Object 5"/>
          <p:cNvGraphicFramePr>
            <a:graphicFrameLocks noChangeAspect="1"/>
          </p:cNvGraphicFramePr>
          <p:nvPr/>
        </p:nvGraphicFramePr>
        <p:xfrm>
          <a:off x="1298575" y="5351463"/>
          <a:ext cx="2843213" cy="1274762"/>
        </p:xfrm>
        <a:graphic>
          <a:graphicData uri="http://schemas.openxmlformats.org/presentationml/2006/ole">
            <p:oleObj spid="_x0000_s2053" name="Visio" r:id="rId5" imgW="1780505" imgH="798733" progId="Visio.Drawing.11">
              <p:link updateAutomatic="1"/>
            </p:oleObj>
          </a:graphicData>
        </a:graphic>
      </p:graphicFrame>
      <p:graphicFrame>
        <p:nvGraphicFramePr>
          <p:cNvPr id="3" name="Object 6"/>
          <p:cNvGraphicFramePr>
            <a:graphicFrameLocks noChangeAspect="1"/>
          </p:cNvGraphicFramePr>
          <p:nvPr/>
        </p:nvGraphicFramePr>
        <p:xfrm>
          <a:off x="4344988" y="5183188"/>
          <a:ext cx="3386137" cy="1555750"/>
        </p:xfrm>
        <a:graphic>
          <a:graphicData uri="http://schemas.openxmlformats.org/presentationml/2006/ole">
            <p:oleObj spid="_x0000_s2054" name="Visio" r:id="rId6" imgW="2116612" imgH="973380" progId="Visio.Drawing.11">
              <p:link updateAutomatic="1"/>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par>
                                <p:cTn id="13" presetID="5"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heckerboard(across)">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a:xfrm>
            <a:off x="457200" y="122238"/>
            <a:ext cx="7543800" cy="936625"/>
          </a:xfrm>
        </p:spPr>
        <p:txBody>
          <a:bodyPr/>
          <a:lstStyle/>
          <a:p>
            <a:r>
              <a:rPr lang="en-US" altLang="zh-CN" dirty="0" smtClean="0"/>
              <a:t>Test system, test cases</a:t>
            </a:r>
            <a:endParaRPr lang="zh-CN" altLang="en-US" dirty="0" smtClean="0"/>
          </a:p>
        </p:txBody>
      </p:sp>
      <p:sp>
        <p:nvSpPr>
          <p:cNvPr id="16387" name="内容占位符 2"/>
          <p:cNvSpPr>
            <a:spLocks noGrp="1"/>
          </p:cNvSpPr>
          <p:nvPr>
            <p:ph idx="1"/>
          </p:nvPr>
        </p:nvSpPr>
        <p:spPr>
          <a:xfrm>
            <a:off x="457200" y="1219200"/>
            <a:ext cx="8229600" cy="4932363"/>
          </a:xfrm>
        </p:spPr>
        <p:txBody>
          <a:bodyPr/>
          <a:lstStyle/>
          <a:p>
            <a:r>
              <a:rPr lang="en-US" altLang="zh-CN" dirty="0" smtClean="0"/>
              <a:t>8 cores</a:t>
            </a:r>
            <a:endParaRPr lang="zh-CN" altLang="en-US" dirty="0" smtClean="0"/>
          </a:p>
          <a:p>
            <a:pPr lvl="1"/>
            <a:r>
              <a:rPr lang="en-US" altLang="zh-CN" dirty="0" smtClean="0"/>
              <a:t>2-processor quad core Intel Xeon E5520 (2.26GHz, 8G memory)</a:t>
            </a:r>
            <a:endParaRPr lang="zh-CN" altLang="en-US" dirty="0" smtClean="0"/>
          </a:p>
          <a:p>
            <a:r>
              <a:rPr lang="en-US" altLang="zh-CN" dirty="0" smtClean="0"/>
              <a:t>8 test cases</a:t>
            </a:r>
          </a:p>
          <a:p>
            <a:pPr lvl="1"/>
            <a:r>
              <a:rPr lang="en-US" altLang="zh-CN" dirty="0" smtClean="0"/>
              <a:t>6 are </a:t>
            </a:r>
            <a:r>
              <a:rPr lang="en-US" dirty="0" smtClean="0"/>
              <a:t>backtracking search programs.</a:t>
            </a:r>
            <a:endParaRPr lang="zh-CN" altLang="en-US" dirty="0" smtClean="0"/>
          </a:p>
          <a:p>
            <a:pPr lvl="1"/>
            <a:r>
              <a:rPr lang="en-US" altLang="zh-CN" dirty="0" smtClean="0"/>
              <a:t>2 are divide and conquer programs.</a:t>
            </a:r>
          </a:p>
          <a:p>
            <a:r>
              <a:rPr lang="en-US" dirty="0" smtClean="0"/>
              <a:t>Compared systems</a:t>
            </a:r>
            <a:endParaRPr lang="en-US" altLang="zh-CN" dirty="0" smtClean="0"/>
          </a:p>
          <a:p>
            <a:pPr lvl="1"/>
            <a:r>
              <a:rPr lang="en-US" altLang="zh-CN" dirty="0" smtClean="0"/>
              <a:t>Cilk-5.4.6,  </a:t>
            </a:r>
            <a:r>
              <a:rPr lang="en-US" altLang="zh-CN" dirty="0" err="1" smtClean="0"/>
              <a:t>Tascell</a:t>
            </a:r>
            <a:r>
              <a:rPr lang="en-US" altLang="zh-CN" dirty="0" smtClean="0"/>
              <a:t> (PPoPP’09),  </a:t>
            </a:r>
            <a:r>
              <a:rPr lang="en-US" altLang="zh-CN" dirty="0" err="1" smtClean="0"/>
              <a:t>AdaptiveTC</a:t>
            </a:r>
            <a:endParaRPr lang="en-US" altLang="zh-CN" dirty="0" smtClean="0"/>
          </a:p>
          <a:p>
            <a:pPr lvl="1"/>
            <a:r>
              <a:rPr lang="en-US" altLang="zh-CN" dirty="0" err="1" smtClean="0"/>
              <a:t>gcc</a:t>
            </a:r>
            <a:r>
              <a:rPr lang="en-US" altLang="zh-CN" dirty="0" smtClean="0"/>
              <a:t>  -O3</a:t>
            </a:r>
          </a:p>
          <a:p>
            <a:endParaRPr lang="en-US" altLang="zh-CN" dirty="0" smtClean="0"/>
          </a:p>
        </p:txBody>
      </p:sp>
      <p:sp>
        <p:nvSpPr>
          <p:cNvPr id="16388" name="灯片编号占位符 3"/>
          <p:cNvSpPr>
            <a:spLocks noGrp="1"/>
          </p:cNvSpPr>
          <p:nvPr>
            <p:ph type="sldNum" sz="quarter" idx="12"/>
          </p:nvPr>
        </p:nvSpPr>
        <p:spPr>
          <a:noFill/>
        </p:spPr>
        <p:txBody>
          <a:bodyPr/>
          <a:lstStyle/>
          <a:p>
            <a:fld id="{1676AEFF-ACA9-479B-8275-F4E240D90EBC}" type="slidenum">
              <a:rPr lang="en-US" altLang="zh-CN" smtClean="0"/>
              <a:pPr/>
              <a:t>12</a:t>
            </a:fld>
            <a:endParaRPr lang="en-US" altLang="zh-CN"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4"/>
          <p:cNvSpPr>
            <a:spLocks noGrp="1"/>
          </p:cNvSpPr>
          <p:nvPr>
            <p:ph type="title"/>
          </p:nvPr>
        </p:nvSpPr>
        <p:spPr/>
        <p:txBody>
          <a:bodyPr/>
          <a:lstStyle/>
          <a:p>
            <a:r>
              <a:rPr lang="en-US" altLang="zh-CN" dirty="0" smtClean="0"/>
              <a:t>Test case 1</a:t>
            </a:r>
            <a:r>
              <a:rPr lang="en-US" altLang="zh-CN" sz="3600" dirty="0" smtClean="0"/>
              <a:t> </a:t>
            </a:r>
            <a:r>
              <a:rPr lang="en-US" altLang="zh-CN" sz="3600" dirty="0" smtClean="0">
                <a:solidFill>
                  <a:srgbClr val="00B050"/>
                </a:solidFill>
              </a:rPr>
              <a:t>--</a:t>
            </a:r>
            <a:r>
              <a:rPr lang="en-US" altLang="zh-CN" sz="3600" dirty="0" smtClean="0"/>
              <a:t> </a:t>
            </a:r>
            <a:r>
              <a:rPr lang="en-US" altLang="zh-CN" sz="3600" dirty="0" smtClean="0">
                <a:solidFill>
                  <a:srgbClr val="00B050"/>
                </a:solidFill>
              </a:rPr>
              <a:t>performance</a:t>
            </a:r>
            <a:endParaRPr lang="zh-CN" altLang="en-US" sz="3600" dirty="0" smtClean="0">
              <a:solidFill>
                <a:srgbClr val="00B050"/>
              </a:solidFill>
            </a:endParaRPr>
          </a:p>
        </p:txBody>
      </p:sp>
      <p:graphicFrame>
        <p:nvGraphicFramePr>
          <p:cNvPr id="17" name="Chart 1"/>
          <p:cNvGraphicFramePr>
            <a:graphicFrameLocks/>
          </p:cNvGraphicFramePr>
          <p:nvPr/>
        </p:nvGraphicFramePr>
        <p:xfrm>
          <a:off x="914400" y="1524000"/>
          <a:ext cx="5510212" cy="339328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表格 6"/>
          <p:cNvGraphicFramePr>
            <a:graphicFrameLocks noGrp="1"/>
          </p:cNvGraphicFramePr>
          <p:nvPr/>
        </p:nvGraphicFramePr>
        <p:xfrm>
          <a:off x="5334000" y="3733800"/>
          <a:ext cx="3200400" cy="2135190"/>
        </p:xfrm>
        <a:graphic>
          <a:graphicData uri="http://schemas.openxmlformats.org/drawingml/2006/table">
            <a:tbl>
              <a:tblPr/>
              <a:tblGrid>
                <a:gridCol w="1311275"/>
                <a:gridCol w="898525"/>
                <a:gridCol w="990600"/>
              </a:tblGrid>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charset="0"/>
                          <a:ea typeface="SimSun" pitchFamily="2" charset="-122"/>
                        </a:rPr>
                        <a:t>(Seconds)</a:t>
                      </a:r>
                      <a:endParaRPr kumimoji="0" lang="zh-CN" altLang="en-US" sz="1600" b="1" i="0" u="none" strike="noStrike" cap="none" normalizeH="0" baseline="0" dirty="0" smtClean="0">
                        <a:ln>
                          <a:noFill/>
                        </a:ln>
                        <a:solidFill>
                          <a:schemeClr val="tx1"/>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SimSun" pitchFamily="2" charset="-122"/>
                        </a:rPr>
                        <a:t>1 </a:t>
                      </a:r>
                      <a:r>
                        <a:rPr kumimoji="0" lang="en-US" altLang="zh-CN" sz="1400" b="1" i="0" u="none" strike="noStrike" cap="none" normalizeH="0" baseline="0" dirty="0" smtClean="0">
                          <a:ln>
                            <a:noFill/>
                          </a:ln>
                          <a:solidFill>
                            <a:srgbClr val="FFFFFF"/>
                          </a:solidFill>
                          <a:effectLst/>
                          <a:latin typeface="Arial" charset="0"/>
                          <a:ea typeface="SimSun" pitchFamily="2" charset="-122"/>
                        </a:rPr>
                        <a:t>thread</a:t>
                      </a:r>
                      <a:endParaRPr kumimoji="0" lang="zh-CN" altLang="en-US" sz="1400" b="1" i="0" u="none" strike="noStrike" cap="none" normalizeH="0" baseline="0" dirty="0" smtClean="0">
                        <a:ln>
                          <a:noFill/>
                        </a:ln>
                        <a:solidFill>
                          <a:srgbClr val="FFFFFF"/>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smtClean="0">
                          <a:ln>
                            <a:noFill/>
                          </a:ln>
                          <a:solidFill>
                            <a:srgbClr val="FFFFFF"/>
                          </a:solidFill>
                          <a:effectLst/>
                          <a:latin typeface="Arial" charset="0"/>
                          <a:ea typeface="SimSun" pitchFamily="2" charset="-122"/>
                        </a:rPr>
                        <a:t>8 </a:t>
                      </a:r>
                      <a:r>
                        <a:rPr kumimoji="0" lang="en-US" altLang="zh-CN" sz="1400" b="1" i="0" u="none" strike="noStrike" cap="none" normalizeH="0" baseline="0" dirty="0" smtClean="0">
                          <a:ln>
                            <a:noFill/>
                          </a:ln>
                          <a:solidFill>
                            <a:srgbClr val="FFFFFF"/>
                          </a:solidFill>
                          <a:effectLst/>
                          <a:latin typeface="Arial" charset="0"/>
                          <a:ea typeface="SimSun" pitchFamily="2" charset="-122"/>
                        </a:rPr>
                        <a:t>threads</a:t>
                      </a:r>
                      <a:endParaRPr kumimoji="0" lang="zh-CN" altLang="en-US" sz="1400" b="1" i="0" u="none" strike="noStrike" cap="none" normalizeH="0" baseline="0" dirty="0" smtClean="0">
                        <a:ln>
                          <a:noFill/>
                        </a:ln>
                        <a:solidFill>
                          <a:srgbClr val="FFFFFF"/>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C</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61</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61</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Cilk</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198</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24.57</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SimSun" pitchFamily="2" charset="-122"/>
                        </a:rPr>
                        <a:t>Cilk-SYNCHED</a:t>
                      </a:r>
                      <a:endParaRPr kumimoji="0" lang="zh-CN" altLang="en-US" sz="14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184</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22.41</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Tascell</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85</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14.24</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AdaptiveTC</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66</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charset="0"/>
                          <a:ea typeface="SimSun" pitchFamily="2" charset="-122"/>
                        </a:rPr>
                        <a:t>8.27</a:t>
                      </a:r>
                      <a:endParaRPr kumimoji="0" lang="zh-CN" altLang="en-US" sz="1600" b="0" i="0" u="none" strike="noStrike" cap="none" normalizeH="0" baseline="0" dirty="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r>
            </a:tbl>
          </a:graphicData>
        </a:graphic>
      </p:graphicFrame>
      <p:sp>
        <p:nvSpPr>
          <p:cNvPr id="18466" name="灯片编号占位符 4"/>
          <p:cNvSpPr>
            <a:spLocks noGrp="1"/>
          </p:cNvSpPr>
          <p:nvPr>
            <p:ph type="sldNum" sz="quarter" idx="12"/>
          </p:nvPr>
        </p:nvSpPr>
        <p:spPr>
          <a:noFill/>
        </p:spPr>
        <p:txBody>
          <a:bodyPr/>
          <a:lstStyle/>
          <a:p>
            <a:fld id="{E0F9EF44-F9C3-4BCB-9415-09524F8F74A3}" type="slidenum">
              <a:rPr lang="en-US" altLang="zh-CN" smtClean="0"/>
              <a:pPr/>
              <a:t>13</a:t>
            </a:fld>
            <a:endParaRPr lang="en-US" altLang="zh-CN" smtClean="0"/>
          </a:p>
        </p:txBody>
      </p:sp>
      <p:sp>
        <p:nvSpPr>
          <p:cNvPr id="6" name="TextBox 5"/>
          <p:cNvSpPr txBox="1"/>
          <p:nvPr/>
        </p:nvSpPr>
        <p:spPr>
          <a:xfrm>
            <a:off x="2743200" y="6182380"/>
            <a:ext cx="3200400" cy="523220"/>
          </a:xfrm>
          <a:prstGeom prst="rect">
            <a:avLst/>
          </a:prstGeom>
          <a:noFill/>
        </p:spPr>
        <p:txBody>
          <a:bodyPr wrap="square" rtlCol="0">
            <a:spAutoFit/>
          </a:bodyPr>
          <a:lstStyle/>
          <a:p>
            <a:r>
              <a:rPr lang="en-US" altLang="zh-CN" sz="2800" b="1" dirty="0" err="1" smtClean="0"/>
              <a:t>Nqueen</a:t>
            </a:r>
            <a:r>
              <a:rPr lang="en-US" altLang="zh-CN" sz="2800" b="1" dirty="0" smtClean="0"/>
              <a:t>-</a:t>
            </a:r>
            <a:r>
              <a:rPr lang="en-US" altLang="zh-CN" sz="2800" b="1" dirty="0" smtClean="0">
                <a:solidFill>
                  <a:srgbClr val="FF0000"/>
                </a:solidFill>
              </a:rPr>
              <a:t>array</a:t>
            </a:r>
            <a:r>
              <a:rPr lang="en-US" altLang="zh-CN" sz="2800" b="1" dirty="0" smtClean="0"/>
              <a:t>(16)</a:t>
            </a:r>
            <a:endParaRPr lang="zh-CN" altLang="en-US" sz="2800" b="1"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4"/>
          <p:cNvSpPr>
            <a:spLocks noGrp="1"/>
          </p:cNvSpPr>
          <p:nvPr>
            <p:ph type="title"/>
          </p:nvPr>
        </p:nvSpPr>
        <p:spPr>
          <a:xfrm>
            <a:off x="457200" y="130175"/>
            <a:ext cx="8229600" cy="936625"/>
          </a:xfrm>
        </p:spPr>
        <p:txBody>
          <a:bodyPr/>
          <a:lstStyle/>
          <a:p>
            <a:r>
              <a:rPr lang="en-US" altLang="zh-CN" dirty="0" smtClean="0"/>
              <a:t>Test case 1</a:t>
            </a:r>
            <a:r>
              <a:rPr lang="en-US" altLang="zh-CN" sz="3600" dirty="0" smtClean="0"/>
              <a:t> </a:t>
            </a:r>
            <a:r>
              <a:rPr lang="en-US" altLang="zh-CN" sz="3600" dirty="0" smtClean="0">
                <a:solidFill>
                  <a:srgbClr val="00B050"/>
                </a:solidFill>
              </a:rPr>
              <a:t>-- analysis</a:t>
            </a:r>
            <a:endParaRPr lang="zh-CN" altLang="en-US" sz="3600" dirty="0" smtClean="0">
              <a:solidFill>
                <a:srgbClr val="00B050"/>
              </a:solidFill>
            </a:endParaRPr>
          </a:p>
        </p:txBody>
      </p:sp>
      <p:graphicFrame>
        <p:nvGraphicFramePr>
          <p:cNvPr id="3" name="Chart 5"/>
          <p:cNvGraphicFramePr>
            <a:graphicFrameLocks/>
          </p:cNvGraphicFramePr>
          <p:nvPr/>
        </p:nvGraphicFramePr>
        <p:xfrm>
          <a:off x="228600" y="2667000"/>
          <a:ext cx="4419600" cy="2762250"/>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21"/>
          <p:cNvSpPr txBox="1">
            <a:spLocks noChangeArrowheads="1"/>
          </p:cNvSpPr>
          <p:nvPr/>
        </p:nvSpPr>
        <p:spPr bwMode="auto">
          <a:xfrm>
            <a:off x="5486400" y="1524000"/>
            <a:ext cx="3124200" cy="584200"/>
          </a:xfrm>
          <a:prstGeom prst="rect">
            <a:avLst/>
          </a:prstGeom>
          <a:noFill/>
          <a:ln w="9525">
            <a:noFill/>
            <a:miter lim="800000"/>
            <a:headEnd/>
            <a:tailEnd/>
          </a:ln>
        </p:spPr>
        <p:txBody>
          <a:bodyPr>
            <a:spAutoFit/>
          </a:bodyPr>
          <a:lstStyle/>
          <a:p>
            <a:r>
              <a:rPr lang="en-US" altLang="zh-CN" sz="3200" dirty="0">
                <a:latin typeface="Maiandra GD" pitchFamily="34" charset="0"/>
              </a:rPr>
              <a:t>Load balanced</a:t>
            </a:r>
            <a:endParaRPr lang="zh-CN" altLang="en-US" sz="3200" dirty="0">
              <a:latin typeface="Maiandra GD" pitchFamily="34" charset="0"/>
            </a:endParaRPr>
          </a:p>
        </p:txBody>
      </p:sp>
      <p:cxnSp>
        <p:nvCxnSpPr>
          <p:cNvPr id="29" name="直接连接符 28"/>
          <p:cNvCxnSpPr/>
          <p:nvPr/>
        </p:nvCxnSpPr>
        <p:spPr>
          <a:xfrm rot="5400000">
            <a:off x="2247901" y="3848100"/>
            <a:ext cx="5105400" cy="317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nvGraphicFramePr>
        <p:xfrm>
          <a:off x="1054100" y="5791200"/>
          <a:ext cx="3365500" cy="304800"/>
        </p:xfrm>
        <a:graphic>
          <a:graphicData uri="http://schemas.openxmlformats.org/drawingml/2006/table">
            <a:tbl>
              <a:tblPr/>
              <a:tblGrid>
                <a:gridCol w="826615"/>
                <a:gridCol w="862485"/>
                <a:gridCol w="762000"/>
                <a:gridCol w="914400"/>
              </a:tblGrid>
              <a:tr h="257175">
                <a:tc>
                  <a:txBody>
                    <a:bodyPr/>
                    <a:lstStyle/>
                    <a:p>
                      <a:pPr algn="r" fontAlgn="ctr"/>
                      <a:r>
                        <a:rPr lang="en-US" altLang="zh-CN" sz="2000" b="1" i="0" u="none" strike="noStrike" dirty="0" smtClean="0">
                          <a:latin typeface="Times New Roman"/>
                        </a:rPr>
                        <a:t>28.7%</a:t>
                      </a:r>
                      <a:endParaRPr lang="en-US" altLang="zh-CN" sz="2000" b="1" i="0" u="none" strike="noStrike" dirty="0">
                        <a:latin typeface="Times New Roman"/>
                      </a:endParaRPr>
                    </a:p>
                  </a:txBody>
                  <a:tcPr marL="0" marR="0" marT="0" marB="0" anchor="ctr">
                    <a:lnL>
                      <a:noFill/>
                    </a:lnL>
                    <a:lnR>
                      <a:noFill/>
                    </a:lnR>
                    <a:lnT>
                      <a:noFill/>
                    </a:lnT>
                    <a:lnB>
                      <a:noFill/>
                    </a:lnB>
                  </a:tcPr>
                </a:tc>
                <a:tc>
                  <a:txBody>
                    <a:bodyPr/>
                    <a:lstStyle/>
                    <a:p>
                      <a:pPr algn="r" fontAlgn="ctr"/>
                      <a:r>
                        <a:rPr lang="en-US" altLang="zh-CN" sz="2000" b="1" i="0" u="none" strike="noStrike" dirty="0" smtClean="0">
                          <a:latin typeface="Times New Roman"/>
                        </a:rPr>
                        <a:t>69.2%</a:t>
                      </a:r>
                      <a:endParaRPr lang="en-US" altLang="zh-CN" sz="2000" b="1" i="0" u="none" strike="noStrike" dirty="0">
                        <a:latin typeface="Times New Roman"/>
                      </a:endParaRPr>
                    </a:p>
                  </a:txBody>
                  <a:tcPr marL="0" marR="0" marT="0" marB="0" anchor="ctr">
                    <a:lnL>
                      <a:noFill/>
                    </a:lnL>
                    <a:lnR>
                      <a:noFill/>
                    </a:lnR>
                    <a:lnT>
                      <a:noFill/>
                    </a:lnT>
                    <a:lnB>
                      <a:noFill/>
                    </a:lnB>
                  </a:tcPr>
                </a:tc>
                <a:tc>
                  <a:txBody>
                    <a:bodyPr/>
                    <a:lstStyle/>
                    <a:p>
                      <a:pPr algn="r" fontAlgn="ctr"/>
                      <a:r>
                        <a:rPr lang="en-US" altLang="zh-CN" sz="2000" b="1" i="0" u="none" strike="noStrike" dirty="0" smtClean="0">
                          <a:latin typeface="Times New Roman"/>
                        </a:rPr>
                        <a:t>67%</a:t>
                      </a:r>
                      <a:endParaRPr lang="en-US" altLang="zh-CN" sz="2000" b="1" i="0" u="none" strike="noStrike" dirty="0">
                        <a:latin typeface="Times New Roman"/>
                      </a:endParaRPr>
                    </a:p>
                  </a:txBody>
                  <a:tcPr marL="0" marR="0" marT="0" marB="0" anchor="ctr">
                    <a:lnL>
                      <a:noFill/>
                    </a:lnL>
                    <a:lnR>
                      <a:noFill/>
                    </a:lnR>
                    <a:lnT>
                      <a:noFill/>
                    </a:lnT>
                    <a:lnB>
                      <a:noFill/>
                    </a:lnB>
                  </a:tcPr>
                </a:tc>
                <a:tc>
                  <a:txBody>
                    <a:bodyPr/>
                    <a:lstStyle/>
                    <a:p>
                      <a:pPr algn="r" fontAlgn="ctr"/>
                      <a:r>
                        <a:rPr lang="en-US" altLang="zh-CN" sz="2000" b="1" i="0" u="none" strike="noStrike" dirty="0" smtClean="0">
                          <a:solidFill>
                            <a:srgbClr val="0000FF"/>
                          </a:solidFill>
                          <a:latin typeface="Times New Roman"/>
                        </a:rPr>
                        <a:t>7.9%</a:t>
                      </a:r>
                      <a:endParaRPr lang="en-US" altLang="zh-CN" sz="2000" b="1" i="0" u="none" strike="noStrike" dirty="0">
                        <a:solidFill>
                          <a:srgbClr val="0000FF"/>
                        </a:solidFill>
                        <a:latin typeface="Times New Roman"/>
                      </a:endParaRPr>
                    </a:p>
                  </a:txBody>
                  <a:tcPr marL="0" marR="0" marT="0" marB="0" anchor="ctr">
                    <a:lnL>
                      <a:noFill/>
                    </a:lnL>
                    <a:lnR>
                      <a:noFill/>
                    </a:lnR>
                    <a:lnT>
                      <a:noFill/>
                    </a:lnT>
                    <a:lnB>
                      <a:noFill/>
                    </a:lnB>
                  </a:tcPr>
                </a:tc>
              </a:tr>
            </a:tbl>
          </a:graphicData>
        </a:graphic>
      </p:graphicFrame>
      <p:sp>
        <p:nvSpPr>
          <p:cNvPr id="12" name="TextBox 11"/>
          <p:cNvSpPr txBox="1">
            <a:spLocks noChangeArrowheads="1"/>
          </p:cNvSpPr>
          <p:nvPr/>
        </p:nvSpPr>
        <p:spPr bwMode="auto">
          <a:xfrm>
            <a:off x="4953000" y="5638800"/>
            <a:ext cx="4191000" cy="400050"/>
          </a:xfrm>
          <a:prstGeom prst="rect">
            <a:avLst/>
          </a:prstGeom>
          <a:noFill/>
          <a:ln w="9525">
            <a:noFill/>
            <a:miter lim="800000"/>
            <a:headEnd/>
            <a:tailEnd/>
          </a:ln>
        </p:spPr>
        <p:txBody>
          <a:bodyPr>
            <a:spAutoFit/>
          </a:bodyPr>
          <a:lstStyle/>
          <a:p>
            <a:r>
              <a:rPr lang="en-US" altLang="zh-CN" sz="2000" dirty="0"/>
              <a:t>The usage of cores with 8 threads</a:t>
            </a:r>
            <a:endParaRPr lang="zh-CN" altLang="en-US" sz="2000" dirty="0"/>
          </a:p>
        </p:txBody>
      </p:sp>
      <p:sp>
        <p:nvSpPr>
          <p:cNvPr id="19471" name="灯片编号占位符 12"/>
          <p:cNvSpPr>
            <a:spLocks noGrp="1"/>
          </p:cNvSpPr>
          <p:nvPr>
            <p:ph type="sldNum" sz="quarter" idx="12"/>
          </p:nvPr>
        </p:nvSpPr>
        <p:spPr>
          <a:noFill/>
        </p:spPr>
        <p:txBody>
          <a:bodyPr/>
          <a:lstStyle/>
          <a:p>
            <a:fld id="{9A040D74-06E8-4F54-97C1-5937CC0B88C9}" type="slidenum">
              <a:rPr lang="en-US" altLang="zh-CN" smtClean="0"/>
              <a:pPr/>
              <a:t>14</a:t>
            </a:fld>
            <a:endParaRPr lang="en-US" altLang="zh-CN" smtClean="0"/>
          </a:p>
        </p:txBody>
      </p:sp>
      <p:graphicFrame>
        <p:nvGraphicFramePr>
          <p:cNvPr id="13" name="图表 12"/>
          <p:cNvGraphicFramePr>
            <a:graphicFrameLocks/>
          </p:cNvGraphicFramePr>
          <p:nvPr/>
        </p:nvGraphicFramePr>
        <p:xfrm>
          <a:off x="5029200" y="2590800"/>
          <a:ext cx="3713389" cy="2892878"/>
        </p:xfrm>
        <a:graphic>
          <a:graphicData uri="http://schemas.openxmlformats.org/drawingml/2006/chart">
            <c:chart xmlns:c="http://schemas.openxmlformats.org/drawingml/2006/chart" xmlns:r="http://schemas.openxmlformats.org/officeDocument/2006/relationships" r:id="rId4"/>
          </a:graphicData>
        </a:graphic>
      </p:graphicFrame>
      <p:sp>
        <p:nvSpPr>
          <p:cNvPr id="14" name="椭圆 13"/>
          <p:cNvSpPr/>
          <p:nvPr/>
        </p:nvSpPr>
        <p:spPr>
          <a:xfrm>
            <a:off x="1066800" y="3276600"/>
            <a:ext cx="457200" cy="6096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981200" y="3352800"/>
            <a:ext cx="533400" cy="1219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895600" y="3276600"/>
            <a:ext cx="533400" cy="12192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3810000" y="3276600"/>
            <a:ext cx="533400" cy="3048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圆角矩形 17"/>
          <p:cNvSpPr/>
          <p:nvPr/>
        </p:nvSpPr>
        <p:spPr>
          <a:xfrm>
            <a:off x="1066800" y="5715000"/>
            <a:ext cx="33528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a:spLocks noChangeArrowheads="1"/>
          </p:cNvSpPr>
          <p:nvPr/>
        </p:nvSpPr>
        <p:spPr bwMode="auto">
          <a:xfrm>
            <a:off x="228600" y="1524000"/>
            <a:ext cx="4572000" cy="584775"/>
          </a:xfrm>
          <a:prstGeom prst="rect">
            <a:avLst/>
          </a:prstGeom>
          <a:noFill/>
          <a:ln w="9525">
            <a:noFill/>
            <a:miter lim="800000"/>
            <a:headEnd/>
            <a:tailEnd/>
          </a:ln>
        </p:spPr>
        <p:txBody>
          <a:bodyPr wrap="square">
            <a:spAutoFit/>
          </a:bodyPr>
          <a:lstStyle/>
          <a:p>
            <a:r>
              <a:rPr lang="en-US" altLang="zh-CN" sz="3200" dirty="0" smtClean="0">
                <a:latin typeface="Maiandra GD" pitchFamily="34" charset="0"/>
              </a:rPr>
              <a:t>Breakdown of </a:t>
            </a:r>
            <a:r>
              <a:rPr lang="en-US" altLang="zh-CN" sz="3200" dirty="0" smtClean="0"/>
              <a:t>o</a:t>
            </a:r>
            <a:r>
              <a:rPr lang="en-US" altLang="zh-CN" sz="3200" dirty="0" smtClean="0">
                <a:latin typeface="Maiandra GD" pitchFamily="34" charset="0"/>
              </a:rPr>
              <a:t>verhead </a:t>
            </a:r>
            <a:endParaRPr lang="zh-CN" altLang="en-US" sz="3200" dirty="0">
              <a:latin typeface="Maiandra GD" pitchFamily="34" charset="0"/>
            </a:endParaRPr>
          </a:p>
        </p:txBody>
      </p:sp>
      <p:sp>
        <p:nvSpPr>
          <p:cNvPr id="20" name="TextBox 19"/>
          <p:cNvSpPr txBox="1"/>
          <p:nvPr/>
        </p:nvSpPr>
        <p:spPr>
          <a:xfrm>
            <a:off x="76200" y="5773579"/>
            <a:ext cx="990600" cy="246221"/>
          </a:xfrm>
          <a:prstGeom prst="rect">
            <a:avLst/>
          </a:prstGeom>
          <a:noFill/>
        </p:spPr>
        <p:txBody>
          <a:bodyPr wrap="square" lIns="0" tIns="0" rIns="0" bIns="0" rtlCol="0">
            <a:spAutoFit/>
          </a:bodyPr>
          <a:lstStyle/>
          <a:p>
            <a:r>
              <a:rPr lang="en-US" altLang="zh-CN" sz="1600" b="1" dirty="0" smtClean="0"/>
              <a:t>overhead</a:t>
            </a:r>
            <a:endParaRPr lang="zh-CN" altLang="en-US" sz="16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box(i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box(in)">
                                      <p:cBhvr>
                                        <p:cTn id="17" dur="500"/>
                                        <p:tgtEl>
                                          <p:spTgt spid="15"/>
                                        </p:tgtEl>
                                      </p:cBhvr>
                                    </p:animEffect>
                                  </p:childTnLst>
                                </p:cTn>
                              </p:par>
                              <p:par>
                                <p:cTn id="18" presetID="4" presetClass="entr" presetSubtype="16" fill="hold"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box(in)">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16" fill="hold" nodeType="click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box(in)">
                                      <p:cBhvr>
                                        <p:cTn id="30" dur="500"/>
                                        <p:tgtEl>
                                          <p:spTgt spid="34"/>
                                        </p:tgtEl>
                                      </p:cBhvr>
                                    </p:animEffect>
                                  </p:childTnLst>
                                </p:cTn>
                              </p:par>
                              <p:par>
                                <p:cTn id="31" presetID="4" presetClass="entr" presetSubtype="16"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ox(in)">
                                      <p:cBhvr>
                                        <p:cTn id="33" dur="500"/>
                                        <p:tgtEl>
                                          <p:spTgt spid="18"/>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box(in)">
                                      <p:cBhvr>
                                        <p:cTn id="36" dur="500"/>
                                        <p:tgtEl>
                                          <p:spTgt spid="20"/>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checkerboard(across)">
                                      <p:cBhvr>
                                        <p:cTn id="41" dur="500"/>
                                        <p:tgtEl>
                                          <p:spTgt spid="12"/>
                                        </p:tgtEl>
                                      </p:cBhvr>
                                    </p:animEffect>
                                  </p:childTnLst>
                                </p:cTn>
                              </p:par>
                              <p:par>
                                <p:cTn id="42" presetID="5" presetClass="entr" presetSubtype="10"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checkerboard(across)">
                                      <p:cBhvr>
                                        <p:cTn id="4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14" grpId="0" animBg="1"/>
      <p:bldP spid="15" grpId="0" animBg="1"/>
      <p:bldP spid="17" grpId="0" animBg="1"/>
      <p:bldP spid="18" grpId="0" animBg="1"/>
      <p:bldP spid="2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hart 1"/>
          <p:cNvGraphicFramePr>
            <a:graphicFrameLocks/>
          </p:cNvGraphicFramePr>
          <p:nvPr/>
        </p:nvGraphicFramePr>
        <p:xfrm>
          <a:off x="1066800" y="1219200"/>
          <a:ext cx="5611813" cy="3829844"/>
        </p:xfrm>
        <a:graphic>
          <a:graphicData uri="http://schemas.openxmlformats.org/drawingml/2006/chart">
            <c:chart xmlns:c="http://schemas.openxmlformats.org/drawingml/2006/chart" xmlns:r="http://schemas.openxmlformats.org/officeDocument/2006/relationships" r:id="rId3"/>
          </a:graphicData>
        </a:graphic>
      </p:graphicFrame>
      <p:sp>
        <p:nvSpPr>
          <p:cNvPr id="20483" name="标题 4"/>
          <p:cNvSpPr>
            <a:spLocks noGrp="1"/>
          </p:cNvSpPr>
          <p:nvPr>
            <p:ph type="title"/>
          </p:nvPr>
        </p:nvSpPr>
        <p:spPr/>
        <p:txBody>
          <a:bodyPr/>
          <a:lstStyle/>
          <a:p>
            <a:r>
              <a:rPr lang="en-US" altLang="zh-CN" dirty="0" smtClean="0"/>
              <a:t>Test case 2 </a:t>
            </a:r>
            <a:r>
              <a:rPr lang="en-US" altLang="zh-CN" sz="3600" dirty="0" smtClean="0">
                <a:solidFill>
                  <a:srgbClr val="00B050"/>
                </a:solidFill>
              </a:rPr>
              <a:t>--</a:t>
            </a:r>
            <a:r>
              <a:rPr lang="en-US" altLang="zh-CN" sz="3600" dirty="0" smtClean="0"/>
              <a:t> </a:t>
            </a:r>
            <a:r>
              <a:rPr lang="en-US" altLang="zh-CN" sz="3600" dirty="0" smtClean="0">
                <a:solidFill>
                  <a:srgbClr val="00B050"/>
                </a:solidFill>
              </a:rPr>
              <a:t>performance</a:t>
            </a:r>
            <a:endParaRPr lang="zh-CN" altLang="en-US" sz="3600" dirty="0" smtClean="0"/>
          </a:p>
        </p:txBody>
      </p:sp>
      <p:graphicFrame>
        <p:nvGraphicFramePr>
          <p:cNvPr id="15" name="表格 14"/>
          <p:cNvGraphicFramePr>
            <a:graphicFrameLocks noGrp="1"/>
          </p:cNvGraphicFramePr>
          <p:nvPr/>
        </p:nvGraphicFramePr>
        <p:xfrm>
          <a:off x="5486400" y="3657600"/>
          <a:ext cx="3200400" cy="2154802"/>
        </p:xfrm>
        <a:graphic>
          <a:graphicData uri="http://schemas.openxmlformats.org/drawingml/2006/table">
            <a:tbl>
              <a:tblPr/>
              <a:tblGrid>
                <a:gridCol w="1311275"/>
                <a:gridCol w="898525"/>
                <a:gridCol w="990600"/>
              </a:tblGrid>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charset="0"/>
                          <a:ea typeface="SimSun" pitchFamily="2" charset="-122"/>
                        </a:rPr>
                        <a:t>(Seconds)</a:t>
                      </a:r>
                      <a:endParaRPr kumimoji="0" lang="zh-CN" altLang="en-US" sz="1600" b="1" i="0" u="none" strike="noStrike" cap="none" normalizeH="0" baseline="0" dirty="0" smtClean="0">
                        <a:ln>
                          <a:noFill/>
                        </a:ln>
                        <a:solidFill>
                          <a:schemeClr val="tx1"/>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dirty="0" smtClean="0">
                          <a:ln>
                            <a:noFill/>
                          </a:ln>
                          <a:solidFill>
                            <a:srgbClr val="FFFFFF"/>
                          </a:solidFill>
                          <a:effectLst/>
                          <a:latin typeface="Arial" charset="0"/>
                          <a:ea typeface="SimSun" pitchFamily="2" charset="-122"/>
                        </a:rPr>
                        <a:t>1 </a:t>
                      </a:r>
                      <a:r>
                        <a:rPr kumimoji="0" lang="en-US" altLang="zh-CN" sz="1400" b="1" i="0" u="none" strike="noStrike" cap="none" normalizeH="0" baseline="0" dirty="0" smtClean="0">
                          <a:ln>
                            <a:noFill/>
                          </a:ln>
                          <a:solidFill>
                            <a:srgbClr val="FFFFFF"/>
                          </a:solidFill>
                          <a:effectLst/>
                          <a:latin typeface="Arial" charset="0"/>
                          <a:ea typeface="SimSun" pitchFamily="2" charset="-122"/>
                        </a:rPr>
                        <a:t>thread</a:t>
                      </a:r>
                      <a:endParaRPr kumimoji="0" lang="zh-CN" altLang="en-US" sz="1400" b="1" i="0" u="none" strike="noStrike" cap="none" normalizeH="0" baseline="0" dirty="0" smtClean="0">
                        <a:ln>
                          <a:noFill/>
                        </a:ln>
                        <a:solidFill>
                          <a:srgbClr val="FFFFFF"/>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FFFFFF"/>
                          </a:solidFill>
                          <a:effectLst/>
                          <a:latin typeface="Arial" charset="0"/>
                          <a:ea typeface="SimSun" pitchFamily="2" charset="-122"/>
                        </a:rPr>
                        <a:t>8 </a:t>
                      </a:r>
                      <a:r>
                        <a:rPr kumimoji="0" lang="en-US" altLang="zh-CN" sz="1400" b="1" i="0" u="none" strike="noStrike" cap="none" normalizeH="0" baseline="0" smtClean="0">
                          <a:ln>
                            <a:noFill/>
                          </a:ln>
                          <a:solidFill>
                            <a:srgbClr val="FFFFFF"/>
                          </a:solidFill>
                          <a:effectLst/>
                          <a:latin typeface="Arial" charset="0"/>
                          <a:ea typeface="SimSun" pitchFamily="2" charset="-122"/>
                        </a:rPr>
                        <a:t>threads</a:t>
                      </a:r>
                      <a:endParaRPr kumimoji="0" lang="zh-CN" altLang="en-US" sz="1400" b="1" i="0" u="none" strike="noStrike" cap="none" normalizeH="0" baseline="0" smtClean="0">
                        <a:ln>
                          <a:noFill/>
                        </a:ln>
                        <a:solidFill>
                          <a:srgbClr val="FFFFFF"/>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C</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554</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charset="0"/>
                          <a:ea typeface="SimSun" pitchFamily="2" charset="-122"/>
                        </a:rPr>
                        <a:t>554</a:t>
                      </a:r>
                      <a:endParaRPr kumimoji="0" lang="zh-CN" altLang="en-US" sz="1600" b="0" i="0" u="none" strike="noStrike" cap="none" normalizeH="0" baseline="0" dirty="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Cilk</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669</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85</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00"/>
                          </a:solidFill>
                          <a:effectLst/>
                          <a:latin typeface="Arial" charset="0"/>
                          <a:ea typeface="SimSun" pitchFamily="2" charset="-122"/>
                        </a:rPr>
                        <a:t>Cilk-SYNCHED</a:t>
                      </a:r>
                      <a:endParaRPr kumimoji="0" lang="zh-CN" altLang="en-US" sz="14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661</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88</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Tascell</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627</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114</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AdaptiveTC</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612</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rgbClr val="000000"/>
                          </a:solidFill>
                          <a:effectLst/>
                          <a:latin typeface="Arial" charset="0"/>
                          <a:ea typeface="SimSun" pitchFamily="2" charset="-122"/>
                        </a:rPr>
                        <a:t>77</a:t>
                      </a:r>
                      <a:endParaRPr kumimoji="0" lang="zh-CN" altLang="en-US" sz="1600" b="0" i="0" u="none" strike="noStrike" cap="none" normalizeH="0" baseline="0" dirty="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r>
            </a:tbl>
          </a:graphicData>
        </a:graphic>
      </p:graphicFrame>
      <p:sp>
        <p:nvSpPr>
          <p:cNvPr id="20514" name="灯片编号占位符 4"/>
          <p:cNvSpPr>
            <a:spLocks noGrp="1"/>
          </p:cNvSpPr>
          <p:nvPr>
            <p:ph type="sldNum" sz="quarter" idx="12"/>
          </p:nvPr>
        </p:nvSpPr>
        <p:spPr>
          <a:noFill/>
        </p:spPr>
        <p:txBody>
          <a:bodyPr/>
          <a:lstStyle/>
          <a:p>
            <a:fld id="{93FEA5A2-D306-4D43-8FD1-CE83DC2E34B6}" type="slidenum">
              <a:rPr lang="en-US" altLang="zh-CN" smtClean="0"/>
              <a:pPr/>
              <a:t>15</a:t>
            </a:fld>
            <a:endParaRPr lang="en-US" altLang="zh-CN" smtClean="0"/>
          </a:p>
        </p:txBody>
      </p:sp>
      <p:sp>
        <p:nvSpPr>
          <p:cNvPr id="6" name="TextBox 5"/>
          <p:cNvSpPr txBox="1"/>
          <p:nvPr/>
        </p:nvSpPr>
        <p:spPr>
          <a:xfrm>
            <a:off x="2362200" y="6096000"/>
            <a:ext cx="3810000" cy="523220"/>
          </a:xfrm>
          <a:prstGeom prst="rect">
            <a:avLst/>
          </a:prstGeom>
          <a:noFill/>
        </p:spPr>
        <p:txBody>
          <a:bodyPr wrap="square" rtlCol="0">
            <a:spAutoFit/>
          </a:bodyPr>
          <a:lstStyle/>
          <a:p>
            <a:r>
              <a:rPr lang="en-US" altLang="zh-CN" sz="2800" b="1" dirty="0" err="1" smtClean="0"/>
              <a:t>Nqueen</a:t>
            </a:r>
            <a:r>
              <a:rPr lang="en-US" altLang="zh-CN" sz="2800" b="1" dirty="0" smtClean="0"/>
              <a:t>-</a:t>
            </a:r>
            <a:r>
              <a:rPr lang="en-US" altLang="zh-CN" sz="2800" b="1" dirty="0" smtClean="0">
                <a:solidFill>
                  <a:srgbClr val="FF0000"/>
                </a:solidFill>
              </a:rPr>
              <a:t>compute</a:t>
            </a:r>
            <a:r>
              <a:rPr lang="en-US" altLang="zh-CN" sz="2800" b="1" dirty="0" smtClean="0"/>
              <a:t>(16)</a:t>
            </a:r>
            <a:endParaRPr lang="zh-CN" altLang="en-US" sz="2800" b="1"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4"/>
          <p:cNvSpPr>
            <a:spLocks noGrp="1"/>
          </p:cNvSpPr>
          <p:nvPr>
            <p:ph type="title"/>
          </p:nvPr>
        </p:nvSpPr>
        <p:spPr>
          <a:xfrm>
            <a:off x="457200" y="130175"/>
            <a:ext cx="8229600" cy="936625"/>
          </a:xfrm>
        </p:spPr>
        <p:txBody>
          <a:bodyPr/>
          <a:lstStyle/>
          <a:p>
            <a:r>
              <a:rPr lang="en-US" altLang="zh-CN" dirty="0" smtClean="0"/>
              <a:t>Test case 2</a:t>
            </a:r>
            <a:r>
              <a:rPr lang="en-US" altLang="zh-CN" sz="3600" dirty="0" smtClean="0">
                <a:solidFill>
                  <a:srgbClr val="00B050"/>
                </a:solidFill>
              </a:rPr>
              <a:t> -- analysis</a:t>
            </a:r>
            <a:endParaRPr lang="zh-CN" altLang="en-US" sz="3600" dirty="0" smtClean="0">
              <a:solidFill>
                <a:srgbClr val="00B050"/>
              </a:solidFill>
            </a:endParaRPr>
          </a:p>
        </p:txBody>
      </p:sp>
      <p:cxnSp>
        <p:nvCxnSpPr>
          <p:cNvPr id="29" name="直接连接符 28"/>
          <p:cNvCxnSpPr/>
          <p:nvPr/>
        </p:nvCxnSpPr>
        <p:spPr>
          <a:xfrm rot="5400000">
            <a:off x="2247901" y="3848100"/>
            <a:ext cx="5105400" cy="3175"/>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4" name="表格 33"/>
          <p:cNvGraphicFramePr>
            <a:graphicFrameLocks noGrp="1"/>
          </p:cNvGraphicFramePr>
          <p:nvPr/>
        </p:nvGraphicFramePr>
        <p:xfrm>
          <a:off x="838200" y="5638800"/>
          <a:ext cx="3581400" cy="304800"/>
        </p:xfrm>
        <a:graphic>
          <a:graphicData uri="http://schemas.openxmlformats.org/drawingml/2006/table">
            <a:tbl>
              <a:tblPr/>
              <a:tblGrid>
                <a:gridCol w="826615"/>
                <a:gridCol w="862485"/>
                <a:gridCol w="914400"/>
                <a:gridCol w="977900"/>
              </a:tblGrid>
              <a:tr h="257175">
                <a:tc>
                  <a:txBody>
                    <a:bodyPr/>
                    <a:lstStyle/>
                    <a:p>
                      <a:pPr algn="r" fontAlgn="ctr"/>
                      <a:r>
                        <a:rPr lang="en-US" altLang="zh-CN" sz="2000" b="1" i="0" u="none" strike="noStrike" dirty="0" smtClean="0">
                          <a:latin typeface="Times New Roman"/>
                        </a:rPr>
                        <a:t>11.7%</a:t>
                      </a:r>
                      <a:endParaRPr lang="en-US" altLang="zh-CN" sz="2000" b="1" i="0" u="none" strike="noStrike" dirty="0">
                        <a:latin typeface="Times New Roman"/>
                      </a:endParaRPr>
                    </a:p>
                  </a:txBody>
                  <a:tcPr marL="0" marR="0" marT="0" marB="0" anchor="ctr">
                    <a:lnL>
                      <a:noFill/>
                    </a:lnL>
                    <a:lnR>
                      <a:noFill/>
                    </a:lnR>
                    <a:lnT>
                      <a:noFill/>
                    </a:lnT>
                    <a:lnB>
                      <a:noFill/>
                    </a:lnB>
                  </a:tcPr>
                </a:tc>
                <a:tc>
                  <a:txBody>
                    <a:bodyPr/>
                    <a:lstStyle/>
                    <a:p>
                      <a:pPr algn="r" fontAlgn="ctr"/>
                      <a:r>
                        <a:rPr lang="en-US" altLang="zh-CN" sz="2000" b="1" i="0" u="none" strike="noStrike" dirty="0" smtClean="0">
                          <a:latin typeface="Times New Roman"/>
                        </a:rPr>
                        <a:t>17.2%</a:t>
                      </a:r>
                      <a:endParaRPr lang="en-US" altLang="zh-CN" sz="2000" b="1" i="0" u="none" strike="noStrike" dirty="0">
                        <a:latin typeface="Times New Roman"/>
                      </a:endParaRPr>
                    </a:p>
                  </a:txBody>
                  <a:tcPr marL="0" marR="0" marT="0" marB="0" anchor="ctr">
                    <a:lnL>
                      <a:noFill/>
                    </a:lnL>
                    <a:lnR>
                      <a:noFill/>
                    </a:lnR>
                    <a:lnT>
                      <a:noFill/>
                    </a:lnT>
                    <a:lnB>
                      <a:noFill/>
                    </a:lnB>
                  </a:tcPr>
                </a:tc>
                <a:tc>
                  <a:txBody>
                    <a:bodyPr/>
                    <a:lstStyle/>
                    <a:p>
                      <a:pPr algn="r" fontAlgn="ctr"/>
                      <a:r>
                        <a:rPr lang="en-US" altLang="zh-CN" sz="2000" b="1" i="0" u="none" strike="noStrike" dirty="0" smtClean="0">
                          <a:latin typeface="Times New Roman"/>
                        </a:rPr>
                        <a:t>   16.2%</a:t>
                      </a:r>
                      <a:endParaRPr lang="en-US" altLang="zh-CN" sz="2000" b="1" i="0" u="none" strike="noStrike" dirty="0">
                        <a:latin typeface="Times New Roman"/>
                      </a:endParaRPr>
                    </a:p>
                  </a:txBody>
                  <a:tcPr marL="0" marR="0" marT="0" marB="0" anchor="ctr">
                    <a:lnL>
                      <a:noFill/>
                    </a:lnL>
                    <a:lnR>
                      <a:noFill/>
                    </a:lnR>
                    <a:lnT>
                      <a:noFill/>
                    </a:lnT>
                    <a:lnB>
                      <a:noFill/>
                    </a:lnB>
                  </a:tcPr>
                </a:tc>
                <a:tc>
                  <a:txBody>
                    <a:bodyPr/>
                    <a:lstStyle/>
                    <a:p>
                      <a:pPr algn="r" fontAlgn="ctr"/>
                      <a:r>
                        <a:rPr lang="en-US" altLang="zh-CN" sz="2000" b="1" i="0" u="none" strike="noStrike" dirty="0" smtClean="0">
                          <a:solidFill>
                            <a:srgbClr val="0000FF"/>
                          </a:solidFill>
                          <a:latin typeface="Times New Roman"/>
                        </a:rPr>
                        <a:t>9.5%</a:t>
                      </a:r>
                      <a:endParaRPr lang="en-US" altLang="zh-CN" sz="2000" b="1" i="0" u="none" strike="noStrike" dirty="0">
                        <a:solidFill>
                          <a:srgbClr val="0000FF"/>
                        </a:solidFill>
                        <a:latin typeface="Times New Roman"/>
                      </a:endParaRPr>
                    </a:p>
                  </a:txBody>
                  <a:tcPr marL="0" marR="0" marT="0" marB="0" anchor="ctr">
                    <a:lnL>
                      <a:noFill/>
                    </a:lnL>
                    <a:lnR>
                      <a:noFill/>
                    </a:lnR>
                    <a:lnT>
                      <a:noFill/>
                    </a:lnT>
                    <a:lnB>
                      <a:noFill/>
                    </a:lnB>
                  </a:tcPr>
                </a:tc>
              </a:tr>
            </a:tbl>
          </a:graphicData>
        </a:graphic>
      </p:graphicFrame>
      <p:graphicFrame>
        <p:nvGraphicFramePr>
          <p:cNvPr id="11" name="Chart 3"/>
          <p:cNvGraphicFramePr>
            <a:graphicFrameLocks/>
          </p:cNvGraphicFramePr>
          <p:nvPr/>
        </p:nvGraphicFramePr>
        <p:xfrm>
          <a:off x="304800" y="2667000"/>
          <a:ext cx="4402665" cy="2632075"/>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Box 11"/>
          <p:cNvSpPr txBox="1">
            <a:spLocks noChangeArrowheads="1"/>
          </p:cNvSpPr>
          <p:nvPr/>
        </p:nvSpPr>
        <p:spPr bwMode="auto">
          <a:xfrm>
            <a:off x="5410200" y="1549400"/>
            <a:ext cx="3124200" cy="584200"/>
          </a:xfrm>
          <a:prstGeom prst="rect">
            <a:avLst/>
          </a:prstGeom>
          <a:noFill/>
          <a:ln w="9525">
            <a:noFill/>
            <a:miter lim="800000"/>
            <a:headEnd/>
            <a:tailEnd/>
          </a:ln>
        </p:spPr>
        <p:txBody>
          <a:bodyPr>
            <a:spAutoFit/>
          </a:bodyPr>
          <a:lstStyle/>
          <a:p>
            <a:r>
              <a:rPr lang="en-US" altLang="zh-CN" sz="3200" dirty="0">
                <a:latin typeface="Maiandra GD" pitchFamily="34" charset="0"/>
              </a:rPr>
              <a:t>Load balanced</a:t>
            </a:r>
            <a:endParaRPr lang="zh-CN" altLang="en-US" sz="3200" dirty="0">
              <a:latin typeface="Maiandra GD" pitchFamily="34" charset="0"/>
            </a:endParaRPr>
          </a:p>
        </p:txBody>
      </p:sp>
      <p:sp>
        <p:nvSpPr>
          <p:cNvPr id="13" name="TextBox 12"/>
          <p:cNvSpPr txBox="1">
            <a:spLocks noChangeArrowheads="1"/>
          </p:cNvSpPr>
          <p:nvPr/>
        </p:nvSpPr>
        <p:spPr bwMode="auto">
          <a:xfrm>
            <a:off x="4953000" y="5638800"/>
            <a:ext cx="4191000" cy="400050"/>
          </a:xfrm>
          <a:prstGeom prst="rect">
            <a:avLst/>
          </a:prstGeom>
          <a:noFill/>
          <a:ln w="9525">
            <a:noFill/>
            <a:miter lim="800000"/>
            <a:headEnd/>
            <a:tailEnd/>
          </a:ln>
        </p:spPr>
        <p:txBody>
          <a:bodyPr>
            <a:spAutoFit/>
          </a:bodyPr>
          <a:lstStyle/>
          <a:p>
            <a:r>
              <a:rPr lang="en-US" altLang="zh-CN" sz="2000"/>
              <a:t>The usage of cores with 8 threads</a:t>
            </a:r>
            <a:endParaRPr lang="zh-CN" altLang="en-US" sz="2000"/>
          </a:p>
        </p:txBody>
      </p:sp>
      <p:graphicFrame>
        <p:nvGraphicFramePr>
          <p:cNvPr id="15" name="图表 14"/>
          <p:cNvGraphicFramePr>
            <a:graphicFrameLocks/>
          </p:cNvGraphicFramePr>
          <p:nvPr/>
        </p:nvGraphicFramePr>
        <p:xfrm>
          <a:off x="5029200" y="2590800"/>
          <a:ext cx="3714749" cy="2892878"/>
        </p:xfrm>
        <a:graphic>
          <a:graphicData uri="http://schemas.openxmlformats.org/drawingml/2006/chart">
            <c:chart xmlns:c="http://schemas.openxmlformats.org/drawingml/2006/chart" xmlns:r="http://schemas.openxmlformats.org/officeDocument/2006/relationships" r:id="rId4"/>
          </a:graphicData>
        </a:graphic>
      </p:graphicFrame>
      <p:sp>
        <p:nvSpPr>
          <p:cNvPr id="21520" name="灯片编号占位符 13"/>
          <p:cNvSpPr>
            <a:spLocks noGrp="1"/>
          </p:cNvSpPr>
          <p:nvPr>
            <p:ph type="sldNum" sz="quarter" idx="12"/>
          </p:nvPr>
        </p:nvSpPr>
        <p:spPr>
          <a:noFill/>
        </p:spPr>
        <p:txBody>
          <a:bodyPr/>
          <a:lstStyle/>
          <a:p>
            <a:fld id="{93D4A08F-9025-45FD-976C-EC01506A6BA7}" type="slidenum">
              <a:rPr lang="en-US" altLang="zh-CN" smtClean="0"/>
              <a:pPr/>
              <a:t>16</a:t>
            </a:fld>
            <a:endParaRPr lang="en-US" altLang="zh-CN" smtClean="0"/>
          </a:p>
        </p:txBody>
      </p:sp>
      <p:sp>
        <p:nvSpPr>
          <p:cNvPr id="14" name="圆角矩形 13"/>
          <p:cNvSpPr/>
          <p:nvPr/>
        </p:nvSpPr>
        <p:spPr>
          <a:xfrm>
            <a:off x="990600" y="5562600"/>
            <a:ext cx="3429000" cy="381000"/>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a:spLocks noChangeArrowheads="1"/>
          </p:cNvSpPr>
          <p:nvPr/>
        </p:nvSpPr>
        <p:spPr bwMode="auto">
          <a:xfrm>
            <a:off x="228600" y="1548825"/>
            <a:ext cx="4572000" cy="584775"/>
          </a:xfrm>
          <a:prstGeom prst="rect">
            <a:avLst/>
          </a:prstGeom>
          <a:noFill/>
          <a:ln w="9525">
            <a:noFill/>
            <a:miter lim="800000"/>
            <a:headEnd/>
            <a:tailEnd/>
          </a:ln>
        </p:spPr>
        <p:txBody>
          <a:bodyPr wrap="square">
            <a:spAutoFit/>
          </a:bodyPr>
          <a:lstStyle/>
          <a:p>
            <a:r>
              <a:rPr lang="en-US" altLang="zh-CN" sz="3200" dirty="0" smtClean="0">
                <a:latin typeface="Maiandra GD" pitchFamily="34" charset="0"/>
              </a:rPr>
              <a:t>Breakdown of </a:t>
            </a:r>
            <a:r>
              <a:rPr lang="en-US" altLang="zh-CN" sz="3200" dirty="0" smtClean="0"/>
              <a:t>o</a:t>
            </a:r>
            <a:r>
              <a:rPr lang="en-US" altLang="zh-CN" sz="3200" dirty="0" smtClean="0">
                <a:latin typeface="Maiandra GD" pitchFamily="34" charset="0"/>
              </a:rPr>
              <a:t>verhead </a:t>
            </a:r>
            <a:endParaRPr lang="zh-CN" altLang="en-US" sz="3200" dirty="0">
              <a:latin typeface="Maiandra GD" pitchFamily="34" charset="0"/>
            </a:endParaRPr>
          </a:p>
        </p:txBody>
      </p:sp>
      <p:sp>
        <p:nvSpPr>
          <p:cNvPr id="17" name="TextBox 16"/>
          <p:cNvSpPr txBox="1"/>
          <p:nvPr/>
        </p:nvSpPr>
        <p:spPr>
          <a:xfrm>
            <a:off x="0" y="5621179"/>
            <a:ext cx="990600" cy="246221"/>
          </a:xfrm>
          <a:prstGeom prst="rect">
            <a:avLst/>
          </a:prstGeom>
          <a:noFill/>
        </p:spPr>
        <p:txBody>
          <a:bodyPr wrap="square" lIns="0" tIns="0" rIns="0" bIns="0" rtlCol="0">
            <a:spAutoFit/>
          </a:bodyPr>
          <a:lstStyle/>
          <a:p>
            <a:r>
              <a:rPr lang="en-US" altLang="zh-CN" sz="1600" b="1" dirty="0" smtClean="0"/>
              <a:t>overhead</a:t>
            </a:r>
            <a:endParaRPr lang="zh-CN" altLang="en-US" sz="1600"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2"/>
          <p:cNvGraphicFramePr>
            <a:graphicFrameLocks noChangeAspect="1"/>
          </p:cNvGraphicFramePr>
          <p:nvPr/>
        </p:nvGraphicFramePr>
        <p:xfrm>
          <a:off x="304800" y="990600"/>
          <a:ext cx="4321175" cy="2895600"/>
        </p:xfrm>
        <a:graphic>
          <a:graphicData uri="http://schemas.openxmlformats.org/presentationml/2006/ole">
            <p:oleObj spid="_x0000_s3074" name="图表" r:id="rId4" imgW="4486386" imgH="2419415" progId="Excel.Sheet.8">
              <p:embed/>
            </p:oleObj>
          </a:graphicData>
        </a:graphic>
      </p:graphicFrame>
      <p:graphicFrame>
        <p:nvGraphicFramePr>
          <p:cNvPr id="3075" name="Object 3"/>
          <p:cNvGraphicFramePr>
            <a:graphicFrameLocks noChangeAspect="1"/>
          </p:cNvGraphicFramePr>
          <p:nvPr/>
        </p:nvGraphicFramePr>
        <p:xfrm>
          <a:off x="4572000" y="1012825"/>
          <a:ext cx="4103688" cy="2873375"/>
        </p:xfrm>
        <a:graphic>
          <a:graphicData uri="http://schemas.openxmlformats.org/presentationml/2006/ole">
            <p:oleObj spid="_x0000_s3075" name="图表" r:id="rId5" imgW="4610100" imgH="3143402" progId="Excel.Sheet.8">
              <p:embed/>
            </p:oleObj>
          </a:graphicData>
        </a:graphic>
      </p:graphicFrame>
      <p:graphicFrame>
        <p:nvGraphicFramePr>
          <p:cNvPr id="3076" name="Object 4"/>
          <p:cNvGraphicFramePr>
            <a:graphicFrameLocks noChangeAspect="1"/>
          </p:cNvGraphicFramePr>
          <p:nvPr/>
        </p:nvGraphicFramePr>
        <p:xfrm>
          <a:off x="4572000" y="3827462"/>
          <a:ext cx="4105275" cy="3030538"/>
        </p:xfrm>
        <a:graphic>
          <a:graphicData uri="http://schemas.openxmlformats.org/presentationml/2006/ole">
            <p:oleObj spid="_x0000_s3076" name="图表" r:id="rId6" imgW="3800551" imgH="2590800" progId="Excel.Sheet.8">
              <p:embed/>
            </p:oleObj>
          </a:graphicData>
        </a:graphic>
      </p:graphicFrame>
      <p:graphicFrame>
        <p:nvGraphicFramePr>
          <p:cNvPr id="3077" name="Object 5"/>
          <p:cNvGraphicFramePr>
            <a:graphicFrameLocks noChangeAspect="1"/>
          </p:cNvGraphicFramePr>
          <p:nvPr/>
        </p:nvGraphicFramePr>
        <p:xfrm>
          <a:off x="228600" y="3860800"/>
          <a:ext cx="4392613" cy="2997200"/>
        </p:xfrm>
        <a:graphic>
          <a:graphicData uri="http://schemas.openxmlformats.org/presentationml/2006/ole">
            <p:oleObj spid="_x0000_s3077" name="图表" r:id="rId7" imgW="3610051" imgH="2314651" progId="Excel.Sheet.8">
              <p:embed/>
            </p:oleObj>
          </a:graphicData>
        </a:graphic>
      </p:graphicFrame>
      <p:sp>
        <p:nvSpPr>
          <p:cNvPr id="7" name="标题 6"/>
          <p:cNvSpPr>
            <a:spLocks noGrp="1"/>
          </p:cNvSpPr>
          <p:nvPr>
            <p:ph type="title"/>
          </p:nvPr>
        </p:nvSpPr>
        <p:spPr/>
        <p:txBody>
          <a:bodyPr/>
          <a:lstStyle/>
          <a:p>
            <a:r>
              <a:rPr lang="en-US" altLang="zh-CN" dirty="0" smtClean="0"/>
              <a:t>Experimental results</a:t>
            </a:r>
            <a:endParaRPr lang="zh-CN" altLang="en-US" dirty="0"/>
          </a:p>
        </p:txBody>
      </p:sp>
      <p:sp>
        <p:nvSpPr>
          <p:cNvPr id="3078" name="灯片编号占位符 5"/>
          <p:cNvSpPr>
            <a:spLocks noGrp="1"/>
          </p:cNvSpPr>
          <p:nvPr>
            <p:ph type="sldNum" sz="quarter" idx="12"/>
          </p:nvPr>
        </p:nvSpPr>
        <p:spPr>
          <a:noFill/>
        </p:spPr>
        <p:txBody>
          <a:bodyPr/>
          <a:lstStyle/>
          <a:p>
            <a:fld id="{4BE1FEAA-0CAF-4766-A220-4CDC66F5B693}" type="slidenum">
              <a:rPr lang="en-US" altLang="zh-CN" smtClean="0"/>
              <a:pPr/>
              <a:t>17</a:t>
            </a:fld>
            <a:endParaRPr lang="en-US" altLang="zh-CN"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2"/>
          <p:cNvGraphicFramePr>
            <a:graphicFrameLocks noChangeAspect="1"/>
          </p:cNvGraphicFramePr>
          <p:nvPr/>
        </p:nvGraphicFramePr>
        <p:xfrm>
          <a:off x="4419600" y="1143000"/>
          <a:ext cx="4032250" cy="2592388"/>
        </p:xfrm>
        <a:graphic>
          <a:graphicData uri="http://schemas.openxmlformats.org/presentationml/2006/ole">
            <p:oleObj spid="_x0000_s4098" name="图表" r:id="rId4" imgW="3562502" imgH="2428951" progId="Excel.Sheet.8">
              <p:embed/>
            </p:oleObj>
          </a:graphicData>
        </a:graphic>
      </p:graphicFrame>
      <p:graphicFrame>
        <p:nvGraphicFramePr>
          <p:cNvPr id="4099" name="Object 3"/>
          <p:cNvGraphicFramePr>
            <a:graphicFrameLocks noChangeAspect="1"/>
          </p:cNvGraphicFramePr>
          <p:nvPr/>
        </p:nvGraphicFramePr>
        <p:xfrm>
          <a:off x="603250" y="1143000"/>
          <a:ext cx="3816350" cy="2638425"/>
        </p:xfrm>
        <a:graphic>
          <a:graphicData uri="http://schemas.openxmlformats.org/presentationml/2006/ole">
            <p:oleObj spid="_x0000_s4099" name="图表" r:id="rId5" imgW="4753051" imgH="2638349" progId="Excel.Sheet.8">
              <p:embed/>
            </p:oleObj>
          </a:graphicData>
        </a:graphic>
      </p:graphicFrame>
      <p:graphicFrame>
        <p:nvGraphicFramePr>
          <p:cNvPr id="7" name="Chart 3"/>
          <p:cNvGraphicFramePr>
            <a:graphicFrameLocks/>
          </p:cNvGraphicFramePr>
          <p:nvPr/>
        </p:nvGraphicFramePr>
        <p:xfrm>
          <a:off x="228600" y="3810000"/>
          <a:ext cx="6954907" cy="2829753"/>
        </p:xfrm>
        <a:graphic>
          <a:graphicData uri="http://schemas.openxmlformats.org/drawingml/2006/chart">
            <c:chart xmlns:c="http://schemas.openxmlformats.org/drawingml/2006/chart" xmlns:r="http://schemas.openxmlformats.org/officeDocument/2006/relationships" r:id="rId6"/>
          </a:graphicData>
        </a:graphic>
      </p:graphicFrame>
      <p:sp>
        <p:nvSpPr>
          <p:cNvPr id="8" name="标题 7"/>
          <p:cNvSpPr>
            <a:spLocks noGrp="1"/>
          </p:cNvSpPr>
          <p:nvPr>
            <p:ph type="title"/>
          </p:nvPr>
        </p:nvSpPr>
        <p:spPr/>
        <p:txBody>
          <a:bodyPr/>
          <a:lstStyle/>
          <a:p>
            <a:r>
              <a:rPr lang="en-US" altLang="zh-CN" dirty="0" smtClean="0"/>
              <a:t>Experimental results (cont’d)</a:t>
            </a:r>
            <a:endParaRPr lang="zh-CN" altLang="en-US" dirty="0"/>
          </a:p>
        </p:txBody>
      </p:sp>
      <p:sp>
        <p:nvSpPr>
          <p:cNvPr id="4102" name="灯片编号占位符 5"/>
          <p:cNvSpPr>
            <a:spLocks noGrp="1"/>
          </p:cNvSpPr>
          <p:nvPr>
            <p:ph type="sldNum" sz="quarter" idx="12"/>
          </p:nvPr>
        </p:nvSpPr>
        <p:spPr>
          <a:noFill/>
        </p:spPr>
        <p:txBody>
          <a:bodyPr/>
          <a:lstStyle/>
          <a:p>
            <a:fld id="{45333182-1F89-41F4-8A2B-AAC5FEB389CF}" type="slidenum">
              <a:rPr lang="en-US" altLang="zh-CN" smtClean="0"/>
              <a:pPr/>
              <a:t>18</a:t>
            </a:fld>
            <a:endParaRPr lang="en-US" altLang="zh-CN" dirty="0" smtClean="0"/>
          </a:p>
        </p:txBody>
      </p:sp>
      <p:sp>
        <p:nvSpPr>
          <p:cNvPr id="4100" name="Text Box 16"/>
          <p:cNvSpPr txBox="1">
            <a:spLocks noChangeArrowheads="1"/>
          </p:cNvSpPr>
          <p:nvPr/>
        </p:nvSpPr>
        <p:spPr bwMode="auto">
          <a:xfrm>
            <a:off x="1190625" y="6477000"/>
            <a:ext cx="6048375" cy="336550"/>
          </a:xfrm>
          <a:prstGeom prst="rect">
            <a:avLst/>
          </a:prstGeom>
          <a:noFill/>
          <a:ln w="9525">
            <a:noFill/>
            <a:miter lim="800000"/>
            <a:headEnd/>
            <a:tailEnd/>
          </a:ln>
        </p:spPr>
        <p:txBody>
          <a:bodyPr>
            <a:spAutoFit/>
          </a:bodyPr>
          <a:lstStyle/>
          <a:p>
            <a:r>
              <a:rPr lang="en-US" altLang="zh-CN" sz="1600" dirty="0"/>
              <a:t>Figure: Speedup with 8 threads, baseline is </a:t>
            </a:r>
            <a:r>
              <a:rPr lang="en-US" altLang="zh-CN" sz="1600" dirty="0" err="1"/>
              <a:t>Cilk’s</a:t>
            </a:r>
            <a:r>
              <a:rPr lang="en-US" altLang="zh-CN" sz="1600" dirty="0"/>
              <a:t> execution time</a:t>
            </a:r>
          </a:p>
        </p:txBody>
      </p:sp>
      <p:graphicFrame>
        <p:nvGraphicFramePr>
          <p:cNvPr id="9" name="表格 8"/>
          <p:cNvGraphicFramePr>
            <a:graphicFrameLocks noGrp="1"/>
          </p:cNvGraphicFramePr>
          <p:nvPr/>
        </p:nvGraphicFramePr>
        <p:xfrm>
          <a:off x="7315200" y="4114800"/>
          <a:ext cx="1676400" cy="1778002"/>
        </p:xfrm>
        <a:graphic>
          <a:graphicData uri="http://schemas.openxmlformats.org/drawingml/2006/table">
            <a:tbl>
              <a:tblPr/>
              <a:tblGrid>
                <a:gridCol w="1143000"/>
                <a:gridCol w="533400"/>
              </a:tblGrid>
              <a:tr h="357188">
                <a:tc grid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Arial" charset="0"/>
                          <a:ea typeface="SimSun" pitchFamily="2" charset="-122"/>
                        </a:rPr>
                        <a:t>           speedup</a:t>
                      </a:r>
                      <a:endParaRPr kumimoji="0" lang="zh-CN" altLang="en-US" sz="1600" b="1" i="0" u="none" strike="noStrike" cap="none" normalizeH="0" baseline="0" dirty="0" smtClean="0">
                        <a:ln>
                          <a:noFill/>
                        </a:ln>
                        <a:solidFill>
                          <a:schemeClr val="tx1"/>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400" b="1" i="0" u="none" strike="noStrike" cap="none" normalizeH="0" baseline="0" dirty="0" smtClean="0">
                        <a:ln>
                          <a:noFill/>
                        </a:ln>
                        <a:solidFill>
                          <a:srgbClr val="FFFFFF"/>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Arial" charset="0"/>
                          <a:ea typeface="SimSun" pitchFamily="2" charset="-122"/>
                        </a:rPr>
                        <a:t>Cilk</a:t>
                      </a:r>
                      <a:endParaRPr kumimoji="0" lang="zh-CN" altLang="en-US" sz="1600" b="0" i="0" u="none" strike="noStrike" cap="none" normalizeH="0" baseline="0" dirty="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Arial" charset="0"/>
                          <a:ea typeface="SimSun" pitchFamily="2" charset="-122"/>
                        </a:rPr>
                        <a:t>1</a:t>
                      </a:r>
                      <a:endParaRPr kumimoji="0" lang="zh-CN" altLang="en-US" sz="1600" b="1" i="0" u="none" strike="noStrike" cap="none" normalizeH="0" baseline="0" dirty="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dirty="0" err="1" smtClean="0">
                          <a:ln>
                            <a:noFill/>
                          </a:ln>
                          <a:solidFill>
                            <a:srgbClr val="000000"/>
                          </a:solidFill>
                          <a:effectLst/>
                          <a:latin typeface="Arial" charset="0"/>
                          <a:ea typeface="SimSun" pitchFamily="2" charset="-122"/>
                        </a:rPr>
                        <a:t>Cilk</a:t>
                      </a:r>
                      <a:r>
                        <a:rPr kumimoji="0" lang="en-US" altLang="zh-CN" sz="1400" b="0" i="0" u="none" strike="noStrike" cap="none" normalizeH="0" baseline="0" dirty="0" smtClean="0">
                          <a:ln>
                            <a:noFill/>
                          </a:ln>
                          <a:solidFill>
                            <a:srgbClr val="000000"/>
                          </a:solidFill>
                          <a:effectLst/>
                          <a:latin typeface="Arial" charset="0"/>
                          <a:ea typeface="SimSun" pitchFamily="2" charset="-122"/>
                        </a:rPr>
                        <a:t>-SYNED</a:t>
                      </a:r>
                      <a:endParaRPr kumimoji="0" lang="zh-CN" altLang="en-US" sz="1400" b="0" i="0" u="none" strike="noStrike" cap="none" normalizeH="0" baseline="0" dirty="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Arial" charset="0"/>
                          <a:ea typeface="SimSun" pitchFamily="2" charset="-122"/>
                        </a:rPr>
                        <a:t>1.07</a:t>
                      </a:r>
                      <a:endParaRPr kumimoji="0" lang="zh-CN" altLang="en-US" sz="1600" b="1" i="0" u="none" strike="noStrike" cap="none" normalizeH="0" baseline="0" dirty="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r>
              <a:tr h="3571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00"/>
                          </a:solidFill>
                          <a:effectLst/>
                          <a:latin typeface="Arial" charset="0"/>
                          <a:ea typeface="SimSun" pitchFamily="2" charset="-122"/>
                        </a:rPr>
                        <a:t>Tascell</a:t>
                      </a:r>
                      <a:endParaRPr kumimoji="0" lang="zh-CN" altLang="en-US" sz="1600" b="0" i="0" u="none" strike="noStrike" cap="none" normalizeH="0" baseline="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000000"/>
                          </a:solidFill>
                          <a:effectLst/>
                          <a:latin typeface="Arial" charset="0"/>
                          <a:ea typeface="SimSun" pitchFamily="2" charset="-122"/>
                        </a:rPr>
                        <a:t>1.5</a:t>
                      </a:r>
                      <a:endParaRPr kumimoji="0" lang="zh-CN" altLang="en-US" sz="1600" b="1" i="0" u="none" strike="noStrike" cap="none" normalizeH="0" baseline="0" dirty="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E7"/>
                    </a:solidFill>
                  </a:tcPr>
                </a:tc>
              </a:tr>
              <a:tr h="3492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err="1" smtClean="0">
                          <a:ln>
                            <a:noFill/>
                          </a:ln>
                          <a:solidFill>
                            <a:srgbClr val="000000"/>
                          </a:solidFill>
                          <a:effectLst/>
                          <a:latin typeface="Arial" charset="0"/>
                          <a:ea typeface="SimSun" pitchFamily="2" charset="-122"/>
                        </a:rPr>
                        <a:t>AdaptiveTC</a:t>
                      </a:r>
                      <a:endParaRPr kumimoji="0" lang="zh-CN" altLang="en-US" sz="1600" b="0" i="0" u="none" strike="noStrike" cap="none" normalizeH="0" baseline="0" dirty="0" smtClean="0">
                        <a:ln>
                          <a:noFill/>
                        </a:ln>
                        <a:solidFill>
                          <a:srgbClr val="00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rgbClr val="FF0000"/>
                          </a:solidFill>
                          <a:effectLst/>
                          <a:latin typeface="Arial" charset="0"/>
                          <a:ea typeface="SimSun" pitchFamily="2" charset="-122"/>
                        </a:rPr>
                        <a:t>2.24</a:t>
                      </a:r>
                      <a:endParaRPr kumimoji="0" lang="zh-CN" altLang="en-US" sz="1600" b="1" i="0" u="none" strike="noStrike" cap="none" normalizeH="0" baseline="0" dirty="0" smtClean="0">
                        <a:ln>
                          <a:noFill/>
                        </a:ln>
                        <a:solidFill>
                          <a:srgbClr val="FF0000"/>
                        </a:solidFill>
                        <a:effectLst/>
                        <a:latin typeface="Arial" charset="0"/>
                        <a:ea typeface="SimSun" pitchFamily="2" charset="-122"/>
                      </a:endParaRPr>
                    </a:p>
                  </a:txBody>
                  <a:tcPr marL="36000" marR="36000" marT="36000" marB="3600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CB"/>
                    </a:solidFill>
                  </a:tcPr>
                </a:tc>
              </a:tr>
            </a:tbl>
          </a:graphicData>
        </a:graphic>
      </p:graphicFrame>
      <p:cxnSp>
        <p:nvCxnSpPr>
          <p:cNvPr id="11" name="直接连接符 10"/>
          <p:cNvCxnSpPr/>
          <p:nvPr/>
        </p:nvCxnSpPr>
        <p:spPr>
          <a:xfrm rot="5400000" flipH="1" flipV="1">
            <a:off x="6819900" y="4305300"/>
            <a:ext cx="6858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6200000" flipH="1">
            <a:off x="7010400" y="5486400"/>
            <a:ext cx="381000" cy="381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a:xfrm>
            <a:off x="457200" y="122238"/>
            <a:ext cx="7543800" cy="936625"/>
          </a:xfrm>
        </p:spPr>
        <p:txBody>
          <a:bodyPr/>
          <a:lstStyle/>
          <a:p>
            <a:pPr eaLnBrk="1" hangingPunct="1">
              <a:lnSpc>
                <a:spcPct val="150000"/>
              </a:lnSpc>
            </a:pPr>
            <a:r>
              <a:rPr lang="en-US" altLang="zh-CN" dirty="0" smtClean="0"/>
              <a:t>Conclusions  -- </a:t>
            </a:r>
            <a:r>
              <a:rPr lang="en-US" sz="3600" dirty="0" err="1" smtClean="0">
                <a:solidFill>
                  <a:srgbClr val="C00000"/>
                </a:solidFill>
              </a:rPr>
              <a:t>AdaptiveTC</a:t>
            </a:r>
            <a:endParaRPr lang="zh-CN" altLang="en-US" sz="3600" dirty="0" smtClean="0">
              <a:solidFill>
                <a:srgbClr val="C00000"/>
              </a:solidFill>
            </a:endParaRPr>
          </a:p>
        </p:txBody>
      </p:sp>
      <p:sp>
        <p:nvSpPr>
          <p:cNvPr id="22531" name="内容占位符 2"/>
          <p:cNvSpPr>
            <a:spLocks noGrp="1"/>
          </p:cNvSpPr>
          <p:nvPr>
            <p:ph idx="1"/>
          </p:nvPr>
        </p:nvSpPr>
        <p:spPr>
          <a:xfrm>
            <a:off x="457200" y="1219200"/>
            <a:ext cx="8229600" cy="4932363"/>
          </a:xfrm>
        </p:spPr>
        <p:txBody>
          <a:bodyPr/>
          <a:lstStyle/>
          <a:p>
            <a:r>
              <a:rPr lang="en-US" dirty="0" smtClean="0">
                <a:solidFill>
                  <a:srgbClr val="FF0000"/>
                </a:solidFill>
              </a:rPr>
              <a:t>An adaptive task creation strategy </a:t>
            </a:r>
            <a:r>
              <a:rPr lang="en-US" dirty="0" smtClean="0"/>
              <a:t>controls the tasks granularity.</a:t>
            </a:r>
          </a:p>
          <a:p>
            <a:pPr lvl="1"/>
            <a:r>
              <a:rPr lang="en-US" dirty="0" smtClean="0"/>
              <a:t>Reducing the system overhead </a:t>
            </a:r>
          </a:p>
          <a:p>
            <a:pPr lvl="1"/>
            <a:r>
              <a:rPr lang="en-US" dirty="0" smtClean="0"/>
              <a:t>Achieving a good load balancing </a:t>
            </a:r>
          </a:p>
          <a:p>
            <a:pPr lvl="1"/>
            <a:endParaRPr lang="en-US" dirty="0" smtClean="0"/>
          </a:p>
          <a:p>
            <a:r>
              <a:rPr lang="en-US" dirty="0" smtClean="0">
                <a:solidFill>
                  <a:srgbClr val="FF0000"/>
                </a:solidFill>
              </a:rPr>
              <a:t>A new data attribute </a:t>
            </a:r>
            <a:r>
              <a:rPr lang="en-US" i="1" dirty="0" err="1" smtClean="0">
                <a:solidFill>
                  <a:srgbClr val="FF0000"/>
                </a:solidFill>
              </a:rPr>
              <a:t>taskprivate</a:t>
            </a:r>
            <a:r>
              <a:rPr lang="en-US" i="1" dirty="0" smtClean="0">
                <a:solidFill>
                  <a:srgbClr val="FF0000"/>
                </a:solidFill>
              </a:rPr>
              <a:t> </a:t>
            </a:r>
            <a:r>
              <a:rPr lang="en-US" dirty="0" smtClean="0"/>
              <a:t>is introduced for workspace variables.</a:t>
            </a:r>
          </a:p>
          <a:p>
            <a:pPr lvl="1"/>
            <a:r>
              <a:rPr lang="en-US" dirty="0" smtClean="0"/>
              <a:t>Improving the programmability</a:t>
            </a:r>
          </a:p>
          <a:p>
            <a:pPr lvl="1"/>
            <a:r>
              <a:rPr lang="en-US" dirty="0" smtClean="0"/>
              <a:t>Reducing the cost of workspace copying with an adaptive task creation strategy</a:t>
            </a:r>
          </a:p>
          <a:p>
            <a:endParaRPr lang="zh-CN" altLang="en-US" dirty="0" smtClean="0"/>
          </a:p>
        </p:txBody>
      </p:sp>
      <p:sp>
        <p:nvSpPr>
          <p:cNvPr id="22532" name="灯片编号占位符 3"/>
          <p:cNvSpPr>
            <a:spLocks noGrp="1"/>
          </p:cNvSpPr>
          <p:nvPr>
            <p:ph type="sldNum" sz="quarter" idx="12"/>
          </p:nvPr>
        </p:nvSpPr>
        <p:spPr>
          <a:noFill/>
        </p:spPr>
        <p:txBody>
          <a:bodyPr/>
          <a:lstStyle/>
          <a:p>
            <a:fld id="{DF5D85EF-254F-4B7E-A141-92F3C56E00C6}" type="slidenum">
              <a:rPr lang="en-US" altLang="zh-CN" smtClean="0"/>
              <a:pPr/>
              <a:t>19</a:t>
            </a:fld>
            <a:endParaRPr lang="en-US" altLang="zh-CN"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p:nvPr/>
        </p:nvCxnSpPr>
        <p:spPr>
          <a:xfrm>
            <a:off x="2667000" y="4113213"/>
            <a:ext cx="6172200" cy="1587"/>
          </a:xfrm>
          <a:prstGeom prst="line">
            <a:avLst/>
          </a:prstGeom>
          <a:ln w="19050" cap="flat">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2743200" y="5410200"/>
            <a:ext cx="6019800" cy="1588"/>
          </a:xfrm>
          <a:prstGeom prst="line">
            <a:avLst/>
          </a:prstGeom>
          <a:ln w="19050" cap="flat">
            <a:solidFill>
              <a:schemeClr val="accent1">
                <a:lumMod val="50000"/>
              </a:schemeClr>
            </a:solidFill>
            <a:prstDash val="lgDash"/>
          </a:ln>
        </p:spPr>
        <p:style>
          <a:lnRef idx="1">
            <a:schemeClr val="accent1"/>
          </a:lnRef>
          <a:fillRef idx="0">
            <a:schemeClr val="accent1"/>
          </a:fillRef>
          <a:effectRef idx="0">
            <a:schemeClr val="accent1"/>
          </a:effectRef>
          <a:fontRef idx="minor">
            <a:schemeClr val="tx1"/>
          </a:fontRef>
        </p:style>
      </p:cxnSp>
      <p:sp>
        <p:nvSpPr>
          <p:cNvPr id="8196" name="标题 1"/>
          <p:cNvSpPr>
            <a:spLocks noGrp="1"/>
          </p:cNvSpPr>
          <p:nvPr>
            <p:ph type="title"/>
          </p:nvPr>
        </p:nvSpPr>
        <p:spPr/>
        <p:txBody>
          <a:bodyPr/>
          <a:lstStyle/>
          <a:p>
            <a:r>
              <a:rPr lang="en-US" altLang="zh-CN" smtClean="0"/>
              <a:t>Forecast </a:t>
            </a:r>
            <a:endParaRPr lang="zh-CN" altLang="en-US" smtClean="0"/>
          </a:p>
        </p:txBody>
      </p:sp>
      <p:sp>
        <p:nvSpPr>
          <p:cNvPr id="8197" name="灯片编号占位符 3"/>
          <p:cNvSpPr>
            <a:spLocks noGrp="1"/>
          </p:cNvSpPr>
          <p:nvPr>
            <p:ph type="sldNum" sz="quarter" idx="12"/>
          </p:nvPr>
        </p:nvSpPr>
        <p:spPr>
          <a:noFill/>
        </p:spPr>
        <p:txBody>
          <a:bodyPr/>
          <a:lstStyle/>
          <a:p>
            <a:fld id="{2A8FAD76-AE29-47A5-AE5F-346E6FF84D67}" type="slidenum">
              <a:rPr lang="en-US" altLang="zh-CN" smtClean="0"/>
              <a:pPr/>
              <a:t>2</a:t>
            </a:fld>
            <a:endParaRPr lang="en-US" altLang="zh-CN" smtClean="0"/>
          </a:p>
        </p:txBody>
      </p:sp>
      <p:pic>
        <p:nvPicPr>
          <p:cNvPr id="8198" name="Picture 8" descr="C:\Users\wlei\AppData\Local\Microsoft\Windows\Temporary Internet Files\Content.IE5\0K9JFIQQ\MCj04292930000[1].wmf"/>
          <p:cNvPicPr>
            <a:picLocks noChangeAspect="1" noChangeArrowheads="1"/>
          </p:cNvPicPr>
          <p:nvPr/>
        </p:nvPicPr>
        <p:blipFill>
          <a:blip r:embed="rId3" cstate="print"/>
          <a:srcRect/>
          <a:stretch>
            <a:fillRect/>
          </a:stretch>
        </p:blipFill>
        <p:spPr bwMode="auto">
          <a:xfrm>
            <a:off x="4114800" y="2971800"/>
            <a:ext cx="914400" cy="1004888"/>
          </a:xfrm>
          <a:prstGeom prst="rect">
            <a:avLst/>
          </a:prstGeom>
          <a:noFill/>
          <a:ln w="9525">
            <a:noFill/>
            <a:miter lim="800000"/>
            <a:headEnd/>
            <a:tailEnd/>
          </a:ln>
        </p:spPr>
      </p:pic>
      <p:sp>
        <p:nvSpPr>
          <p:cNvPr id="12" name="TextBox 11"/>
          <p:cNvSpPr txBox="1">
            <a:spLocks noChangeArrowheads="1"/>
          </p:cNvSpPr>
          <p:nvPr/>
        </p:nvSpPr>
        <p:spPr bwMode="auto">
          <a:xfrm>
            <a:off x="838200" y="1371600"/>
            <a:ext cx="4724400" cy="584200"/>
          </a:xfrm>
          <a:prstGeom prst="rect">
            <a:avLst/>
          </a:prstGeom>
          <a:noFill/>
          <a:ln w="9525">
            <a:noFill/>
            <a:miter lim="800000"/>
            <a:headEnd/>
            <a:tailEnd/>
          </a:ln>
        </p:spPr>
        <p:txBody>
          <a:bodyPr>
            <a:spAutoFit/>
          </a:bodyPr>
          <a:lstStyle/>
          <a:p>
            <a:r>
              <a:rPr lang="en-US" altLang="zh-CN" sz="3200"/>
              <a:t>Adaptive task granularity</a:t>
            </a:r>
            <a:endParaRPr lang="zh-CN" altLang="en-US" sz="3200"/>
          </a:p>
        </p:txBody>
      </p:sp>
      <p:sp>
        <p:nvSpPr>
          <p:cNvPr id="8200" name="TextBox 12"/>
          <p:cNvSpPr txBox="1">
            <a:spLocks noChangeArrowheads="1"/>
          </p:cNvSpPr>
          <p:nvPr/>
        </p:nvSpPr>
        <p:spPr bwMode="auto">
          <a:xfrm>
            <a:off x="5257800" y="3200400"/>
            <a:ext cx="3581400" cy="461963"/>
          </a:xfrm>
          <a:prstGeom prst="rect">
            <a:avLst/>
          </a:prstGeom>
          <a:noFill/>
          <a:ln w="9525">
            <a:noFill/>
            <a:miter lim="800000"/>
            <a:headEnd/>
            <a:tailEnd/>
          </a:ln>
        </p:spPr>
        <p:txBody>
          <a:bodyPr>
            <a:spAutoFit/>
          </a:bodyPr>
          <a:lstStyle/>
          <a:p>
            <a:r>
              <a:rPr lang="en-US" altLang="zh-CN" sz="2400"/>
              <a:t>fine-grained parallelism</a:t>
            </a:r>
            <a:endParaRPr lang="zh-CN" altLang="en-US" sz="2400"/>
          </a:p>
        </p:txBody>
      </p:sp>
      <p:sp>
        <p:nvSpPr>
          <p:cNvPr id="14" name="圆角矩形 13"/>
          <p:cNvSpPr/>
          <p:nvPr/>
        </p:nvSpPr>
        <p:spPr>
          <a:xfrm>
            <a:off x="5562600" y="3733800"/>
            <a:ext cx="2590800" cy="685800"/>
          </a:xfrm>
          <a:prstGeom prst="roundRect">
            <a:avLst>
              <a:gd name="adj" fmla="val 50000"/>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800">
                <a:solidFill>
                  <a:schemeClr val="tx1"/>
                </a:solidFill>
              </a:rPr>
              <a:t>tasks</a:t>
            </a:r>
            <a:endParaRPr lang="zh-CN" altLang="en-US" sz="2800">
              <a:solidFill>
                <a:schemeClr val="tx1"/>
              </a:solidFill>
            </a:endParaRPr>
          </a:p>
        </p:txBody>
      </p:sp>
      <p:grpSp>
        <p:nvGrpSpPr>
          <p:cNvPr id="8202" name="组合 40"/>
          <p:cNvGrpSpPr>
            <a:grpSpLocks/>
          </p:cNvGrpSpPr>
          <p:nvPr/>
        </p:nvGrpSpPr>
        <p:grpSpPr bwMode="auto">
          <a:xfrm>
            <a:off x="5562600" y="5562600"/>
            <a:ext cx="2590800" cy="534988"/>
            <a:chOff x="3581400" y="5638800"/>
            <a:chExt cx="2590800" cy="534194"/>
          </a:xfrm>
        </p:grpSpPr>
        <p:sp>
          <p:nvSpPr>
            <p:cNvPr id="22" name="椭圆 21"/>
            <p:cNvSpPr/>
            <p:nvPr/>
          </p:nvSpPr>
          <p:spPr>
            <a:xfrm>
              <a:off x="3581400" y="5638800"/>
              <a:ext cx="304800" cy="3043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3" name="椭圆 22"/>
            <p:cNvSpPr/>
            <p:nvPr/>
          </p:nvSpPr>
          <p:spPr>
            <a:xfrm>
              <a:off x="4343400" y="5638800"/>
              <a:ext cx="304800" cy="3043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4" name="椭圆 23"/>
            <p:cNvSpPr/>
            <p:nvPr/>
          </p:nvSpPr>
          <p:spPr>
            <a:xfrm>
              <a:off x="5105400" y="5638800"/>
              <a:ext cx="304800" cy="3043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sp>
          <p:nvSpPr>
            <p:cNvPr id="25" name="椭圆 24"/>
            <p:cNvSpPr/>
            <p:nvPr/>
          </p:nvSpPr>
          <p:spPr>
            <a:xfrm>
              <a:off x="5867400" y="5638800"/>
              <a:ext cx="304800" cy="3043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endParaRPr>
            </a:p>
          </p:txBody>
        </p:sp>
        <p:cxnSp>
          <p:nvCxnSpPr>
            <p:cNvPr id="27" name="直接连接符 26"/>
            <p:cNvCxnSpPr/>
            <p:nvPr/>
          </p:nvCxnSpPr>
          <p:spPr>
            <a:xfrm>
              <a:off x="3733800" y="6169824"/>
              <a:ext cx="2286000" cy="158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a:stCxn id="22" idx="4"/>
            </p:cNvCxnSpPr>
            <p:nvPr/>
          </p:nvCxnSpPr>
          <p:spPr>
            <a:xfrm rot="5400000">
              <a:off x="3619671" y="6057276"/>
              <a:ext cx="228261" cy="317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3" idx="4"/>
            </p:cNvCxnSpPr>
            <p:nvPr/>
          </p:nvCxnSpPr>
          <p:spPr>
            <a:xfrm rot="5400000">
              <a:off x="4381671" y="6057276"/>
              <a:ext cx="228261" cy="317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a:stCxn id="24" idx="4"/>
            </p:cNvCxnSpPr>
            <p:nvPr/>
          </p:nvCxnSpPr>
          <p:spPr>
            <a:xfrm rot="5400000">
              <a:off x="5143671" y="6057276"/>
              <a:ext cx="228261" cy="317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25" idx="4"/>
            </p:cNvCxnSpPr>
            <p:nvPr/>
          </p:nvCxnSpPr>
          <p:spPr>
            <a:xfrm rot="5400000">
              <a:off x="5905671" y="6057276"/>
              <a:ext cx="228261" cy="3175"/>
            </a:xfrm>
            <a:prstGeom prst="line">
              <a:avLst/>
            </a:prstGeom>
            <a:ln>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8203" name="TextBox 53"/>
          <p:cNvSpPr txBox="1">
            <a:spLocks noChangeArrowheads="1"/>
          </p:cNvSpPr>
          <p:nvPr/>
        </p:nvSpPr>
        <p:spPr bwMode="auto">
          <a:xfrm>
            <a:off x="3886200" y="5619750"/>
            <a:ext cx="1600200" cy="400050"/>
          </a:xfrm>
          <a:prstGeom prst="rect">
            <a:avLst/>
          </a:prstGeom>
          <a:noFill/>
          <a:ln w="9525">
            <a:noFill/>
            <a:miter lim="800000"/>
            <a:headEnd/>
            <a:tailEnd/>
          </a:ln>
        </p:spPr>
        <p:txBody>
          <a:bodyPr>
            <a:spAutoFit/>
          </a:bodyPr>
          <a:lstStyle/>
          <a:p>
            <a:r>
              <a:rPr lang="en-US" altLang="zh-CN" sz="2000" b="1">
                <a:solidFill>
                  <a:srgbClr val="666600"/>
                </a:solidFill>
              </a:rPr>
              <a:t>Multi-cores</a:t>
            </a:r>
            <a:endParaRPr lang="zh-CN" altLang="en-US" sz="2000" b="1">
              <a:solidFill>
                <a:srgbClr val="666600"/>
              </a:solidFill>
            </a:endParaRPr>
          </a:p>
        </p:txBody>
      </p:sp>
      <p:pic>
        <p:nvPicPr>
          <p:cNvPr id="28" name="Picture 11" descr="C:\Users\wlei\AppData\Local\Microsoft\Windows\Temporary Internet Files\Content.IE5\0YIKP5ON\MCj02119790000[1].wmf"/>
          <p:cNvPicPr>
            <a:picLocks noChangeAspect="1" noChangeArrowheads="1"/>
          </p:cNvPicPr>
          <p:nvPr/>
        </p:nvPicPr>
        <p:blipFill>
          <a:blip r:embed="rId4" cstate="print"/>
          <a:srcRect/>
          <a:stretch>
            <a:fillRect/>
          </a:stretch>
        </p:blipFill>
        <p:spPr bwMode="auto">
          <a:xfrm>
            <a:off x="3505200" y="4495800"/>
            <a:ext cx="457200" cy="576263"/>
          </a:xfrm>
          <a:prstGeom prst="rect">
            <a:avLst/>
          </a:prstGeom>
          <a:noFill/>
          <a:ln w="9525">
            <a:noFill/>
            <a:miter lim="800000"/>
            <a:headEnd/>
            <a:tailEnd/>
          </a:ln>
        </p:spPr>
      </p:pic>
      <p:sp>
        <p:nvSpPr>
          <p:cNvPr id="30" name="TextBox 29"/>
          <p:cNvSpPr txBox="1">
            <a:spLocks noChangeArrowheads="1"/>
          </p:cNvSpPr>
          <p:nvPr/>
        </p:nvSpPr>
        <p:spPr bwMode="auto">
          <a:xfrm>
            <a:off x="457200" y="4351338"/>
            <a:ext cx="3352800" cy="954087"/>
          </a:xfrm>
          <a:prstGeom prst="rect">
            <a:avLst/>
          </a:prstGeom>
          <a:noFill/>
          <a:ln w="9525">
            <a:noFill/>
            <a:miter lim="800000"/>
            <a:headEnd/>
            <a:tailEnd/>
          </a:ln>
        </p:spPr>
        <p:txBody>
          <a:bodyPr>
            <a:spAutoFit/>
          </a:bodyPr>
          <a:lstStyle/>
          <a:p>
            <a:r>
              <a:rPr lang="en-US" altLang="zh-CN" sz="2800" b="1">
                <a:solidFill>
                  <a:srgbClr val="3366FF"/>
                </a:solidFill>
              </a:rPr>
              <a:t>An adaptive task creation strategy</a:t>
            </a:r>
            <a:endParaRPr lang="zh-CN" altLang="en-US" sz="2800" b="1">
              <a:solidFill>
                <a:srgbClr val="3366FF"/>
              </a:solidFill>
            </a:endParaRPr>
          </a:p>
        </p:txBody>
      </p:sp>
      <p:grpSp>
        <p:nvGrpSpPr>
          <p:cNvPr id="3" name="组合 33"/>
          <p:cNvGrpSpPr>
            <a:grpSpLocks/>
          </p:cNvGrpSpPr>
          <p:nvPr/>
        </p:nvGrpSpPr>
        <p:grpSpPr bwMode="auto">
          <a:xfrm>
            <a:off x="4191000" y="4362450"/>
            <a:ext cx="3581400" cy="1047750"/>
            <a:chOff x="4191000" y="4362451"/>
            <a:chExt cx="3581400" cy="1047750"/>
          </a:xfrm>
        </p:grpSpPr>
        <p:sp>
          <p:nvSpPr>
            <p:cNvPr id="49" name="任意多边形 48"/>
            <p:cNvSpPr/>
            <p:nvPr/>
          </p:nvSpPr>
          <p:spPr bwMode="auto">
            <a:xfrm flipH="1">
              <a:off x="4724400" y="4876801"/>
              <a:ext cx="3048000" cy="531813"/>
            </a:xfrm>
            <a:custGeom>
              <a:avLst/>
              <a:gdLst>
                <a:gd name="connsiteX0" fmla="*/ 3090041 w 3121572"/>
                <a:gd name="connsiteY0" fmla="*/ 0 h 382119"/>
                <a:gd name="connsiteX1" fmla="*/ 0 w 3121572"/>
                <a:gd name="connsiteY1" fmla="*/ 220717 h 382119"/>
                <a:gd name="connsiteX2" fmla="*/ 31531 w 3121572"/>
                <a:gd name="connsiteY2" fmla="*/ 346842 h 382119"/>
                <a:gd name="connsiteX3" fmla="*/ 189186 w 3121572"/>
                <a:gd name="connsiteY3" fmla="*/ 346842 h 382119"/>
                <a:gd name="connsiteX4" fmla="*/ 204951 w 3121572"/>
                <a:gd name="connsiteY4" fmla="*/ 299545 h 382119"/>
                <a:gd name="connsiteX5" fmla="*/ 252248 w 3121572"/>
                <a:gd name="connsiteY5" fmla="*/ 268014 h 382119"/>
                <a:gd name="connsiteX6" fmla="*/ 362607 w 3121572"/>
                <a:gd name="connsiteY6" fmla="*/ 299545 h 382119"/>
                <a:gd name="connsiteX7" fmla="*/ 409903 w 3121572"/>
                <a:gd name="connsiteY7" fmla="*/ 299545 h 382119"/>
                <a:gd name="connsiteX8" fmla="*/ 3121572 w 3121572"/>
                <a:gd name="connsiteY8" fmla="*/ 47297 h 382119"/>
                <a:gd name="connsiteX9" fmla="*/ 3090041 w 3121572"/>
                <a:gd name="connsiteY9" fmla="*/ 0 h 382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21572" h="382119">
                  <a:moveTo>
                    <a:pt x="3090041" y="0"/>
                  </a:moveTo>
                  <a:lnTo>
                    <a:pt x="0" y="220717"/>
                  </a:lnTo>
                  <a:cubicBezTo>
                    <a:pt x="10510" y="262759"/>
                    <a:pt x="7493" y="310785"/>
                    <a:pt x="31531" y="346842"/>
                  </a:cubicBezTo>
                  <a:cubicBezTo>
                    <a:pt x="55049" y="382119"/>
                    <a:pt x="177311" y="348821"/>
                    <a:pt x="189186" y="346842"/>
                  </a:cubicBezTo>
                  <a:cubicBezTo>
                    <a:pt x="194441" y="331076"/>
                    <a:pt x="194570" y="312522"/>
                    <a:pt x="204951" y="299545"/>
                  </a:cubicBezTo>
                  <a:cubicBezTo>
                    <a:pt x="216788" y="284749"/>
                    <a:pt x="233491" y="270694"/>
                    <a:pt x="252248" y="268014"/>
                  </a:cubicBezTo>
                  <a:cubicBezTo>
                    <a:pt x="278561" y="264255"/>
                    <a:pt x="335305" y="294995"/>
                    <a:pt x="362607" y="299545"/>
                  </a:cubicBezTo>
                  <a:cubicBezTo>
                    <a:pt x="378158" y="302137"/>
                    <a:pt x="394138" y="299545"/>
                    <a:pt x="409903" y="299545"/>
                  </a:cubicBezTo>
                  <a:lnTo>
                    <a:pt x="3121572" y="47297"/>
                  </a:lnTo>
                  <a:lnTo>
                    <a:pt x="3090041" y="0"/>
                  </a:lnTo>
                  <a:close/>
                </a:path>
              </a:pathLst>
            </a:custGeom>
            <a:solidFill>
              <a:srgbClr val="66FF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20" name="笑脸 19"/>
            <p:cNvSpPr/>
            <p:nvPr/>
          </p:nvSpPr>
          <p:spPr bwMode="auto">
            <a:xfrm flipH="1">
              <a:off x="4191000" y="4592639"/>
              <a:ext cx="587375" cy="566737"/>
            </a:xfrm>
            <a:prstGeom prst="smileyFace">
              <a:avLst/>
            </a:prstGeom>
            <a:solidFill>
              <a:srgbClr val="66FF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47" name="任意多边形 46"/>
            <p:cNvSpPr/>
            <p:nvPr/>
          </p:nvSpPr>
          <p:spPr bwMode="auto">
            <a:xfrm flipH="1">
              <a:off x="4724400" y="4362451"/>
              <a:ext cx="1573213" cy="361950"/>
            </a:xfrm>
            <a:custGeom>
              <a:avLst/>
              <a:gdLst>
                <a:gd name="connsiteX0" fmla="*/ 1561639 w 1593170"/>
                <a:gd name="connsiteY0" fmla="*/ 472965 h 551793"/>
                <a:gd name="connsiteX1" fmla="*/ 142743 w 1593170"/>
                <a:gd name="connsiteY1" fmla="*/ 15765 h 551793"/>
                <a:gd name="connsiteX2" fmla="*/ 126977 w 1593170"/>
                <a:gd name="connsiteY2" fmla="*/ 63062 h 551793"/>
                <a:gd name="connsiteX3" fmla="*/ 48149 w 1593170"/>
                <a:gd name="connsiteY3" fmla="*/ 47296 h 551793"/>
                <a:gd name="connsiteX4" fmla="*/ 16618 w 1593170"/>
                <a:gd name="connsiteY4" fmla="*/ 0 h 551793"/>
                <a:gd name="connsiteX5" fmla="*/ 853 w 1593170"/>
                <a:gd name="connsiteY5" fmla="*/ 47296 h 551793"/>
                <a:gd name="connsiteX6" fmla="*/ 16618 w 1593170"/>
                <a:gd name="connsiteY6" fmla="*/ 94593 h 551793"/>
                <a:gd name="connsiteX7" fmla="*/ 95446 w 1593170"/>
                <a:gd name="connsiteY7" fmla="*/ 157655 h 551793"/>
                <a:gd name="connsiteX8" fmla="*/ 111211 w 1593170"/>
                <a:gd name="connsiteY8" fmla="*/ 157655 h 551793"/>
                <a:gd name="connsiteX9" fmla="*/ 1593170 w 1593170"/>
                <a:gd name="connsiteY9" fmla="*/ 551793 h 551793"/>
                <a:gd name="connsiteX10" fmla="*/ 1561639 w 1593170"/>
                <a:gd name="connsiteY10" fmla="*/ 472965 h 551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3170" h="551793">
                  <a:moveTo>
                    <a:pt x="1561639" y="472965"/>
                  </a:moveTo>
                  <a:cubicBezTo>
                    <a:pt x="1088674" y="320565"/>
                    <a:pt x="620536" y="152277"/>
                    <a:pt x="142743" y="15765"/>
                  </a:cubicBezTo>
                  <a:cubicBezTo>
                    <a:pt x="126764" y="11200"/>
                    <a:pt x="142743" y="57807"/>
                    <a:pt x="126977" y="63062"/>
                  </a:cubicBezTo>
                  <a:cubicBezTo>
                    <a:pt x="101556" y="71536"/>
                    <a:pt x="74425" y="52551"/>
                    <a:pt x="48149" y="47296"/>
                  </a:cubicBezTo>
                  <a:cubicBezTo>
                    <a:pt x="37639" y="31531"/>
                    <a:pt x="35566" y="0"/>
                    <a:pt x="16618" y="0"/>
                  </a:cubicBezTo>
                  <a:cubicBezTo>
                    <a:pt x="0" y="0"/>
                    <a:pt x="853" y="30678"/>
                    <a:pt x="853" y="47296"/>
                  </a:cubicBezTo>
                  <a:cubicBezTo>
                    <a:pt x="853" y="63914"/>
                    <a:pt x="9186" y="79729"/>
                    <a:pt x="16618" y="94593"/>
                  </a:cubicBezTo>
                  <a:cubicBezTo>
                    <a:pt x="42181" y="145719"/>
                    <a:pt x="43493" y="144667"/>
                    <a:pt x="95446" y="157655"/>
                  </a:cubicBezTo>
                  <a:cubicBezTo>
                    <a:pt x="100544" y="158929"/>
                    <a:pt x="105956" y="157655"/>
                    <a:pt x="111211" y="157655"/>
                  </a:cubicBezTo>
                  <a:lnTo>
                    <a:pt x="1593170" y="551793"/>
                  </a:lnTo>
                  <a:lnTo>
                    <a:pt x="1561639" y="472965"/>
                  </a:lnTo>
                  <a:close/>
                </a:path>
              </a:pathLst>
            </a:custGeom>
            <a:solidFill>
              <a:srgbClr val="66FF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48" name="任意多边形 47"/>
            <p:cNvSpPr/>
            <p:nvPr/>
          </p:nvSpPr>
          <p:spPr bwMode="auto">
            <a:xfrm flipH="1">
              <a:off x="4724400" y="4387851"/>
              <a:ext cx="2897188" cy="488950"/>
            </a:xfrm>
            <a:custGeom>
              <a:avLst/>
              <a:gdLst>
                <a:gd name="connsiteX0" fmla="*/ 2932386 w 2979683"/>
                <a:gd name="connsiteY0" fmla="*/ 583325 h 677918"/>
                <a:gd name="connsiteX1" fmla="*/ 78827 w 2979683"/>
                <a:gd name="connsiteY1" fmla="*/ 0 h 677918"/>
                <a:gd name="connsiteX2" fmla="*/ 63062 w 2979683"/>
                <a:gd name="connsiteY2" fmla="*/ 78828 h 677918"/>
                <a:gd name="connsiteX3" fmla="*/ 15765 w 2979683"/>
                <a:gd name="connsiteY3" fmla="*/ 63062 h 677918"/>
                <a:gd name="connsiteX4" fmla="*/ 0 w 2979683"/>
                <a:gd name="connsiteY4" fmla="*/ 110359 h 677918"/>
                <a:gd name="connsiteX5" fmla="*/ 126124 w 2979683"/>
                <a:gd name="connsiteY5" fmla="*/ 141890 h 677918"/>
                <a:gd name="connsiteX6" fmla="*/ 2979683 w 2979683"/>
                <a:gd name="connsiteY6" fmla="*/ 677918 h 677918"/>
                <a:gd name="connsiteX7" fmla="*/ 2932386 w 2979683"/>
                <a:gd name="connsiteY7" fmla="*/ 583325 h 677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79683" h="677918">
                  <a:moveTo>
                    <a:pt x="2932386" y="583325"/>
                  </a:moveTo>
                  <a:lnTo>
                    <a:pt x="78827" y="0"/>
                  </a:lnTo>
                  <a:cubicBezTo>
                    <a:pt x="73572" y="26276"/>
                    <a:pt x="82010" y="59880"/>
                    <a:pt x="63062" y="78828"/>
                  </a:cubicBezTo>
                  <a:cubicBezTo>
                    <a:pt x="51311" y="90579"/>
                    <a:pt x="30629" y="55630"/>
                    <a:pt x="15765" y="63062"/>
                  </a:cubicBezTo>
                  <a:cubicBezTo>
                    <a:pt x="901" y="70494"/>
                    <a:pt x="5255" y="94593"/>
                    <a:pt x="0" y="110359"/>
                  </a:cubicBezTo>
                  <a:cubicBezTo>
                    <a:pt x="69159" y="156465"/>
                    <a:pt x="28348" y="141890"/>
                    <a:pt x="126124" y="141890"/>
                  </a:cubicBezTo>
                  <a:lnTo>
                    <a:pt x="2979683" y="677918"/>
                  </a:lnTo>
                  <a:lnTo>
                    <a:pt x="2932386" y="583325"/>
                  </a:lnTo>
                  <a:close/>
                </a:path>
              </a:pathLst>
            </a:custGeom>
            <a:solidFill>
              <a:srgbClr val="66FF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sp>
          <p:nvSpPr>
            <p:cNvPr id="50" name="任意多边形 49"/>
            <p:cNvSpPr/>
            <p:nvPr/>
          </p:nvSpPr>
          <p:spPr bwMode="auto">
            <a:xfrm flipH="1">
              <a:off x="4724400" y="5029201"/>
              <a:ext cx="1360488" cy="381000"/>
            </a:xfrm>
            <a:custGeom>
              <a:avLst/>
              <a:gdLst>
                <a:gd name="connsiteX0" fmla="*/ 1418897 w 1450428"/>
                <a:gd name="connsiteY0" fmla="*/ 0 h 336061"/>
                <a:gd name="connsiteX1" fmla="*/ 1261241 w 1450428"/>
                <a:gd name="connsiteY1" fmla="*/ 47296 h 336061"/>
                <a:gd name="connsiteX2" fmla="*/ 1229710 w 1450428"/>
                <a:gd name="connsiteY2" fmla="*/ 63062 h 336061"/>
                <a:gd name="connsiteX3" fmla="*/ 0 w 1450428"/>
                <a:gd name="connsiteY3" fmla="*/ 236483 h 336061"/>
                <a:gd name="connsiteX4" fmla="*/ 47297 w 1450428"/>
                <a:gd name="connsiteY4" fmla="*/ 268014 h 336061"/>
                <a:gd name="connsiteX5" fmla="*/ 94593 w 1450428"/>
                <a:gd name="connsiteY5" fmla="*/ 315310 h 336061"/>
                <a:gd name="connsiteX6" fmla="*/ 141890 w 1450428"/>
                <a:gd name="connsiteY6" fmla="*/ 331076 h 336061"/>
                <a:gd name="connsiteX7" fmla="*/ 457200 w 1450428"/>
                <a:gd name="connsiteY7" fmla="*/ 299545 h 336061"/>
                <a:gd name="connsiteX8" fmla="*/ 441435 w 1450428"/>
                <a:gd name="connsiteY8" fmla="*/ 220717 h 336061"/>
                <a:gd name="connsiteX9" fmla="*/ 283779 w 1450428"/>
                <a:gd name="connsiteY9" fmla="*/ 236483 h 336061"/>
                <a:gd name="connsiteX10" fmla="*/ 472966 w 1450428"/>
                <a:gd name="connsiteY10" fmla="*/ 252248 h 336061"/>
                <a:gd name="connsiteX11" fmla="*/ 1450428 w 1450428"/>
                <a:gd name="connsiteY11" fmla="*/ 47296 h 336061"/>
                <a:gd name="connsiteX12" fmla="*/ 1418897 w 1450428"/>
                <a:gd name="connsiteY12" fmla="*/ 0 h 336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0428" h="336061">
                  <a:moveTo>
                    <a:pt x="1418897" y="0"/>
                  </a:moveTo>
                  <a:cubicBezTo>
                    <a:pt x="1404838" y="4017"/>
                    <a:pt x="1296062" y="33368"/>
                    <a:pt x="1261241" y="47296"/>
                  </a:cubicBezTo>
                  <a:cubicBezTo>
                    <a:pt x="1250330" y="51660"/>
                    <a:pt x="1240220" y="57807"/>
                    <a:pt x="1229710" y="63062"/>
                  </a:cubicBezTo>
                  <a:lnTo>
                    <a:pt x="0" y="236483"/>
                  </a:lnTo>
                  <a:cubicBezTo>
                    <a:pt x="15766" y="246993"/>
                    <a:pt x="32741" y="255884"/>
                    <a:pt x="47297" y="268014"/>
                  </a:cubicBezTo>
                  <a:cubicBezTo>
                    <a:pt x="64425" y="282287"/>
                    <a:pt x="76042" y="302943"/>
                    <a:pt x="94593" y="315310"/>
                  </a:cubicBezTo>
                  <a:cubicBezTo>
                    <a:pt x="108420" y="324528"/>
                    <a:pt x="126124" y="325821"/>
                    <a:pt x="141890" y="331076"/>
                  </a:cubicBezTo>
                  <a:cubicBezTo>
                    <a:pt x="246993" y="320566"/>
                    <a:pt x="358085" y="336061"/>
                    <a:pt x="457200" y="299545"/>
                  </a:cubicBezTo>
                  <a:cubicBezTo>
                    <a:pt x="482344" y="290281"/>
                    <a:pt x="466618" y="229874"/>
                    <a:pt x="441435" y="220717"/>
                  </a:cubicBezTo>
                  <a:cubicBezTo>
                    <a:pt x="391801" y="202668"/>
                    <a:pt x="336331" y="231228"/>
                    <a:pt x="283779" y="236483"/>
                  </a:cubicBezTo>
                  <a:cubicBezTo>
                    <a:pt x="375946" y="267204"/>
                    <a:pt x="314458" y="252248"/>
                    <a:pt x="472966" y="252248"/>
                  </a:cubicBezTo>
                  <a:lnTo>
                    <a:pt x="1450428" y="47296"/>
                  </a:lnTo>
                  <a:lnTo>
                    <a:pt x="1418897" y="0"/>
                  </a:lnTo>
                  <a:close/>
                </a:path>
              </a:pathLst>
            </a:custGeom>
            <a:solidFill>
              <a:srgbClr val="66FFFF"/>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rgbClr val="FFFFFF"/>
                </a:solidFill>
                <a:latin typeface="Times New Roman" pitchFamily="18" charset="0"/>
                <a:cs typeface="Times New Roman" pitchFamily="18" charset="0"/>
              </a:endParaRPr>
            </a:p>
          </p:txBody>
        </p:sp>
      </p:grpSp>
      <p:sp>
        <p:nvSpPr>
          <p:cNvPr id="8207" name="TextBox 51"/>
          <p:cNvSpPr txBox="1">
            <a:spLocks noChangeArrowheads="1"/>
          </p:cNvSpPr>
          <p:nvPr/>
        </p:nvSpPr>
        <p:spPr bwMode="auto">
          <a:xfrm>
            <a:off x="6096000" y="4643438"/>
            <a:ext cx="2133600" cy="461962"/>
          </a:xfrm>
          <a:prstGeom prst="rect">
            <a:avLst/>
          </a:prstGeom>
          <a:noFill/>
          <a:ln w="9525">
            <a:noFill/>
            <a:miter lim="800000"/>
            <a:headEnd/>
            <a:tailEnd/>
          </a:ln>
        </p:spPr>
        <p:txBody>
          <a:bodyPr>
            <a:spAutoFit/>
          </a:bodyPr>
          <a:lstStyle/>
          <a:p>
            <a:r>
              <a:rPr lang="en-US" altLang="zh-CN" sz="2400">
                <a:solidFill>
                  <a:srgbClr val="666600"/>
                </a:solidFill>
              </a:rPr>
              <a:t>Work-stealing</a:t>
            </a:r>
            <a:endParaRPr lang="zh-CN" altLang="en-US" sz="2400">
              <a:solidFill>
                <a:srgbClr val="6666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3" presetClass="emph" presetSubtype="0" fill="remove" nodeType="clickEffect">
                                  <p:stCondLst>
                                    <p:cond delay="0"/>
                                  </p:stCondLst>
                                  <p:childTnLst>
                                    <p:animClr clrSpc="rgb" dir="cw">
                                      <p:cBhvr override="childStyle">
                                        <p:cTn id="6" dur="1000" accel="50000" autoRev="1" fill="hold" tmFilter="0, 0; .33333, 1; 1, 1">
                                          <p:stCondLst>
                                            <p:cond delay="0"/>
                                          </p:stCondLst>
                                        </p:cTn>
                                        <p:tgtEl>
                                          <p:spTgt spid="8198"/>
                                        </p:tgtEl>
                                        <p:attrNameLst>
                                          <p:attrName>style.color</p:attrName>
                                        </p:attrNameLst>
                                      </p:cBhvr>
                                      <p:to>
                                        <a:schemeClr val="accent2"/>
                                      </p:to>
                                    </p:animClr>
                                    <p:animClr clrSpc="rgb" dir="cw">
                                      <p:cBhvr>
                                        <p:cTn id="7" dur="1000" accel="50000" autoRev="1" fill="hold" tmFilter="0, 0; .33333, 1; 1, 1">
                                          <p:stCondLst>
                                            <p:cond delay="0"/>
                                          </p:stCondLst>
                                        </p:cTn>
                                        <p:tgtEl>
                                          <p:spTgt spid="8198"/>
                                        </p:tgtEl>
                                        <p:attrNameLst>
                                          <p:attrName>fillcolor</p:attrName>
                                        </p:attrNameLst>
                                      </p:cBhvr>
                                      <p:to>
                                        <a:schemeClr val="accent2"/>
                                      </p:to>
                                    </p:animClr>
                                    <p:set>
                                      <p:cBhvr>
                                        <p:cTn id="8" dur="2000" fill="hold"/>
                                        <p:tgtEl>
                                          <p:spTgt spid="8198"/>
                                        </p:tgtEl>
                                        <p:attrNameLst>
                                          <p:attrName>fill.type</p:attrName>
                                        </p:attrNameLst>
                                      </p:cBhvr>
                                      <p:to>
                                        <p:strVal val="solid"/>
                                      </p:to>
                                    </p:set>
                                    <p:set>
                                      <p:cBhvr>
                                        <p:cTn id="9" dur="2000" fill="hold"/>
                                        <p:tgtEl>
                                          <p:spTgt spid="8198"/>
                                        </p:tgtEl>
                                        <p:attrNameLst>
                                          <p:attrName>fill.on</p:attrName>
                                        </p:attrNameLst>
                                      </p:cBhvr>
                                      <p:to>
                                        <p:strVal val="true"/>
                                      </p:to>
                                    </p:set>
                                    <p:animScale>
                                      <p:cBhvr>
                                        <p:cTn id="10" dur="1000" accel="50000" autoRev="1" fill="hold" tmFilter="0, 0; .33333, 1; 1, 1">
                                          <p:stCondLst>
                                            <p:cond delay="0"/>
                                          </p:stCondLst>
                                        </p:cTn>
                                        <p:tgtEl>
                                          <p:spTgt spid="8198"/>
                                        </p:tgtEl>
                                      </p:cBhvr>
                                      <p:from x="100000" y="100000"/>
                                      <p:to x="100000" y="140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3"/>
                                        </p:tgtEl>
                                      </p:cBhvr>
                                    </p:animEffect>
                                    <p:animScale>
                                      <p:cBhvr>
                                        <p:cTn id="15" dur="250" autoRev="1" fill="hold"/>
                                        <p:tgtEl>
                                          <p:spTgt spid="3"/>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8" presetClass="emph" presetSubtype="0" fill="hold" grpId="0" nodeType="clickEffect">
                                  <p:stCondLst>
                                    <p:cond delay="0"/>
                                  </p:stCondLst>
                                  <p:childTnLst>
                                    <p:animRot by="21600000">
                                      <p:cBhvr>
                                        <p:cTn id="19" dur="2000" fill="hold"/>
                                        <p:tgtEl>
                                          <p:spTgt spid="14"/>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checkerboard(across)">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checkerboard(across)">
                                      <p:cBhvr>
                                        <p:cTn id="29" dur="500"/>
                                        <p:tgtEl>
                                          <p:spTgt spid="30"/>
                                        </p:tgtEl>
                                      </p:cBhvr>
                                    </p:animEffect>
                                  </p:childTnLst>
                                </p:cTn>
                              </p:par>
                            </p:childTnLst>
                          </p:cTn>
                        </p:par>
                        <p:par>
                          <p:cTn id="30" fill="hold">
                            <p:stCondLst>
                              <p:cond delay="500"/>
                            </p:stCondLst>
                            <p:childTnLst>
                              <p:par>
                                <p:cTn id="31" presetID="6" presetClass="emph" presetSubtype="0" fill="hold" grpId="0" nodeType="afterEffect">
                                  <p:stCondLst>
                                    <p:cond delay="0"/>
                                  </p:stCondLst>
                                  <p:childTnLst>
                                    <p:animScale>
                                      <p:cBhvr>
                                        <p:cTn id="32"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animBg="1"/>
      <p:bldP spid="3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a:xfrm>
            <a:off x="1752600" y="2514600"/>
            <a:ext cx="5105400" cy="1371600"/>
          </a:xfrm>
        </p:spPr>
        <p:txBody>
          <a:bodyPr/>
          <a:lstStyle/>
          <a:p>
            <a:pPr eaLnBrk="1" hangingPunct="1"/>
            <a:r>
              <a:rPr lang="en-US" altLang="zh-CN" sz="8300" smtClean="0"/>
              <a:t>Thanks</a:t>
            </a:r>
            <a:r>
              <a:rPr lang="zh-CN" altLang="en-US" sz="8300" smtClean="0"/>
              <a:t>！</a:t>
            </a:r>
          </a:p>
        </p:txBody>
      </p:sp>
      <p:sp>
        <p:nvSpPr>
          <p:cNvPr id="23555" name="灯片编号占位符 2"/>
          <p:cNvSpPr>
            <a:spLocks noGrp="1"/>
          </p:cNvSpPr>
          <p:nvPr>
            <p:ph type="sldNum" sz="quarter" idx="12"/>
          </p:nvPr>
        </p:nvSpPr>
        <p:spPr>
          <a:noFill/>
        </p:spPr>
        <p:txBody>
          <a:bodyPr/>
          <a:lstStyle/>
          <a:p>
            <a:fld id="{70CD5FEE-304E-422D-BF1B-0FD17061BB4F}" type="slidenum">
              <a:rPr lang="en-US" altLang="zh-CN" smtClean="0"/>
              <a:pPr/>
              <a:t>20</a:t>
            </a:fld>
            <a:endParaRPr lang="en-US" altLang="zh-CN"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a:xfrm>
            <a:off x="457200" y="122238"/>
            <a:ext cx="7543800" cy="936625"/>
          </a:xfrm>
        </p:spPr>
        <p:txBody>
          <a:bodyPr/>
          <a:lstStyle/>
          <a:p>
            <a:pPr eaLnBrk="1" hangingPunct="1"/>
            <a:r>
              <a:rPr lang="en-US" altLang="zh-CN" smtClean="0"/>
              <a:t>Outline</a:t>
            </a:r>
            <a:endParaRPr lang="zh-CN" altLang="en-US" smtClean="0"/>
          </a:p>
        </p:txBody>
      </p:sp>
      <p:sp>
        <p:nvSpPr>
          <p:cNvPr id="9219" name="内容占位符 2"/>
          <p:cNvSpPr>
            <a:spLocks noGrp="1"/>
          </p:cNvSpPr>
          <p:nvPr>
            <p:ph idx="1"/>
          </p:nvPr>
        </p:nvSpPr>
        <p:spPr>
          <a:xfrm>
            <a:off x="457200" y="1219200"/>
            <a:ext cx="8229600" cy="4932363"/>
          </a:xfrm>
        </p:spPr>
        <p:txBody>
          <a:bodyPr/>
          <a:lstStyle/>
          <a:p>
            <a:pPr eaLnBrk="1" hangingPunct="1">
              <a:lnSpc>
                <a:spcPct val="150000"/>
              </a:lnSpc>
            </a:pPr>
            <a:r>
              <a:rPr lang="en-US" altLang="zh-CN" dirty="0" smtClean="0"/>
              <a:t>An adaptive task creation strategy </a:t>
            </a:r>
          </a:p>
          <a:p>
            <a:pPr eaLnBrk="1" hangingPunct="1">
              <a:lnSpc>
                <a:spcPct val="150000"/>
              </a:lnSpc>
            </a:pPr>
            <a:r>
              <a:rPr lang="en-US" altLang="zh-CN" dirty="0" smtClean="0"/>
              <a:t>A new data attribute -- </a:t>
            </a:r>
            <a:r>
              <a:rPr lang="en-US" altLang="zh-CN" i="1" dirty="0" err="1" smtClean="0"/>
              <a:t>taskprivate</a:t>
            </a:r>
            <a:r>
              <a:rPr lang="en-US" altLang="zh-CN" dirty="0" smtClean="0"/>
              <a:t> </a:t>
            </a:r>
          </a:p>
          <a:p>
            <a:pPr eaLnBrk="1" hangingPunct="1">
              <a:lnSpc>
                <a:spcPct val="150000"/>
              </a:lnSpc>
            </a:pPr>
            <a:r>
              <a:rPr lang="en-US" altLang="zh-CN" dirty="0" smtClean="0"/>
              <a:t>Evaluations</a:t>
            </a:r>
          </a:p>
          <a:p>
            <a:pPr eaLnBrk="1" hangingPunct="1">
              <a:lnSpc>
                <a:spcPct val="150000"/>
              </a:lnSpc>
            </a:pPr>
            <a:r>
              <a:rPr lang="en-US" altLang="zh-CN" dirty="0" smtClean="0"/>
              <a:t>Conclusions</a:t>
            </a:r>
            <a:endParaRPr lang="zh-CN" altLang="en-US" dirty="0" smtClean="0"/>
          </a:p>
        </p:txBody>
      </p:sp>
      <p:sp>
        <p:nvSpPr>
          <p:cNvPr id="9220" name="灯片编号占位符 3"/>
          <p:cNvSpPr>
            <a:spLocks noGrp="1"/>
          </p:cNvSpPr>
          <p:nvPr>
            <p:ph type="sldNum" sz="quarter" idx="12"/>
          </p:nvPr>
        </p:nvSpPr>
        <p:spPr>
          <a:noFill/>
        </p:spPr>
        <p:txBody>
          <a:bodyPr/>
          <a:lstStyle/>
          <a:p>
            <a:fld id="{2521F2AD-931F-455D-B215-AC0A9F08282D}" type="slidenum">
              <a:rPr lang="en-US" altLang="zh-CN" smtClean="0"/>
              <a:pPr/>
              <a:t>3</a:t>
            </a:fld>
            <a:endParaRPr lang="en-US" altLang="zh-CN"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a:xfrm>
            <a:off x="457200" y="122238"/>
            <a:ext cx="7543800" cy="936625"/>
          </a:xfrm>
        </p:spPr>
        <p:txBody>
          <a:bodyPr/>
          <a:lstStyle/>
          <a:p>
            <a:r>
              <a:rPr lang="en-US" altLang="zh-CN" smtClean="0"/>
              <a:t>Background</a:t>
            </a:r>
            <a:endParaRPr lang="zh-CN" altLang="en-US" smtClean="0"/>
          </a:p>
        </p:txBody>
      </p:sp>
      <p:sp>
        <p:nvSpPr>
          <p:cNvPr id="10243" name="内容占位符 2"/>
          <p:cNvSpPr>
            <a:spLocks noGrp="1"/>
          </p:cNvSpPr>
          <p:nvPr>
            <p:ph idx="1"/>
          </p:nvPr>
        </p:nvSpPr>
        <p:spPr>
          <a:xfrm>
            <a:off x="457200" y="1219200"/>
            <a:ext cx="8229600" cy="4932363"/>
          </a:xfrm>
        </p:spPr>
        <p:txBody>
          <a:bodyPr/>
          <a:lstStyle/>
          <a:p>
            <a:r>
              <a:rPr lang="en-US" altLang="zh-CN" dirty="0" err="1" smtClean="0"/>
              <a:t>Cilk</a:t>
            </a:r>
            <a:r>
              <a:rPr lang="en-US" altLang="zh-CN" dirty="0" smtClean="0"/>
              <a:t>, </a:t>
            </a:r>
            <a:r>
              <a:rPr lang="en-US" altLang="zh-CN" dirty="0" err="1" smtClean="0"/>
              <a:t>Cilk</a:t>
            </a:r>
            <a:r>
              <a:rPr lang="en-US" altLang="zh-CN" dirty="0" smtClean="0"/>
              <a:t>++, X10, OpenMP3.0, TBB, TPL …</a:t>
            </a:r>
          </a:p>
          <a:p>
            <a:pPr lvl="1"/>
            <a:r>
              <a:rPr lang="en-US" altLang="zh-CN" dirty="0" smtClean="0"/>
              <a:t>Parallel programming languages and libraries to support task-level parallelism</a:t>
            </a:r>
          </a:p>
          <a:p>
            <a:pPr lvl="1"/>
            <a:r>
              <a:rPr lang="en-US" altLang="zh-CN" dirty="0" smtClean="0"/>
              <a:t>Programmer:   dividing work into tasks instead of threads</a:t>
            </a:r>
          </a:p>
          <a:p>
            <a:pPr lvl="1"/>
            <a:r>
              <a:rPr lang="en-US" altLang="zh-CN" dirty="0" smtClean="0"/>
              <a:t>Runtime system:   mapping and scheduling tasks </a:t>
            </a:r>
            <a:r>
              <a:rPr lang="en-US" dirty="0" smtClean="0"/>
              <a:t>into physical</a:t>
            </a:r>
            <a:r>
              <a:rPr lang="en-US" altLang="zh-CN" dirty="0" smtClean="0"/>
              <a:t> threads</a:t>
            </a:r>
          </a:p>
          <a:p>
            <a:pPr lvl="1"/>
            <a:endParaRPr lang="en-US" altLang="zh-CN" dirty="0" smtClean="0"/>
          </a:p>
          <a:p>
            <a:r>
              <a:rPr lang="en-US" altLang="zh-CN" dirty="0" smtClean="0"/>
              <a:t>Key technique</a:t>
            </a:r>
          </a:p>
          <a:p>
            <a:pPr lvl="1"/>
            <a:r>
              <a:rPr lang="en-US" altLang="zh-CN" dirty="0" smtClean="0"/>
              <a:t>Work-stealing scheduling </a:t>
            </a:r>
          </a:p>
          <a:p>
            <a:endParaRPr lang="zh-CN" altLang="en-US" dirty="0" smtClean="0"/>
          </a:p>
        </p:txBody>
      </p:sp>
      <p:sp>
        <p:nvSpPr>
          <p:cNvPr id="10244" name="灯片编号占位符 3"/>
          <p:cNvSpPr>
            <a:spLocks noGrp="1"/>
          </p:cNvSpPr>
          <p:nvPr>
            <p:ph type="sldNum" sz="quarter" idx="12"/>
          </p:nvPr>
        </p:nvSpPr>
        <p:spPr>
          <a:noFill/>
        </p:spPr>
        <p:txBody>
          <a:bodyPr/>
          <a:lstStyle/>
          <a:p>
            <a:fld id="{333C14AD-9E73-4F4C-B081-7199E3C02392}" type="slidenum">
              <a:rPr lang="en-US" altLang="zh-CN" smtClean="0"/>
              <a:pPr/>
              <a:t>4</a:t>
            </a:fld>
            <a:endParaRPr lang="en-US" altLang="zh-CN"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mtClean="0"/>
              <a:t>Granularity</a:t>
            </a:r>
            <a:endParaRPr lang="zh-CN" altLang="en-US" smtClean="0"/>
          </a:p>
        </p:txBody>
      </p:sp>
      <p:sp>
        <p:nvSpPr>
          <p:cNvPr id="11267" name="TextBox 5"/>
          <p:cNvSpPr txBox="1">
            <a:spLocks noChangeArrowheads="1"/>
          </p:cNvSpPr>
          <p:nvPr/>
        </p:nvSpPr>
        <p:spPr bwMode="auto">
          <a:xfrm>
            <a:off x="533400" y="1447800"/>
            <a:ext cx="2286000" cy="2062163"/>
          </a:xfrm>
          <a:prstGeom prst="rect">
            <a:avLst/>
          </a:prstGeom>
          <a:noFill/>
          <a:ln w="9525">
            <a:noFill/>
            <a:miter lim="800000"/>
            <a:headEnd/>
            <a:tailEnd/>
          </a:ln>
        </p:spPr>
        <p:txBody>
          <a:bodyPr>
            <a:spAutoFit/>
          </a:bodyPr>
          <a:lstStyle/>
          <a:p>
            <a:r>
              <a:rPr lang="en-US" altLang="zh-CN" sz="2800" b="1">
                <a:solidFill>
                  <a:srgbClr val="FF0000"/>
                </a:solidFill>
              </a:rPr>
              <a:t>too fine </a:t>
            </a:r>
          </a:p>
          <a:p>
            <a:r>
              <a:rPr lang="en-US" altLang="zh-CN" sz="2800" b="1">
                <a:solidFill>
                  <a:srgbClr val="FF0000"/>
                </a:solidFill>
              </a:rPr>
              <a:t>     </a:t>
            </a:r>
            <a:r>
              <a:rPr lang="en-US" altLang="zh-CN" sz="2800">
                <a:sym typeface="Wingdings" pitchFamily="2" charset="2"/>
              </a:rPr>
              <a:t> </a:t>
            </a:r>
          </a:p>
          <a:p>
            <a:r>
              <a:rPr lang="en-US" altLang="zh-CN" sz="2400">
                <a:sym typeface="Wingdings" pitchFamily="2" charset="2"/>
              </a:rPr>
              <a:t>scheduling overhead dominates</a:t>
            </a:r>
            <a:endParaRPr lang="zh-CN" altLang="en-US" sz="2400"/>
          </a:p>
        </p:txBody>
      </p:sp>
      <p:sp>
        <p:nvSpPr>
          <p:cNvPr id="11268" name="TextBox 6"/>
          <p:cNvSpPr txBox="1">
            <a:spLocks noChangeArrowheads="1"/>
          </p:cNvSpPr>
          <p:nvPr/>
        </p:nvSpPr>
        <p:spPr bwMode="auto">
          <a:xfrm>
            <a:off x="381000" y="4038600"/>
            <a:ext cx="2438400" cy="2062103"/>
          </a:xfrm>
          <a:prstGeom prst="rect">
            <a:avLst/>
          </a:prstGeom>
          <a:noFill/>
          <a:ln w="9525">
            <a:noFill/>
            <a:miter lim="800000"/>
            <a:headEnd/>
            <a:tailEnd/>
          </a:ln>
        </p:spPr>
        <p:txBody>
          <a:bodyPr wrap="square">
            <a:spAutoFit/>
          </a:bodyPr>
          <a:lstStyle/>
          <a:p>
            <a:r>
              <a:rPr lang="en-US" altLang="zh-CN" sz="2800" b="1" dirty="0">
                <a:solidFill>
                  <a:srgbClr val="FF0000"/>
                </a:solidFill>
              </a:rPr>
              <a:t>too coarse  </a:t>
            </a:r>
          </a:p>
          <a:p>
            <a:r>
              <a:rPr lang="en-US" altLang="zh-CN" sz="2800" b="1" dirty="0">
                <a:solidFill>
                  <a:srgbClr val="FF0000"/>
                </a:solidFill>
                <a:sym typeface="Wingdings" pitchFamily="2" charset="2"/>
              </a:rPr>
              <a:t>       </a:t>
            </a:r>
            <a:r>
              <a:rPr lang="en-US" altLang="zh-CN" sz="2800" dirty="0">
                <a:sym typeface="Wingdings" pitchFamily="2" charset="2"/>
              </a:rPr>
              <a:t> </a:t>
            </a:r>
          </a:p>
          <a:p>
            <a:r>
              <a:rPr lang="en-US" altLang="zh-CN" sz="2400" dirty="0">
                <a:sym typeface="Wingdings" pitchFamily="2" charset="2"/>
              </a:rPr>
              <a:t>lose potential parallelism</a:t>
            </a:r>
            <a:r>
              <a:rPr lang="en-US" altLang="zh-CN" sz="2400" dirty="0" smtClean="0">
                <a:sym typeface="Wingdings" pitchFamily="2" charset="2"/>
              </a:rPr>
              <a:t>, </a:t>
            </a:r>
          </a:p>
          <a:p>
            <a:r>
              <a:rPr lang="en-US" altLang="zh-CN" sz="2400" dirty="0" smtClean="0">
                <a:sym typeface="Wingdings" pitchFamily="2" charset="2"/>
              </a:rPr>
              <a:t>cause starvation</a:t>
            </a:r>
            <a:endParaRPr lang="en-US" altLang="zh-CN" sz="2400" dirty="0">
              <a:sym typeface="Wingdings" pitchFamily="2" charset="2"/>
            </a:endParaRPr>
          </a:p>
        </p:txBody>
      </p:sp>
      <p:pic>
        <p:nvPicPr>
          <p:cNvPr id="3079" name="Picture 7"/>
          <p:cNvPicPr>
            <a:picLocks noChangeAspect="1" noChangeArrowheads="1"/>
          </p:cNvPicPr>
          <p:nvPr/>
        </p:nvPicPr>
        <p:blipFill>
          <a:blip r:embed="rId3" cstate="print"/>
          <a:srcRect/>
          <a:stretch>
            <a:fillRect/>
          </a:stretch>
        </p:blipFill>
        <p:spPr bwMode="auto">
          <a:xfrm>
            <a:off x="2835275" y="4403725"/>
            <a:ext cx="6003925" cy="1844675"/>
          </a:xfrm>
          <a:prstGeom prst="rect">
            <a:avLst/>
          </a:prstGeom>
          <a:noFill/>
          <a:ln w="9525">
            <a:noFill/>
            <a:miter lim="800000"/>
            <a:headEnd/>
            <a:tailEnd/>
          </a:ln>
          <a:effectLst>
            <a:outerShdw blurRad="50800" dist="50800" dir="5400000" algn="ctr" rotWithShape="0">
              <a:schemeClr val="bg1"/>
            </a:outerShdw>
          </a:effectLst>
        </p:spPr>
      </p:pic>
      <p:pic>
        <p:nvPicPr>
          <p:cNvPr id="11270" name="Picture 8"/>
          <p:cNvPicPr>
            <a:picLocks noChangeAspect="1" noChangeArrowheads="1"/>
          </p:cNvPicPr>
          <p:nvPr/>
        </p:nvPicPr>
        <p:blipFill>
          <a:blip r:embed="rId4" cstate="print"/>
          <a:srcRect/>
          <a:stretch>
            <a:fillRect/>
          </a:stretch>
        </p:blipFill>
        <p:spPr bwMode="auto">
          <a:xfrm>
            <a:off x="2819400" y="1600200"/>
            <a:ext cx="5867400" cy="1812925"/>
          </a:xfrm>
          <a:prstGeom prst="rect">
            <a:avLst/>
          </a:prstGeom>
          <a:noFill/>
          <a:ln w="9525">
            <a:noFill/>
            <a:miter lim="800000"/>
            <a:headEnd/>
            <a:tailEnd/>
          </a:ln>
        </p:spPr>
      </p:pic>
      <p:cxnSp>
        <p:nvCxnSpPr>
          <p:cNvPr id="8" name="直接连接符 7"/>
          <p:cNvCxnSpPr/>
          <p:nvPr/>
        </p:nvCxnSpPr>
        <p:spPr>
          <a:xfrm>
            <a:off x="0" y="3733800"/>
            <a:ext cx="9144000" cy="1588"/>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272" name="灯片编号占位符 8"/>
          <p:cNvSpPr>
            <a:spLocks noGrp="1"/>
          </p:cNvSpPr>
          <p:nvPr>
            <p:ph type="sldNum" sz="quarter" idx="12"/>
          </p:nvPr>
        </p:nvSpPr>
        <p:spPr>
          <a:noFill/>
        </p:spPr>
        <p:txBody>
          <a:bodyPr/>
          <a:lstStyle/>
          <a:p>
            <a:fld id="{78832388-F1D3-4F0A-BFFB-1216E242A658}" type="slidenum">
              <a:rPr lang="en-US" altLang="zh-CN" smtClean="0"/>
              <a:pPr/>
              <a:t>5</a:t>
            </a:fld>
            <a:endParaRPr lang="en-US" altLang="zh-CN" smtClean="0"/>
          </a:p>
        </p:txBody>
      </p:sp>
      <p:sp>
        <p:nvSpPr>
          <p:cNvPr id="10" name="圆角矩形 9"/>
          <p:cNvSpPr/>
          <p:nvPr/>
        </p:nvSpPr>
        <p:spPr>
          <a:xfrm>
            <a:off x="2590800" y="3276600"/>
            <a:ext cx="1371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smtClean="0">
                <a:solidFill>
                  <a:schemeClr val="tx1"/>
                </a:solidFill>
              </a:rPr>
              <a:t>cut-off = 3</a:t>
            </a:r>
            <a:endParaRPr lang="zh-CN" altLang="en-US" b="1" dirty="0"/>
          </a:p>
        </p:txBody>
      </p:sp>
      <p:sp>
        <p:nvSpPr>
          <p:cNvPr id="11" name="圆角矩形 10"/>
          <p:cNvSpPr/>
          <p:nvPr/>
        </p:nvSpPr>
        <p:spPr>
          <a:xfrm>
            <a:off x="2743200" y="6248400"/>
            <a:ext cx="1371600" cy="45720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b="1" dirty="0" smtClean="0">
                <a:solidFill>
                  <a:schemeClr val="tx1"/>
                </a:solidFill>
              </a:rPr>
              <a:t>cut-off = 1</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checkerboard(across)">
                                      <p:cBhvr>
                                        <p:cTn id="1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4"/>
          <p:cNvPicPr>
            <a:picLocks noChangeAspect="1" noChangeArrowheads="1"/>
          </p:cNvPicPr>
          <p:nvPr/>
        </p:nvPicPr>
        <p:blipFill>
          <a:blip r:embed="rId3" cstate="print"/>
          <a:srcRect/>
          <a:stretch>
            <a:fillRect/>
          </a:stretch>
        </p:blipFill>
        <p:spPr bwMode="auto">
          <a:xfrm>
            <a:off x="1752600" y="1447800"/>
            <a:ext cx="4860925" cy="4419600"/>
          </a:xfrm>
          <a:prstGeom prst="rect">
            <a:avLst/>
          </a:prstGeom>
          <a:noFill/>
          <a:ln w="9525">
            <a:noFill/>
            <a:miter lim="800000"/>
            <a:headEnd/>
            <a:tailEnd/>
          </a:ln>
        </p:spPr>
      </p:pic>
      <p:sp>
        <p:nvSpPr>
          <p:cNvPr id="12291" name="标题 1"/>
          <p:cNvSpPr>
            <a:spLocks noGrp="1"/>
          </p:cNvSpPr>
          <p:nvPr>
            <p:ph type="title"/>
          </p:nvPr>
        </p:nvSpPr>
        <p:spPr/>
        <p:txBody>
          <a:bodyPr/>
          <a:lstStyle/>
          <a:p>
            <a:r>
              <a:rPr lang="en-US" altLang="zh-CN" sz="3600" dirty="0" smtClean="0"/>
              <a:t>An unbalanced </a:t>
            </a:r>
            <a:r>
              <a:rPr lang="en-US" sz="3600" dirty="0" smtClean="0"/>
              <a:t>computation </a:t>
            </a:r>
            <a:r>
              <a:rPr lang="en-US" altLang="zh-CN" sz="3600" dirty="0" smtClean="0"/>
              <a:t>tree</a:t>
            </a:r>
            <a:endParaRPr lang="zh-CN" altLang="en-US" sz="3600" dirty="0" smtClean="0"/>
          </a:p>
        </p:txBody>
      </p:sp>
      <p:sp>
        <p:nvSpPr>
          <p:cNvPr id="12292" name="灯片编号占位符 3"/>
          <p:cNvSpPr>
            <a:spLocks noGrp="1"/>
          </p:cNvSpPr>
          <p:nvPr>
            <p:ph type="sldNum" sz="quarter" idx="12"/>
          </p:nvPr>
        </p:nvSpPr>
        <p:spPr>
          <a:noFill/>
        </p:spPr>
        <p:txBody>
          <a:bodyPr/>
          <a:lstStyle/>
          <a:p>
            <a:fld id="{05B38327-6639-4882-A5FA-6F08603062B7}" type="slidenum">
              <a:rPr lang="en-US" altLang="zh-CN" smtClean="0"/>
              <a:pPr/>
              <a:t>6</a:t>
            </a:fld>
            <a:endParaRPr lang="en-US" altLang="zh-CN" dirty="0" smtClean="0"/>
          </a:p>
        </p:txBody>
      </p:sp>
      <p:sp>
        <p:nvSpPr>
          <p:cNvPr id="12293" name="TextBox 5"/>
          <p:cNvSpPr txBox="1">
            <a:spLocks noChangeArrowheads="1"/>
          </p:cNvSpPr>
          <p:nvPr/>
        </p:nvSpPr>
        <p:spPr bwMode="auto">
          <a:xfrm>
            <a:off x="1600200" y="6096000"/>
            <a:ext cx="5791200" cy="400050"/>
          </a:xfrm>
          <a:prstGeom prst="rect">
            <a:avLst/>
          </a:prstGeom>
          <a:noFill/>
          <a:ln w="9525">
            <a:noFill/>
            <a:miter lim="800000"/>
            <a:headEnd/>
            <a:tailEnd/>
          </a:ln>
        </p:spPr>
        <p:txBody>
          <a:bodyPr>
            <a:spAutoFit/>
          </a:bodyPr>
          <a:lstStyle/>
          <a:p>
            <a:r>
              <a:rPr lang="en-US" altLang="zh-CN" sz="2000" b="1" dirty="0">
                <a:solidFill>
                  <a:srgbClr val="FF0000"/>
                </a:solidFill>
                <a:effectLst>
                  <a:outerShdw blurRad="38100" dist="38100" dir="2700000" algn="tl">
                    <a:srgbClr val="000000">
                      <a:alpha val="43137"/>
                    </a:srgbClr>
                  </a:outerShdw>
                </a:effectLst>
              </a:rPr>
              <a:t>P0 – red, </a:t>
            </a:r>
            <a:r>
              <a:rPr lang="en-US" altLang="zh-CN" sz="2000" b="1" dirty="0">
                <a:solidFill>
                  <a:srgbClr val="0000FF"/>
                </a:solidFill>
                <a:effectLst>
                  <a:outerShdw blurRad="38100" dist="38100" dir="2700000" algn="tl">
                    <a:srgbClr val="000000">
                      <a:alpha val="43137"/>
                    </a:srgbClr>
                  </a:outerShdw>
                </a:effectLst>
              </a:rPr>
              <a:t> P1 – blue,</a:t>
            </a:r>
            <a:r>
              <a:rPr lang="en-US" altLang="zh-CN" sz="2000" b="1" dirty="0">
                <a:solidFill>
                  <a:srgbClr val="FF0000"/>
                </a:solidFill>
                <a:effectLst>
                  <a:outerShdw blurRad="38100" dist="38100" dir="2700000" algn="tl">
                    <a:srgbClr val="000000">
                      <a:alpha val="43137"/>
                    </a:srgbClr>
                  </a:outerShdw>
                </a:effectLst>
              </a:rPr>
              <a:t>  </a:t>
            </a:r>
            <a:r>
              <a:rPr lang="en-US" altLang="zh-CN" sz="2000" b="1" dirty="0">
                <a:solidFill>
                  <a:srgbClr val="00B050"/>
                </a:solidFill>
                <a:effectLst>
                  <a:outerShdw blurRad="38100" dist="38100" dir="2700000" algn="tl">
                    <a:srgbClr val="000000">
                      <a:alpha val="43137"/>
                    </a:srgbClr>
                  </a:outerShdw>
                </a:effectLst>
              </a:rPr>
              <a:t>P2 – green,</a:t>
            </a:r>
            <a:r>
              <a:rPr lang="en-US" altLang="zh-CN" sz="2000" b="1" dirty="0">
                <a:solidFill>
                  <a:srgbClr val="FFFF00"/>
                </a:solidFill>
                <a:effectLst>
                  <a:outerShdw blurRad="38100" dist="38100" dir="2700000" algn="tl">
                    <a:srgbClr val="000000">
                      <a:alpha val="43137"/>
                    </a:srgbClr>
                  </a:outerShdw>
                </a:effectLst>
              </a:rPr>
              <a:t>  </a:t>
            </a:r>
            <a:r>
              <a:rPr lang="en-US" altLang="zh-CN" sz="2000" b="1" dirty="0">
                <a:solidFill>
                  <a:srgbClr val="FFC000"/>
                </a:solidFill>
                <a:effectLst>
                  <a:outerShdw blurRad="38100" dist="38100" dir="2700000" algn="tl">
                    <a:srgbClr val="000000">
                      <a:alpha val="43137"/>
                    </a:srgbClr>
                  </a:outerShdw>
                </a:effectLst>
              </a:rPr>
              <a:t>P3 </a:t>
            </a:r>
            <a:r>
              <a:rPr lang="en-US" altLang="zh-CN" sz="2000" b="1" dirty="0" smtClean="0">
                <a:solidFill>
                  <a:srgbClr val="FFC000"/>
                </a:solidFill>
                <a:effectLst>
                  <a:outerShdw blurRad="38100" dist="38100" dir="2700000" algn="tl">
                    <a:srgbClr val="000000">
                      <a:alpha val="43137"/>
                    </a:srgbClr>
                  </a:outerShdw>
                </a:effectLst>
              </a:rPr>
              <a:t>– yellow.</a:t>
            </a:r>
            <a:endParaRPr lang="zh-CN" altLang="en-US" sz="2000" b="1" dirty="0">
              <a:solidFill>
                <a:srgbClr val="FFC000"/>
              </a:solidFill>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p:cNvPicPr>
            <a:picLocks noChangeAspect="1" noChangeArrowheads="1"/>
          </p:cNvPicPr>
          <p:nvPr/>
        </p:nvPicPr>
        <p:blipFill>
          <a:blip r:embed="rId3" cstate="print"/>
          <a:srcRect/>
          <a:stretch>
            <a:fillRect/>
          </a:stretch>
        </p:blipFill>
        <p:spPr bwMode="auto">
          <a:xfrm>
            <a:off x="1143000" y="1447800"/>
            <a:ext cx="5592763" cy="4602163"/>
          </a:xfrm>
          <a:prstGeom prst="rect">
            <a:avLst/>
          </a:prstGeom>
          <a:noFill/>
          <a:ln w="9525">
            <a:noFill/>
            <a:miter lim="800000"/>
            <a:headEnd/>
            <a:tailEnd/>
          </a:ln>
        </p:spPr>
      </p:pic>
      <p:sp>
        <p:nvSpPr>
          <p:cNvPr id="13315" name="标题 1"/>
          <p:cNvSpPr>
            <a:spLocks noGrp="1"/>
          </p:cNvSpPr>
          <p:nvPr>
            <p:ph type="title"/>
          </p:nvPr>
        </p:nvSpPr>
        <p:spPr/>
        <p:txBody>
          <a:bodyPr/>
          <a:lstStyle/>
          <a:p>
            <a:r>
              <a:rPr lang="en-US" altLang="zh-CN" smtClean="0"/>
              <a:t>A cut-off strategy</a:t>
            </a:r>
            <a:endParaRPr lang="zh-CN" altLang="en-US" smtClean="0"/>
          </a:p>
        </p:txBody>
      </p:sp>
      <p:sp>
        <p:nvSpPr>
          <p:cNvPr id="13316" name="灯片编号占位符 3"/>
          <p:cNvSpPr>
            <a:spLocks noGrp="1"/>
          </p:cNvSpPr>
          <p:nvPr>
            <p:ph type="sldNum" sz="quarter" idx="12"/>
          </p:nvPr>
        </p:nvSpPr>
        <p:spPr>
          <a:noFill/>
        </p:spPr>
        <p:txBody>
          <a:bodyPr/>
          <a:lstStyle/>
          <a:p>
            <a:fld id="{3F94D365-23FB-4F90-B7D6-CDFA193AE56B}" type="slidenum">
              <a:rPr lang="en-US" altLang="zh-CN" smtClean="0"/>
              <a:pPr/>
              <a:t>7</a:t>
            </a:fld>
            <a:endParaRPr lang="en-US" altLang="zh-CN" smtClean="0"/>
          </a:p>
        </p:txBody>
      </p:sp>
      <p:sp>
        <p:nvSpPr>
          <p:cNvPr id="13317" name="TextBox 5"/>
          <p:cNvSpPr txBox="1">
            <a:spLocks noChangeArrowheads="1"/>
          </p:cNvSpPr>
          <p:nvPr/>
        </p:nvSpPr>
        <p:spPr bwMode="auto">
          <a:xfrm>
            <a:off x="1600200" y="6096000"/>
            <a:ext cx="5791200" cy="400050"/>
          </a:xfrm>
          <a:prstGeom prst="rect">
            <a:avLst/>
          </a:prstGeom>
          <a:noFill/>
          <a:ln w="9525">
            <a:noFill/>
            <a:miter lim="800000"/>
            <a:headEnd/>
            <a:tailEnd/>
          </a:ln>
        </p:spPr>
        <p:txBody>
          <a:bodyPr>
            <a:spAutoFit/>
          </a:bodyPr>
          <a:lstStyle/>
          <a:p>
            <a:r>
              <a:rPr lang="en-US" altLang="zh-CN" sz="2000" b="1"/>
              <a:t>P0 – red,  P1 – blue,  P2 – green,  P3 -- yellow</a:t>
            </a:r>
            <a:endParaRPr lang="zh-CN" altLang="en-US" sz="2000" b="1"/>
          </a:p>
        </p:txBody>
      </p:sp>
      <p:sp>
        <p:nvSpPr>
          <p:cNvPr id="13318" name="TextBox 6"/>
          <p:cNvSpPr txBox="1">
            <a:spLocks noChangeArrowheads="1"/>
          </p:cNvSpPr>
          <p:nvPr/>
        </p:nvSpPr>
        <p:spPr bwMode="auto">
          <a:xfrm>
            <a:off x="6324600" y="4114800"/>
            <a:ext cx="2514600" cy="461963"/>
          </a:xfrm>
          <a:prstGeom prst="rect">
            <a:avLst/>
          </a:prstGeom>
          <a:noFill/>
          <a:ln w="9525">
            <a:noFill/>
            <a:miter lim="800000"/>
            <a:headEnd/>
            <a:tailEnd/>
          </a:ln>
        </p:spPr>
        <p:txBody>
          <a:bodyPr>
            <a:spAutoFit/>
          </a:bodyPr>
          <a:lstStyle/>
          <a:p>
            <a:r>
              <a:rPr lang="en-US" altLang="zh-CN" sz="2400" b="1">
                <a:solidFill>
                  <a:srgbClr val="FF0000"/>
                </a:solidFill>
              </a:rPr>
              <a:t>Load imbalance</a:t>
            </a:r>
            <a:endParaRPr lang="zh-CN" altLang="en-US" sz="2400" b="1">
              <a:solidFill>
                <a:srgbClr val="FF000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7"/>
          <p:cNvPicPr>
            <a:picLocks noChangeAspect="1" noChangeArrowheads="1"/>
          </p:cNvPicPr>
          <p:nvPr/>
        </p:nvPicPr>
        <p:blipFill>
          <a:blip r:embed="rId3" cstate="print"/>
          <a:srcRect/>
          <a:stretch>
            <a:fillRect/>
          </a:stretch>
        </p:blipFill>
        <p:spPr bwMode="auto">
          <a:xfrm>
            <a:off x="1143000" y="1447800"/>
            <a:ext cx="5654675" cy="4511675"/>
          </a:xfrm>
          <a:prstGeom prst="rect">
            <a:avLst/>
          </a:prstGeom>
          <a:noFill/>
          <a:ln w="9525">
            <a:noFill/>
            <a:miter lim="800000"/>
            <a:headEnd/>
            <a:tailEnd/>
          </a:ln>
        </p:spPr>
      </p:pic>
      <p:sp>
        <p:nvSpPr>
          <p:cNvPr id="14339" name="标题 1"/>
          <p:cNvSpPr>
            <a:spLocks noGrp="1"/>
          </p:cNvSpPr>
          <p:nvPr>
            <p:ph type="title"/>
          </p:nvPr>
        </p:nvSpPr>
        <p:spPr>
          <a:xfrm>
            <a:off x="457200" y="122238"/>
            <a:ext cx="7543800" cy="1096962"/>
          </a:xfrm>
        </p:spPr>
        <p:txBody>
          <a:bodyPr/>
          <a:lstStyle/>
          <a:p>
            <a:r>
              <a:rPr lang="en-US" altLang="zh-CN" sz="3200" smtClean="0"/>
              <a:t>An adaptive task creation strategy</a:t>
            </a:r>
            <a:br>
              <a:rPr lang="en-US" altLang="zh-CN" sz="3200" smtClean="0"/>
            </a:br>
            <a:r>
              <a:rPr lang="en-US" altLang="zh-CN" sz="3200" smtClean="0"/>
              <a:t>                                    </a:t>
            </a:r>
            <a:r>
              <a:rPr lang="en-US" altLang="zh-CN" sz="2800" smtClean="0"/>
              <a:t> -- AdaptiveTC </a:t>
            </a:r>
            <a:endParaRPr lang="zh-CN" altLang="en-US" sz="2800" smtClean="0"/>
          </a:p>
        </p:txBody>
      </p:sp>
      <p:sp>
        <p:nvSpPr>
          <p:cNvPr id="14340" name="灯片编号占位符 3"/>
          <p:cNvSpPr>
            <a:spLocks noGrp="1"/>
          </p:cNvSpPr>
          <p:nvPr>
            <p:ph type="sldNum" sz="quarter" idx="12"/>
          </p:nvPr>
        </p:nvSpPr>
        <p:spPr>
          <a:noFill/>
        </p:spPr>
        <p:txBody>
          <a:bodyPr/>
          <a:lstStyle/>
          <a:p>
            <a:fld id="{25BAF439-8A62-4824-9D2E-FBE05753F899}" type="slidenum">
              <a:rPr lang="en-US" altLang="zh-CN" smtClean="0"/>
              <a:pPr/>
              <a:t>8</a:t>
            </a:fld>
            <a:endParaRPr lang="en-US" altLang="zh-CN" smtClean="0"/>
          </a:p>
        </p:txBody>
      </p:sp>
      <p:sp>
        <p:nvSpPr>
          <p:cNvPr id="5" name="线形标注 2(无边框) 4"/>
          <p:cNvSpPr/>
          <p:nvPr/>
        </p:nvSpPr>
        <p:spPr>
          <a:xfrm>
            <a:off x="6858000" y="3810000"/>
            <a:ext cx="2133600" cy="457200"/>
          </a:xfrm>
          <a:prstGeom prst="callout2">
            <a:avLst>
              <a:gd name="adj1" fmla="val 54957"/>
              <a:gd name="adj2" fmla="val -3161"/>
              <a:gd name="adj3" fmla="val 49784"/>
              <a:gd name="adj4" fmla="val -22237"/>
              <a:gd name="adj5" fmla="val -195431"/>
              <a:gd name="adj6" fmla="val -114738"/>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dirty="0">
                <a:solidFill>
                  <a:srgbClr val="FF0000"/>
                </a:solidFill>
              </a:rPr>
              <a:t>A special task</a:t>
            </a:r>
            <a:endParaRPr lang="zh-CN" altLang="en-US" sz="2400" b="1" dirty="0">
              <a:solidFill>
                <a:srgbClr val="FF0000"/>
              </a:solidFill>
            </a:endParaRPr>
          </a:p>
        </p:txBody>
      </p:sp>
      <p:sp>
        <p:nvSpPr>
          <p:cNvPr id="14342" name="TextBox 5"/>
          <p:cNvSpPr txBox="1">
            <a:spLocks noChangeArrowheads="1"/>
          </p:cNvSpPr>
          <p:nvPr/>
        </p:nvSpPr>
        <p:spPr bwMode="auto">
          <a:xfrm>
            <a:off x="1600200" y="6096000"/>
            <a:ext cx="5791200" cy="400050"/>
          </a:xfrm>
          <a:prstGeom prst="rect">
            <a:avLst/>
          </a:prstGeom>
          <a:noFill/>
          <a:ln w="9525">
            <a:noFill/>
            <a:miter lim="800000"/>
            <a:headEnd/>
            <a:tailEnd/>
          </a:ln>
        </p:spPr>
        <p:txBody>
          <a:bodyPr>
            <a:spAutoFit/>
          </a:bodyPr>
          <a:lstStyle/>
          <a:p>
            <a:r>
              <a:rPr lang="en-US" altLang="zh-CN" sz="2000" b="1" dirty="0"/>
              <a:t>P0 – red,  P1 – blue,  P2 – green,  P3 -- yellow</a:t>
            </a:r>
            <a:endParaRPr lang="zh-CN" altLang="en-US" sz="2000" b="1" dirty="0"/>
          </a:p>
        </p:txBody>
      </p:sp>
      <p:sp>
        <p:nvSpPr>
          <p:cNvPr id="8" name="椭圆 7"/>
          <p:cNvSpPr/>
          <p:nvPr/>
        </p:nvSpPr>
        <p:spPr>
          <a:xfrm>
            <a:off x="4114800" y="2743200"/>
            <a:ext cx="3048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3581400" y="3200400"/>
            <a:ext cx="3048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3124200" y="3657600"/>
            <a:ext cx="304800" cy="3048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checkerboard(across)">
                                      <p:cBhvr>
                                        <p:cTn id="12" dur="500"/>
                                        <p:tgtEl>
                                          <p:spTgt spid="9"/>
                                        </p:tgtEl>
                                      </p:cBhvr>
                                    </p:animEffect>
                                  </p:childTnLst>
                                </p:cTn>
                              </p:par>
                            </p:childTnLst>
                          </p:cTn>
                        </p:par>
                        <p:par>
                          <p:cTn id="13" fill="hold">
                            <p:stCondLst>
                              <p:cond delay="500"/>
                            </p:stCondLst>
                            <p:childTnLst>
                              <p:par>
                                <p:cTn id="14" presetID="5" presetClass="entr" presetSubtype="1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checkerboard(across)">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p:cNvSpPr>
            <a:spLocks noGrp="1"/>
          </p:cNvSpPr>
          <p:nvPr>
            <p:ph type="title"/>
          </p:nvPr>
        </p:nvSpPr>
        <p:spPr>
          <a:xfrm>
            <a:off x="457200" y="122238"/>
            <a:ext cx="7543800" cy="936625"/>
          </a:xfrm>
        </p:spPr>
        <p:txBody>
          <a:bodyPr/>
          <a:lstStyle/>
          <a:p>
            <a:r>
              <a:rPr lang="en-US" altLang="zh-CN" sz="3200" dirty="0" err="1" smtClean="0"/>
              <a:t>AdaptiveTC</a:t>
            </a:r>
            <a:endParaRPr lang="zh-CN" altLang="en-US" sz="3200" dirty="0" smtClean="0"/>
          </a:p>
        </p:txBody>
      </p:sp>
      <p:sp>
        <p:nvSpPr>
          <p:cNvPr id="15363" name="内容占位符 3"/>
          <p:cNvSpPr>
            <a:spLocks noGrp="1"/>
          </p:cNvSpPr>
          <p:nvPr>
            <p:ph idx="1"/>
          </p:nvPr>
        </p:nvSpPr>
        <p:spPr>
          <a:xfrm>
            <a:off x="457200" y="1219200"/>
            <a:ext cx="8229600" cy="4932363"/>
          </a:xfrm>
        </p:spPr>
        <p:txBody>
          <a:bodyPr/>
          <a:lstStyle/>
          <a:p>
            <a:r>
              <a:rPr lang="en-US" altLang="zh-CN" dirty="0" smtClean="0"/>
              <a:t>When executing a </a:t>
            </a:r>
            <a:r>
              <a:rPr lang="en-US" altLang="zh-CN" b="1" i="1" dirty="0" smtClean="0">
                <a:solidFill>
                  <a:srgbClr val="FF0000"/>
                </a:solidFill>
              </a:rPr>
              <a:t>spawn</a:t>
            </a:r>
            <a:r>
              <a:rPr lang="en-US" altLang="zh-CN" dirty="0" smtClean="0"/>
              <a:t> statement </a:t>
            </a:r>
          </a:p>
          <a:p>
            <a:pPr lvl="1"/>
            <a:r>
              <a:rPr lang="en-US" altLang="zh-CN" dirty="0" smtClean="0"/>
              <a:t>a </a:t>
            </a:r>
            <a:r>
              <a:rPr lang="en-US" altLang="zh-CN" i="1" dirty="0" smtClean="0"/>
              <a:t>task</a:t>
            </a:r>
            <a:r>
              <a:rPr lang="en-US" altLang="zh-CN" dirty="0" smtClean="0"/>
              <a:t>,  a function call (a </a:t>
            </a:r>
            <a:r>
              <a:rPr lang="en-US" altLang="zh-CN" i="1" dirty="0" smtClean="0"/>
              <a:t>fake</a:t>
            </a:r>
            <a:r>
              <a:rPr lang="en-US" altLang="zh-CN" dirty="0" smtClean="0"/>
              <a:t> task), a </a:t>
            </a:r>
            <a:r>
              <a:rPr lang="en-US" altLang="zh-CN" i="1" dirty="0" smtClean="0"/>
              <a:t>special</a:t>
            </a:r>
            <a:r>
              <a:rPr lang="en-US" altLang="zh-CN" dirty="0" smtClean="0"/>
              <a:t> task</a:t>
            </a:r>
          </a:p>
          <a:p>
            <a:pPr lvl="1"/>
            <a:r>
              <a:rPr lang="en-US" altLang="zh-CN" dirty="0" smtClean="0">
                <a:solidFill>
                  <a:srgbClr val="0000FF"/>
                </a:solidFill>
              </a:rPr>
              <a:t>the </a:t>
            </a:r>
            <a:r>
              <a:rPr lang="en-US" altLang="zh-CN" b="1" i="1" dirty="0" smtClean="0">
                <a:solidFill>
                  <a:srgbClr val="0000FF"/>
                </a:solidFill>
              </a:rPr>
              <a:t>task</a:t>
            </a:r>
            <a:endParaRPr lang="en-US" altLang="zh-CN" b="1" dirty="0" smtClean="0">
              <a:solidFill>
                <a:srgbClr val="0000FF"/>
              </a:solidFill>
            </a:endParaRPr>
          </a:p>
          <a:p>
            <a:pPr lvl="1"/>
            <a:r>
              <a:rPr lang="en-US" altLang="zh-CN" dirty="0" smtClean="0">
                <a:solidFill>
                  <a:srgbClr val="0000FF"/>
                </a:solidFill>
              </a:rPr>
              <a:t>the </a:t>
            </a:r>
            <a:r>
              <a:rPr lang="en-US" altLang="zh-CN" b="1" i="1" dirty="0" smtClean="0">
                <a:solidFill>
                  <a:srgbClr val="0000FF"/>
                </a:solidFill>
              </a:rPr>
              <a:t>fake task</a:t>
            </a:r>
          </a:p>
          <a:p>
            <a:pPr lvl="1"/>
            <a:r>
              <a:rPr lang="en-US" altLang="zh-CN" dirty="0" smtClean="0">
                <a:solidFill>
                  <a:srgbClr val="0000FF"/>
                </a:solidFill>
              </a:rPr>
              <a:t>the </a:t>
            </a:r>
            <a:r>
              <a:rPr lang="en-US" altLang="zh-CN" b="1" i="1" dirty="0" smtClean="0">
                <a:solidFill>
                  <a:srgbClr val="0000FF"/>
                </a:solidFill>
              </a:rPr>
              <a:t>special task</a:t>
            </a:r>
          </a:p>
          <a:p>
            <a:pPr lvl="1"/>
            <a:endParaRPr lang="en-US" altLang="zh-CN" dirty="0" smtClean="0"/>
          </a:p>
          <a:p>
            <a:r>
              <a:rPr lang="en-US" altLang="zh-CN" dirty="0" smtClean="0"/>
              <a:t>Adaptively switching between </a:t>
            </a:r>
            <a:r>
              <a:rPr lang="en-US" altLang="zh-CN" i="1" dirty="0" smtClean="0"/>
              <a:t>tasks</a:t>
            </a:r>
            <a:r>
              <a:rPr lang="en-US" altLang="zh-CN" dirty="0" smtClean="0"/>
              <a:t> and </a:t>
            </a:r>
            <a:r>
              <a:rPr lang="en-US" altLang="zh-CN" i="1" dirty="0" smtClean="0"/>
              <a:t>fake</a:t>
            </a:r>
            <a:r>
              <a:rPr lang="en-US" altLang="zh-CN" dirty="0" smtClean="0"/>
              <a:t> </a:t>
            </a:r>
            <a:r>
              <a:rPr lang="en-US" altLang="zh-CN" i="1" dirty="0" smtClean="0"/>
              <a:t>tasks</a:t>
            </a:r>
            <a:r>
              <a:rPr lang="en-US" altLang="zh-CN" dirty="0" smtClean="0"/>
              <a:t> to get a better performance</a:t>
            </a:r>
          </a:p>
          <a:p>
            <a:pPr lvl="1"/>
            <a:r>
              <a:rPr lang="en-US" altLang="zh-CN" b="1" dirty="0" smtClean="0">
                <a:solidFill>
                  <a:srgbClr val="0000FF"/>
                </a:solidFill>
              </a:rPr>
              <a:t>Cut-off</a:t>
            </a:r>
            <a:endParaRPr lang="en-US" altLang="zh-CN" b="1" i="1" dirty="0" smtClean="0">
              <a:solidFill>
                <a:srgbClr val="0000FF"/>
              </a:solidFill>
            </a:endParaRPr>
          </a:p>
          <a:p>
            <a:pPr lvl="1"/>
            <a:r>
              <a:rPr lang="en-US" altLang="zh-CN" b="1" dirty="0" smtClean="0">
                <a:solidFill>
                  <a:srgbClr val="0000FF"/>
                </a:solidFill>
              </a:rPr>
              <a:t>A </a:t>
            </a:r>
            <a:r>
              <a:rPr lang="en-US" altLang="zh-CN" b="1" i="1" dirty="0" smtClean="0">
                <a:solidFill>
                  <a:srgbClr val="0000FF"/>
                </a:solidFill>
              </a:rPr>
              <a:t>special task</a:t>
            </a:r>
            <a:endParaRPr lang="zh-CN" altLang="en-US" b="1" i="1" dirty="0" smtClean="0">
              <a:solidFill>
                <a:srgbClr val="0000FF"/>
              </a:solidFill>
            </a:endParaRPr>
          </a:p>
        </p:txBody>
      </p:sp>
      <p:sp>
        <p:nvSpPr>
          <p:cNvPr id="15364" name="灯片编号占位符 3"/>
          <p:cNvSpPr>
            <a:spLocks noGrp="1"/>
          </p:cNvSpPr>
          <p:nvPr>
            <p:ph type="sldNum" sz="quarter" idx="12"/>
          </p:nvPr>
        </p:nvSpPr>
        <p:spPr>
          <a:noFill/>
        </p:spPr>
        <p:txBody>
          <a:bodyPr/>
          <a:lstStyle/>
          <a:p>
            <a:fld id="{AEA86726-D935-4D02-A7A7-3CBB71BA7647}" type="slidenum">
              <a:rPr lang="en-US" altLang="zh-CN" smtClean="0"/>
              <a:pPr/>
              <a:t>9</a:t>
            </a:fld>
            <a:endParaRPr lang="en-US" altLang="zh-CN" smtClean="0"/>
          </a:p>
        </p:txBody>
      </p:sp>
      <p:sp>
        <p:nvSpPr>
          <p:cNvPr id="5" name="TextBox 4"/>
          <p:cNvSpPr txBox="1"/>
          <p:nvPr/>
        </p:nvSpPr>
        <p:spPr>
          <a:xfrm>
            <a:off x="4114800" y="2286000"/>
            <a:ext cx="4114800" cy="461665"/>
          </a:xfrm>
          <a:prstGeom prst="rect">
            <a:avLst/>
          </a:prstGeom>
          <a:noFill/>
        </p:spPr>
        <p:txBody>
          <a:bodyPr wrap="square" rtlCol="0">
            <a:spAutoFit/>
          </a:bodyPr>
          <a:lstStyle/>
          <a:p>
            <a:r>
              <a:rPr lang="en-US" altLang="zh-CN" sz="2400" b="1" dirty="0" smtClean="0">
                <a:solidFill>
                  <a:srgbClr val="C00000"/>
                </a:solidFill>
              </a:rPr>
              <a:t>Keeping idle threads busy</a:t>
            </a:r>
            <a:endParaRPr lang="zh-CN" altLang="en-US" sz="2400" b="1" dirty="0" smtClean="0">
              <a:solidFill>
                <a:srgbClr val="C00000"/>
              </a:solidFill>
            </a:endParaRPr>
          </a:p>
        </p:txBody>
      </p:sp>
      <p:sp>
        <p:nvSpPr>
          <p:cNvPr id="6" name="TextBox 5"/>
          <p:cNvSpPr txBox="1"/>
          <p:nvPr/>
        </p:nvSpPr>
        <p:spPr>
          <a:xfrm>
            <a:off x="4038600" y="2743200"/>
            <a:ext cx="4114800" cy="461665"/>
          </a:xfrm>
          <a:prstGeom prst="rect">
            <a:avLst/>
          </a:prstGeom>
          <a:noFill/>
        </p:spPr>
        <p:txBody>
          <a:bodyPr wrap="square" rtlCol="0">
            <a:spAutoFit/>
          </a:bodyPr>
          <a:lstStyle/>
          <a:p>
            <a:r>
              <a:rPr lang="en-US" altLang="zh-CN" sz="2400" b="1" dirty="0" smtClean="0">
                <a:solidFill>
                  <a:srgbClr val="C00000"/>
                </a:solidFill>
              </a:rPr>
              <a:t> Improving performance</a:t>
            </a:r>
            <a:endParaRPr lang="zh-CN" altLang="en-US" sz="2400" b="1" dirty="0" smtClean="0">
              <a:solidFill>
                <a:srgbClr val="C00000"/>
              </a:solidFill>
            </a:endParaRPr>
          </a:p>
        </p:txBody>
      </p:sp>
      <p:sp>
        <p:nvSpPr>
          <p:cNvPr id="7" name="TextBox 6"/>
          <p:cNvSpPr txBox="1"/>
          <p:nvPr/>
        </p:nvSpPr>
        <p:spPr>
          <a:xfrm>
            <a:off x="4114800" y="3200400"/>
            <a:ext cx="3276600" cy="461665"/>
          </a:xfrm>
          <a:prstGeom prst="rect">
            <a:avLst/>
          </a:prstGeom>
          <a:noFill/>
        </p:spPr>
        <p:txBody>
          <a:bodyPr wrap="square" rtlCol="0">
            <a:spAutoFit/>
          </a:bodyPr>
          <a:lstStyle/>
          <a:p>
            <a:r>
              <a:rPr lang="en-US" altLang="zh-CN" sz="2400" b="1" dirty="0" smtClean="0">
                <a:solidFill>
                  <a:srgbClr val="C00000"/>
                </a:solidFill>
              </a:rPr>
              <a:t>Good load balancing</a:t>
            </a:r>
            <a:endParaRPr lang="zh-CN" altLang="en-US" sz="2400" b="1" dirty="0" smtClean="0">
              <a:solidFill>
                <a:srgbClr val="C00000"/>
              </a:solidFill>
            </a:endParaRPr>
          </a:p>
        </p:txBody>
      </p:sp>
      <p:sp>
        <p:nvSpPr>
          <p:cNvPr id="8" name="TextBox 7"/>
          <p:cNvSpPr txBox="1"/>
          <p:nvPr/>
        </p:nvSpPr>
        <p:spPr>
          <a:xfrm>
            <a:off x="4191000" y="5105400"/>
            <a:ext cx="4114800" cy="492443"/>
          </a:xfrm>
          <a:prstGeom prst="rect">
            <a:avLst/>
          </a:prstGeom>
          <a:noFill/>
        </p:spPr>
        <p:txBody>
          <a:bodyPr wrap="square" rtlCol="0">
            <a:spAutoFit/>
          </a:bodyPr>
          <a:lstStyle/>
          <a:p>
            <a:r>
              <a:rPr lang="en-US" altLang="zh-CN" sz="2600" b="1" dirty="0" smtClean="0">
                <a:solidFill>
                  <a:srgbClr val="C00000"/>
                </a:solidFill>
                <a:latin typeface="+mn-lt"/>
              </a:rPr>
              <a:t>a </a:t>
            </a:r>
            <a:r>
              <a:rPr lang="en-US" altLang="zh-CN" sz="2600" b="1" i="1" dirty="0" smtClean="0">
                <a:solidFill>
                  <a:srgbClr val="C00000"/>
                </a:solidFill>
                <a:latin typeface="+mn-lt"/>
              </a:rPr>
              <a:t>task </a:t>
            </a:r>
            <a:r>
              <a:rPr lang="en-US" altLang="zh-CN" sz="2600" b="1" dirty="0" smtClean="0">
                <a:solidFill>
                  <a:srgbClr val="C00000"/>
                </a:solidFill>
                <a:latin typeface="+mn-lt"/>
              </a:rPr>
              <a:t> </a:t>
            </a:r>
            <a:r>
              <a:rPr lang="en-US" altLang="zh-CN" sz="2600" b="1" dirty="0" smtClean="0">
                <a:solidFill>
                  <a:srgbClr val="C00000"/>
                </a:solidFill>
                <a:latin typeface="+mn-lt"/>
                <a:sym typeface="Wingdings" pitchFamily="2" charset="2"/>
              </a:rPr>
              <a:t></a:t>
            </a:r>
            <a:r>
              <a:rPr lang="en-US" altLang="zh-CN" sz="2600" b="1" dirty="0" smtClean="0">
                <a:solidFill>
                  <a:srgbClr val="C00000"/>
                </a:solidFill>
                <a:latin typeface="+mn-lt"/>
              </a:rPr>
              <a:t>  a </a:t>
            </a:r>
            <a:r>
              <a:rPr lang="en-US" altLang="zh-CN" sz="2600" b="1" i="1" dirty="0" smtClean="0">
                <a:solidFill>
                  <a:srgbClr val="C00000"/>
                </a:solidFill>
                <a:latin typeface="+mn-lt"/>
              </a:rPr>
              <a:t>fake task</a:t>
            </a:r>
            <a:endParaRPr lang="zh-CN" altLang="en-US" sz="2600" b="1" i="1" dirty="0" smtClean="0">
              <a:solidFill>
                <a:srgbClr val="C00000"/>
              </a:solidFill>
              <a:latin typeface="+mn-lt"/>
            </a:endParaRPr>
          </a:p>
        </p:txBody>
      </p:sp>
      <p:sp>
        <p:nvSpPr>
          <p:cNvPr id="9" name="TextBox 8"/>
          <p:cNvSpPr txBox="1"/>
          <p:nvPr/>
        </p:nvSpPr>
        <p:spPr>
          <a:xfrm>
            <a:off x="4191000" y="5648980"/>
            <a:ext cx="4038600" cy="492443"/>
          </a:xfrm>
          <a:prstGeom prst="rect">
            <a:avLst/>
          </a:prstGeom>
          <a:noFill/>
        </p:spPr>
        <p:txBody>
          <a:bodyPr wrap="square" rtlCol="0">
            <a:spAutoFit/>
          </a:bodyPr>
          <a:lstStyle/>
          <a:p>
            <a:r>
              <a:rPr lang="en-US" altLang="zh-CN" sz="2600" b="1" dirty="0" smtClean="0">
                <a:solidFill>
                  <a:srgbClr val="C00000"/>
                </a:solidFill>
                <a:latin typeface="+mn-lt"/>
              </a:rPr>
              <a:t>a</a:t>
            </a:r>
            <a:r>
              <a:rPr lang="en-US" altLang="zh-CN" sz="2600" b="1" i="1" dirty="0" smtClean="0">
                <a:solidFill>
                  <a:srgbClr val="C00000"/>
                </a:solidFill>
                <a:latin typeface="+mn-lt"/>
              </a:rPr>
              <a:t> fake task  </a:t>
            </a:r>
            <a:r>
              <a:rPr lang="en-US" altLang="zh-CN" sz="2600" b="1" dirty="0" smtClean="0">
                <a:solidFill>
                  <a:srgbClr val="C00000"/>
                </a:solidFill>
                <a:latin typeface="+mn-lt"/>
                <a:sym typeface="Wingdings" pitchFamily="2" charset="2"/>
              </a:rPr>
              <a:t></a:t>
            </a:r>
            <a:r>
              <a:rPr lang="en-US" altLang="zh-CN" sz="2600" b="1" i="1" dirty="0" smtClean="0">
                <a:solidFill>
                  <a:srgbClr val="C00000"/>
                </a:solidFill>
                <a:latin typeface="+mn-lt"/>
              </a:rPr>
              <a:t>  </a:t>
            </a:r>
            <a:r>
              <a:rPr lang="en-US" altLang="zh-CN" sz="2600" b="1" dirty="0" smtClean="0">
                <a:solidFill>
                  <a:srgbClr val="C00000"/>
                </a:solidFill>
                <a:latin typeface="+mn-lt"/>
              </a:rPr>
              <a:t>a</a:t>
            </a:r>
            <a:r>
              <a:rPr lang="en-US" altLang="zh-CN" sz="2600" b="1" i="1" dirty="0" smtClean="0">
                <a:solidFill>
                  <a:srgbClr val="C00000"/>
                </a:solidFill>
                <a:latin typeface="+mn-lt"/>
              </a:rPr>
              <a:t> task</a:t>
            </a:r>
            <a:endParaRPr lang="zh-CN" altLang="en-US" sz="2600" b="1" i="1" dirty="0" smtClean="0">
              <a:solidFill>
                <a:srgbClr val="C00000"/>
              </a:solidFill>
              <a:latin typeface="+mn-lt"/>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计算所PPT模板－3">
  <a:themeElements>
    <a:clrScheme name="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计算所PPT模板－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extraClrScheme>
      <a:clrScheme name="计算所PPT模板－3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计算所PPT模板－3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计算所PPT模板－3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计算所PPT模板－3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计算所PPT模板－3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计算所PPT模板－3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计算所PPT模板－3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计算所PPT模板－3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计算所PPT模板－3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计算所PPT模板－3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11688</TotalTime>
  <Words>1429</Words>
  <Application>Microsoft Office PowerPoint</Application>
  <PresentationFormat>全屏显示(4:3)</PresentationFormat>
  <Paragraphs>226</Paragraphs>
  <Slides>20</Slides>
  <Notes>20</Notes>
  <HiddenSlides>0</HiddenSlides>
  <MMClips>0</MMClips>
  <ScaleCrop>false</ScaleCrop>
  <HeadingPairs>
    <vt:vector size="8" baseType="variant">
      <vt:variant>
        <vt:lpstr>主题</vt:lpstr>
      </vt:variant>
      <vt:variant>
        <vt:i4>1</vt:i4>
      </vt:variant>
      <vt:variant>
        <vt:lpstr>链接</vt:lpstr>
      </vt:variant>
      <vt:variant>
        <vt:i4>6</vt:i4>
      </vt:variant>
      <vt:variant>
        <vt:lpstr>嵌入 OLE 服务器</vt:lpstr>
      </vt:variant>
      <vt:variant>
        <vt:i4>1</vt:i4>
      </vt:variant>
      <vt:variant>
        <vt:lpstr>幻灯片标题</vt:lpstr>
      </vt:variant>
      <vt:variant>
        <vt:i4>20</vt:i4>
      </vt:variant>
    </vt:vector>
  </HeadingPairs>
  <TitlesOfParts>
    <vt:vector size="28" baseType="lpstr">
      <vt:lpstr>计算所PPT模板－3</vt:lpstr>
      <vt:lpstr>D:\wlei_work\0_MY-DOCS\WLEI-海鸥\case_cilk_nqueens_ppt.vsd\Drawing\~页-11\流程图形状</vt:lpstr>
      <vt:lpstr>D:\wlei_work\0_MY-DOCS\WLEI-海鸥\case_cilk_nqueens_ppt.vsd\Drawing\~页-11\流程图形状.4</vt:lpstr>
      <vt:lpstr>D:\wlei_work\0_MY-DOCS\WLEI-海鸥\case_cilk_nqueens_ppt.vsd\Drawing\~页-11\流程图形状.3</vt:lpstr>
      <vt:lpstr>D:\wlei_work\0_MY-DOCS\WLEI-海鸥\case_cilk_nqueens_ppt.vsd\Drawing\~页-11\流程图形状.2</vt:lpstr>
      <vt:lpstr>case_cilk_nqueens_ppt.vsd\Drawing\~页-11\流程图形状.5</vt:lpstr>
      <vt:lpstr>case_cilk_nqueens_ppt.vsd\Drawing\~页-11\流程图形状.6</vt:lpstr>
      <vt:lpstr>图表</vt:lpstr>
      <vt:lpstr>幻灯片 1</vt:lpstr>
      <vt:lpstr>Forecast </vt:lpstr>
      <vt:lpstr>Outline</vt:lpstr>
      <vt:lpstr>Background</vt:lpstr>
      <vt:lpstr>Granularity</vt:lpstr>
      <vt:lpstr>An unbalanced computation tree</vt:lpstr>
      <vt:lpstr>A cut-off strategy</vt:lpstr>
      <vt:lpstr>An adaptive task creation strategy                                      -- AdaptiveTC </vt:lpstr>
      <vt:lpstr>AdaptiveTC</vt:lpstr>
      <vt:lpstr>Which Cilk programs are correct?</vt:lpstr>
      <vt:lpstr>A new data attribute -- taskprivate</vt:lpstr>
      <vt:lpstr>Test system, test cases</vt:lpstr>
      <vt:lpstr>Test case 1 -- performance</vt:lpstr>
      <vt:lpstr>Test case 1 -- analysis</vt:lpstr>
      <vt:lpstr>Test case 2 -- performance</vt:lpstr>
      <vt:lpstr>Test case 2 -- analysis</vt:lpstr>
      <vt:lpstr>Experimental results</vt:lpstr>
      <vt:lpstr>Experimental results (cont’d)</vt:lpstr>
      <vt:lpstr>Conclusions  -- AdaptiveTC</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wlei</dc:creator>
  <cp:lastModifiedBy>wlei</cp:lastModifiedBy>
  <cp:revision>1533</cp:revision>
  <cp:lastPrinted>1601-01-01T00:00:00Z</cp:lastPrinted>
  <dcterms:created xsi:type="dcterms:W3CDTF">1601-01-01T00:00:00Z</dcterms:created>
  <dcterms:modified xsi:type="dcterms:W3CDTF">2010-05-13T01:57:14Z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