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0" r:id="rId7"/>
    <p:sldId id="272" r:id="rId8"/>
    <p:sldId id="263" r:id="rId9"/>
    <p:sldId id="273" r:id="rId10"/>
    <p:sldId id="275" r:id="rId11"/>
    <p:sldId id="266" r:id="rId12"/>
    <p:sldId id="265" r:id="rId13"/>
    <p:sldId id="267" r:id="rId14"/>
    <p:sldId id="268" r:id="rId15"/>
    <p:sldId id="269" r:id="rId16"/>
    <p:sldId id="270" r:id="rId17"/>
    <p:sldId id="277" r:id="rId18"/>
    <p:sldId id="278" r:id="rId19"/>
    <p:sldId id="258" r:id="rId2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0860A8"/>
  </p:clrMru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87813" autoAdjust="0"/>
  </p:normalViewPr>
  <p:slideViewPr>
    <p:cSldViewPr>
      <p:cViewPr>
        <p:scale>
          <a:sx n="110" d="100"/>
          <a:sy n="110" d="100"/>
        </p:scale>
        <p:origin x="-153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clpereir\My%20Documents\Presentations\PinPlay\cgo-talk-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Sheet1!$H$1</c:f>
              <c:strCache>
                <c:ptCount val="1"/>
                <c:pt idx="0">
                  <c:v>Logger Slowdown</c:v>
                </c:pt>
              </c:strCache>
            </c:strRef>
          </c:tx>
          <c:cat>
            <c:strRef>
              <c:f>Sheet1!$G$2:$G$9</c:f>
              <c:strCache>
                <c:ptCount val="8"/>
                <c:pt idx="0">
                  <c:v>SPEC2006</c:v>
                </c:pt>
                <c:pt idx="1">
                  <c:v>SPECOMP2001</c:v>
                </c:pt>
                <c:pt idx="2">
                  <c:v>McBench</c:v>
                </c:pt>
                <c:pt idx="3">
                  <c:v>MILC</c:v>
                </c:pt>
                <c:pt idx="4">
                  <c:v>POP</c:v>
                </c:pt>
                <c:pt idx="5">
                  <c:v>WRF</c:v>
                </c:pt>
                <c:pt idx="6">
                  <c:v>EnergyApp</c:v>
                </c:pt>
                <c:pt idx="7">
                  <c:v>Average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80</c:v>
                </c:pt>
                <c:pt idx="1">
                  <c:v>117</c:v>
                </c:pt>
                <c:pt idx="2">
                  <c:v>146</c:v>
                </c:pt>
                <c:pt idx="3">
                  <c:v>93</c:v>
                </c:pt>
                <c:pt idx="4">
                  <c:v>147</c:v>
                </c:pt>
                <c:pt idx="5">
                  <c:v>36</c:v>
                </c:pt>
                <c:pt idx="6">
                  <c:v>68</c:v>
                </c:pt>
                <c:pt idx="7">
                  <c:v>89.425816565486159</c:v>
                </c:pt>
              </c:numCache>
            </c:numRef>
          </c:val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Replayer Slowdown</c:v>
                </c:pt>
              </c:strCache>
            </c:strRef>
          </c:tx>
          <c:cat>
            <c:strRef>
              <c:f>Sheet1!$G$2:$G$9</c:f>
              <c:strCache>
                <c:ptCount val="8"/>
                <c:pt idx="0">
                  <c:v>SPEC2006</c:v>
                </c:pt>
                <c:pt idx="1">
                  <c:v>SPECOMP2001</c:v>
                </c:pt>
                <c:pt idx="2">
                  <c:v>McBench</c:v>
                </c:pt>
                <c:pt idx="3">
                  <c:v>MILC</c:v>
                </c:pt>
                <c:pt idx="4">
                  <c:v>POP</c:v>
                </c:pt>
                <c:pt idx="5">
                  <c:v>WRF</c:v>
                </c:pt>
                <c:pt idx="6">
                  <c:v>EnergyApp</c:v>
                </c:pt>
                <c:pt idx="7">
                  <c:v>Average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8"/>
                <c:pt idx="0">
                  <c:v>26</c:v>
                </c:pt>
                <c:pt idx="1">
                  <c:v>25</c:v>
                </c:pt>
                <c:pt idx="2">
                  <c:v>36</c:v>
                </c:pt>
                <c:pt idx="3">
                  <c:v>18</c:v>
                </c:pt>
                <c:pt idx="4">
                  <c:v>10</c:v>
                </c:pt>
                <c:pt idx="5">
                  <c:v>14</c:v>
                </c:pt>
                <c:pt idx="6">
                  <c:v>12</c:v>
                </c:pt>
                <c:pt idx="7">
                  <c:v>18.376246434133584</c:v>
                </c:pt>
              </c:numCache>
            </c:numRef>
          </c:val>
        </c:ser>
        <c:axId val="115979392"/>
        <c:axId val="115980928"/>
      </c:barChart>
      <c:catAx>
        <c:axId val="115979392"/>
        <c:scaling>
          <c:orientation val="minMax"/>
        </c:scaling>
        <c:axPos val="b"/>
        <c:tickLblPos val="nextTo"/>
        <c:txPr>
          <a:bodyPr rot="-1320000" vert="horz"/>
          <a:lstStyle/>
          <a:p>
            <a:pPr>
              <a:defRPr sz="1600" baseline="0"/>
            </a:pPr>
            <a:endParaRPr lang="en-US"/>
          </a:p>
        </c:txPr>
        <c:crossAx val="115980928"/>
        <c:crosses val="autoZero"/>
        <c:auto val="1"/>
        <c:lblAlgn val="ctr"/>
        <c:lblOffset val="100"/>
      </c:catAx>
      <c:valAx>
        <c:axId val="1159809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800" baseline="0"/>
                </a:pPr>
                <a:r>
                  <a:rPr lang="en-US" sz="1800" baseline="0"/>
                  <a:t>Slowdown relative to Native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5979392"/>
        <c:crosses val="autoZero"/>
        <c:crossBetween val="between"/>
      </c:valAx>
    </c:plotArea>
    <c:legend>
      <c:legendPos val="t"/>
      <c:txPr>
        <a:bodyPr/>
        <a:lstStyle/>
        <a:p>
          <a:pPr>
            <a:defRPr sz="1800" baseline="0"/>
          </a:pPr>
          <a:endParaRPr lang="en-US"/>
        </a:p>
      </c:txPr>
    </c:legend>
    <c:plotVisOnly val="1"/>
  </c:chart>
  <c:spPr>
    <a:solidFill>
      <a:schemeClr val="bg1">
        <a:lumMod val="95000"/>
      </a:schemeClr>
    </a:solidFill>
    <a:ln>
      <a:noFill/>
    </a:ln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E12D7-D816-486C-B6D4-C230EC4131A1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41D0-BD70-4A99-95D6-D775CF875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796EC-EDC5-40D1-A8BF-37CC17BFB66A}" type="datetimeFigureOut">
              <a:rPr lang="en-US" smtClean="0"/>
              <a:pPr/>
              <a:t>4/26/2010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A42F2-AD44-4B81-90EC-C985E80ED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42F2-AD44-4B81-90EC-C985E80ED8A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None of the OS</a:t>
            </a:r>
            <a:r>
              <a:rPr lang="pt-BR" baseline="0" dirty="0" smtClean="0"/>
              <a:t> mechanisms do happen during replay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42F2-AD44-4B81-90EC-C985E80ED8A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Emphasize that by</a:t>
            </a:r>
            <a:r>
              <a:rPr lang="pt-BR" baseline="0" dirty="0" smtClean="0"/>
              <a:t> exchanging pinballs there is no need to reproduce running envorinment for the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42F2-AD44-4B81-90EC-C985E80ED8A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Oracle –</a:t>
            </a:r>
            <a:r>
              <a:rPr lang="pt-BR" baseline="0" dirty="0" smtClean="0"/>
              <a:t> leading database vender</a:t>
            </a:r>
          </a:p>
          <a:p>
            <a:r>
              <a:rPr lang="pt-BR" baseline="0" dirty="0" smtClean="0"/>
              <a:t>PinPlay based tools with 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42F2-AD44-4B81-90EC-C985E80ED8A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Mention 8 processor 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42F2-AD44-4B81-90EC-C985E80ED8A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Fix summary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42F2-AD44-4B81-90EC-C985E80ED8A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Present the big picture: what is feasible, no OS changes, env, VM, cross-OS replay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42F2-AD44-4B81-90EC-C985E80ED8A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42F2-AD44-4B81-90EC-C985E80ED8A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42F2-AD44-4B81-90EC-C985E80ED8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42F2-AD44-4B81-90EC-C985E80ED8A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42F2-AD44-4B81-90EC-C985E80ED8A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42F2-AD44-4B81-90EC-C985E80ED8A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6- Pin mentioned</a:t>
            </a:r>
            <a:r>
              <a:rPr lang="pt-BR" baseline="0" dirty="0" smtClean="0"/>
              <a:t> but not introduced properly</a:t>
            </a:r>
          </a:p>
          <a:p>
            <a:endParaRPr lang="pt-BR" dirty="0" smtClean="0"/>
          </a:p>
          <a:p>
            <a:r>
              <a:rPr lang="pt-BR" dirty="0" smtClean="0"/>
              <a:t>How</a:t>
            </a:r>
            <a:r>
              <a:rPr lang="pt-BR" baseline="0" dirty="0" smtClean="0"/>
              <a:t> to combine the tools. Explain properly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42F2-AD44-4B81-90EC-C985E80ED8A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7 – not clearn how to handle thread interactions;</a:t>
            </a:r>
            <a:r>
              <a:rPr lang="pt-BR" baseline="0" dirty="0" smtClean="0"/>
              <a:t> explain that each thread has all the values consumed from other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42F2-AD44-4B81-90EC-C985E80ED8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 Medium" pitchFamily="34" charset="0"/>
                <a:ea typeface="ＭＳ Ｐゴシック" pitchFamily="-111" charset="-128"/>
                <a:cs typeface="+mn-cs"/>
              </a:rPr>
              <a:t>branch count + PC would suffice too for signals and will have less overhead perhaps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42F2-AD44-4B81-90EC-C985E80ED8A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Have an example to</a:t>
            </a:r>
            <a:r>
              <a:rPr lang="pt-BR" baseline="0" dirty="0" smtClean="0"/>
              <a:t> explain what’s happening – not clear</a:t>
            </a:r>
          </a:p>
          <a:p>
            <a:endParaRPr lang="pt-BR" baseline="0" dirty="0"/>
          </a:p>
          <a:p>
            <a:r>
              <a:rPr lang="pt-BR" baseline="0" dirty="0" smtClean="0"/>
              <a:t>Simplifly the orange boxes and add a tool on top. Maybe add a pinball box on top of replayer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42F2-AD44-4B81-90EC-C985E80ED8A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6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219200" y="167640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lang="en-US" sz="3600" kern="1200" baseline="0" dirty="0">
                <a:solidFill>
                  <a:srgbClr val="FFFFFF"/>
                </a:solidFill>
                <a:latin typeface="Neo Sans Intel Medium" pitchFamily="34" charset="0"/>
                <a:ea typeface="ＭＳ Ｐゴシック" pitchFamily="-111" charset="-128"/>
                <a:cs typeface="Neo Sans Intel Medium" pitchFamily="34" charset="0"/>
              </a:defRPr>
            </a:lvl1pPr>
          </a:lstStyle>
          <a:p>
            <a:r>
              <a:rPr lang="en-US" dirty="0" smtClean="0"/>
              <a:t>Click to add </a:t>
            </a:r>
            <a:br>
              <a:rPr lang="en-US" dirty="0" smtClean="0"/>
            </a:br>
            <a:r>
              <a:rPr lang="en-US" dirty="0" smtClean="0"/>
              <a:t>Title and Subtitle</a:t>
            </a:r>
            <a:endParaRPr lang="en-US" dirty="0"/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133600" y="3810000"/>
            <a:ext cx="6794645" cy="1279236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r">
              <a:buFontTx/>
              <a:buNone/>
              <a:defRPr lang="en-US" sz="2400" kern="1200" baseline="0" dirty="0">
                <a:solidFill>
                  <a:srgbClr val="FFFFFF"/>
                </a:solidFill>
                <a:latin typeface="Neo Sans Intel Medium" pitchFamily="34" charset="0"/>
                <a:ea typeface="ＭＳ Ｐゴシック" pitchFamily="-111" charset="-128"/>
                <a:cs typeface="Neo Sans Intel Medium" pitchFamily="34" charset="0"/>
              </a:defRPr>
            </a:lvl1pPr>
          </a:lstStyle>
          <a:p>
            <a:r>
              <a:rPr lang="en-US" dirty="0" smtClean="0"/>
              <a:t>Click to add </a:t>
            </a:r>
          </a:p>
          <a:p>
            <a:r>
              <a:rPr lang="en-US" dirty="0" smtClean="0"/>
              <a:t>Presenter name, date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501650" cy="228600"/>
          </a:xfrm>
          <a:prstGeom prst="rect">
            <a:avLst/>
          </a:prstGeom>
        </p:spPr>
        <p:txBody>
          <a:bodyPr/>
          <a:lstStyle>
            <a:lvl1pPr marL="0" algn="ctr" defTabSz="914400" rtl="0" eaLnBrk="0" latinLnBrk="0" hangingPunct="0">
              <a:lnSpc>
                <a:spcPct val="80000"/>
              </a:lnSpc>
              <a:spcBef>
                <a:spcPct val="50000"/>
              </a:spcBef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D2D4532-1F63-42F5-86ED-C1410817A4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58750"/>
            <a:ext cx="8231187" cy="8890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FFFFFF"/>
                </a:solidFill>
                <a:latin typeface="Neo Sans Intel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01738"/>
            <a:ext cx="8237537" cy="47672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  <a:latin typeface="Neo Sans Intel Medium" pitchFamily="34" charset="0"/>
              </a:defRPr>
            </a:lvl1pPr>
            <a:lvl2pPr>
              <a:defRPr sz="2400" b="0">
                <a:solidFill>
                  <a:srgbClr val="FFFFFF"/>
                </a:solidFill>
                <a:latin typeface="Neo Sans Intel Medium" pitchFamily="34" charset="0"/>
              </a:defRPr>
            </a:lvl2pPr>
            <a:lvl3pPr>
              <a:defRPr sz="2000">
                <a:solidFill>
                  <a:srgbClr val="FFFFFF"/>
                </a:solidFill>
                <a:latin typeface="Neo Sans Intel Medium" pitchFamily="34" charset="0"/>
              </a:defRPr>
            </a:lvl3pPr>
            <a:lvl4pPr>
              <a:defRPr sz="1800">
                <a:solidFill>
                  <a:srgbClr val="FFFFFF"/>
                </a:solidFill>
                <a:latin typeface="Neo Sans Intel Medium" pitchFamily="34" charset="0"/>
              </a:defRPr>
            </a:lvl4pPr>
            <a:lvl5pPr>
              <a:defRPr sz="1600">
                <a:solidFill>
                  <a:srgbClr val="FFFFFF"/>
                </a:solidFill>
                <a:latin typeface="Neo Sans Intel Medium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501650" cy="228600"/>
          </a:xfrm>
          <a:prstGeom prst="rect">
            <a:avLst/>
          </a:prstGeom>
        </p:spPr>
        <p:txBody>
          <a:bodyPr/>
          <a:lstStyle>
            <a:lvl1pPr marL="0" algn="ctr" defTabSz="914400" rtl="0" eaLnBrk="0" latinLnBrk="0" hangingPunct="0">
              <a:lnSpc>
                <a:spcPct val="80000"/>
              </a:lnSpc>
              <a:spcBef>
                <a:spcPct val="50000"/>
              </a:spcBef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D2D4532-1F63-42F5-86ED-C1410817A4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58750"/>
            <a:ext cx="8231187" cy="8890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FFFFFF"/>
                </a:solidFill>
                <a:latin typeface="Neo Sans Intel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01739"/>
            <a:ext cx="4041775" cy="471373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Neo Sans Intel Medium" pitchFamily="34" charset="0"/>
              </a:defRPr>
            </a:lvl1pPr>
            <a:lvl2pPr>
              <a:defRPr sz="2000">
                <a:solidFill>
                  <a:srgbClr val="FFFFFF"/>
                </a:solidFill>
                <a:latin typeface="Neo Sans Intel Medium" pitchFamily="34" charset="0"/>
              </a:defRPr>
            </a:lvl2pPr>
            <a:lvl3pPr>
              <a:defRPr sz="1800">
                <a:solidFill>
                  <a:srgbClr val="FFFFFF"/>
                </a:solidFill>
                <a:latin typeface="Neo Sans Intel Medium" pitchFamily="34" charset="0"/>
              </a:defRPr>
            </a:lvl3pPr>
            <a:lvl4pPr>
              <a:defRPr sz="1600">
                <a:solidFill>
                  <a:srgbClr val="FFFFFF"/>
                </a:solidFill>
                <a:latin typeface="Neo Sans Intel Medium" pitchFamily="34" charset="0"/>
              </a:defRPr>
            </a:lvl4pPr>
            <a:lvl5pPr>
              <a:defRPr sz="1400">
                <a:solidFill>
                  <a:srgbClr val="FFFFFF"/>
                </a:solidFill>
                <a:latin typeface="Neo Sans Intel Medium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01739"/>
            <a:ext cx="4043362" cy="470229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2400" kern="1200" dirty="0" smtClean="0">
                <a:solidFill>
                  <a:srgbClr val="FFFFFF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2000" kern="1200" dirty="0" smtClean="0">
                <a:solidFill>
                  <a:srgbClr val="FFFFFF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800" kern="1200" dirty="0" smtClean="0">
                <a:solidFill>
                  <a:srgbClr val="FFFFFF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600" kern="1200" dirty="0" smtClean="0">
                <a:solidFill>
                  <a:srgbClr val="FFFFFF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rgbClr val="FFFFFF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501650" cy="228600"/>
          </a:xfrm>
          <a:prstGeom prst="rect">
            <a:avLst/>
          </a:prstGeom>
        </p:spPr>
        <p:txBody>
          <a:bodyPr/>
          <a:lstStyle>
            <a:lvl1pPr marL="0" algn="ctr" defTabSz="914400" rtl="0" eaLnBrk="0" latinLnBrk="0" hangingPunct="0">
              <a:lnSpc>
                <a:spcPct val="80000"/>
              </a:lnSpc>
              <a:spcBef>
                <a:spcPct val="50000"/>
              </a:spcBef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D2D4532-1F63-42F5-86ED-C1410817A4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intSFT_w.eps"/>
          <p:cNvPicPr>
            <a:picLocks noChangeAspect="1"/>
          </p:cNvPicPr>
          <p:nvPr userDrawn="1"/>
        </p:nvPicPr>
        <p:blipFill>
          <a:blip r:embed="rId2" cstate="print"/>
          <a:srcRect l="4047" r="2625" b="8128"/>
          <a:stretch>
            <a:fillRect/>
          </a:stretch>
        </p:blipFill>
        <p:spPr bwMode="auto">
          <a:xfrm>
            <a:off x="8307387" y="6019800"/>
            <a:ext cx="836613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intSFT_w.eps"/>
          <p:cNvPicPr>
            <a:picLocks noChangeAspect="1"/>
          </p:cNvPicPr>
          <p:nvPr userDrawn="1"/>
        </p:nvPicPr>
        <p:blipFill>
          <a:blip r:embed="rId2" cstate="print"/>
          <a:srcRect l="4047" r="2625" b="8128"/>
          <a:stretch>
            <a:fillRect/>
          </a:stretch>
        </p:blipFill>
        <p:spPr bwMode="auto">
          <a:xfrm>
            <a:off x="2971800" y="1371600"/>
            <a:ext cx="2895600" cy="241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501650" cy="228600"/>
          </a:xfrm>
          <a:prstGeom prst="rect">
            <a:avLst/>
          </a:prstGeom>
        </p:spPr>
        <p:txBody>
          <a:bodyPr/>
          <a:lstStyle>
            <a:lvl1pPr marL="0" algn="ctr" defTabSz="914400" rtl="0" eaLnBrk="0" latinLnBrk="0" hangingPunct="0">
              <a:lnSpc>
                <a:spcPct val="80000"/>
              </a:lnSpc>
              <a:spcBef>
                <a:spcPct val="50000"/>
              </a:spcBef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D2D4532-1F63-42F5-86ED-C1410817A4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ntel_4c_100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7763" y="409575"/>
            <a:ext cx="118903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3948_IN_PP_BlueBG_DevText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intSFT_w.eps"/>
          <p:cNvPicPr>
            <a:picLocks noChangeAspect="1"/>
          </p:cNvPicPr>
          <p:nvPr/>
        </p:nvPicPr>
        <p:blipFill>
          <a:blip r:embed="rId8" cstate="print"/>
          <a:srcRect l="4047" r="2625" b="8128"/>
          <a:stretch>
            <a:fillRect/>
          </a:stretch>
        </p:blipFill>
        <p:spPr bwMode="auto">
          <a:xfrm>
            <a:off x="8307387" y="6019800"/>
            <a:ext cx="836613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6477000" y="6248400"/>
            <a:ext cx="17526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Software &amp; Services </a:t>
            </a:r>
            <a:r>
              <a:rPr lang="en-US" sz="1200" b="1" dirty="0" smtClean="0">
                <a:solidFill>
                  <a:srgbClr val="FFFFFF"/>
                </a:solidFill>
              </a:rPr>
              <a:t>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04800" y="1044575"/>
            <a:ext cx="8686800" cy="1470025"/>
          </a:xfrm>
        </p:spPr>
        <p:txBody>
          <a:bodyPr/>
          <a:lstStyle/>
          <a:p>
            <a:r>
              <a:rPr lang="en-US" sz="3200" b="1" dirty="0" smtClean="0"/>
              <a:t>PinPlay</a:t>
            </a:r>
            <a:r>
              <a:rPr lang="en-US" sz="3200" dirty="0" smtClean="0"/>
              <a:t>: A Framework for Deterministic Replay and Reproducible Analysis of </a:t>
            </a:r>
            <a:br>
              <a:rPr lang="en-US" sz="3200" dirty="0" smtClean="0"/>
            </a:br>
            <a:r>
              <a:rPr lang="en-US" sz="3200" dirty="0" smtClean="0"/>
              <a:t>Parallel Programs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133600" y="3429000"/>
            <a:ext cx="6794645" cy="2057400"/>
          </a:xfrm>
        </p:spPr>
        <p:txBody>
          <a:bodyPr/>
          <a:lstStyle/>
          <a:p>
            <a:r>
              <a:rPr lang="pt-BR" dirty="0" smtClean="0"/>
              <a:t>Harish Patil, </a:t>
            </a:r>
            <a:r>
              <a:rPr lang="pt-BR" b="1" dirty="0" smtClean="0">
                <a:solidFill>
                  <a:srgbClr val="FFFF00"/>
                </a:solidFill>
              </a:rPr>
              <a:t>Cristiano Pereira</a:t>
            </a:r>
            <a:r>
              <a:rPr lang="pt-BR" dirty="0" smtClean="0"/>
              <a:t>, Mack Stallcup, Gregory Lueck, James Cownie</a:t>
            </a:r>
          </a:p>
          <a:p>
            <a:r>
              <a:rPr lang="pt-BR" b="1" dirty="0" smtClean="0"/>
              <a:t>Intel Corporation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CGO 2010, Toronto, Canada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2D4532-1F63-42F5-86ED-C1410817A4F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Cross-OS Replay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47738"/>
            <a:ext cx="8686801" cy="4767262"/>
          </a:xfrm>
        </p:spPr>
        <p:txBody>
          <a:bodyPr/>
          <a:lstStyle/>
          <a:p>
            <a:r>
              <a:rPr lang="pt-BR" dirty="0" smtClean="0"/>
              <a:t>Log on one OS and replay on another</a:t>
            </a:r>
          </a:p>
          <a:p>
            <a:r>
              <a:rPr lang="pt-BR" dirty="0" smtClean="0"/>
              <a:t>System call translations</a:t>
            </a:r>
          </a:p>
          <a:p>
            <a:pPr lvl="1"/>
            <a:r>
              <a:rPr lang="pt-BR" dirty="0" smtClean="0"/>
              <a:t>Most OS activity does not happen on replay (only side-effects restored)</a:t>
            </a:r>
          </a:p>
          <a:p>
            <a:pPr lvl="1"/>
            <a:r>
              <a:rPr lang="pt-BR" dirty="0" smtClean="0"/>
              <a:t>Semantics is translated across OSes (e.g. create thread)</a:t>
            </a:r>
          </a:p>
          <a:p>
            <a:r>
              <a:rPr lang="pt-BR" dirty="0" smtClean="0"/>
              <a:t>Memory mapping</a:t>
            </a:r>
          </a:p>
          <a:p>
            <a:pPr lvl="1"/>
            <a:r>
              <a:rPr lang="pt-BR" dirty="0" smtClean="0">
                <a:solidFill>
                  <a:srgbClr val="FFFF00"/>
                </a:solidFill>
              </a:rPr>
              <a:t>Problem</a:t>
            </a:r>
            <a:r>
              <a:rPr lang="pt-BR" dirty="0" smtClean="0"/>
              <a:t>: address space different across OSes</a:t>
            </a:r>
          </a:p>
          <a:p>
            <a:pPr lvl="1"/>
            <a:r>
              <a:rPr lang="pt-BR" dirty="0" smtClean="0">
                <a:solidFill>
                  <a:srgbClr val="FFFF00"/>
                </a:solidFill>
              </a:rPr>
              <a:t>Solution</a:t>
            </a:r>
            <a:r>
              <a:rPr lang="pt-BR" dirty="0" smtClean="0"/>
              <a:t>: use Pin’s Fetch API to redirect code and memory operand rewriting to redirect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553200"/>
            <a:ext cx="501650" cy="228600"/>
          </a:xfrm>
        </p:spPr>
        <p:txBody>
          <a:bodyPr/>
          <a:lstStyle/>
          <a:p>
            <a:fld id="{5D2D4532-1F63-42F5-86ED-C1410817A4FA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762000" y="5122569"/>
            <a:ext cx="6934200" cy="1430631"/>
            <a:chOff x="762000" y="4970169"/>
            <a:chExt cx="6934200" cy="1430631"/>
          </a:xfrm>
        </p:grpSpPr>
        <p:grpSp>
          <p:nvGrpSpPr>
            <p:cNvPr id="37" name="Group 36"/>
            <p:cNvGrpSpPr/>
            <p:nvPr/>
          </p:nvGrpSpPr>
          <p:grpSpPr>
            <a:xfrm>
              <a:off x="762000" y="4970169"/>
              <a:ext cx="6934200" cy="1430631"/>
              <a:chOff x="762000" y="4970169"/>
              <a:chExt cx="6934200" cy="143063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4600" y="5029200"/>
                <a:ext cx="990600" cy="1371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14600" y="5867400"/>
                <a:ext cx="990600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67000" y="5867400"/>
                <a:ext cx="6631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/>
                  <a:t>data</a:t>
                </a:r>
                <a:endParaRPr lang="en-US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4600" y="5231922"/>
                <a:ext cx="990600" cy="31342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2286000" y="5029200"/>
                <a:ext cx="198119" cy="1371600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62000" y="5334000"/>
                <a:ext cx="1515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>
                    <a:solidFill>
                      <a:schemeClr val="bg1"/>
                    </a:solidFill>
                  </a:rPr>
                  <a:t>address space</a:t>
                </a:r>
              </a:p>
              <a:p>
                <a:pPr algn="ctr"/>
                <a:r>
                  <a:rPr lang="pt-BR" b="1" dirty="0" smtClean="0">
                    <a:solidFill>
                      <a:schemeClr val="bg1"/>
                    </a:solidFill>
                  </a:rPr>
                  <a:t>on Windows®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953000" y="5008137"/>
                <a:ext cx="990600" cy="1371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953000" y="5943599"/>
                <a:ext cx="990600" cy="28373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953000" y="5210859"/>
                <a:ext cx="990600" cy="19934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67000" y="5207478"/>
                <a:ext cx="63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code</a:t>
                </a:r>
                <a:endParaRPr lang="en-US" b="1" dirty="0"/>
              </a:p>
            </p:txBody>
          </p:sp>
          <p:sp>
            <p:nvSpPr>
              <p:cNvPr id="31" name="Left Brace 30"/>
              <p:cNvSpPr/>
              <p:nvPr/>
            </p:nvSpPr>
            <p:spPr>
              <a:xfrm flipH="1">
                <a:off x="5943600" y="5029200"/>
                <a:ext cx="182881" cy="1371600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180399" y="5346426"/>
                <a:ext cx="1515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>
                    <a:solidFill>
                      <a:schemeClr val="bg1"/>
                    </a:solidFill>
                  </a:rPr>
                  <a:t>address space</a:t>
                </a:r>
              </a:p>
              <a:p>
                <a:pPr algn="ctr"/>
                <a:r>
                  <a:rPr lang="pt-BR" b="1" dirty="0" smtClean="0">
                    <a:solidFill>
                      <a:schemeClr val="bg1"/>
                    </a:solidFill>
                  </a:rPr>
                  <a:t>on Linux®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514600" y="5867400"/>
                <a:ext cx="990600" cy="76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514600" y="5486400"/>
                <a:ext cx="990600" cy="76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953000" y="5013382"/>
                <a:ext cx="990600" cy="76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953000" y="5638800"/>
                <a:ext cx="990600" cy="76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endCxn id="25" idx="1"/>
              </p:cNvCxnSpPr>
              <p:nvPr/>
            </p:nvCxnSpPr>
            <p:spPr>
              <a:xfrm rot="5400000" flipH="1" flipV="1">
                <a:off x="3977854" y="4578828"/>
                <a:ext cx="502492" cy="144780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26" idx="1"/>
              </p:cNvCxnSpPr>
              <p:nvPr/>
            </p:nvCxnSpPr>
            <p:spPr>
              <a:xfrm flipV="1">
                <a:off x="3505200" y="5676900"/>
                <a:ext cx="1447800" cy="209914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 rot="20474044">
                <a:off x="3508956" y="4970169"/>
                <a:ext cx="1345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bg1"/>
                    </a:solidFill>
                  </a:rPr>
                  <a:t>Remap code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21107182">
                <a:off x="3604437" y="5754760"/>
                <a:ext cx="1305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bg1"/>
                    </a:solidFill>
                  </a:rPr>
                  <a:t>Remap data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131278" y="5117068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code</a:t>
              </a:r>
              <a:endParaRPr 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1161" y="5884652"/>
              <a:ext cx="663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data</a:t>
              </a:r>
              <a:endParaRPr lang="en-US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Usage Example: Program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66800"/>
            <a:ext cx="8237537" cy="1752600"/>
          </a:xfrm>
        </p:spPr>
        <p:txBody>
          <a:bodyPr/>
          <a:lstStyle/>
          <a:p>
            <a:r>
              <a:rPr lang="pt-BR" dirty="0" smtClean="0"/>
              <a:t>Sampling and checkpointing for simulation</a:t>
            </a:r>
          </a:p>
          <a:p>
            <a:pPr lvl="1"/>
            <a:r>
              <a:rPr lang="pt-BR" dirty="0" smtClean="0"/>
              <a:t>One run for profiling and finding representative regions, another for checkpointing</a:t>
            </a:r>
          </a:p>
          <a:p>
            <a:pPr lvl="1"/>
            <a:r>
              <a:rPr lang="pt-BR" dirty="0" smtClean="0"/>
              <a:t>Requirement: both runs must be identical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2D4532-1F63-42F5-86ED-C1410817A4FA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13426" y="2869722"/>
            <a:ext cx="8534400" cy="2743200"/>
            <a:chOff x="542180" y="2971800"/>
            <a:chExt cx="8144620" cy="2743200"/>
          </a:xfrm>
        </p:grpSpPr>
        <p:grpSp>
          <p:nvGrpSpPr>
            <p:cNvPr id="60" name="Group 59"/>
            <p:cNvGrpSpPr/>
            <p:nvPr/>
          </p:nvGrpSpPr>
          <p:grpSpPr>
            <a:xfrm>
              <a:off x="542180" y="2971800"/>
              <a:ext cx="8144620" cy="2743200"/>
              <a:chOff x="542180" y="3581400"/>
              <a:chExt cx="814462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42180" y="3581400"/>
                <a:ext cx="8144620" cy="27432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ight Arrow 7"/>
              <p:cNvSpPr/>
              <p:nvPr/>
            </p:nvSpPr>
            <p:spPr>
              <a:xfrm>
                <a:off x="1347156" y="4114800"/>
                <a:ext cx="457200" cy="35237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3177390" y="4071670"/>
                <a:ext cx="362314" cy="3810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875915" y="4006931"/>
                <a:ext cx="1219200" cy="609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</a:rPr>
                  <a:t>PinPlay</a:t>
                </a:r>
                <a:endParaRPr lang="en-US" sz="2400" b="1" dirty="0"/>
              </a:p>
            </p:txBody>
          </p:sp>
          <p:sp>
            <p:nvSpPr>
              <p:cNvPr id="11" name="Horizontal Scroll 10"/>
              <p:cNvSpPr/>
              <p:nvPr/>
            </p:nvSpPr>
            <p:spPr>
              <a:xfrm>
                <a:off x="3581400" y="3886200"/>
                <a:ext cx="1600200" cy="822298"/>
              </a:xfrm>
              <a:prstGeom prst="horizontalScroll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Logs (</a:t>
                </a:r>
                <a:r>
                  <a:rPr lang="en-US" sz="2000" b="1" dirty="0" err="1" smtClean="0">
                    <a:solidFill>
                      <a:schemeClr val="tx1"/>
                    </a:solidFill>
                  </a:rPr>
                  <a:t>pinballs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)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248400" y="3903452"/>
                <a:ext cx="1371600" cy="63547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</a:rPr>
                  <a:t>PinPlay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+</a:t>
                </a:r>
              </a:p>
              <a:p>
                <a:pPr algn="ctr"/>
                <a:r>
                  <a:rPr lang="pt-BR" sz="2400" b="1" dirty="0" smtClean="0">
                    <a:solidFill>
                      <a:schemeClr val="tx1"/>
                    </a:solidFill>
                  </a:rPr>
                  <a:t>Profiler</a:t>
                </a:r>
                <a:endParaRPr lang="en-US" sz="2400" b="1" dirty="0"/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5638800" y="4054418"/>
                <a:ext cx="474452" cy="37382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-42075" y="4385475"/>
                <a:ext cx="1981200" cy="677849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Multi-process</a:t>
                </a:r>
              </a:p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 MPI program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Horizontal Scroll 41"/>
              <p:cNvSpPr/>
              <p:nvPr/>
            </p:nvSpPr>
            <p:spPr>
              <a:xfrm>
                <a:off x="3657600" y="3963834"/>
                <a:ext cx="1676400" cy="822298"/>
              </a:xfrm>
              <a:prstGeom prst="horizontalScroll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Logs (</a:t>
                </a:r>
                <a:r>
                  <a:rPr lang="en-US" sz="2000" b="1" dirty="0" err="1" smtClean="0">
                    <a:solidFill>
                      <a:schemeClr val="tx1"/>
                    </a:solidFill>
                  </a:rPr>
                  <a:t>pinballs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)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Horizontal Scroll 42"/>
              <p:cNvSpPr/>
              <p:nvPr/>
            </p:nvSpPr>
            <p:spPr>
              <a:xfrm>
                <a:off x="3733800" y="4040034"/>
                <a:ext cx="1752600" cy="822298"/>
              </a:xfrm>
              <a:prstGeom prst="horizontalScroll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Per-Process pinball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Horizontal Scroll 45"/>
              <p:cNvSpPr/>
              <p:nvPr/>
            </p:nvSpPr>
            <p:spPr>
              <a:xfrm>
                <a:off x="6096000" y="4807876"/>
                <a:ext cx="1905000" cy="822298"/>
              </a:xfrm>
              <a:prstGeom prst="horizontalScroll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Per-Process pinball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Horizontal Scroll 46"/>
              <p:cNvSpPr/>
              <p:nvPr/>
            </p:nvSpPr>
            <p:spPr>
              <a:xfrm>
                <a:off x="6096000" y="5562600"/>
                <a:ext cx="1905000" cy="652730"/>
              </a:xfrm>
              <a:prstGeom prst="horizontalScroll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Representative Regions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ight Arrow 47"/>
              <p:cNvSpPr/>
              <p:nvPr/>
            </p:nvSpPr>
            <p:spPr>
              <a:xfrm rot="10800000">
                <a:off x="5585074" y="5364993"/>
                <a:ext cx="379533" cy="493780"/>
              </a:xfrm>
              <a:prstGeom prst="rightArrow">
                <a:avLst>
                  <a:gd name="adj1" fmla="val 5000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664650" y="5308122"/>
                <a:ext cx="1903566" cy="63547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</a:rPr>
                  <a:t>PinPlay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+</a:t>
                </a:r>
              </a:p>
              <a:p>
                <a:pPr algn="ctr"/>
                <a:r>
                  <a:rPr lang="pt-BR" sz="2400" b="1" dirty="0" smtClean="0">
                    <a:solidFill>
                      <a:schemeClr val="tx1"/>
                    </a:solidFill>
                  </a:rPr>
                  <a:t>Checkpointer</a:t>
                </a:r>
              </a:p>
            </p:txBody>
          </p:sp>
          <p:sp>
            <p:nvSpPr>
              <p:cNvPr id="51" name="Right Arrow 50"/>
              <p:cNvSpPr/>
              <p:nvPr/>
            </p:nvSpPr>
            <p:spPr>
              <a:xfrm rot="10800000">
                <a:off x="3257489" y="5359878"/>
                <a:ext cx="364988" cy="493780"/>
              </a:xfrm>
              <a:prstGeom prst="rightArrow">
                <a:avLst>
                  <a:gd name="adj1" fmla="val 5000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Horizontal Scroll 52"/>
              <p:cNvSpPr/>
              <p:nvPr/>
            </p:nvSpPr>
            <p:spPr>
              <a:xfrm>
                <a:off x="1420063" y="5247740"/>
                <a:ext cx="1828800" cy="762000"/>
              </a:xfrm>
              <a:prstGeom prst="horizontalScroll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Checkpoints for simulation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U-Turn Arrow 57"/>
              <p:cNvSpPr/>
              <p:nvPr/>
            </p:nvSpPr>
            <p:spPr>
              <a:xfrm rot="5400000">
                <a:off x="7435852" y="4552950"/>
                <a:ext cx="1676400" cy="800100"/>
              </a:xfrm>
              <a:prstGeom prst="uturnArrow">
                <a:avLst>
                  <a:gd name="adj1" fmla="val 25000"/>
                  <a:gd name="adj2" fmla="val 25000"/>
                  <a:gd name="adj3" fmla="val 31174"/>
                  <a:gd name="adj4" fmla="val 43750"/>
                  <a:gd name="adj5" fmla="val 75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6019800" y="4191000"/>
              <a:ext cx="2057400" cy="144780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/>
          <p:cNvSpPr txBox="1">
            <a:spLocks/>
          </p:cNvSpPr>
          <p:nvPr/>
        </p:nvSpPr>
        <p:spPr>
          <a:xfrm>
            <a:off x="449263" y="5715000"/>
            <a:ext cx="8237537" cy="99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rPr>
              <a:t>Pinballs are</a:t>
            </a: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rPr>
              <a:t> used to share workloads for Pin-based analyses among architects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 Medium" pitchFamily="34" charset="0"/>
              <a:ea typeface="ＭＳ Ｐゴシック" pitchFamily="-111" charset="-128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 Medium" pitchFamily="34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 Medium" pitchFamily="34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 Medium" pitchFamily="34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 Medium" pitchFamily="34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 Medium" pitchFamily="34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 Medium" pitchFamily="34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 Medium" pitchFamily="34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Usage Example: Replay for Debugging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201738"/>
            <a:ext cx="8763000" cy="2303462"/>
          </a:xfrm>
        </p:spPr>
        <p:txBody>
          <a:bodyPr/>
          <a:lstStyle/>
          <a:p>
            <a:r>
              <a:rPr lang="pt-BR" dirty="0" smtClean="0"/>
              <a:t>Capture a buggy run and replay under debugger</a:t>
            </a:r>
          </a:p>
          <a:p>
            <a:pPr lvl="1"/>
            <a:r>
              <a:rPr lang="pt-BR" dirty="0" smtClean="0"/>
              <a:t>Guaranteed to reproduce the bug and helps root causing</a:t>
            </a:r>
          </a:p>
          <a:p>
            <a:pPr lvl="1"/>
            <a:r>
              <a:rPr lang="pt-BR" dirty="0" smtClean="0"/>
              <a:t>Works w/ off-the-shelf unmodified debuggers (e.g. GDB)</a:t>
            </a:r>
          </a:p>
          <a:p>
            <a:pPr lvl="1"/>
            <a:r>
              <a:rPr lang="pt-BR" dirty="0" smtClean="0"/>
              <a:t>PinPlay based tool extends GDB commands w/ your own</a:t>
            </a:r>
          </a:p>
          <a:p>
            <a:pPr lvl="1"/>
            <a:r>
              <a:rPr lang="pt-BR" dirty="0" smtClean="0"/>
              <a:t>Limitation: debugger can’t change control-flow</a:t>
            </a:r>
          </a:p>
          <a:p>
            <a:r>
              <a:rPr lang="pt-BR" dirty="0" smtClean="0"/>
              <a:t>Used to debug various multi-threaded applications</a:t>
            </a:r>
          </a:p>
          <a:p>
            <a:r>
              <a:rPr lang="pt-BR" dirty="0" smtClean="0"/>
              <a:t>Also using it for in-house debugging of concurrency issues with a major database vendor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2D4532-1F63-42F5-86ED-C1410817A4FA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542180" y="5026973"/>
            <a:ext cx="8220820" cy="1297627"/>
            <a:chOff x="542180" y="4722173"/>
            <a:chExt cx="8220820" cy="1297627"/>
          </a:xfrm>
        </p:grpSpPr>
        <p:sp>
          <p:nvSpPr>
            <p:cNvPr id="43" name="Rectangle 42"/>
            <p:cNvSpPr/>
            <p:nvPr/>
          </p:nvSpPr>
          <p:spPr>
            <a:xfrm>
              <a:off x="542180" y="4722173"/>
              <a:ext cx="8220820" cy="12954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Horizontal Scroll 4"/>
            <p:cNvSpPr/>
            <p:nvPr/>
          </p:nvSpPr>
          <p:spPr>
            <a:xfrm>
              <a:off x="621750" y="4890475"/>
              <a:ext cx="1359450" cy="822298"/>
            </a:xfrm>
            <a:prstGeom prst="horizontalScroll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Logs (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pinballs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8400" y="4800600"/>
              <a:ext cx="2209800" cy="6835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bg1"/>
                  </a:solidFill>
                </a:rPr>
                <a:t>PinPlay Enabled Debugger Tool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030088" y="5179373"/>
              <a:ext cx="377625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utoShape 3"/>
            <p:cNvSpPr>
              <a:spLocks noChangeArrowheads="1"/>
            </p:cNvSpPr>
            <p:nvPr/>
          </p:nvSpPr>
          <p:spPr bwMode="auto">
            <a:xfrm>
              <a:off x="2438400" y="5551747"/>
              <a:ext cx="2209800" cy="304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pt-BR" sz="2000" dirty="0" smtClean="0"/>
                <a:t>Intel’s Pin</a:t>
              </a:r>
              <a:endParaRPr lang="en-US" sz="2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67600" y="5239755"/>
              <a:ext cx="1219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Binary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5862297" y="5087355"/>
              <a:ext cx="1300503" cy="767088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64008" tIns="32004" rIns="64008" bIns="32004" anchor="ctr"/>
            <a:lstStyle/>
            <a:p>
              <a:pPr algn="ctr" defTabSz="639763"/>
              <a:r>
                <a:rPr lang="en-US" sz="2800" dirty="0" smtClean="0"/>
                <a:t>GDB</a:t>
              </a:r>
            </a:p>
            <a:p>
              <a:pPr algn="ctr" defTabSz="639763"/>
              <a:r>
                <a:rPr lang="en-US" dirty="0" smtClean="0"/>
                <a:t>(unmodified)</a:t>
              </a:r>
              <a:endParaRPr lang="en-US" dirty="0"/>
            </a:p>
          </p:txBody>
        </p:sp>
        <p:cxnSp>
          <p:nvCxnSpPr>
            <p:cNvPr id="47" name="Straight Arrow Connector 46"/>
            <p:cNvCxnSpPr>
              <a:stCxn id="46" idx="3"/>
              <a:endCxn id="45" idx="1"/>
            </p:cNvCxnSpPr>
            <p:nvPr/>
          </p:nvCxnSpPr>
          <p:spPr bwMode="auto">
            <a:xfrm flipV="1">
              <a:off x="7162800" y="5468355"/>
              <a:ext cx="304800" cy="254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4724400" y="5715000"/>
              <a:ext cx="1143000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4895531" y="5373469"/>
              <a:ext cx="971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remote</a:t>
              </a:r>
            </a:p>
            <a:p>
              <a:r>
                <a:rPr lang="pt-BR" dirty="0" smtClean="0"/>
                <a:t>protocol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691" y="1184486"/>
            <a:ext cx="8237537" cy="4767262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2078" y="6612148"/>
            <a:ext cx="501650" cy="228600"/>
          </a:xfrm>
        </p:spPr>
        <p:txBody>
          <a:bodyPr/>
          <a:lstStyle/>
          <a:p>
            <a:fld id="{5D2D4532-1F63-42F5-86ED-C1410817A4F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8922" y="897148"/>
          <a:ext cx="8407875" cy="24384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191000"/>
                <a:gridCol w="2743198"/>
                <a:gridCol w="147367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/>
                        <a:t>Benchmark/Application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Average </a:t>
                      </a:r>
                      <a:r>
                        <a:rPr lang="en-US" sz="2000" b="1" u="none" strike="noStrike" dirty="0" err="1" smtClean="0"/>
                        <a:t>Icount</a:t>
                      </a:r>
                      <a:r>
                        <a:rPr lang="en-US" sz="2000" b="1" u="none" strike="noStrike" dirty="0" smtClean="0"/>
                        <a:t> (Billions)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/>
                        <a:t>Size (MB)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SPEC2006 (single-threaded)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924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39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SPECOMP2001 (4-threaded </a:t>
                      </a:r>
                      <a:r>
                        <a:rPr lang="en-US" sz="2000" u="none" strike="noStrike" dirty="0" err="1"/>
                        <a:t>openmp</a:t>
                      </a:r>
                      <a:r>
                        <a:rPr lang="en-US" sz="2000" u="none" strike="noStrike" dirty="0"/>
                        <a:t>)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307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91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McBench (4-threaded RMS)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156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396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MILC-8p (numerical simulator/</a:t>
                      </a:r>
                      <a:r>
                        <a:rPr lang="en-US" sz="2000" u="none" strike="noStrike" baseline="0" dirty="0" smtClean="0"/>
                        <a:t>MPI</a:t>
                      </a:r>
                      <a:r>
                        <a:rPr lang="en-US" sz="2000" u="none" strike="noStrike" dirty="0" smtClean="0"/>
                        <a:t>)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109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2140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POP-8p (ocean circulator model/MPI)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952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1116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WRF-8p (Weather</a:t>
                      </a:r>
                      <a:r>
                        <a:rPr lang="en-US" sz="2000" u="none" strike="noStrike" baseline="0" dirty="0" smtClean="0"/>
                        <a:t> Prediction/MPI)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755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5222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EnergyApp-8p (Energy Exploration</a:t>
                      </a:r>
                      <a:r>
                        <a:rPr lang="en-US" sz="2000" u="none" strike="noStrike" baseline="0" dirty="0" smtClean="0"/>
                        <a:t>/MPI)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693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1996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330678" y="3411748"/>
          <a:ext cx="8305800" cy="328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686800" y="1930214"/>
            <a:ext cx="533400" cy="1557734"/>
            <a:chOff x="8534400" y="1947466"/>
            <a:chExt cx="533400" cy="1557734"/>
          </a:xfrm>
        </p:grpSpPr>
        <p:sp>
          <p:nvSpPr>
            <p:cNvPr id="7" name="Right Brace 6"/>
            <p:cNvSpPr/>
            <p:nvPr/>
          </p:nvSpPr>
          <p:spPr>
            <a:xfrm>
              <a:off x="8534400" y="2133600"/>
              <a:ext cx="152400" cy="1219200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8104267" y="2541667"/>
              <a:ext cx="1557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Isolated replay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Sources of Slowdown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Instrumentation of every memory operation to identify system call side-effects and log data</a:t>
            </a:r>
          </a:p>
          <a:p>
            <a:pPr lvl="1"/>
            <a:r>
              <a:rPr lang="pt-BR" dirty="0" smtClean="0"/>
              <a:t>Could be done by OS at the cost of OS modification or OS-specific analysis (doesn’t work on Windows</a:t>
            </a:r>
            <a:r>
              <a:rPr lang="en-US" dirty="0" smtClean="0"/>
              <a:t>®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Locks for shadow-memory accesses</a:t>
            </a:r>
          </a:p>
          <a:p>
            <a:pPr lvl="1"/>
            <a:r>
              <a:rPr lang="pt-BR" dirty="0" smtClean="0"/>
              <a:t>Could be eliminated by using a shadow-copy per thread at the cost of significant increase in log sizes</a:t>
            </a:r>
          </a:p>
          <a:p>
            <a:endParaRPr lang="pt-BR" dirty="0" smtClean="0"/>
          </a:p>
          <a:p>
            <a:r>
              <a:rPr lang="pt-BR" dirty="0" smtClean="0"/>
              <a:t>Other optimizations possible (please look at the paper)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2D4532-1F63-42F5-86ED-C1410817A4F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00138"/>
            <a:ext cx="8237537" cy="4767262"/>
          </a:xfrm>
        </p:spPr>
        <p:txBody>
          <a:bodyPr/>
          <a:lstStyle/>
          <a:p>
            <a:r>
              <a:rPr lang="en-US" dirty="0" smtClean="0"/>
              <a:t>User-level deterministic capture and replay</a:t>
            </a:r>
          </a:p>
          <a:p>
            <a:pPr lvl="1"/>
            <a:r>
              <a:rPr lang="en-US" dirty="0" smtClean="0"/>
              <a:t>No OS changes, special hardware, or virtualization</a:t>
            </a:r>
          </a:p>
          <a:p>
            <a:pPr lvl="1"/>
            <a:r>
              <a:rPr lang="pt-BR" dirty="0" smtClean="0"/>
              <a:t>Integrates w/ other Pin-tools for repeatable analysis and debugging</a:t>
            </a:r>
          </a:p>
          <a:p>
            <a:r>
              <a:rPr lang="en-US" dirty="0" smtClean="0"/>
              <a:t>Replay occurs on any machine and works across </a:t>
            </a:r>
            <a:r>
              <a:rPr lang="en-US" dirty="0" err="1" smtClean="0"/>
              <a:t>OSes</a:t>
            </a:r>
            <a:r>
              <a:rPr lang="en-US" dirty="0" smtClean="0"/>
              <a:t> (Windows to Linux</a:t>
            </a:r>
            <a:r>
              <a:rPr lang="pt-BR" dirty="0" smtClean="0"/>
              <a:t>)</a:t>
            </a:r>
          </a:p>
          <a:p>
            <a:r>
              <a:rPr lang="en-US" dirty="0" err="1" smtClean="0"/>
              <a:t>Pinballs</a:t>
            </a:r>
            <a:r>
              <a:rPr lang="en-US" dirty="0" smtClean="0"/>
              <a:t> are OS-independent and self-contained</a:t>
            </a:r>
          </a:p>
          <a:p>
            <a:pPr lvl="1"/>
            <a:r>
              <a:rPr lang="en-US" dirty="0" smtClean="0"/>
              <a:t>Ideal for sharing workloads among researchers, for Pin-based analyses</a:t>
            </a:r>
            <a:endParaRPr lang="pt-BR" dirty="0" smtClean="0"/>
          </a:p>
          <a:p>
            <a:r>
              <a:rPr lang="pt-BR" dirty="0" smtClean="0"/>
              <a:t>We will release PinPlay libraries in future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2D4532-1F63-42F5-86ED-C1410817A4F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2D4532-1F63-42F5-86ED-C1410817A4F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5612" y="158750"/>
            <a:ext cx="8231187" cy="889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-111" charset="-128"/>
                <a:cs typeface="ＭＳ Ｐゴシック" pitchFamily="-111" charset="-128"/>
              </a:rPr>
              <a:t>Q&amp;A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Non-Determinism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16040"/>
            <a:ext cx="8237537" cy="4767262"/>
          </a:xfrm>
        </p:spPr>
        <p:txBody>
          <a:bodyPr/>
          <a:lstStyle/>
          <a:p>
            <a:r>
              <a:rPr lang="pt-BR" dirty="0" smtClean="0"/>
              <a:t>Program execution is not repeatable across runs</a:t>
            </a:r>
          </a:p>
          <a:p>
            <a:pPr lvl="1"/>
            <a:r>
              <a:rPr lang="pt-BR" dirty="0" smtClean="0"/>
              <a:t>Interactions with environment (single-threaded)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Shared-memory interleaving (multi-threaded)</a:t>
            </a:r>
          </a:p>
          <a:p>
            <a:endParaRPr lang="pt-BR" dirty="0" smtClean="0"/>
          </a:p>
          <a:p>
            <a:r>
              <a:rPr lang="pt-BR" dirty="0" smtClean="0"/>
              <a:t>Source of many problems</a:t>
            </a:r>
          </a:p>
          <a:p>
            <a:pPr lvl="1"/>
            <a:r>
              <a:rPr lang="pt-BR" dirty="0" smtClean="0">
                <a:solidFill>
                  <a:srgbClr val="FFFF00"/>
                </a:solidFill>
              </a:rPr>
              <a:t>Hard to predict and test </a:t>
            </a:r>
            <a:r>
              <a:rPr lang="pt-BR" dirty="0" smtClean="0"/>
              <a:t>behaviors -&gt; leads to bugs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Very </a:t>
            </a:r>
            <a:r>
              <a:rPr lang="pt-BR" dirty="0" smtClean="0">
                <a:solidFill>
                  <a:srgbClr val="FFFF00"/>
                </a:solidFill>
              </a:rPr>
              <a:t>hard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smtClean="0"/>
              <a:t>and unpleasant </a:t>
            </a:r>
            <a:r>
              <a:rPr lang="pt-BR" dirty="0" smtClean="0">
                <a:solidFill>
                  <a:srgbClr val="FFFF00"/>
                </a:solidFill>
              </a:rPr>
              <a:t>to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FF00"/>
                </a:solidFill>
              </a:rPr>
              <a:t>debug</a:t>
            </a:r>
          </a:p>
          <a:p>
            <a:pPr lvl="1"/>
            <a:r>
              <a:rPr lang="pt-BR" dirty="0" smtClean="0">
                <a:solidFill>
                  <a:srgbClr val="FFFF00"/>
                </a:solidFill>
              </a:rPr>
              <a:t>Breaks program analyses </a:t>
            </a:r>
            <a:r>
              <a:rPr lang="pt-BR" dirty="0" smtClean="0"/>
              <a:t>that rely on </a:t>
            </a:r>
            <a:r>
              <a:rPr lang="pt-BR" dirty="0" smtClean="0">
                <a:solidFill>
                  <a:schemeClr val="bg1"/>
                </a:solidFill>
              </a:rPr>
              <a:t>repeatability</a:t>
            </a:r>
          </a:p>
          <a:p>
            <a:endParaRPr lang="pt-BR" dirty="0" smtClean="0"/>
          </a:p>
          <a:p>
            <a:r>
              <a:rPr lang="pt-BR" dirty="0" smtClean="0"/>
              <a:t>Obstacle for adoption of parallel programming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2D4532-1F63-42F5-86ED-C1410817A4F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Dealing with Non-Determinism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20897"/>
            <a:ext cx="8237537" cy="4741862"/>
          </a:xfrm>
        </p:spPr>
        <p:txBody>
          <a:bodyPr/>
          <a:lstStyle/>
          <a:p>
            <a:r>
              <a:rPr lang="pt-BR" dirty="0" smtClean="0"/>
              <a:t>Eliminate it</a:t>
            </a:r>
          </a:p>
          <a:p>
            <a:pPr lvl="1"/>
            <a:r>
              <a:rPr lang="pt-BR" dirty="0" smtClean="0"/>
              <a:t>Deterministic program execution enforced by  runtime (e.g. </a:t>
            </a:r>
            <a:r>
              <a:rPr lang="pt-BR" dirty="0" smtClean="0"/>
              <a:t>constrained </a:t>
            </a:r>
            <a:r>
              <a:rPr lang="pt-BR" dirty="0" smtClean="0"/>
              <a:t>execution [ISCA’09])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Deterministic Replay</a:t>
            </a:r>
          </a:p>
          <a:p>
            <a:pPr lvl="1"/>
            <a:r>
              <a:rPr lang="pt-BR" dirty="0" smtClean="0"/>
              <a:t>Let it be but</a:t>
            </a:r>
            <a:r>
              <a:rPr lang="pt-BR" i="1" dirty="0" smtClean="0"/>
              <a:t> </a:t>
            </a:r>
            <a:r>
              <a:rPr lang="pt-BR" dirty="0" smtClean="0">
                <a:solidFill>
                  <a:srgbClr val="FFFF00"/>
                </a:solidFill>
              </a:rPr>
              <a:t>capture</a:t>
            </a:r>
            <a:r>
              <a:rPr lang="pt-BR" dirty="0" smtClean="0"/>
              <a:t> and </a:t>
            </a:r>
            <a:r>
              <a:rPr lang="pt-BR" dirty="0" smtClean="0">
                <a:solidFill>
                  <a:srgbClr val="FFFF00"/>
                </a:solidFill>
              </a:rPr>
              <a:t>reproduce</a:t>
            </a:r>
            <a:r>
              <a:rPr lang="pt-BR" dirty="0" smtClean="0"/>
              <a:t> execution if needed</a:t>
            </a:r>
          </a:p>
          <a:p>
            <a:pPr lvl="1"/>
            <a:r>
              <a:rPr lang="pt-BR" dirty="0" smtClean="0"/>
              <a:t>Every instruction gets same input as in original run</a:t>
            </a:r>
          </a:p>
          <a:p>
            <a:endParaRPr lang="pt-BR" dirty="0" smtClean="0">
              <a:solidFill>
                <a:srgbClr val="FFFF00"/>
              </a:solidFill>
            </a:endParaRPr>
          </a:p>
          <a:p>
            <a:r>
              <a:rPr lang="pt-BR" b="1" dirty="0" smtClean="0">
                <a:solidFill>
                  <a:srgbClr val="FFFF00"/>
                </a:solidFill>
              </a:rPr>
              <a:t>This paper: User-level Deterministic Replay</a:t>
            </a:r>
          </a:p>
          <a:p>
            <a:pPr lvl="1"/>
            <a:r>
              <a:rPr lang="pt-BR" dirty="0" smtClean="0">
                <a:solidFill>
                  <a:srgbClr val="FFFF00"/>
                </a:solidFill>
              </a:rPr>
              <a:t>Implementation, challenges and usage examples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2D4532-1F63-42F5-86ED-C1410817A4F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OS or hardware changes</a:t>
            </a:r>
          </a:p>
          <a:p>
            <a:r>
              <a:rPr lang="pt-BR" dirty="0" smtClean="0"/>
              <a:t>No changes in user environment</a:t>
            </a:r>
          </a:p>
          <a:p>
            <a:r>
              <a:rPr lang="pt-BR" dirty="0" smtClean="0"/>
              <a:t>Manageable log sizes for long runs</a:t>
            </a:r>
          </a:p>
          <a:p>
            <a:r>
              <a:rPr lang="pt-BR" dirty="0" smtClean="0"/>
              <a:t>Reasonable run-time overhead</a:t>
            </a:r>
          </a:p>
          <a:p>
            <a:r>
              <a:rPr lang="pt-BR" dirty="0" smtClean="0"/>
              <a:t>Multi-threaded and multi-processed applications</a:t>
            </a:r>
          </a:p>
          <a:p>
            <a:r>
              <a:rPr lang="pt-BR" dirty="0" smtClean="0"/>
              <a:t>Integration with other existing analysis tools (e.g. Dynamic analyzers, debuggers, profilers)</a:t>
            </a:r>
          </a:p>
          <a:p>
            <a:r>
              <a:rPr lang="pt-BR" dirty="0" smtClean="0"/>
              <a:t>No assumptions about synchronization APIs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2D4532-1F63-42F5-86ED-C1410817A4F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F9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F9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F9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F9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F9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F9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F9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 of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Motivation &amp; Requirements</a:t>
            </a:r>
          </a:p>
          <a:p>
            <a:r>
              <a:rPr lang="pt-BR" dirty="0" smtClean="0"/>
              <a:t>PinPlay Overview</a:t>
            </a:r>
          </a:p>
          <a:p>
            <a:r>
              <a:rPr lang="pt-BR" dirty="0" smtClean="0"/>
              <a:t>Usage Examples</a:t>
            </a:r>
          </a:p>
          <a:p>
            <a:r>
              <a:rPr lang="pt-BR" dirty="0" smtClean="0"/>
              <a:t>Results</a:t>
            </a:r>
          </a:p>
          <a:p>
            <a:r>
              <a:rPr lang="pt-BR" dirty="0" smtClean="0"/>
              <a:t>Summary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2D4532-1F63-42F5-86ED-C1410817A4F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1066800"/>
          </a:xfrm>
        </p:spPr>
        <p:txBody>
          <a:bodyPr/>
          <a:lstStyle/>
          <a:p>
            <a:pPr algn="ctr">
              <a:buNone/>
            </a:pPr>
            <a:r>
              <a:rPr lang="pt-BR" dirty="0" smtClean="0"/>
              <a:t>User-level deterministic replay and analysis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PinPlay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2D4532-1F63-42F5-86ED-C1410817A4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2743200" y="3352800"/>
            <a:ext cx="9144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44"/>
          <p:cNvGrpSpPr/>
          <p:nvPr/>
        </p:nvGrpSpPr>
        <p:grpSpPr>
          <a:xfrm>
            <a:off x="-110704" y="1676400"/>
            <a:ext cx="8566423" cy="1319220"/>
            <a:chOff x="60383" y="1676400"/>
            <a:chExt cx="8566423" cy="1319220"/>
          </a:xfrm>
        </p:grpSpPr>
        <p:sp>
          <p:nvSpPr>
            <p:cNvPr id="15" name="Rectangle 14"/>
            <p:cNvSpPr/>
            <p:nvPr/>
          </p:nvSpPr>
          <p:spPr>
            <a:xfrm>
              <a:off x="560867" y="1700220"/>
              <a:ext cx="8065939" cy="12954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37067" y="1784371"/>
              <a:ext cx="1665139" cy="67784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Binary + Input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378406" y="1965265"/>
              <a:ext cx="3810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orizontal Scroll 8"/>
            <p:cNvSpPr/>
            <p:nvPr/>
          </p:nvSpPr>
          <p:spPr>
            <a:xfrm>
              <a:off x="7002753" y="1724073"/>
              <a:ext cx="1371600" cy="822298"/>
            </a:xfrm>
            <a:prstGeom prst="horizontalScroll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Logs (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pinballs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202565" y="1973216"/>
              <a:ext cx="3810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92953" y="1860571"/>
              <a:ext cx="19050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Normal Program Output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62404" y="188906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+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40606" y="1716122"/>
              <a:ext cx="3810000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1164" y="2690821"/>
              <a:ext cx="7929442" cy="2285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OS (Linux® or Windows®)</a:t>
              </a:r>
              <a:endParaRPr lang="en-US" sz="2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46867" y="1828767"/>
              <a:ext cx="1219200" cy="609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PinPlay</a:t>
              </a:r>
              <a:endParaRPr 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328346" y="2065129"/>
              <a:ext cx="130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capture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43"/>
          <p:cNvGrpSpPr/>
          <p:nvPr/>
        </p:nvGrpSpPr>
        <p:grpSpPr>
          <a:xfrm>
            <a:off x="-102078" y="4038600"/>
            <a:ext cx="6400800" cy="1905000"/>
            <a:chOff x="-76199" y="3886200"/>
            <a:chExt cx="6400800" cy="1905000"/>
          </a:xfrm>
        </p:grpSpPr>
        <p:sp>
          <p:nvSpPr>
            <p:cNvPr id="17" name="Rectangle 16"/>
            <p:cNvSpPr/>
            <p:nvPr/>
          </p:nvSpPr>
          <p:spPr>
            <a:xfrm>
              <a:off x="419729" y="3886200"/>
              <a:ext cx="5904872" cy="1905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7277" y="5486400"/>
              <a:ext cx="5751123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OS (Linux® or Windows®)</a:t>
              </a:r>
              <a:endParaRPr lang="en-US" sz="2000" dirty="0"/>
            </a:p>
          </p:txBody>
        </p:sp>
        <p:sp>
          <p:nvSpPr>
            <p:cNvPr id="29" name="Horizontal Scroll 28"/>
            <p:cNvSpPr/>
            <p:nvPr/>
          </p:nvSpPr>
          <p:spPr>
            <a:xfrm>
              <a:off x="480026" y="4343400"/>
              <a:ext cx="1371600" cy="822298"/>
            </a:xfrm>
            <a:prstGeom prst="horizontalScroll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Logs (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pinballs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1890771" y="4587902"/>
              <a:ext cx="3810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47971" y="4503751"/>
              <a:ext cx="12192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PinPlay</a:t>
              </a:r>
              <a:endParaRPr lang="en-US" sz="24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21618" y="4090947"/>
              <a:ext cx="2326782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Analysis Tools</a:t>
              </a:r>
              <a:endParaRPr lang="en-US" sz="2400" b="1" dirty="0"/>
            </a:p>
          </p:txBody>
        </p:sp>
        <p:sp>
          <p:nvSpPr>
            <p:cNvPr id="37" name="Left Brace 36"/>
            <p:cNvSpPr/>
            <p:nvPr/>
          </p:nvSpPr>
          <p:spPr>
            <a:xfrm>
              <a:off x="3688377" y="4038600"/>
              <a:ext cx="228600" cy="129540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39574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+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24928" y="4800600"/>
              <a:ext cx="2323472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Debuggers</a:t>
              </a:r>
              <a:endParaRPr 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-354865" y="4655929"/>
              <a:ext cx="10805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replay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Content Placeholder 2"/>
          <p:cNvSpPr txBox="1">
            <a:spLocks/>
          </p:cNvSpPr>
          <p:nvPr/>
        </p:nvSpPr>
        <p:spPr>
          <a:xfrm>
            <a:off x="6324600" y="3200400"/>
            <a:ext cx="2786330" cy="27432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pPr marL="342900" indent="-3429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lang="pt-BR" sz="2000" dirty="0" smtClean="0">
                <a:solidFill>
                  <a:srgbClr val="FFFFFF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rPr>
              <a:t>Run in application’s native environment</a:t>
            </a:r>
          </a:p>
          <a:p>
            <a:pPr marL="342900" indent="-3429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lang="pt-BR" sz="2000" dirty="0" smtClean="0">
                <a:solidFill>
                  <a:srgbClr val="FFFFFF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rPr>
              <a:t>Replays user code</a:t>
            </a:r>
            <a:endParaRPr lang="en-US" sz="2000" dirty="0" smtClean="0">
              <a:solidFill>
                <a:srgbClr val="FFFFFF"/>
              </a:solidFill>
              <a:latin typeface="Neo Sans Intel Medium" pitchFamily="34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342900" indent="-3429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rgbClr val="FFFFFF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rPr>
              <a:t>OS independent: cross-OS replay!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rPr>
              <a:t>Easily integrates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rPr>
              <a:t>w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rPr>
              <a:t>/ other </a:t>
            </a:r>
            <a:r>
              <a:rPr lang="en-US" sz="2000" dirty="0" smtClean="0">
                <a:solidFill>
                  <a:srgbClr val="FFFFFF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rPr>
              <a:t>tools and debuggers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2000" dirty="0" smtClean="0">
              <a:solidFill>
                <a:srgbClr val="FFFFFF"/>
              </a:solidFill>
              <a:latin typeface="Neo Sans Intel Medium" pitchFamily="34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2000" dirty="0" smtClean="0">
              <a:solidFill>
                <a:srgbClr val="FFFFFF"/>
              </a:solidFill>
              <a:latin typeface="Neo Sans Intel Medium" pitchFamily="34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2000" dirty="0" smtClean="0">
              <a:solidFill>
                <a:srgbClr val="FFFFFF"/>
              </a:solidFill>
              <a:latin typeface="Neo Sans Intel Medium" pitchFamily="34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2000" dirty="0" smtClean="0">
              <a:solidFill>
                <a:srgbClr val="FFFFFF"/>
              </a:solidFill>
              <a:latin typeface="Neo Sans Intel Medium" pitchFamily="34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2000" dirty="0" smtClean="0">
              <a:solidFill>
                <a:srgbClr val="FFFFFF"/>
              </a:solidFill>
              <a:latin typeface="Neo Sans Intel Medium" pitchFamily="34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 Medium" pitchFamily="34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90600"/>
            <a:ext cx="8237537" cy="685800"/>
          </a:xfrm>
        </p:spPr>
        <p:txBody>
          <a:bodyPr/>
          <a:lstStyle/>
          <a:p>
            <a:r>
              <a:rPr lang="pt-BR" dirty="0" smtClean="0"/>
              <a:t>Parallel-capture and parallel-replay</a:t>
            </a:r>
          </a:p>
          <a:p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Replay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2D4532-1F63-42F5-86ED-C1410817A4FA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81" name="Group 180"/>
          <p:cNvGrpSpPr/>
          <p:nvPr/>
        </p:nvGrpSpPr>
        <p:grpSpPr>
          <a:xfrm>
            <a:off x="542180" y="1600200"/>
            <a:ext cx="8220820" cy="1355782"/>
            <a:chOff x="542180" y="1616018"/>
            <a:chExt cx="8220820" cy="1355782"/>
          </a:xfrm>
        </p:grpSpPr>
        <p:sp>
          <p:nvSpPr>
            <p:cNvPr id="15" name="Rectangle 14"/>
            <p:cNvSpPr/>
            <p:nvPr/>
          </p:nvSpPr>
          <p:spPr>
            <a:xfrm>
              <a:off x="542180" y="1676400"/>
              <a:ext cx="8220820" cy="12954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787804" y="2153603"/>
              <a:ext cx="377625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478952" y="2133600"/>
              <a:ext cx="377625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95027" y="2017105"/>
              <a:ext cx="1208400" cy="609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PinPlay</a:t>
              </a:r>
              <a:endParaRPr lang="en-US" sz="2400" b="1" dirty="0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600453" y="1616018"/>
              <a:ext cx="1149968" cy="1278148"/>
              <a:chOff x="600453" y="1600200"/>
              <a:chExt cx="1149968" cy="12781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84529" y="1938070"/>
                <a:ext cx="226574" cy="86551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62152" y="1938070"/>
                <a:ext cx="226574" cy="865512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39777" y="1938070"/>
                <a:ext cx="226574" cy="86551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00453" y="1600200"/>
                <a:ext cx="41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</a:rPr>
                  <a:t>T0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69534" y="1607392"/>
                <a:ext cx="411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</a:rPr>
                  <a:t>T1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338604" y="1600200"/>
                <a:ext cx="411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</a:rPr>
                  <a:t>T2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rot="16200000" flipH="1">
                <a:off x="910428" y="2042257"/>
                <a:ext cx="152400" cy="151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rot="16200000" flipH="1">
                <a:off x="1288052" y="2118457"/>
                <a:ext cx="152400" cy="151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5400000">
                <a:off x="1279503" y="2347057"/>
                <a:ext cx="152400" cy="151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rot="5400000">
                <a:off x="1288052" y="2575657"/>
                <a:ext cx="152400" cy="151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rot="16200000" flipH="1">
                <a:off x="834228" y="2499457"/>
                <a:ext cx="304800" cy="151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601874" y="1677834"/>
                <a:ext cx="1140003" cy="120051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Horizontal Scroll 56"/>
            <p:cNvSpPr/>
            <p:nvPr/>
          </p:nvSpPr>
          <p:spPr>
            <a:xfrm>
              <a:off x="3932102" y="1844702"/>
              <a:ext cx="1359450" cy="822298"/>
            </a:xfrm>
            <a:prstGeom prst="horizontalScroll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Logs (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pinballs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820226" y="1981200"/>
              <a:ext cx="1208400" cy="609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PinPlay</a:t>
              </a:r>
              <a:endParaRPr lang="en-US" sz="2400" b="1" dirty="0"/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5367076" y="2133600"/>
              <a:ext cx="377625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Arrow 72"/>
            <p:cNvSpPr/>
            <p:nvPr/>
          </p:nvSpPr>
          <p:spPr>
            <a:xfrm>
              <a:off x="7104150" y="2133600"/>
              <a:ext cx="377625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7557300" y="1626078"/>
              <a:ext cx="1149968" cy="1262330"/>
              <a:chOff x="7557300" y="1610260"/>
              <a:chExt cx="1149968" cy="126233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7641376" y="1948130"/>
                <a:ext cx="226574" cy="86551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8018999" y="1948130"/>
                <a:ext cx="226574" cy="865512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8396624" y="1948130"/>
                <a:ext cx="226574" cy="86551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7557300" y="1610260"/>
                <a:ext cx="41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</a:rPr>
                  <a:t>T0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7926381" y="1617452"/>
                <a:ext cx="411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</a:rPr>
                  <a:t>T1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8295451" y="1610260"/>
                <a:ext cx="411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</a:rPr>
                  <a:t>T2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1" name="Straight Arrow Connector 150"/>
              <p:cNvCxnSpPr/>
              <p:nvPr/>
            </p:nvCxnSpPr>
            <p:spPr>
              <a:xfrm rot="16200000" flipH="1">
                <a:off x="7867275" y="2052317"/>
                <a:ext cx="152400" cy="151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 rot="16200000" flipH="1">
                <a:off x="8244899" y="2128517"/>
                <a:ext cx="152400" cy="151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 rot="5400000">
                <a:off x="8236350" y="2357117"/>
                <a:ext cx="152400" cy="151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 rot="5400000">
                <a:off x="8228925" y="2585717"/>
                <a:ext cx="152400" cy="151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rot="16200000" flipH="1">
                <a:off x="7791075" y="2509517"/>
                <a:ext cx="304800" cy="151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6" name="Rectangle 155"/>
              <p:cNvSpPr/>
              <p:nvPr/>
            </p:nvSpPr>
            <p:spPr>
              <a:xfrm>
                <a:off x="7558721" y="1687894"/>
                <a:ext cx="1140003" cy="1184696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Content Placeholder 2"/>
          <p:cNvSpPr txBox="1">
            <a:spLocks/>
          </p:cNvSpPr>
          <p:nvPr/>
        </p:nvSpPr>
        <p:spPr>
          <a:xfrm>
            <a:off x="457200" y="3200400"/>
            <a:ext cx="8237537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rPr>
              <a:t>Parallel-capture and isolated-replay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 Medium" pitchFamily="34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542180" y="3784122"/>
            <a:ext cx="8144620" cy="2514600"/>
            <a:chOff x="542180" y="3784122"/>
            <a:chExt cx="8144620" cy="2514600"/>
          </a:xfrm>
        </p:grpSpPr>
        <p:sp>
          <p:nvSpPr>
            <p:cNvPr id="74" name="Rectangle 73"/>
            <p:cNvSpPr/>
            <p:nvPr/>
          </p:nvSpPr>
          <p:spPr>
            <a:xfrm>
              <a:off x="542180" y="3784122"/>
              <a:ext cx="8144620" cy="25146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ight Arrow 75"/>
            <p:cNvSpPr/>
            <p:nvPr/>
          </p:nvSpPr>
          <p:spPr>
            <a:xfrm>
              <a:off x="1798937" y="4878117"/>
              <a:ext cx="3810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Arrow 76"/>
            <p:cNvSpPr/>
            <p:nvPr/>
          </p:nvSpPr>
          <p:spPr>
            <a:xfrm>
              <a:off x="3505200" y="4886068"/>
              <a:ext cx="3810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09800" y="4741619"/>
              <a:ext cx="1219200" cy="609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PinPlay</a:t>
              </a:r>
              <a:endParaRPr lang="en-US" sz="2400" b="1" dirty="0"/>
            </a:p>
          </p:txBody>
        </p:sp>
        <p:sp>
          <p:nvSpPr>
            <p:cNvPr id="90" name="Horizontal Scroll 89"/>
            <p:cNvSpPr/>
            <p:nvPr/>
          </p:nvSpPr>
          <p:spPr>
            <a:xfrm>
              <a:off x="3943714" y="4620888"/>
              <a:ext cx="1371600" cy="822298"/>
            </a:xfrm>
            <a:prstGeom prst="horizontalScroll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Logs (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pinballs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11174" y="4017024"/>
              <a:ext cx="1219200" cy="51758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PinPlay</a:t>
              </a:r>
              <a:endParaRPr lang="en-US" sz="2400" b="1" dirty="0"/>
            </a:p>
          </p:txBody>
        </p:sp>
        <p:sp>
          <p:nvSpPr>
            <p:cNvPr id="104" name="Right Arrow 103"/>
            <p:cNvSpPr/>
            <p:nvPr/>
          </p:nvSpPr>
          <p:spPr>
            <a:xfrm>
              <a:off x="5563044" y="4779024"/>
              <a:ext cx="3810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ight Arrow 104"/>
            <p:cNvSpPr/>
            <p:nvPr/>
          </p:nvSpPr>
          <p:spPr>
            <a:xfrm>
              <a:off x="7315200" y="4114800"/>
              <a:ext cx="3810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11174" y="4735894"/>
              <a:ext cx="1219200" cy="51758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PinPlay</a:t>
              </a:r>
              <a:endParaRPr lang="en-US" sz="2400" b="1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11174" y="5464824"/>
              <a:ext cx="1219200" cy="51758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PinPlay</a:t>
              </a:r>
              <a:endParaRPr lang="en-US" sz="2400" b="1" dirty="0"/>
            </a:p>
          </p:txBody>
        </p:sp>
        <p:sp>
          <p:nvSpPr>
            <p:cNvPr id="108" name="Right Arrow 107"/>
            <p:cNvSpPr/>
            <p:nvPr/>
          </p:nvSpPr>
          <p:spPr>
            <a:xfrm rot="19487885">
              <a:off x="5563044" y="4251370"/>
              <a:ext cx="3810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ight Arrow 108"/>
            <p:cNvSpPr/>
            <p:nvPr/>
          </p:nvSpPr>
          <p:spPr>
            <a:xfrm rot="2311913">
              <a:off x="5539859" y="5379335"/>
              <a:ext cx="3810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772400" y="3827252"/>
              <a:ext cx="228599" cy="76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772400" y="4639574"/>
              <a:ext cx="228599" cy="762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772401" y="5460522"/>
              <a:ext cx="228599" cy="78931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8" name="Right Arrow 137"/>
            <p:cNvSpPr/>
            <p:nvPr/>
          </p:nvSpPr>
          <p:spPr>
            <a:xfrm>
              <a:off x="7315200" y="5562600"/>
              <a:ext cx="3810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ight Arrow 138"/>
            <p:cNvSpPr/>
            <p:nvPr/>
          </p:nvSpPr>
          <p:spPr>
            <a:xfrm>
              <a:off x="7315200" y="4803468"/>
              <a:ext cx="3810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078634" y="3925006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T0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077200" y="47748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T1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78634" y="56130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T2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09600" y="4343400"/>
              <a:ext cx="1149968" cy="1270956"/>
              <a:chOff x="448574" y="1463618"/>
              <a:chExt cx="1160246" cy="1270956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533401" y="1801488"/>
                <a:ext cx="228599" cy="86551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914400" y="1801488"/>
                <a:ext cx="228599" cy="865512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295400" y="1801488"/>
                <a:ext cx="228599" cy="86551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48574" y="1463618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</a:rPr>
                  <a:t>T0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820954" y="147081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</a:rPr>
                  <a:t>T1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193322" y="146361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</a:rPr>
                  <a:t>T2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0" name="Straight Arrow Connector 169"/>
              <p:cNvCxnSpPr/>
              <p:nvPr/>
            </p:nvCxnSpPr>
            <p:spPr>
              <a:xfrm rot="16200000" flipH="1">
                <a:off x="762000" y="1905000"/>
                <a:ext cx="152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 rot="16200000" flipH="1">
                <a:off x="1143000" y="1981200"/>
                <a:ext cx="152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rot="5400000">
                <a:off x="1134374" y="2209800"/>
                <a:ext cx="152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 rot="5400000">
                <a:off x="1143000" y="2438400"/>
                <a:ext cx="152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/>
              <p:nvPr/>
            </p:nvCxnSpPr>
            <p:spPr>
              <a:xfrm rot="16200000" flipH="1">
                <a:off x="685800" y="2362200"/>
                <a:ext cx="3048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Rectangle 174"/>
              <p:cNvSpPr/>
              <p:nvPr/>
            </p:nvSpPr>
            <p:spPr>
              <a:xfrm>
                <a:off x="450008" y="1549878"/>
                <a:ext cx="1150192" cy="1184696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Horizontal Scroll 74"/>
            <p:cNvSpPr/>
            <p:nvPr/>
          </p:nvSpPr>
          <p:spPr>
            <a:xfrm>
              <a:off x="3988278" y="4697172"/>
              <a:ext cx="1371600" cy="822298"/>
            </a:xfrm>
            <a:prstGeom prst="horizontalScroll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Logs (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pinballs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Horizontal Scroll 78"/>
            <p:cNvSpPr/>
            <p:nvPr/>
          </p:nvSpPr>
          <p:spPr>
            <a:xfrm>
              <a:off x="4045792" y="4783348"/>
              <a:ext cx="1371600" cy="822298"/>
            </a:xfrm>
            <a:prstGeom prst="horizontalScroll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Logs (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pinballs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F9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F91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Information Captured For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14800"/>
            <a:ext cx="8383587" cy="2286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pt-BR" dirty="0" smtClean="0"/>
              <a:t>Code executed (user and libraries)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dirty="0" smtClean="0"/>
              <a:t>Position of code and stack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dirty="0" smtClean="0"/>
              <a:t>Output of some instructions (e.g. RDTSC)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dirty="0" smtClean="0"/>
              <a:t>Subset of shared-memory access interleaving (transitive opt. - FDR [ISCA’03])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2D4532-1F63-42F5-86ED-C1410817A4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990600"/>
            <a:ext cx="5334000" cy="4767262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rPr>
              <a:t>Subset of Memory Values</a:t>
            </a:r>
          </a:p>
          <a:p>
            <a:pPr marL="690563" lvl="1" indent="-233363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pt-BR" sz="2000" dirty="0" smtClean="0">
                <a:solidFill>
                  <a:srgbClr val="FFFFFF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rPr>
              <a:t>Shadow-memory to capture first reads without prior writes and OS side-effects automatically [Sigmetrics’06]</a:t>
            </a:r>
          </a:p>
          <a:p>
            <a:pPr marL="690563" lvl="1" indent="-233363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pt-BR" sz="2000" dirty="0" smtClean="0">
                <a:solidFill>
                  <a:srgbClr val="FFFFFF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rPr>
              <a:t>Values changed by remote threads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pt-BR" sz="2800" dirty="0" smtClean="0">
                <a:solidFill>
                  <a:srgbClr val="FFFFFF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rPr>
              <a:t>Initial registers and OS register side-effects:</a:t>
            </a:r>
          </a:p>
          <a:p>
            <a:pPr marL="690563" lvl="1" indent="-233363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pt-BR" sz="2000" dirty="0" smtClean="0">
                <a:solidFill>
                  <a:srgbClr val="FFFFFF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rPr>
              <a:t>Signals/Exceptions/APCs/system calls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739444" y="762000"/>
            <a:ext cx="3546896" cy="3250722"/>
            <a:chOff x="5867400" y="779252"/>
            <a:chExt cx="3546896" cy="3250722"/>
          </a:xfrm>
        </p:grpSpPr>
        <p:sp>
          <p:nvSpPr>
            <p:cNvPr id="5" name="Pie 4"/>
            <p:cNvSpPr/>
            <p:nvPr/>
          </p:nvSpPr>
          <p:spPr>
            <a:xfrm>
              <a:off x="6019800" y="1194756"/>
              <a:ext cx="2209800" cy="1447800"/>
            </a:xfrm>
            <a:prstGeom prst="pie">
              <a:avLst>
                <a:gd name="adj1" fmla="val 16240999"/>
                <a:gd name="adj2" fmla="val 1374794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>
              <a:off x="6019800" y="1194756"/>
              <a:ext cx="2209800" cy="1447800"/>
            </a:xfrm>
            <a:prstGeom prst="pie">
              <a:avLst>
                <a:gd name="adj1" fmla="val 13708275"/>
                <a:gd name="adj2" fmla="val 1635665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2767644"/>
              <a:ext cx="228600" cy="2286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67400" y="3096464"/>
              <a:ext cx="228600" cy="2286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03192" y="779252"/>
              <a:ext cx="22788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smtClean="0">
                  <a:solidFill>
                    <a:schemeClr val="bg1"/>
                  </a:solidFill>
                </a:rPr>
                <a:t>All memory Values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54304" y="2667000"/>
              <a:ext cx="3013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smtClean="0">
                  <a:solidFill>
                    <a:srgbClr val="FFFF00"/>
                  </a:solidFill>
                </a:rPr>
                <a:t>Reads without prior writes</a:t>
              </a:r>
              <a:endParaRPr 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4304" y="2982468"/>
              <a:ext cx="30896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smtClean="0">
                  <a:solidFill>
                    <a:srgbClr val="FFFF00"/>
                  </a:solidFill>
                </a:rPr>
                <a:t>OS side-effects used by app</a:t>
              </a:r>
              <a:endParaRPr 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7" name="Pie 16"/>
            <p:cNvSpPr/>
            <p:nvPr/>
          </p:nvSpPr>
          <p:spPr>
            <a:xfrm>
              <a:off x="6011174" y="1193322"/>
              <a:ext cx="2209800" cy="1447800"/>
            </a:xfrm>
            <a:prstGeom prst="pie">
              <a:avLst>
                <a:gd name="adj1" fmla="val 11431349"/>
                <a:gd name="adj2" fmla="val 13747946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67400" y="3733800"/>
              <a:ext cx="228600" cy="228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19800" y="3629864"/>
              <a:ext cx="3394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</a:rPr>
                <a:t>All other values (not captured)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7400" y="3429000"/>
              <a:ext cx="228600" cy="2286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ie 22"/>
            <p:cNvSpPr/>
            <p:nvPr/>
          </p:nvSpPr>
          <p:spPr>
            <a:xfrm>
              <a:off x="6011174" y="1194756"/>
              <a:ext cx="2209800" cy="1447800"/>
            </a:xfrm>
            <a:prstGeom prst="pie">
              <a:avLst>
                <a:gd name="adj1" fmla="val 16268124"/>
                <a:gd name="adj2" fmla="val 18070088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45678" y="3309246"/>
              <a:ext cx="3250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smtClean="0">
                  <a:solidFill>
                    <a:srgbClr val="FFFF00"/>
                  </a:solidFill>
                </a:rPr>
                <a:t>Values from remote threads</a:t>
              </a:r>
              <a:endParaRPr lang="en-US" sz="2000" b="1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PinPlay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2D4532-1F63-42F5-86ED-C1410817A4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914400" y="5334000"/>
            <a:ext cx="8237537" cy="6858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Capable of </a:t>
            </a:r>
            <a:r>
              <a:rPr lang="pt-BR" dirty="0" smtClean="0">
                <a:solidFill>
                  <a:srgbClr val="FFFF00"/>
                </a:solidFill>
              </a:rPr>
              <a:t>logging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FFFF00"/>
                </a:solidFill>
              </a:rPr>
              <a:t>replaying</a:t>
            </a:r>
            <a:r>
              <a:rPr lang="pt-BR" dirty="0" smtClean="0"/>
              <a:t> and </a:t>
            </a:r>
            <a:r>
              <a:rPr lang="pt-BR" dirty="0" smtClean="0">
                <a:solidFill>
                  <a:srgbClr val="FFFF00"/>
                </a:solidFill>
              </a:rPr>
              <a:t>relogging </a:t>
            </a:r>
            <a:r>
              <a:rPr lang="pt-BR" dirty="0" smtClean="0"/>
              <a:t>execution (recapture from a replaying run)</a:t>
            </a:r>
          </a:p>
          <a:p>
            <a:endParaRPr lang="pt-BR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1038695" y="1006419"/>
            <a:ext cx="6740149" cy="4277259"/>
            <a:chOff x="1038695" y="930218"/>
            <a:chExt cx="6740149" cy="4277259"/>
          </a:xfrm>
        </p:grpSpPr>
        <p:sp>
          <p:nvSpPr>
            <p:cNvPr id="5" name="Rectangle 4"/>
            <p:cNvSpPr/>
            <p:nvPr/>
          </p:nvSpPr>
          <p:spPr>
            <a:xfrm>
              <a:off x="1043337" y="990600"/>
              <a:ext cx="6729064" cy="381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38695" y="4978878"/>
              <a:ext cx="6733706" cy="2285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OS (Linux® or Windows®)</a:t>
              </a:r>
              <a:endParaRPr lang="en-US" sz="2000" dirty="0"/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1117949" y="4300268"/>
              <a:ext cx="6554787" cy="38100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pt-BR" sz="2400" dirty="0" smtClean="0"/>
                <a:t>Intel’s Pin (JIT compiler and instrumentor) *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600" y="930218"/>
              <a:ext cx="1454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solidFill>
                    <a:schemeClr val="bg1"/>
                  </a:solidFill>
                </a:rPr>
                <a:t>User Land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17949" y="2666999"/>
              <a:ext cx="6554787" cy="1524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17982" y="2614819"/>
              <a:ext cx="1358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smtClean="0"/>
                <a:t>PinPlay Lib</a:t>
              </a:r>
              <a:endParaRPr lang="en-US" sz="20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71936" y="3276598"/>
              <a:ext cx="2842864" cy="5492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/>
                <a:t>Instrumentation and analysis to capture logs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52606" y="1032296"/>
              <a:ext cx="1981200" cy="67784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Application code and data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94149" y="2971798"/>
              <a:ext cx="3049587" cy="990601"/>
            </a:xfrm>
            <a:prstGeom prst="rect">
              <a:avLst/>
            </a:prstGeom>
            <a:noFill/>
            <a:ln w="22225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8" idx="2"/>
            </p:cNvCxnSpPr>
            <p:nvPr/>
          </p:nvCxnSpPr>
          <p:spPr>
            <a:xfrm rot="5400000">
              <a:off x="4242547" y="4833275"/>
              <a:ext cx="304802" cy="7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3177730" y="4055212"/>
              <a:ext cx="4572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4396136" y="2971798"/>
              <a:ext cx="3200400" cy="982769"/>
            </a:xfrm>
            <a:prstGeom prst="rect">
              <a:avLst/>
            </a:prstGeom>
            <a:noFill/>
            <a:ln w="22225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41474" y="2954547"/>
              <a:ext cx="818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tx2"/>
                  </a:solidFill>
                </a:rPr>
                <a:t>Logger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31814" y="2948790"/>
              <a:ext cx="10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tx2"/>
                  </a:solidFill>
                </a:rPr>
                <a:t>Replayer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5400000">
              <a:off x="1729930" y="4037806"/>
              <a:ext cx="457200" cy="1588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548536" y="3276598"/>
              <a:ext cx="2919064" cy="5334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/>
                <a:t>Instrumentation and analysis to inject side-effects</a:t>
              </a:r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rot="5400000">
              <a:off x="4928742" y="407231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5400000">
              <a:off x="6454330" y="4063684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1124161" y="1846053"/>
            <a:ext cx="6554787" cy="838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Your Pin-based Tool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81400" y="6400800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 http://www.pintool.org/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81930" y="1421922"/>
            <a:ext cx="1981200" cy="37304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pinball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aster Versio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6F86D685724E428FD03B39DDC3270E" ma:contentTypeVersion="0" ma:contentTypeDescription="Create a new document." ma:contentTypeScope="" ma:versionID="1edd34994154513bef6d2ee47938f2e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6E9D1BD-216C-46AB-9F08-35B4D2C949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797E58-74FF-4DED-B61B-71B713B58B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C29BE5C-8DA5-4CDB-A268-1A025665E26D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3655</TotalTime>
  <Words>1070</Words>
  <Application>Microsoft Office PowerPoint</Application>
  <PresentationFormat>On-screen Show (4:3)</PresentationFormat>
  <Paragraphs>287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3_Master Version 2</vt:lpstr>
      <vt:lpstr>PinPlay: A Framework for Deterministic Replay and Reproducible Analysis of  Parallel Programs</vt:lpstr>
      <vt:lpstr>Non-Determinism</vt:lpstr>
      <vt:lpstr>Dealing with Non-Determinism</vt:lpstr>
      <vt:lpstr>Requirements</vt:lpstr>
      <vt:lpstr>Rest of the Talk</vt:lpstr>
      <vt:lpstr>PinPlay</vt:lpstr>
      <vt:lpstr>Replay Models</vt:lpstr>
      <vt:lpstr>Information Captured For Replay</vt:lpstr>
      <vt:lpstr>PinPlay Architecture</vt:lpstr>
      <vt:lpstr>Cross-OS Replay and Challenges</vt:lpstr>
      <vt:lpstr>Usage Example: Program Analysis</vt:lpstr>
      <vt:lpstr>Usage Example: Replay for Debugging </vt:lpstr>
      <vt:lpstr>Results</vt:lpstr>
      <vt:lpstr>Sources of Slowdown</vt:lpstr>
      <vt:lpstr>Summary</vt:lpstr>
      <vt:lpstr>Slide 16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Adkisson, Belinda L</dc:creator>
  <cp:lastModifiedBy>Pereira, Cristiano L</cp:lastModifiedBy>
  <cp:revision>211</cp:revision>
  <dcterms:created xsi:type="dcterms:W3CDTF">2010-03-25T18:11:52Z</dcterms:created>
  <dcterms:modified xsi:type="dcterms:W3CDTF">2010-04-27T03:20:49Z</dcterms:modified>
</cp:coreProperties>
</file>