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9.xml" ContentType="application/vnd.openxmlformats-officedocument.drawingml.chart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charts/chart7.xml" ContentType="application/vnd.openxmlformats-officedocument.drawingml.chart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8.xml" ContentType="application/vnd.openxmlformats-officedocument.drawingml.chart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6.xml" ContentType="application/vnd.openxmlformats-officedocument.drawingml.chart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handoutMasterIdLst>
    <p:handoutMasterId r:id="rId36"/>
  </p:handoutMasterIdLst>
  <p:sldIdLst>
    <p:sldId id="305" r:id="rId2"/>
    <p:sldId id="306" r:id="rId3"/>
    <p:sldId id="307" r:id="rId4"/>
    <p:sldId id="308" r:id="rId5"/>
    <p:sldId id="276" r:id="rId6"/>
    <p:sldId id="313" r:id="rId7"/>
    <p:sldId id="309" r:id="rId8"/>
    <p:sldId id="278" r:id="rId9"/>
    <p:sldId id="314" r:id="rId10"/>
    <p:sldId id="280" r:id="rId11"/>
    <p:sldId id="281" r:id="rId12"/>
    <p:sldId id="275" r:id="rId13"/>
    <p:sldId id="315" r:id="rId14"/>
    <p:sldId id="282" r:id="rId15"/>
    <p:sldId id="283" r:id="rId16"/>
    <p:sldId id="285" r:id="rId17"/>
    <p:sldId id="310" r:id="rId18"/>
    <p:sldId id="261" r:id="rId19"/>
    <p:sldId id="302" r:id="rId20"/>
    <p:sldId id="311" r:id="rId21"/>
    <p:sldId id="289" r:id="rId22"/>
    <p:sldId id="312" r:id="rId23"/>
    <p:sldId id="299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87" r:id="rId33"/>
    <p:sldId id="300" r:id="rId34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lamp\&#48148;&#53461;%20&#54868;&#47732;\cgo\ESWEEK_04_2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lamp\&#48148;&#53461;%20&#54868;&#47732;\cgo\ESWEEK_04_2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&#45796;&#50868;&#47196;&#46300;\ESWEEK_04_27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ocuments%20and%20Settings\clamp\&#48148;&#53461;%20&#54868;&#47732;\cgo\ESWEEK_04_2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lamp\&#48148;&#53461;%20&#54868;&#47732;\cgo\ESWEEK_04_27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Documents%20and%20Settings\clamp\&#48148;&#53461;%20&#54868;&#47732;\cgo\ESWEEK_04_27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lamp\&#48148;&#53461;%20&#54868;&#47732;\cgo\ESWEEK_04_27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lamp\&#48148;&#53461;%20&#54868;&#47732;\cgo\ESWEEK_04_27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ocuments%20and%20Settings\clamp\&#48148;&#53461;%20&#54868;&#47732;\cgo\ESWEEK_04_2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stacked"/>
        <c:ser>
          <c:idx val="0"/>
          <c:order val="0"/>
          <c:tx>
            <c:strRef>
              <c:f>Sheet1!$M$111</c:f>
              <c:strCache>
                <c:ptCount val="1"/>
                <c:pt idx="0">
                  <c:v>xlet method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multiLvlStrRef>
              <c:f>Sheet1!$A$112:$B$122</c:f>
              <c:multiLvlStrCache>
                <c:ptCount val="11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  <c:pt idx="10">
                    <c:v>Geomean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Sheet1!$M$112:$M$122</c:f>
              <c:numCache>
                <c:formatCode>0%</c:formatCode>
                <c:ptCount val="11"/>
                <c:pt idx="0">
                  <c:v>1.6690969690657375E-3</c:v>
                </c:pt>
                <c:pt idx="1">
                  <c:v>1.9492311511176733E-3</c:v>
                </c:pt>
                <c:pt idx="2">
                  <c:v>4.1303213932838215E-3</c:v>
                </c:pt>
                <c:pt idx="3">
                  <c:v>5.0177982896775514E-3</c:v>
                </c:pt>
                <c:pt idx="4">
                  <c:v>8.7186837936952047E-3</c:v>
                </c:pt>
                <c:pt idx="5">
                  <c:v>5.7675614058392598E-3</c:v>
                </c:pt>
                <c:pt idx="6">
                  <c:v>5.6928908144960894E-3</c:v>
                </c:pt>
                <c:pt idx="7">
                  <c:v>5.4072239784923853E-3</c:v>
                </c:pt>
                <c:pt idx="8">
                  <c:v>2.5094685248904622E-3</c:v>
                </c:pt>
                <c:pt idx="9">
                  <c:v>2.1141039285415726E-3</c:v>
                </c:pt>
                <c:pt idx="10">
                  <c:v>3.7589901477830252E-3</c:v>
                </c:pt>
              </c:numCache>
            </c:numRef>
          </c:val>
        </c:ser>
        <c:ser>
          <c:idx val="1"/>
          <c:order val="1"/>
          <c:tx>
            <c:strRef>
              <c:f>Sheet1!$N$111</c:f>
              <c:strCache>
                <c:ptCount val="1"/>
                <c:pt idx="0">
                  <c:v>system method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cat>
            <c:multiLvlStrRef>
              <c:f>Sheet1!$A$112:$B$122</c:f>
              <c:multiLvlStrCache>
                <c:ptCount val="11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  <c:pt idx="10">
                    <c:v>Geomean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Sheet1!$N$112:$N$122</c:f>
              <c:numCache>
                <c:formatCode>0%</c:formatCode>
                <c:ptCount val="11"/>
                <c:pt idx="0">
                  <c:v>0.93340277054473497</c:v>
                </c:pt>
                <c:pt idx="1">
                  <c:v>0.93293181610337073</c:v>
                </c:pt>
                <c:pt idx="2">
                  <c:v>0.93759355771636221</c:v>
                </c:pt>
                <c:pt idx="3">
                  <c:v>0.94666225960067085</c:v>
                </c:pt>
                <c:pt idx="4">
                  <c:v>0.95328782718109262</c:v>
                </c:pt>
                <c:pt idx="5">
                  <c:v>0.95459937536105177</c:v>
                </c:pt>
                <c:pt idx="6">
                  <c:v>0.95627156623777565</c:v>
                </c:pt>
                <c:pt idx="7">
                  <c:v>0.95257312937025518</c:v>
                </c:pt>
                <c:pt idx="8">
                  <c:v>0.9393828749659594</c:v>
                </c:pt>
                <c:pt idx="9">
                  <c:v>0.93848332511342036</c:v>
                </c:pt>
                <c:pt idx="10">
                  <c:v>0.9460920850800425</c:v>
                </c:pt>
              </c:numCache>
            </c:numRef>
          </c:val>
        </c:ser>
        <c:ser>
          <c:idx val="2"/>
          <c:order val="2"/>
          <c:tx>
            <c:strRef>
              <c:f>Sheet1!$O$111</c:f>
              <c:strCache>
                <c:ptCount val="1"/>
                <c:pt idx="0">
                  <c:v>middleware method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cat>
            <c:multiLvlStrRef>
              <c:f>Sheet1!$A$112:$B$122</c:f>
              <c:multiLvlStrCache>
                <c:ptCount val="11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  <c:pt idx="10">
                    <c:v>Geomean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Sheet1!$O$112:$O$122</c:f>
              <c:numCache>
                <c:formatCode>0%</c:formatCode>
                <c:ptCount val="11"/>
                <c:pt idx="0">
                  <c:v>6.4928132486199372E-2</c:v>
                </c:pt>
                <c:pt idx="1">
                  <c:v>6.5118952745515823E-2</c:v>
                </c:pt>
                <c:pt idx="2">
                  <c:v>5.8276120890351432E-2</c:v>
                </c:pt>
                <c:pt idx="3">
                  <c:v>4.8319942109651633E-2</c:v>
                </c:pt>
                <c:pt idx="4">
                  <c:v>3.7993489025212802E-2</c:v>
                </c:pt>
                <c:pt idx="5">
                  <c:v>3.9633063233108952E-2</c:v>
                </c:pt>
                <c:pt idx="6">
                  <c:v>3.8035542947728686E-2</c:v>
                </c:pt>
                <c:pt idx="7">
                  <c:v>4.2019646651249493E-2</c:v>
                </c:pt>
                <c:pt idx="8">
                  <c:v>5.8107656509147017E-2</c:v>
                </c:pt>
                <c:pt idx="9">
                  <c:v>5.9402570958038817E-2</c:v>
                </c:pt>
                <c:pt idx="10">
                  <c:v>5.0148924772173975E-2</c:v>
                </c:pt>
              </c:numCache>
            </c:numRef>
          </c:val>
        </c:ser>
        <c:overlap val="100"/>
        <c:axId val="53528832"/>
        <c:axId val="54534144"/>
      </c:barChart>
      <c:catAx>
        <c:axId val="53528832"/>
        <c:scaling>
          <c:orientation val="minMax"/>
        </c:scaling>
        <c:axPos val="b"/>
        <c:tickLblPos val="nextTo"/>
        <c:txPr>
          <a:bodyPr/>
          <a:lstStyle/>
          <a:p>
            <a:pPr>
              <a:defRPr sz="1100" b="1"/>
            </a:pPr>
            <a:endParaRPr lang="ko-KR"/>
          </a:p>
        </c:txPr>
        <c:crossAx val="54534144"/>
        <c:crosses val="autoZero"/>
        <c:auto val="1"/>
        <c:lblAlgn val="ctr"/>
        <c:lblOffset val="100"/>
      </c:catAx>
      <c:valAx>
        <c:axId val="54534144"/>
        <c:scaling>
          <c:orientation val="minMax"/>
          <c:max val="1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1100" b="1"/>
            </a:pPr>
            <a:endParaRPr lang="ko-KR"/>
          </a:p>
        </c:txPr>
        <c:crossAx val="53528832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100" b="1"/>
          </a:pPr>
          <a:endParaRPr lang="ko-KR"/>
        </a:p>
      </c:txPr>
    </c:legend>
    <c:plotVisOnly val="1"/>
  </c:chart>
  <c:spPr>
    <a:ln>
      <a:noFill/>
    </a:ln>
  </c:sp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stacked"/>
        <c:ser>
          <c:idx val="0"/>
          <c:order val="0"/>
          <c:tx>
            <c:strRef>
              <c:f>Sheet1!$C$111</c:f>
              <c:strCache>
                <c:ptCount val="1"/>
                <c:pt idx="0">
                  <c:v>xlet method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multiLvlStrRef>
              <c:f>Sheet1!$A$112:$B$122</c:f>
              <c:multiLvlStrCache>
                <c:ptCount val="11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  <c:pt idx="10">
                    <c:v>Geomean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Sheet1!$C$112:$C$122</c:f>
              <c:numCache>
                <c:formatCode>0%</c:formatCode>
                <c:ptCount val="11"/>
                <c:pt idx="0">
                  <c:v>2.3529411764705879E-2</c:v>
                </c:pt>
                <c:pt idx="1">
                  <c:v>1.1904761904761921E-2</c:v>
                </c:pt>
                <c:pt idx="2">
                  <c:v>4.3859649122807015E-2</c:v>
                </c:pt>
                <c:pt idx="3">
                  <c:v>4.4692737430167946E-2</c:v>
                </c:pt>
                <c:pt idx="4">
                  <c:v>6.0606060606060622E-2</c:v>
                </c:pt>
                <c:pt idx="5">
                  <c:v>4.9180327868852472E-2</c:v>
                </c:pt>
                <c:pt idx="6">
                  <c:v>5.0420168067226885E-2</c:v>
                </c:pt>
                <c:pt idx="7">
                  <c:v>4.729729729729755E-2</c:v>
                </c:pt>
                <c:pt idx="8">
                  <c:v>1.7543859649122952E-2</c:v>
                </c:pt>
                <c:pt idx="9">
                  <c:v>1.5384615384615451E-2</c:v>
                </c:pt>
                <c:pt idx="10">
                  <c:v>3.1787719858081591E-2</c:v>
                </c:pt>
              </c:numCache>
            </c:numRef>
          </c:val>
        </c:ser>
        <c:ser>
          <c:idx val="1"/>
          <c:order val="1"/>
          <c:tx>
            <c:strRef>
              <c:f>Sheet1!$D$111</c:f>
              <c:strCache>
                <c:ptCount val="1"/>
                <c:pt idx="0">
                  <c:v>system method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cat>
            <c:multiLvlStrRef>
              <c:f>Sheet1!$A$112:$B$122</c:f>
              <c:multiLvlStrCache>
                <c:ptCount val="11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  <c:pt idx="10">
                    <c:v>Geomean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Sheet1!$D$112:$D$122</c:f>
              <c:numCache>
                <c:formatCode>0%</c:formatCode>
                <c:ptCount val="11"/>
                <c:pt idx="0">
                  <c:v>0.83529411764705885</c:v>
                </c:pt>
                <c:pt idx="1">
                  <c:v>0.84523809523809812</c:v>
                </c:pt>
                <c:pt idx="2">
                  <c:v>0.85087719298245612</c:v>
                </c:pt>
                <c:pt idx="3">
                  <c:v>0.87150837988826757</c:v>
                </c:pt>
                <c:pt idx="4">
                  <c:v>0.81060606060606055</c:v>
                </c:pt>
                <c:pt idx="5">
                  <c:v>0.83606557377049184</c:v>
                </c:pt>
                <c:pt idx="6">
                  <c:v>0.83193277310924352</c:v>
                </c:pt>
                <c:pt idx="7">
                  <c:v>0.85135135135135132</c:v>
                </c:pt>
                <c:pt idx="8">
                  <c:v>0.80701754385964619</c:v>
                </c:pt>
                <c:pt idx="9">
                  <c:v>0.8153846153846156</c:v>
                </c:pt>
                <c:pt idx="10">
                  <c:v>0.83530478172340517</c:v>
                </c:pt>
              </c:numCache>
            </c:numRef>
          </c:val>
        </c:ser>
        <c:ser>
          <c:idx val="2"/>
          <c:order val="2"/>
          <c:tx>
            <c:strRef>
              <c:f>Sheet1!$E$111</c:f>
              <c:strCache>
                <c:ptCount val="1"/>
                <c:pt idx="0">
                  <c:v>middleware method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cat>
            <c:multiLvlStrRef>
              <c:f>Sheet1!$A$112:$B$122</c:f>
              <c:multiLvlStrCache>
                <c:ptCount val="11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  <c:pt idx="10">
                    <c:v>Geomean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Sheet1!$E$112:$E$122</c:f>
              <c:numCache>
                <c:formatCode>0%</c:formatCode>
                <c:ptCount val="11"/>
                <c:pt idx="0">
                  <c:v>0.14117647058823529</c:v>
                </c:pt>
                <c:pt idx="1">
                  <c:v>0.14285714285714388</c:v>
                </c:pt>
                <c:pt idx="2">
                  <c:v>0.10526315789473686</c:v>
                </c:pt>
                <c:pt idx="3">
                  <c:v>8.3798882681564268E-2</c:v>
                </c:pt>
                <c:pt idx="4">
                  <c:v>0.12878787878787878</c:v>
                </c:pt>
                <c:pt idx="5">
                  <c:v>0.11475409836065574</c:v>
                </c:pt>
                <c:pt idx="6">
                  <c:v>0.11764705882352942</c:v>
                </c:pt>
                <c:pt idx="7">
                  <c:v>0.10135135135135136</c:v>
                </c:pt>
                <c:pt idx="8">
                  <c:v>0.17543859649122948</c:v>
                </c:pt>
                <c:pt idx="9">
                  <c:v>0.16923076923076918</c:v>
                </c:pt>
                <c:pt idx="10">
                  <c:v>0.12499243217849212</c:v>
                </c:pt>
              </c:numCache>
            </c:numRef>
          </c:val>
        </c:ser>
        <c:overlap val="100"/>
        <c:axId val="53359744"/>
        <c:axId val="53361280"/>
      </c:barChart>
      <c:catAx>
        <c:axId val="53359744"/>
        <c:scaling>
          <c:orientation val="minMax"/>
        </c:scaling>
        <c:axPos val="b"/>
        <c:tickLblPos val="nextTo"/>
        <c:txPr>
          <a:bodyPr/>
          <a:lstStyle/>
          <a:p>
            <a:pPr>
              <a:defRPr sz="1100" b="1"/>
            </a:pPr>
            <a:endParaRPr lang="ko-KR"/>
          </a:p>
        </c:txPr>
        <c:crossAx val="53361280"/>
        <c:crosses val="autoZero"/>
        <c:auto val="1"/>
        <c:lblAlgn val="ctr"/>
        <c:lblOffset val="100"/>
      </c:catAx>
      <c:valAx>
        <c:axId val="53361280"/>
        <c:scaling>
          <c:orientation val="minMax"/>
          <c:max val="1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1100" b="1"/>
            </a:pPr>
            <a:endParaRPr lang="ko-KR"/>
          </a:p>
        </c:txPr>
        <c:crossAx val="53359744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100" b="1"/>
          </a:pPr>
          <a:endParaRPr lang="ko-KR"/>
        </a:p>
      </c:txPr>
    </c:legend>
    <c:plotVisOnly val="1"/>
  </c:chart>
  <c:spPr>
    <a:ln>
      <a:noFill/>
    </a:ln>
  </c:sp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autoTitleDeleted val="1"/>
    <c:plotArea>
      <c:layout/>
      <c:barChart>
        <c:barDir val="col"/>
        <c:grouping val="stacked"/>
        <c:ser>
          <c:idx val="0"/>
          <c:order val="0"/>
          <c:tx>
            <c:strRef>
              <c:f>Sheet1!$C$82</c:f>
              <c:strCache>
                <c:ptCount val="1"/>
                <c:pt idx="0">
                  <c:v>Image processing  runtime portion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multiLvlStrRef>
              <c:f>Sheet1!$A$83:$B$93</c:f>
              <c:multiLvlStrCache>
                <c:ptCount val="11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  <c:pt idx="10">
                    <c:v>Geomean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Sheet1!$C$83:$C$93</c:f>
              <c:numCache>
                <c:formatCode>0%</c:formatCode>
                <c:ptCount val="11"/>
                <c:pt idx="0">
                  <c:v>0.60077519379845246</c:v>
                </c:pt>
                <c:pt idx="1">
                  <c:v>0.68096940802542705</c:v>
                </c:pt>
                <c:pt idx="2">
                  <c:v>0.50897487036298361</c:v>
                </c:pt>
                <c:pt idx="3">
                  <c:v>0.45449301371618894</c:v>
                </c:pt>
                <c:pt idx="4">
                  <c:v>0.36693418940609951</c:v>
                </c:pt>
                <c:pt idx="5">
                  <c:v>0.69668246445497661</c:v>
                </c:pt>
                <c:pt idx="6">
                  <c:v>0.80251177394034456</c:v>
                </c:pt>
                <c:pt idx="7">
                  <c:v>0.71518987341772422</c:v>
                </c:pt>
                <c:pt idx="8">
                  <c:v>0.40876853642811073</c:v>
                </c:pt>
                <c:pt idx="9">
                  <c:v>0.52828774822030466</c:v>
                </c:pt>
                <c:pt idx="10">
                  <c:v>0.58354570870797418</c:v>
                </c:pt>
              </c:numCache>
            </c:numRef>
          </c:val>
        </c:ser>
        <c:ser>
          <c:idx val="1"/>
          <c:order val="1"/>
          <c:tx>
            <c:strRef>
              <c:f>Sheet1!$D$82</c:f>
              <c:strCache>
                <c:ptCount val="1"/>
                <c:pt idx="0">
                  <c:v>others (java &amp; native code)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</c:spPr>
          <c:cat>
            <c:multiLvlStrRef>
              <c:f>Sheet1!$A$83:$B$93</c:f>
              <c:multiLvlStrCache>
                <c:ptCount val="11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  <c:pt idx="10">
                    <c:v>Geomean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Sheet1!$D$83:$D$93</c:f>
              <c:numCache>
                <c:formatCode>0%</c:formatCode>
                <c:ptCount val="11"/>
                <c:pt idx="0">
                  <c:v>0.39922480620155276</c:v>
                </c:pt>
                <c:pt idx="1">
                  <c:v>0.31903059197457573</c:v>
                </c:pt>
                <c:pt idx="2">
                  <c:v>0.49102512963701767</c:v>
                </c:pt>
                <c:pt idx="3">
                  <c:v>0.54550698628380978</c:v>
                </c:pt>
                <c:pt idx="4">
                  <c:v>0.63306581059390543</c:v>
                </c:pt>
                <c:pt idx="5">
                  <c:v>0.303317535545025</c:v>
                </c:pt>
                <c:pt idx="6">
                  <c:v>0.19748822605965466</c:v>
                </c:pt>
                <c:pt idx="7">
                  <c:v>0.28481012658227972</c:v>
                </c:pt>
                <c:pt idx="8">
                  <c:v>0.5912314635718896</c:v>
                </c:pt>
                <c:pt idx="9">
                  <c:v>0.47171225177969417</c:v>
                </c:pt>
                <c:pt idx="10">
                  <c:v>0.41645429129202488</c:v>
                </c:pt>
              </c:numCache>
            </c:numRef>
          </c:val>
        </c:ser>
        <c:overlap val="100"/>
        <c:axId val="53390336"/>
        <c:axId val="54600448"/>
      </c:barChart>
      <c:catAx>
        <c:axId val="53390336"/>
        <c:scaling>
          <c:orientation val="minMax"/>
        </c:scaling>
        <c:axPos val="b"/>
        <c:tickLblPos val="nextTo"/>
        <c:txPr>
          <a:bodyPr/>
          <a:lstStyle/>
          <a:p>
            <a:pPr>
              <a:defRPr sz="1100" b="1"/>
            </a:pPr>
            <a:endParaRPr lang="ko-KR"/>
          </a:p>
        </c:txPr>
        <c:crossAx val="54600448"/>
        <c:crosses val="autoZero"/>
        <c:auto val="1"/>
        <c:lblAlgn val="ctr"/>
        <c:lblOffset val="100"/>
      </c:catAx>
      <c:valAx>
        <c:axId val="54600448"/>
        <c:scaling>
          <c:orientation val="minMax"/>
          <c:max val="1"/>
          <c:min val="0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1100" b="1"/>
            </a:pPr>
            <a:endParaRPr lang="ko-KR"/>
          </a:p>
        </c:txPr>
        <c:crossAx val="53390336"/>
        <c:crosses val="autoZero"/>
        <c:crossBetween val="between"/>
        <c:majorUnit val="0.2"/>
      </c:valAx>
    </c:plotArea>
    <c:legend>
      <c:legendPos val="b"/>
      <c:layout/>
      <c:txPr>
        <a:bodyPr/>
        <a:lstStyle/>
        <a:p>
          <a:pPr>
            <a:defRPr sz="1100" b="1"/>
          </a:pPr>
          <a:endParaRPr lang="ko-KR"/>
        </a:p>
      </c:txPr>
    </c:legend>
    <c:plotVisOnly val="1"/>
  </c:chart>
  <c:spPr>
    <a:ln>
      <a:noFill/>
    </a:ln>
  </c:sp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Sheet1!$C$34</c:f>
              <c:strCache>
                <c:ptCount val="1"/>
                <c:pt idx="0">
                  <c:v>JITC only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multiLvlStrRef>
              <c:f>Sheet1!$A$35:$B$44</c:f>
              <c:multiLvlStrCache>
                <c:ptCount val="10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</c:lvl>
              </c:multiLvlStrCache>
            </c:multiLvlStrRef>
          </c:cat>
          <c:val>
            <c:numRef>
              <c:f>Sheet1!$C$35:$C$44</c:f>
              <c:numCache>
                <c:formatCode>#,##0_ </c:formatCode>
                <c:ptCount val="10"/>
                <c:pt idx="0">
                  <c:v>5558</c:v>
                </c:pt>
                <c:pt idx="1">
                  <c:v>5359</c:v>
                </c:pt>
                <c:pt idx="2">
                  <c:v>6309</c:v>
                </c:pt>
                <c:pt idx="3">
                  <c:v>16413</c:v>
                </c:pt>
                <c:pt idx="4">
                  <c:v>3115</c:v>
                </c:pt>
                <c:pt idx="5">
                  <c:v>2932</c:v>
                </c:pt>
                <c:pt idx="6">
                  <c:v>3004</c:v>
                </c:pt>
                <c:pt idx="7">
                  <c:v>2902</c:v>
                </c:pt>
                <c:pt idx="8">
                  <c:v>1551</c:v>
                </c:pt>
                <c:pt idx="9">
                  <c:v>2669</c:v>
                </c:pt>
              </c:numCache>
            </c:numRef>
          </c:val>
        </c:ser>
        <c:ser>
          <c:idx val="1"/>
          <c:order val="1"/>
          <c:tx>
            <c:strRef>
              <c:f>Sheet1!$D$34</c:f>
              <c:strCache>
                <c:ptCount val="1"/>
                <c:pt idx="0">
                  <c:v>JITC + AOT(original)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multiLvlStrRef>
              <c:f>Sheet1!$A$35:$B$44</c:f>
              <c:multiLvlStrCache>
                <c:ptCount val="10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</c:lvl>
              </c:multiLvlStrCache>
            </c:multiLvlStrRef>
          </c:cat>
          <c:val>
            <c:numRef>
              <c:f>Sheet1!$D$35:$D$44</c:f>
              <c:numCache>
                <c:formatCode>#,##0_ </c:formatCode>
                <c:ptCount val="10"/>
                <c:pt idx="0">
                  <c:v>5188</c:v>
                </c:pt>
                <c:pt idx="1">
                  <c:v>5044</c:v>
                </c:pt>
                <c:pt idx="2">
                  <c:v>6590</c:v>
                </c:pt>
                <c:pt idx="3">
                  <c:v>16648</c:v>
                </c:pt>
                <c:pt idx="4">
                  <c:v>3119</c:v>
                </c:pt>
                <c:pt idx="5">
                  <c:v>2821</c:v>
                </c:pt>
                <c:pt idx="6">
                  <c:v>3037</c:v>
                </c:pt>
                <c:pt idx="7">
                  <c:v>2961</c:v>
                </c:pt>
                <c:pt idx="8">
                  <c:v>1542</c:v>
                </c:pt>
                <c:pt idx="9">
                  <c:v>2553</c:v>
                </c:pt>
              </c:numCache>
            </c:numRef>
          </c:val>
        </c:ser>
        <c:ser>
          <c:idx val="2"/>
          <c:order val="2"/>
          <c:tx>
            <c:strRef>
              <c:f>Sheet1!$E$34</c:f>
              <c:strCache>
                <c:ptCount val="1"/>
                <c:pt idx="0">
                  <c:v>JITC + AOT(enhanced)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multiLvlStrRef>
              <c:f>Sheet1!$A$35:$B$44</c:f>
              <c:multiLvlStrCache>
                <c:ptCount val="10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</c:lvl>
              </c:multiLvlStrCache>
            </c:multiLvlStrRef>
          </c:cat>
          <c:val>
            <c:numRef>
              <c:f>Sheet1!$E$35:$E$44</c:f>
              <c:numCache>
                <c:formatCode>#,##0_ </c:formatCode>
                <c:ptCount val="10"/>
                <c:pt idx="0">
                  <c:v>4982</c:v>
                </c:pt>
                <c:pt idx="1">
                  <c:v>5023</c:v>
                </c:pt>
                <c:pt idx="2">
                  <c:v>4028</c:v>
                </c:pt>
                <c:pt idx="3">
                  <c:v>12344</c:v>
                </c:pt>
                <c:pt idx="4">
                  <c:v>3004</c:v>
                </c:pt>
                <c:pt idx="5">
                  <c:v>2578</c:v>
                </c:pt>
                <c:pt idx="6">
                  <c:v>2855</c:v>
                </c:pt>
                <c:pt idx="7">
                  <c:v>2546</c:v>
                </c:pt>
                <c:pt idx="8">
                  <c:v>1508</c:v>
                </c:pt>
                <c:pt idx="9">
                  <c:v>2388</c:v>
                </c:pt>
              </c:numCache>
            </c:numRef>
          </c:val>
        </c:ser>
        <c:axId val="54642560"/>
        <c:axId val="54644096"/>
      </c:barChart>
      <c:catAx>
        <c:axId val="5464256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ko-KR"/>
          </a:p>
        </c:txPr>
        <c:crossAx val="54644096"/>
        <c:crosses val="autoZero"/>
        <c:auto val="1"/>
        <c:lblAlgn val="ctr"/>
        <c:lblOffset val="100"/>
      </c:catAx>
      <c:valAx>
        <c:axId val="54644096"/>
        <c:scaling>
          <c:orientation val="minMax"/>
        </c:scaling>
        <c:axPos val="l"/>
        <c:majorGridlines/>
        <c:numFmt formatCode="#,##0_ " sourceLinked="1"/>
        <c:tickLblPos val="nextTo"/>
        <c:txPr>
          <a:bodyPr/>
          <a:lstStyle/>
          <a:p>
            <a:pPr>
              <a:defRPr sz="1200" b="1"/>
            </a:pPr>
            <a:endParaRPr lang="ko-KR"/>
          </a:p>
        </c:txPr>
        <c:crossAx val="54642560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400" b="1"/>
          </a:pPr>
          <a:endParaRPr lang="ko-KR"/>
        </a:p>
      </c:txPr>
    </c:legend>
    <c:plotVisOnly val="1"/>
  </c:chart>
  <c:spPr>
    <a:ln>
      <a:noFill/>
    </a:ln>
  </c:spPr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Sheet1!$C$34</c:f>
              <c:strCache>
                <c:ptCount val="1"/>
                <c:pt idx="0">
                  <c:v>JITC only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multiLvlStrRef>
              <c:f>Sheet1!$A$49:$B$59</c:f>
              <c:multiLvlStrCache>
                <c:ptCount val="11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  <c:pt idx="10">
                    <c:v>Geomean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Sheet1!$C$49:$C$59</c:f>
              <c:numCache>
                <c:formatCode>0%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</c:ser>
        <c:ser>
          <c:idx val="1"/>
          <c:order val="1"/>
          <c:tx>
            <c:strRef>
              <c:f>Sheet1!$D$34</c:f>
              <c:strCache>
                <c:ptCount val="1"/>
                <c:pt idx="0">
                  <c:v>JITC + AOT(original)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</c:spPr>
          <c:cat>
            <c:multiLvlStrRef>
              <c:f>Sheet1!$A$49:$B$59</c:f>
              <c:multiLvlStrCache>
                <c:ptCount val="11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  <c:pt idx="10">
                    <c:v>Geomean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Sheet1!$D$49:$D$59</c:f>
              <c:numCache>
                <c:formatCode>0%</c:formatCode>
                <c:ptCount val="11"/>
                <c:pt idx="0">
                  <c:v>1.0713184271395528</c:v>
                </c:pt>
                <c:pt idx="1">
                  <c:v>1.0624504361617857</c:v>
                </c:pt>
                <c:pt idx="2">
                  <c:v>0.95735963581183614</c:v>
                </c:pt>
                <c:pt idx="3">
                  <c:v>0.98588419029312835</c:v>
                </c:pt>
                <c:pt idx="4">
                  <c:v>0.99871753767233051</c:v>
                </c:pt>
                <c:pt idx="5">
                  <c:v>1.0393477490251684</c:v>
                </c:pt>
                <c:pt idx="6">
                  <c:v>0.989134013829437</c:v>
                </c:pt>
                <c:pt idx="7">
                  <c:v>0.98007429922323541</c:v>
                </c:pt>
                <c:pt idx="8">
                  <c:v>1.0058365758754806</c:v>
                </c:pt>
                <c:pt idx="9">
                  <c:v>1.0454367410889138</c:v>
                </c:pt>
                <c:pt idx="10">
                  <c:v>1.0129012674140077</c:v>
                </c:pt>
              </c:numCache>
            </c:numRef>
          </c:val>
        </c:ser>
        <c:ser>
          <c:idx val="2"/>
          <c:order val="2"/>
          <c:tx>
            <c:strRef>
              <c:f>Sheet1!$E$34</c:f>
              <c:strCache>
                <c:ptCount val="1"/>
                <c:pt idx="0">
                  <c:v>JITC + AOT(enhanced)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multiLvlStrRef>
              <c:f>Sheet1!$A$49:$B$59</c:f>
              <c:multiLvlStrCache>
                <c:ptCount val="11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  <c:pt idx="10">
                    <c:v>Geomean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  <c:pt idx="10">
                    <c:v> </c:v>
                  </c:pt>
                </c:lvl>
              </c:multiLvlStrCache>
            </c:multiLvlStrRef>
          </c:cat>
          <c:val>
            <c:numRef>
              <c:f>Sheet1!$E$49:$E$59</c:f>
              <c:numCache>
                <c:formatCode>0%</c:formatCode>
                <c:ptCount val="11"/>
                <c:pt idx="0">
                  <c:v>1.1156162183861851</c:v>
                </c:pt>
                <c:pt idx="1">
                  <c:v>1.0668922954409652</c:v>
                </c:pt>
                <c:pt idx="2">
                  <c:v>1.5662859980139041</c:v>
                </c:pt>
                <c:pt idx="3">
                  <c:v>1.3296338302009074</c:v>
                </c:pt>
                <c:pt idx="4">
                  <c:v>1.0369507323568581</c:v>
                </c:pt>
                <c:pt idx="5">
                  <c:v>1.1373157486423584</c:v>
                </c:pt>
                <c:pt idx="6">
                  <c:v>1.052189141856398</c:v>
                </c:pt>
                <c:pt idx="7">
                  <c:v>1.1398271798900241</c:v>
                </c:pt>
                <c:pt idx="8">
                  <c:v>1.0285145888594158</c:v>
                </c:pt>
                <c:pt idx="9">
                  <c:v>1.1176716917922938</c:v>
                </c:pt>
                <c:pt idx="10">
                  <c:v>1.1495649738409219</c:v>
                </c:pt>
              </c:numCache>
            </c:numRef>
          </c:val>
        </c:ser>
        <c:axId val="53453568"/>
        <c:axId val="53455104"/>
      </c:barChart>
      <c:catAx>
        <c:axId val="53453568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ko-KR"/>
          </a:p>
        </c:txPr>
        <c:crossAx val="53455104"/>
        <c:crosses val="autoZero"/>
        <c:auto val="1"/>
        <c:lblAlgn val="ctr"/>
        <c:lblOffset val="100"/>
      </c:catAx>
      <c:valAx>
        <c:axId val="53455104"/>
        <c:scaling>
          <c:orientation val="minMax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1200" b="1"/>
            </a:pPr>
            <a:endParaRPr lang="ko-KR"/>
          </a:p>
        </c:txPr>
        <c:crossAx val="53453568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400" b="1"/>
          </a:pPr>
          <a:endParaRPr lang="ko-KR"/>
        </a:p>
      </c:txPr>
    </c:legend>
    <c:plotVisOnly val="1"/>
  </c:chart>
  <c:spPr>
    <a:ln>
      <a:noFill/>
    </a:ln>
  </c:sp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Sheet1!$C$34</c:f>
              <c:strCache>
                <c:ptCount val="1"/>
                <c:pt idx="0">
                  <c:v>JITC only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multiLvlStrRef>
              <c:f>Sheet1!$A$35:$B$44</c:f>
              <c:multiLvlStrCache>
                <c:ptCount val="10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</c:lvl>
              </c:multiLvlStrCache>
            </c:multiLvlStrRef>
          </c:cat>
          <c:val>
            <c:numRef>
              <c:f>Sheet1!$C$35:$C$44</c:f>
              <c:numCache>
                <c:formatCode>#,##0_ </c:formatCode>
                <c:ptCount val="10"/>
                <c:pt idx="0">
                  <c:v>5558</c:v>
                </c:pt>
                <c:pt idx="1">
                  <c:v>5359</c:v>
                </c:pt>
                <c:pt idx="2">
                  <c:v>6309</c:v>
                </c:pt>
                <c:pt idx="3">
                  <c:v>16413</c:v>
                </c:pt>
                <c:pt idx="4">
                  <c:v>3115</c:v>
                </c:pt>
                <c:pt idx="5">
                  <c:v>2932</c:v>
                </c:pt>
                <c:pt idx="6">
                  <c:v>3004</c:v>
                </c:pt>
                <c:pt idx="7">
                  <c:v>2902</c:v>
                </c:pt>
                <c:pt idx="8">
                  <c:v>1551</c:v>
                </c:pt>
                <c:pt idx="9">
                  <c:v>2669</c:v>
                </c:pt>
              </c:numCache>
            </c:numRef>
          </c:val>
        </c:ser>
        <c:ser>
          <c:idx val="1"/>
          <c:order val="1"/>
          <c:tx>
            <c:strRef>
              <c:f>Sheet1!$K$34</c:f>
              <c:strCache>
                <c:ptCount val="1"/>
                <c:pt idx="0">
                  <c:v>JITC + image pre-loading/decoding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cat>
            <c:multiLvlStrRef>
              <c:f>Sheet1!$A$35:$B$44</c:f>
              <c:multiLvlStrCache>
                <c:ptCount val="10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</c:lvl>
              </c:multiLvlStrCache>
            </c:multiLvlStrRef>
          </c:cat>
          <c:val>
            <c:numRef>
              <c:f>Sheet1!$K$35:$K$44</c:f>
              <c:numCache>
                <c:formatCode>#,##0_ </c:formatCode>
                <c:ptCount val="10"/>
                <c:pt idx="0">
                  <c:v>2718</c:v>
                </c:pt>
                <c:pt idx="1">
                  <c:v>2360</c:v>
                </c:pt>
                <c:pt idx="2">
                  <c:v>2931</c:v>
                </c:pt>
                <c:pt idx="3">
                  <c:v>9184</c:v>
                </c:pt>
                <c:pt idx="4">
                  <c:v>1598</c:v>
                </c:pt>
                <c:pt idx="5">
                  <c:v>996</c:v>
                </c:pt>
                <c:pt idx="6">
                  <c:v>942</c:v>
                </c:pt>
                <c:pt idx="7">
                  <c:v>1255</c:v>
                </c:pt>
                <c:pt idx="8">
                  <c:v>963</c:v>
                </c:pt>
                <c:pt idx="9">
                  <c:v>1464</c:v>
                </c:pt>
              </c:numCache>
            </c:numRef>
          </c:val>
        </c:ser>
        <c:axId val="64375424"/>
        <c:axId val="64385408"/>
      </c:barChart>
      <c:catAx>
        <c:axId val="6437542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ko-KR"/>
          </a:p>
        </c:txPr>
        <c:crossAx val="64385408"/>
        <c:crosses val="autoZero"/>
        <c:auto val="1"/>
        <c:lblAlgn val="ctr"/>
        <c:lblOffset val="100"/>
      </c:catAx>
      <c:valAx>
        <c:axId val="64385408"/>
        <c:scaling>
          <c:orientation val="minMax"/>
        </c:scaling>
        <c:axPos val="l"/>
        <c:majorGridlines/>
        <c:numFmt formatCode="#,##0_ " sourceLinked="1"/>
        <c:tickLblPos val="nextTo"/>
        <c:txPr>
          <a:bodyPr/>
          <a:lstStyle/>
          <a:p>
            <a:pPr>
              <a:defRPr sz="1200" b="1"/>
            </a:pPr>
            <a:endParaRPr lang="ko-KR"/>
          </a:p>
        </c:txPr>
        <c:crossAx val="64375424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400" b="1"/>
          </a:pPr>
          <a:endParaRPr lang="ko-KR"/>
        </a:p>
      </c:txPr>
    </c:legend>
    <c:plotVisOnly val="1"/>
  </c:chart>
  <c:spPr>
    <a:ln>
      <a:noFill/>
    </a:ln>
  </c:spPr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Sheet1!$C$34</c:f>
              <c:strCache>
                <c:ptCount val="1"/>
                <c:pt idx="0">
                  <c:v>JITC only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multiLvlStrRef>
              <c:f>Sheet1!$A$35:$B$44</c:f>
              <c:multiLvlStrCache>
                <c:ptCount val="10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</c:lvl>
              </c:multiLvlStrCache>
            </c:multiLvlStrRef>
          </c:cat>
          <c:val>
            <c:numRef>
              <c:f>Sheet1!$C$35:$C$44</c:f>
              <c:numCache>
                <c:formatCode>#,##0_ </c:formatCode>
                <c:ptCount val="10"/>
                <c:pt idx="0">
                  <c:v>5558</c:v>
                </c:pt>
                <c:pt idx="1">
                  <c:v>5359</c:v>
                </c:pt>
                <c:pt idx="2">
                  <c:v>6309</c:v>
                </c:pt>
                <c:pt idx="3">
                  <c:v>16413</c:v>
                </c:pt>
                <c:pt idx="4">
                  <c:v>3115</c:v>
                </c:pt>
                <c:pt idx="5">
                  <c:v>2932</c:v>
                </c:pt>
                <c:pt idx="6">
                  <c:v>3004</c:v>
                </c:pt>
                <c:pt idx="7">
                  <c:v>2902</c:v>
                </c:pt>
                <c:pt idx="8">
                  <c:v>1551</c:v>
                </c:pt>
                <c:pt idx="9">
                  <c:v>2669</c:v>
                </c:pt>
              </c:numCache>
            </c:numRef>
          </c:val>
        </c:ser>
        <c:ser>
          <c:idx val="1"/>
          <c:order val="1"/>
          <c:tx>
            <c:strRef>
              <c:f>Sheet1!$L$34</c:f>
              <c:strCache>
                <c:ptCount val="1"/>
                <c:pt idx="0">
                  <c:v>JITC + Font Pre-creation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</c:spPr>
          <c:cat>
            <c:multiLvlStrRef>
              <c:f>Sheet1!$A$35:$B$44</c:f>
              <c:multiLvlStrCache>
                <c:ptCount val="10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</c:lvl>
              </c:multiLvlStrCache>
            </c:multiLvlStrRef>
          </c:cat>
          <c:val>
            <c:numRef>
              <c:f>Sheet1!$L$35:$L$44</c:f>
              <c:numCache>
                <c:formatCode>#,##0_ </c:formatCode>
                <c:ptCount val="10"/>
                <c:pt idx="0">
                  <c:v>4930</c:v>
                </c:pt>
                <c:pt idx="1">
                  <c:v>4881</c:v>
                </c:pt>
                <c:pt idx="2">
                  <c:v>5459</c:v>
                </c:pt>
                <c:pt idx="3">
                  <c:v>15394</c:v>
                </c:pt>
                <c:pt idx="4">
                  <c:v>3097</c:v>
                </c:pt>
                <c:pt idx="5">
                  <c:v>2701</c:v>
                </c:pt>
                <c:pt idx="6">
                  <c:v>3019</c:v>
                </c:pt>
                <c:pt idx="7">
                  <c:v>2537</c:v>
                </c:pt>
                <c:pt idx="8">
                  <c:v>1538</c:v>
                </c:pt>
                <c:pt idx="9">
                  <c:v>2576</c:v>
                </c:pt>
              </c:numCache>
            </c:numRef>
          </c:val>
        </c:ser>
        <c:axId val="64391424"/>
        <c:axId val="64411904"/>
      </c:barChart>
      <c:catAx>
        <c:axId val="64391424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ko-KR"/>
          </a:p>
        </c:txPr>
        <c:crossAx val="64411904"/>
        <c:crosses val="autoZero"/>
        <c:auto val="1"/>
        <c:lblAlgn val="ctr"/>
        <c:lblOffset val="100"/>
      </c:catAx>
      <c:valAx>
        <c:axId val="64411904"/>
        <c:scaling>
          <c:orientation val="minMax"/>
        </c:scaling>
        <c:axPos val="l"/>
        <c:majorGridlines/>
        <c:numFmt formatCode="#,##0_ " sourceLinked="1"/>
        <c:tickLblPos val="nextTo"/>
        <c:txPr>
          <a:bodyPr/>
          <a:lstStyle/>
          <a:p>
            <a:pPr>
              <a:defRPr sz="1200" b="1"/>
            </a:pPr>
            <a:endParaRPr lang="ko-KR"/>
          </a:p>
        </c:txPr>
        <c:crossAx val="64391424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400" b="1"/>
          </a:pPr>
          <a:endParaRPr lang="ko-KR"/>
        </a:p>
      </c:txPr>
    </c:legend>
    <c:plotVisOnly val="1"/>
  </c:chart>
  <c:spPr>
    <a:ln>
      <a:noFill/>
    </a:ln>
  </c:sp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clustered"/>
        <c:ser>
          <c:idx val="0"/>
          <c:order val="0"/>
          <c:tx>
            <c:strRef>
              <c:f>Sheet1!$C$34</c:f>
              <c:strCache>
                <c:ptCount val="1"/>
                <c:pt idx="0">
                  <c:v>JITC only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</c:spPr>
          <c:cat>
            <c:multiLvlStrRef>
              <c:f>Sheet1!$A$35:$B$44</c:f>
              <c:multiLvlStrCache>
                <c:ptCount val="10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</c:lvl>
              </c:multiLvlStrCache>
            </c:multiLvlStrRef>
          </c:cat>
          <c:val>
            <c:numRef>
              <c:f>Sheet1!$C$35:$C$44</c:f>
              <c:numCache>
                <c:formatCode>#,##0_ </c:formatCode>
                <c:ptCount val="10"/>
                <c:pt idx="0">
                  <c:v>5558</c:v>
                </c:pt>
                <c:pt idx="1">
                  <c:v>5359</c:v>
                </c:pt>
                <c:pt idx="2">
                  <c:v>6309</c:v>
                </c:pt>
                <c:pt idx="3">
                  <c:v>16413</c:v>
                </c:pt>
                <c:pt idx="4">
                  <c:v>3115</c:v>
                </c:pt>
                <c:pt idx="5">
                  <c:v>2932</c:v>
                </c:pt>
                <c:pt idx="6">
                  <c:v>3004</c:v>
                </c:pt>
                <c:pt idx="7">
                  <c:v>2902</c:v>
                </c:pt>
                <c:pt idx="8">
                  <c:v>1551</c:v>
                </c:pt>
                <c:pt idx="9">
                  <c:v>2669</c:v>
                </c:pt>
              </c:numCache>
            </c:numRef>
          </c:val>
        </c:ser>
        <c:ser>
          <c:idx val="1"/>
          <c:order val="1"/>
          <c:tx>
            <c:strRef>
              <c:f>Sheet1!$M$34</c:f>
              <c:strCache>
                <c:ptCount val="1"/>
                <c:pt idx="0">
                  <c:v>JITC + AOT(enhanced) + image/text pre-processing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</c:spPr>
          <c:cat>
            <c:multiLvlStrRef>
              <c:f>Sheet1!$A$35:$B$44</c:f>
              <c:multiLvlStrCache>
                <c:ptCount val="10"/>
                <c:lvl>
                  <c:pt idx="0">
                    <c:v>NEWS</c:v>
                  </c:pt>
                  <c:pt idx="1">
                    <c:v>WEATHER</c:v>
                  </c:pt>
                  <c:pt idx="2">
                    <c:v>TRAFFIC</c:v>
                  </c:pt>
                  <c:pt idx="3">
                    <c:v>STOCK</c:v>
                  </c:pt>
                  <c:pt idx="4">
                    <c:v>NEWS</c:v>
                  </c:pt>
                  <c:pt idx="5">
                    <c:v>WEATHER</c:v>
                  </c:pt>
                  <c:pt idx="6">
                    <c:v>TRAFFIC</c:v>
                  </c:pt>
                  <c:pt idx="7">
                    <c:v>STOCK</c:v>
                  </c:pt>
                  <c:pt idx="8">
                    <c:v>NEWS</c:v>
                  </c:pt>
                  <c:pt idx="9">
                    <c:v>WEATHER</c:v>
                  </c:pt>
                </c:lvl>
                <c:lvl>
                  <c:pt idx="0">
                    <c:v>Station A</c:v>
                  </c:pt>
                  <c:pt idx="4">
                    <c:v>Station B</c:v>
                  </c:pt>
                  <c:pt idx="8">
                    <c:v>Station C</c:v>
                  </c:pt>
                </c:lvl>
              </c:multiLvlStrCache>
            </c:multiLvlStrRef>
          </c:cat>
          <c:val>
            <c:numRef>
              <c:f>Sheet1!$M$35:$M$44</c:f>
              <c:numCache>
                <c:formatCode>#,##0_ </c:formatCode>
                <c:ptCount val="10"/>
                <c:pt idx="0">
                  <c:v>2115</c:v>
                </c:pt>
                <c:pt idx="1">
                  <c:v>1933</c:v>
                </c:pt>
                <c:pt idx="2">
                  <c:v>1783</c:v>
                </c:pt>
                <c:pt idx="3">
                  <c:v>6542</c:v>
                </c:pt>
                <c:pt idx="4">
                  <c:v>1599</c:v>
                </c:pt>
                <c:pt idx="5">
                  <c:v>978</c:v>
                </c:pt>
                <c:pt idx="6">
                  <c:v>910</c:v>
                </c:pt>
                <c:pt idx="7">
                  <c:v>1213</c:v>
                </c:pt>
                <c:pt idx="8">
                  <c:v>941</c:v>
                </c:pt>
                <c:pt idx="9">
                  <c:v>1367</c:v>
                </c:pt>
              </c:numCache>
            </c:numRef>
          </c:val>
        </c:ser>
        <c:axId val="65723008"/>
        <c:axId val="65728896"/>
      </c:barChart>
      <c:catAx>
        <c:axId val="65723008"/>
        <c:scaling>
          <c:orientation val="minMax"/>
        </c:scaling>
        <c:axPos val="b"/>
        <c:tickLblPos val="nextTo"/>
        <c:txPr>
          <a:bodyPr/>
          <a:lstStyle/>
          <a:p>
            <a:pPr>
              <a:defRPr sz="1100" b="1"/>
            </a:pPr>
            <a:endParaRPr lang="ko-KR"/>
          </a:p>
        </c:txPr>
        <c:crossAx val="65728896"/>
        <c:crosses val="autoZero"/>
        <c:auto val="1"/>
        <c:lblAlgn val="ctr"/>
        <c:lblOffset val="100"/>
      </c:catAx>
      <c:valAx>
        <c:axId val="65728896"/>
        <c:scaling>
          <c:orientation val="minMax"/>
        </c:scaling>
        <c:axPos val="l"/>
        <c:majorGridlines/>
        <c:numFmt formatCode="#,##0_ " sourceLinked="1"/>
        <c:tickLblPos val="nextTo"/>
        <c:txPr>
          <a:bodyPr/>
          <a:lstStyle/>
          <a:p>
            <a:pPr>
              <a:defRPr sz="1100" b="1"/>
            </a:pPr>
            <a:endParaRPr lang="ko-KR"/>
          </a:p>
        </c:txPr>
        <c:crossAx val="65723008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100" b="1"/>
          </a:pPr>
          <a:endParaRPr lang="ko-KR"/>
        </a:p>
      </c:txPr>
    </c:legend>
    <c:plotVisOnly val="1"/>
  </c:chart>
  <c:spPr>
    <a:ln>
      <a:noFill/>
    </a:ln>
  </c:sp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chart>
    <c:plotArea>
      <c:layout/>
      <c:barChart>
        <c:barDir val="col"/>
        <c:grouping val="stacked"/>
        <c:ser>
          <c:idx val="0"/>
          <c:order val="0"/>
          <c:tx>
            <c:strRef>
              <c:f>Sheet1!$B$128</c:f>
              <c:strCache>
                <c:ptCount val="1"/>
                <c:pt idx="0">
                  <c:v>Red-dot</c:v>
                </c:pt>
              </c:strCache>
            </c:strRef>
          </c:tx>
          <c:spPr>
            <a:solidFill>
              <a:srgbClr val="CC0000"/>
            </a:solidFill>
          </c:spPr>
          <c:cat>
            <c:multiLvlStrRef>
              <c:f>Sheet1!$C$126:$J$127</c:f>
              <c:multiLvlStrCache>
                <c:ptCount val="6"/>
                <c:lvl>
                  <c:pt idx="0">
                    <c:v>JITC only</c:v>
                  </c:pt>
                  <c:pt idx="1">
                    <c:v>Our Optimized VM</c:v>
                  </c:pt>
                  <c:pt idx="2">
                    <c:v>JITC only</c:v>
                  </c:pt>
                  <c:pt idx="3">
                    <c:v>Our Optimized VM</c:v>
                  </c:pt>
                  <c:pt idx="4">
                    <c:v>JITC only</c:v>
                  </c:pt>
                  <c:pt idx="5">
                    <c:v>Our Optimized VM</c:v>
                  </c:pt>
                </c:lvl>
                <c:lvl>
                  <c:pt idx="0">
                    <c:v>Station A</c:v>
                  </c:pt>
                  <c:pt idx="2">
                    <c:v>Station B</c:v>
                  </c:pt>
                  <c:pt idx="4">
                    <c:v>Station C</c:v>
                  </c:pt>
                </c:lvl>
              </c:multiLvlStrCache>
            </c:multiLvlStrRef>
          </c:cat>
          <c:val>
            <c:numRef>
              <c:f>Sheet1!$C$128:$H$128</c:f>
              <c:numCache>
                <c:formatCode>#,##0_ </c:formatCode>
                <c:ptCount val="6"/>
                <c:pt idx="0">
                  <c:v>47478</c:v>
                </c:pt>
                <c:pt idx="1">
                  <c:v>50857</c:v>
                </c:pt>
                <c:pt idx="2">
                  <c:v>51497</c:v>
                </c:pt>
                <c:pt idx="3">
                  <c:v>56434</c:v>
                </c:pt>
                <c:pt idx="4">
                  <c:v>43816</c:v>
                </c:pt>
                <c:pt idx="5">
                  <c:v>44479</c:v>
                </c:pt>
              </c:numCache>
            </c:numRef>
          </c:val>
        </c:ser>
        <c:ser>
          <c:idx val="1"/>
          <c:order val="1"/>
          <c:tx>
            <c:strRef>
              <c:f>Sheet1!$B$129</c:f>
              <c:strCache>
                <c:ptCount val="1"/>
                <c:pt idx="0">
                  <c:v>Pre-processing completion</c:v>
                </c:pt>
              </c:strCache>
            </c:strRef>
          </c:tx>
          <c:spPr>
            <a:solidFill>
              <a:schemeClr val="tx1"/>
            </a:solidFill>
          </c:spPr>
          <c:cat>
            <c:multiLvlStrRef>
              <c:f>Sheet1!$C$126:$J$127</c:f>
              <c:multiLvlStrCache>
                <c:ptCount val="6"/>
                <c:lvl>
                  <c:pt idx="0">
                    <c:v>JITC only</c:v>
                  </c:pt>
                  <c:pt idx="1">
                    <c:v>Our Optimized VM</c:v>
                  </c:pt>
                  <c:pt idx="2">
                    <c:v>JITC only</c:v>
                  </c:pt>
                  <c:pt idx="3">
                    <c:v>Our Optimized VM</c:v>
                  </c:pt>
                  <c:pt idx="4">
                    <c:v>JITC only</c:v>
                  </c:pt>
                  <c:pt idx="5">
                    <c:v>Our Optimized VM</c:v>
                  </c:pt>
                </c:lvl>
                <c:lvl>
                  <c:pt idx="0">
                    <c:v>Station A</c:v>
                  </c:pt>
                  <c:pt idx="2">
                    <c:v>Station B</c:v>
                  </c:pt>
                  <c:pt idx="4">
                    <c:v>Station C</c:v>
                  </c:pt>
                </c:lvl>
              </c:multiLvlStrCache>
            </c:multiLvlStrRef>
          </c:cat>
          <c:val>
            <c:numRef>
              <c:f>Sheet1!$C$129:$H$129</c:f>
              <c:numCache>
                <c:formatCode>#,##0_ </c:formatCode>
                <c:ptCount val="6"/>
                <c:pt idx="1">
                  <c:v>13060</c:v>
                </c:pt>
                <c:pt idx="3">
                  <c:v>24738</c:v>
                </c:pt>
                <c:pt idx="5">
                  <c:v>6580</c:v>
                </c:pt>
              </c:numCache>
            </c:numRef>
          </c:val>
        </c:ser>
        <c:overlap val="100"/>
        <c:axId val="71136000"/>
        <c:axId val="71137536"/>
      </c:barChart>
      <c:catAx>
        <c:axId val="71136000"/>
        <c:scaling>
          <c:orientation val="minMax"/>
        </c:scaling>
        <c:axPos val="b"/>
        <c:tickLblPos val="nextTo"/>
        <c:txPr>
          <a:bodyPr/>
          <a:lstStyle/>
          <a:p>
            <a:pPr>
              <a:defRPr sz="1200" b="1"/>
            </a:pPr>
            <a:endParaRPr lang="ko-KR"/>
          </a:p>
        </c:txPr>
        <c:crossAx val="71137536"/>
        <c:crosses val="autoZero"/>
        <c:auto val="1"/>
        <c:lblAlgn val="ctr"/>
        <c:lblOffset val="100"/>
      </c:catAx>
      <c:valAx>
        <c:axId val="71137536"/>
        <c:scaling>
          <c:orientation val="minMax"/>
        </c:scaling>
        <c:axPos val="l"/>
        <c:majorGridlines/>
        <c:numFmt formatCode="#,##0_ " sourceLinked="1"/>
        <c:tickLblPos val="nextTo"/>
        <c:txPr>
          <a:bodyPr/>
          <a:lstStyle/>
          <a:p>
            <a:pPr>
              <a:defRPr sz="1200" b="1"/>
            </a:pPr>
            <a:endParaRPr lang="ko-KR"/>
          </a:p>
        </c:txPr>
        <c:crossAx val="71136000"/>
        <c:crosses val="autoZero"/>
        <c:crossBetween val="between"/>
      </c:valAx>
    </c:plotArea>
    <c:legend>
      <c:legendPos val="b"/>
      <c:layout/>
      <c:txPr>
        <a:bodyPr/>
        <a:lstStyle/>
        <a:p>
          <a:pPr>
            <a:defRPr sz="1400" b="1"/>
          </a:pPr>
          <a:endParaRPr lang="ko-KR"/>
        </a:p>
      </c:txPr>
    </c:legend>
    <c:plotVisOnly val="1"/>
  </c:chart>
  <c:spPr>
    <a:ln>
      <a:noFill/>
    </a:ln>
  </c:spPr>
  <c:externalData r:id="rId1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0.56667</cdr:x>
      <cdr:y>0.01465</cdr:y>
    </cdr:from>
    <cdr:to>
      <cdr:x>0.96667</cdr:x>
      <cdr:y>0.16113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57754" y="71425"/>
          <a:ext cx="3429024" cy="7143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altLang="ko-KR" sz="2800" dirty="0" smtClean="0">
              <a:solidFill>
                <a:srgbClr val="FF0000"/>
              </a:solidFill>
            </a:rPr>
            <a:t>Running time (ms)</a:t>
          </a:r>
          <a:endParaRPr lang="ko-KR" altLang="en-US" sz="2800" dirty="0">
            <a:solidFill>
              <a:srgbClr val="FF0000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0.55</cdr:x>
      <cdr:y>0.01465</cdr:y>
    </cdr:from>
    <cdr:to>
      <cdr:x>0.95</cdr:x>
      <cdr:y>0.16113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714878" y="71425"/>
          <a:ext cx="3429024" cy="71438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Tahoma"/>
              <a:ea typeface="굴림"/>
            </a:defRPr>
          </a:lvl1pPr>
          <a:lvl2pPr marL="457200" indent="0">
            <a:defRPr sz="1100">
              <a:latin typeface="Tahoma"/>
              <a:ea typeface="굴림"/>
            </a:defRPr>
          </a:lvl2pPr>
          <a:lvl3pPr marL="914400" indent="0">
            <a:defRPr sz="1100">
              <a:latin typeface="Tahoma"/>
              <a:ea typeface="굴림"/>
            </a:defRPr>
          </a:lvl3pPr>
          <a:lvl4pPr marL="1371600" indent="0">
            <a:defRPr sz="1100">
              <a:latin typeface="Tahoma"/>
              <a:ea typeface="굴림"/>
            </a:defRPr>
          </a:lvl4pPr>
          <a:lvl5pPr marL="1828800" indent="0">
            <a:defRPr sz="1100">
              <a:latin typeface="Tahoma"/>
              <a:ea typeface="굴림"/>
            </a:defRPr>
          </a:lvl5pPr>
          <a:lvl6pPr marL="2286000" indent="0">
            <a:defRPr sz="1100">
              <a:latin typeface="Tahoma"/>
              <a:ea typeface="굴림"/>
            </a:defRPr>
          </a:lvl6pPr>
          <a:lvl7pPr marL="2743200" indent="0">
            <a:defRPr sz="1100">
              <a:latin typeface="Tahoma"/>
              <a:ea typeface="굴림"/>
            </a:defRPr>
          </a:lvl7pPr>
          <a:lvl8pPr marL="3200400" indent="0">
            <a:defRPr sz="1100">
              <a:latin typeface="Tahoma"/>
              <a:ea typeface="굴림"/>
            </a:defRPr>
          </a:lvl8pPr>
          <a:lvl9pPr marL="3657600" indent="0">
            <a:defRPr sz="1100">
              <a:latin typeface="Tahoma"/>
              <a:ea typeface="굴림"/>
            </a:defRPr>
          </a:lvl9pPr>
        </a:lstStyle>
        <a:p xmlns:a="http://schemas.openxmlformats.org/drawingml/2006/main">
          <a:r>
            <a:rPr lang="en-US" altLang="ko-KR" sz="2800" dirty="0" smtClean="0">
              <a:solidFill>
                <a:srgbClr val="FF0000"/>
              </a:solidFill>
            </a:rPr>
            <a:t>Running time (ms)</a:t>
          </a:r>
          <a:endParaRPr lang="ko-KR" altLang="en-US" sz="2800" dirty="0">
            <a:solidFill>
              <a:srgbClr val="FF0000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C0E27-AAC8-4E11-B1CC-6915DC4B6D93}" type="datetimeFigureOut">
              <a:rPr lang="ko-KR" altLang="en-US" smtClean="0"/>
              <a:pPr/>
              <a:t>2010-05-13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208C3-D4E9-454A-B4C0-E4B6247D34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4339A-FD65-4F17-B515-3A98CB57DA70}" type="datetimeFigureOut">
              <a:rPr lang="ko-KR" altLang="en-US" smtClean="0"/>
              <a:pPr/>
              <a:t>2010-05-13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5BB42-08B8-46C1-B226-377C4B0B0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marR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55BB42-08B8-46C1-B226-377C4B0B05D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48" y="1785926"/>
            <a:ext cx="7772400" cy="128587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altLang="ko-KR" dirty="0"/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00438"/>
            <a:ext cx="6400800" cy="190976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1" sz="1400" smtClean="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85436EB8-2B88-491D-B527-C28227C5603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867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8674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85720" y="1600200"/>
            <a:ext cx="421008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1008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85720" y="1535113"/>
            <a:ext cx="4211668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85720" y="2174875"/>
            <a:ext cx="4211668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13255" cy="63976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13255" cy="3951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5750" y="285750"/>
            <a:ext cx="8572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 smtClean="0"/>
              <a:t>Master Subject Type </a:t>
            </a:r>
            <a:r>
              <a:rPr lang="ko-KR" altLang="en-US" dirty="0" smtClean="0"/>
              <a:t>편집하려면 누르십시오</a:t>
            </a:r>
            <a:r>
              <a:rPr lang="en-US" altLang="ko-KR" dirty="0" smtClean="0"/>
              <a:t>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750" y="1571625"/>
            <a:ext cx="85725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문자열 유형을 편집하려면 누르십시오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err="1" smtClean="0"/>
              <a:t>세째</a:t>
            </a:r>
            <a:r>
              <a:rPr lang="ko-KR" altLang="en-US" dirty="0" smtClean="0"/>
              <a:t> 수준</a:t>
            </a:r>
          </a:p>
          <a:p>
            <a:pPr lvl="3"/>
            <a:r>
              <a:rPr lang="ko-KR" altLang="en-US" dirty="0" err="1" smtClean="0"/>
              <a:t>네째</a:t>
            </a:r>
            <a:r>
              <a:rPr lang="ko-KR" altLang="en-US" dirty="0" smtClean="0"/>
              <a:t>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617476" name="Text Box 4"/>
          <p:cNvSpPr txBox="1">
            <a:spLocks noChangeArrowheads="1"/>
          </p:cNvSpPr>
          <p:nvPr/>
        </p:nvSpPr>
        <p:spPr bwMode="auto">
          <a:xfrm>
            <a:off x="8534400" y="6338888"/>
            <a:ext cx="460375" cy="3667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17FD5EB6-6143-4ACF-A153-FCED1D4A9F13}" type="slidenum">
              <a:rPr lang="en-US" altLang="ko-KR">
                <a:latin typeface="+mn-lt"/>
                <a:ea typeface="굴림" pitchFamily="50" charset="-127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>
              <a:latin typeface="+mn-lt"/>
              <a:ea typeface="굴림" pitchFamily="50" charset="-127"/>
            </a:endParaRPr>
          </a:p>
        </p:txBody>
      </p:sp>
      <p:sp>
        <p:nvSpPr>
          <p:cNvPr id="617477" name="Rectangle 5"/>
          <p:cNvSpPr>
            <a:spLocks noChangeArrowheads="1"/>
          </p:cNvSpPr>
          <p:nvPr/>
        </p:nvSpPr>
        <p:spPr bwMode="auto">
          <a:xfrm>
            <a:off x="685800" y="6575425"/>
            <a:ext cx="7772400" cy="53975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100000">
                <a:srgbClr val="17175E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sp>
        <p:nvSpPr>
          <p:cNvPr id="617478" name="Text Box 6"/>
          <p:cNvSpPr txBox="1">
            <a:spLocks noChangeArrowheads="1"/>
          </p:cNvSpPr>
          <p:nvPr/>
        </p:nvSpPr>
        <p:spPr bwMode="auto">
          <a:xfrm>
            <a:off x="4648200" y="6613525"/>
            <a:ext cx="42799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>
                <a:solidFill>
                  <a:srgbClr val="003366"/>
                </a:solidFill>
                <a:latin typeface="Tahoma" pitchFamily="34" charset="0"/>
                <a:ea typeface="굴림" pitchFamily="50" charset="-127"/>
              </a:rPr>
              <a:t>Microprocessor Architecture &amp; System Software Lab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굴림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3600" b="1">
          <a:solidFill>
            <a:srgbClr val="FF66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굴림체" pitchFamily="49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Wingdings" pitchFamily="2" charset="2"/>
        <a:buChar char="ü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47928;&#49688;&#47925;\Desktop\CGO3\original.WMV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&#47928;&#49688;&#47925;\Desktop\CGO3\optimized.WMV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Hybrid Java Compilation and Optimization for Digital TV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500438"/>
            <a:ext cx="6400800" cy="2428892"/>
          </a:xfrm>
        </p:spPr>
        <p:txBody>
          <a:bodyPr/>
          <a:lstStyle/>
          <a:p>
            <a:r>
              <a:rPr lang="en-US" altLang="ko-KR" dirty="0" smtClean="0"/>
              <a:t>Dong-</a:t>
            </a:r>
            <a:r>
              <a:rPr lang="en-US" altLang="ko-KR" dirty="0" err="1" smtClean="0"/>
              <a:t>Heon</a:t>
            </a:r>
            <a:r>
              <a:rPr lang="en-US" altLang="ko-KR" dirty="0" smtClean="0"/>
              <a:t> Jung, </a:t>
            </a:r>
            <a:r>
              <a:rPr lang="en-US" altLang="ko-KR" dirty="0" err="1" smtClean="0"/>
              <a:t>Hyeong-Seok</a:t>
            </a:r>
            <a:r>
              <a:rPr lang="en-US" altLang="ko-KR" dirty="0" smtClean="0"/>
              <a:t> Oh,</a:t>
            </a:r>
          </a:p>
          <a:p>
            <a:r>
              <a:rPr lang="en-US" altLang="ko-KR" dirty="0" err="1" smtClean="0">
                <a:solidFill>
                  <a:srgbClr val="0070C0"/>
                </a:solidFill>
              </a:rPr>
              <a:t>Soo</a:t>
            </a:r>
            <a:r>
              <a:rPr lang="en-US" altLang="ko-KR" dirty="0" smtClean="0">
                <a:solidFill>
                  <a:srgbClr val="0070C0"/>
                </a:solidFill>
              </a:rPr>
              <a:t>-</a:t>
            </a:r>
            <a:r>
              <a:rPr lang="en-US" altLang="ko-KR" dirty="0" err="1" smtClean="0">
                <a:solidFill>
                  <a:srgbClr val="0070C0"/>
                </a:solidFill>
              </a:rPr>
              <a:t>Mook</a:t>
            </a:r>
            <a:r>
              <a:rPr lang="en-US" altLang="ko-KR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Moon</a:t>
            </a:r>
          </a:p>
          <a:p>
            <a:r>
              <a:rPr lang="en-US" altLang="ko-KR" sz="1800" dirty="0" smtClean="0">
                <a:latin typeface="Lucida Console" pitchFamily="49" charset="0"/>
              </a:rPr>
              <a:t>smoon@snu.ac.kr</a:t>
            </a:r>
          </a:p>
          <a:p>
            <a:r>
              <a:rPr lang="en-US" altLang="ko-KR" dirty="0" smtClean="0"/>
              <a:t>School of EECS</a:t>
            </a:r>
          </a:p>
          <a:p>
            <a:r>
              <a:rPr lang="en-US" altLang="ko-KR" dirty="0" smtClean="0"/>
              <a:t>Seoul National University, Korea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An Example of </a:t>
            </a:r>
            <a:r>
              <a:rPr lang="en-US" altLang="ko-KR" i="1" dirty="0" err="1" smtClean="0"/>
              <a:t>xlet</a:t>
            </a:r>
            <a:r>
              <a:rPr lang="en-US" altLang="ko-KR" dirty="0" smtClean="0"/>
              <a:t> Execution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2976" y="1571612"/>
            <a:ext cx="3181350" cy="1790700"/>
          </a:xfrm>
          <a:prstGeom prst="rect">
            <a:avLst/>
          </a:prstGeom>
          <a:noFill/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4414" y="3786190"/>
            <a:ext cx="3114675" cy="1752600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4876" y="3786190"/>
            <a:ext cx="3152775" cy="1771650"/>
          </a:xfrm>
          <a:prstGeom prst="rect">
            <a:avLst/>
          </a:prstGeom>
          <a:noFill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14876" y="1571612"/>
            <a:ext cx="3209925" cy="1800225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643042" y="3357562"/>
            <a:ext cx="234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(a) Display Red-dot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72066" y="335756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(b) Display </a:t>
            </a:r>
            <a:r>
              <a:rPr lang="en-US" altLang="ko-KR" dirty="0" err="1" smtClean="0"/>
              <a:t>xlet</a:t>
            </a:r>
            <a:r>
              <a:rPr lang="en-US" altLang="ko-KR" dirty="0" smtClean="0"/>
              <a:t> Menu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5572140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(c) Select </a:t>
            </a:r>
            <a:r>
              <a:rPr lang="en-US" altLang="ko-KR" dirty="0" err="1" smtClean="0"/>
              <a:t>xlet</a:t>
            </a:r>
            <a:r>
              <a:rPr lang="en-US" altLang="ko-KR" dirty="0" smtClean="0"/>
              <a:t> menu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9190" y="5572140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(d) Display </a:t>
            </a:r>
            <a:r>
              <a:rPr lang="en-US" altLang="ko-KR" dirty="0" err="1" smtClean="0"/>
              <a:t>Slected</a:t>
            </a:r>
            <a:r>
              <a:rPr lang="en-US" altLang="ko-KR" dirty="0" smtClean="0"/>
              <a:t> Menu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DTV Java Architecture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571625"/>
            <a:ext cx="8715406" cy="4876800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Two types of classes in DTV Java Platform</a:t>
            </a:r>
          </a:p>
          <a:p>
            <a:pPr lvl="1"/>
            <a:r>
              <a:rPr lang="en-US" altLang="ko-KR" dirty="0" smtClean="0"/>
              <a:t>System/middleware classes statically installed at DTV</a:t>
            </a:r>
          </a:p>
          <a:p>
            <a:pPr lvl="1"/>
            <a:r>
              <a:rPr lang="en-US" altLang="ko-KR" i="1" dirty="0" err="1" smtClean="0"/>
              <a:t>xlet</a:t>
            </a:r>
            <a:r>
              <a:rPr lang="en-US" altLang="ko-KR" dirty="0" smtClean="0"/>
              <a:t> classes dynamically downloaded from TV station</a:t>
            </a:r>
          </a:p>
          <a:p>
            <a:pPr lvl="1"/>
            <a:endParaRPr lang="en-US" altLang="ko-KR" sz="800" dirty="0" smtClean="0"/>
          </a:p>
          <a:p>
            <a:r>
              <a:rPr lang="en-US" altLang="ko-KR" dirty="0" smtClean="0"/>
              <a:t>Similarities in other platforms</a:t>
            </a:r>
          </a:p>
          <a:p>
            <a:pPr lvl="1"/>
            <a:r>
              <a:rPr lang="en-US" altLang="ko-KR" dirty="0" smtClean="0"/>
              <a:t>Mobile phone Java platform: MIDP middleware + </a:t>
            </a:r>
            <a:r>
              <a:rPr lang="en-US" altLang="ko-KR" dirty="0" err="1" smtClean="0"/>
              <a:t>midlet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Bluray</a:t>
            </a:r>
            <a:r>
              <a:rPr lang="en-US" altLang="ko-KR" dirty="0" smtClean="0"/>
              <a:t> disk Java platform: BD-J middleware + </a:t>
            </a:r>
            <a:r>
              <a:rPr lang="en-US" altLang="ko-KR" dirty="0" err="1" smtClean="0"/>
              <a:t>xlet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r>
              <a:rPr lang="en-US" altLang="ko-KR" dirty="0" smtClean="0"/>
              <a:t>Both class types are getting more substantial</a:t>
            </a:r>
          </a:p>
          <a:p>
            <a:pPr lvl="1"/>
            <a:r>
              <a:rPr lang="en-US" altLang="ko-KR" dirty="0" smtClean="0"/>
              <a:t>E.g., MIDP -&gt; JTWI -&gt; MSA</a:t>
            </a:r>
          </a:p>
          <a:p>
            <a:pPr lvl="1"/>
            <a:endParaRPr lang="en-US" altLang="ko-KR" sz="900" dirty="0" smtClean="0"/>
          </a:p>
          <a:p>
            <a:r>
              <a:rPr lang="en-US" altLang="ko-KR" dirty="0" smtClean="0"/>
              <a:t>How to accelerate these substantial, dual-component Java platforms?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50" y="285750"/>
            <a:ext cx="8715406" cy="1085850"/>
          </a:xfrm>
        </p:spPr>
        <p:txBody>
          <a:bodyPr/>
          <a:lstStyle/>
          <a:p>
            <a:r>
              <a:rPr lang="en-US" altLang="ko-KR" dirty="0" smtClean="0"/>
              <a:t>Hybrid Compilation and Optimization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571625"/>
            <a:ext cx="8858250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Current wisdom of Java acceleration: JITC</a:t>
            </a:r>
            <a:endParaRPr lang="en-US" altLang="ko-KR" b="1" dirty="0" smtClean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altLang="ko-KR" dirty="0" smtClean="0"/>
              <a:t>Compile </a:t>
            </a:r>
            <a:r>
              <a:rPr lang="en-US" altLang="ko-KR" dirty="0" err="1" smtClean="0"/>
              <a:t>bytecode</a:t>
            </a:r>
            <a:r>
              <a:rPr lang="en-US" altLang="ko-KR" dirty="0" smtClean="0"/>
              <a:t> to machine code at runtime</a:t>
            </a:r>
          </a:p>
          <a:p>
            <a:pPr lvl="1">
              <a:defRPr/>
            </a:pPr>
            <a:r>
              <a:rPr lang="en-US" altLang="ko-KR" dirty="0" smtClean="0"/>
              <a:t>In DTV, do JITC both </a:t>
            </a:r>
            <a:r>
              <a:rPr lang="en-US" altLang="ko-KR" dirty="0" err="1" smtClean="0"/>
              <a:t>xlets</a:t>
            </a:r>
            <a:r>
              <a:rPr lang="en-US" altLang="ko-KR" dirty="0" smtClean="0"/>
              <a:t> and system/middleware </a:t>
            </a:r>
          </a:p>
          <a:p>
            <a:pPr lvl="1">
              <a:defRPr/>
            </a:pPr>
            <a:endParaRPr lang="en-US" altLang="ko-KR" sz="800" dirty="0" smtClean="0"/>
          </a:p>
          <a:p>
            <a:pPr>
              <a:defRPr/>
            </a:pPr>
            <a:r>
              <a:rPr lang="en-US" altLang="ko-KR" dirty="0" smtClean="0"/>
              <a:t>Our proposal: </a:t>
            </a:r>
            <a:r>
              <a:rPr lang="en-US" altLang="ko-KR" dirty="0" smtClean="0">
                <a:solidFill>
                  <a:srgbClr val="FF0000"/>
                </a:solidFill>
              </a:rPr>
              <a:t>hybrid </a:t>
            </a:r>
            <a:r>
              <a:rPr lang="en-US" altLang="ko-KR" dirty="0" smtClean="0"/>
              <a:t>compilation and optimization</a:t>
            </a:r>
          </a:p>
          <a:p>
            <a:pPr lvl="1">
              <a:defRPr/>
            </a:pPr>
            <a:r>
              <a:rPr lang="en-US" altLang="ko-KR" dirty="0" smtClean="0"/>
              <a:t>Ahead-of-time compilation (AOTC) for system/middleware</a:t>
            </a:r>
          </a:p>
          <a:p>
            <a:pPr lvl="1">
              <a:defRPr/>
            </a:pPr>
            <a:r>
              <a:rPr lang="en-US" altLang="ko-KR" dirty="0" smtClean="0"/>
              <a:t>Idle-time compilation (ITC) for </a:t>
            </a:r>
            <a:r>
              <a:rPr lang="en-US" altLang="ko-KR" dirty="0" err="1" smtClean="0"/>
              <a:t>xlets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Idle-time optimization (ITO) for images and text fonts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Hybrid Environment for DTV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We actually built a hybrid environment for a DTV based on a </a:t>
            </a:r>
            <a:r>
              <a:rPr lang="en-US" altLang="ko-KR" dirty="0" err="1" smtClean="0"/>
              <a:t>PhoneME</a:t>
            </a:r>
            <a:r>
              <a:rPr lang="en-US" altLang="ko-KR" dirty="0" smtClean="0"/>
              <a:t> Advanced (CDC) VM</a:t>
            </a:r>
          </a:p>
          <a:p>
            <a:pPr lvl="1">
              <a:buNone/>
            </a:pP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2643174" y="1500174"/>
            <a:ext cx="3857652" cy="3429024"/>
            <a:chOff x="4429124" y="1714488"/>
            <a:chExt cx="4071966" cy="3929090"/>
          </a:xfrm>
        </p:grpSpPr>
        <p:sp>
          <p:nvSpPr>
            <p:cNvPr id="4" name="직사각형 3"/>
            <p:cNvSpPr/>
            <p:nvPr/>
          </p:nvSpPr>
          <p:spPr>
            <a:xfrm>
              <a:off x="4429124" y="2143116"/>
              <a:ext cx="4071966" cy="35004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b="1" dirty="0" smtClean="0">
                  <a:solidFill>
                    <a:schemeClr val="tx1"/>
                  </a:solidFill>
                </a:rPr>
                <a:t>Set-top Box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43438" y="2928934"/>
              <a:ext cx="3643338" cy="16430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Phone Me Advanced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643438" y="4643446"/>
              <a:ext cx="3643338" cy="785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OS &amp; Hardware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643438" y="4000504"/>
              <a:ext cx="1214446" cy="571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AOTC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857884" y="4000504"/>
              <a:ext cx="1214446" cy="571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JITC/ITC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4429124" y="1714488"/>
              <a:ext cx="4071966" cy="28575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XLET Applications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43438" y="2500306"/>
              <a:ext cx="3643338" cy="3571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Object Carousel File Manager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4714876" y="4714884"/>
              <a:ext cx="3500462" cy="35719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Persistent Storage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아래쪽 화살표 11"/>
            <p:cNvSpPr/>
            <p:nvPr/>
          </p:nvSpPr>
          <p:spPr>
            <a:xfrm>
              <a:off x="6429388" y="2000240"/>
              <a:ext cx="357190" cy="571504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4643438" y="3357562"/>
              <a:ext cx="121444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Middleware&amp; system methods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5857884" y="3357562"/>
              <a:ext cx="121444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Xlet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methods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72330" y="4000504"/>
              <a:ext cx="1214446" cy="57150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ITO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7072330" y="3357562"/>
              <a:ext cx="1214446" cy="64294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 smtClean="0">
                  <a:solidFill>
                    <a:schemeClr val="tx1"/>
                  </a:solidFill>
                </a:rPr>
                <a:t>Xlet</a:t>
              </a:r>
              <a:r>
                <a:rPr lang="en-US" altLang="ko-KR" sz="1400" dirty="0" smtClean="0">
                  <a:solidFill>
                    <a:schemeClr val="tx1"/>
                  </a:solidFill>
                </a:rPr>
                <a:t> images and texts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AOTC for System/Middleware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571625"/>
            <a:ext cx="8786844" cy="48768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Employ </a:t>
            </a:r>
            <a:r>
              <a:rPr lang="en-US" altLang="ko-KR" dirty="0" smtClean="0">
                <a:solidFill>
                  <a:srgbClr val="FF0000"/>
                </a:solidFill>
              </a:rPr>
              <a:t>AOT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module</a:t>
            </a:r>
            <a:r>
              <a:rPr lang="en-US" altLang="ko-KR" dirty="0" smtClean="0"/>
              <a:t> in </a:t>
            </a:r>
            <a:r>
              <a:rPr lang="en-US" altLang="ko-KR" dirty="0" err="1" smtClean="0"/>
              <a:t>PhoneME</a:t>
            </a:r>
            <a:r>
              <a:rPr lang="en-US" altLang="ko-KR" dirty="0" smtClean="0"/>
              <a:t> Advanced VM</a:t>
            </a:r>
          </a:p>
          <a:p>
            <a:pPr lvl="1"/>
            <a:r>
              <a:rPr lang="en-US" altLang="ko-KR" dirty="0" smtClean="0"/>
              <a:t>Compile pre-chosen methods using JITC and save in a file</a:t>
            </a:r>
          </a:p>
          <a:p>
            <a:pPr lvl="1"/>
            <a:r>
              <a:rPr lang="en-US" altLang="ko-KR" dirty="0" smtClean="0"/>
              <a:t>When JVM starts officially, use the machine code directly</a:t>
            </a:r>
          </a:p>
          <a:p>
            <a:pPr lvl="2"/>
            <a:r>
              <a:rPr lang="en-US" altLang="ko-KR" dirty="0" smtClean="0"/>
              <a:t>With no interpretation or compilation overhead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Two issues</a:t>
            </a:r>
          </a:p>
          <a:p>
            <a:pPr lvl="1"/>
            <a:r>
              <a:rPr lang="en-US" altLang="ko-KR" dirty="0" smtClean="0"/>
              <a:t>Which methods to AOTC in system/middleware?</a:t>
            </a:r>
          </a:p>
          <a:p>
            <a:pPr lvl="2"/>
            <a:r>
              <a:rPr lang="en-US" altLang="ko-KR" dirty="0" smtClean="0"/>
              <a:t>AOTC only those methods compiled at least once by JITC</a:t>
            </a:r>
          </a:p>
          <a:p>
            <a:pPr lvl="1"/>
            <a:r>
              <a:rPr lang="en-US" altLang="ko-KR" dirty="0" smtClean="0"/>
              <a:t>Optimization</a:t>
            </a:r>
          </a:p>
          <a:p>
            <a:pPr lvl="2"/>
            <a:r>
              <a:rPr lang="en-US" altLang="ko-KR" dirty="0" smtClean="0"/>
              <a:t>AOT-generated code is worse than JITC-generated code</a:t>
            </a:r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  <a:p>
            <a:pPr lvl="2">
              <a:buNone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AOT Enhancements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AOT </a:t>
            </a:r>
            <a:r>
              <a:rPr lang="en-US" altLang="ko-KR" dirty="0" err="1" smtClean="0"/>
              <a:t>inlining</a:t>
            </a:r>
            <a:r>
              <a:rPr lang="en-US" altLang="ko-KR" dirty="0" smtClean="0"/>
              <a:t> without runtime behavior</a:t>
            </a:r>
          </a:p>
          <a:p>
            <a:pPr lvl="1"/>
            <a:r>
              <a:rPr lang="en-US" altLang="ko-KR" dirty="0" smtClean="0"/>
              <a:t>Implement </a:t>
            </a:r>
            <a:r>
              <a:rPr lang="en-US" altLang="ko-KR" dirty="0" err="1" smtClean="0"/>
              <a:t>inlining</a:t>
            </a:r>
            <a:r>
              <a:rPr lang="en-US" altLang="ko-KR" dirty="0" smtClean="0"/>
              <a:t> based on profile-feedback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No code patch optimization</a:t>
            </a:r>
          </a:p>
          <a:p>
            <a:pPr lvl="1"/>
            <a:r>
              <a:rPr lang="en-US" altLang="ko-KR" dirty="0" smtClean="0"/>
              <a:t>Translated code for class </a:t>
            </a:r>
            <a:r>
              <a:rPr lang="en-US" altLang="ko-KR" smtClean="0"/>
              <a:t>initialization check, </a:t>
            </a:r>
            <a:r>
              <a:rPr lang="en-US" altLang="ko-KR" dirty="0" smtClean="0"/>
              <a:t>GC-check can be patched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Relocation prohibits some optimizations</a:t>
            </a:r>
          </a:p>
          <a:p>
            <a:pPr lvl="1"/>
            <a:r>
              <a:rPr lang="en-US" altLang="ko-KR" dirty="0" smtClean="0"/>
              <a:t>Constant pointer optimization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Idle-Time Compilation (ITC) for </a:t>
            </a:r>
            <a:r>
              <a:rPr lang="en-US" altLang="ko-KR" dirty="0" err="1" smtClean="0"/>
              <a:t>xlet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Compile </a:t>
            </a:r>
            <a:r>
              <a:rPr lang="en-US" altLang="ko-KR" dirty="0" err="1" smtClean="0"/>
              <a:t>xlet</a:t>
            </a:r>
            <a:r>
              <a:rPr lang="en-US" altLang="ko-KR" dirty="0" smtClean="0"/>
              <a:t> methods in advance (idle-time)</a:t>
            </a:r>
          </a:p>
          <a:p>
            <a:pPr lvl="1"/>
            <a:r>
              <a:rPr lang="en-US" altLang="ko-KR" dirty="0" smtClean="0"/>
              <a:t>Saves the JITC and interpretation overhead</a:t>
            </a:r>
          </a:p>
          <a:p>
            <a:pPr lvl="1"/>
            <a:r>
              <a:rPr lang="en-US" altLang="ko-KR" dirty="0" smtClean="0"/>
              <a:t>Use our enhanced AOT</a:t>
            </a:r>
          </a:p>
          <a:p>
            <a:pPr lvl="1"/>
            <a:r>
              <a:rPr lang="en-US" altLang="ko-KR" dirty="0" smtClean="0"/>
              <a:t>Assign a separate, lowest-priority thread for ITC to reduce the delay of the main thread (displaying red-dot)</a:t>
            </a:r>
          </a:p>
          <a:p>
            <a:pPr lvl="1"/>
            <a:r>
              <a:rPr lang="en-US" altLang="ko-KR" dirty="0" smtClean="0"/>
              <a:t>OK even if user executes </a:t>
            </a:r>
            <a:r>
              <a:rPr lang="en-US" altLang="ko-KR" dirty="0" err="1" smtClean="0"/>
              <a:t>xlet</a:t>
            </a:r>
            <a:r>
              <a:rPr lang="en-US" altLang="ko-KR" dirty="0" smtClean="0"/>
              <a:t> in the middle of ITC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Idle-Time Optimization for Images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571625"/>
            <a:ext cx="8858250" cy="4876800"/>
          </a:xfrm>
        </p:spPr>
        <p:txBody>
          <a:bodyPr/>
          <a:lstStyle/>
          <a:p>
            <a:r>
              <a:rPr lang="en-US" altLang="ko-KR" dirty="0" smtClean="0"/>
              <a:t>Loading/decoding of </a:t>
            </a:r>
            <a:r>
              <a:rPr lang="en-US" altLang="ko-KR" dirty="0" err="1" smtClean="0"/>
              <a:t>xlet</a:t>
            </a:r>
            <a:r>
              <a:rPr lang="en-US" altLang="ko-KR" dirty="0" smtClean="0"/>
              <a:t> images occur at runtime</a:t>
            </a:r>
          </a:p>
          <a:p>
            <a:pPr lvl="1"/>
            <a:r>
              <a:rPr lang="en-US" altLang="ko-KR" dirty="0" smtClean="0"/>
              <a:t>Just-in-time when they are needed</a:t>
            </a:r>
          </a:p>
          <a:p>
            <a:pPr lvl="1"/>
            <a:r>
              <a:rPr lang="en-US" altLang="ko-KR" dirty="0" smtClean="0"/>
              <a:t>Their overhead is substantial, taking much of running time</a:t>
            </a:r>
          </a:p>
          <a:p>
            <a:pPr lvl="1"/>
            <a:endParaRPr lang="en-US" altLang="ko-KR" sz="800" dirty="0" smtClean="0"/>
          </a:p>
          <a:p>
            <a:r>
              <a:rPr lang="en-US" altLang="ko-KR" dirty="0" smtClean="0"/>
              <a:t>Propose </a:t>
            </a:r>
            <a:r>
              <a:rPr lang="en-US" altLang="ko-KR" dirty="0" smtClean="0">
                <a:solidFill>
                  <a:srgbClr val="FF0000"/>
                </a:solidFill>
              </a:rPr>
              <a:t>pre-loading/decoding</a:t>
            </a:r>
            <a:r>
              <a:rPr lang="en-US" altLang="ko-KR" dirty="0" smtClean="0"/>
              <a:t> during idle-time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Two issues</a:t>
            </a:r>
          </a:p>
          <a:p>
            <a:pPr lvl="1"/>
            <a:r>
              <a:rPr lang="en-US" altLang="ko-KR" dirty="0" smtClean="0"/>
              <a:t>When we start pre-loading/decoding in the </a:t>
            </a:r>
            <a:r>
              <a:rPr lang="en-US" altLang="ko-KR" dirty="0" err="1" smtClean="0"/>
              <a:t>xlet</a:t>
            </a:r>
            <a:r>
              <a:rPr lang="en-US" altLang="ko-KR" dirty="0" smtClean="0"/>
              <a:t> lifecycle</a:t>
            </a:r>
          </a:p>
          <a:p>
            <a:pPr lvl="2"/>
            <a:r>
              <a:rPr lang="en-US" altLang="ko-KR" dirty="0" smtClean="0"/>
              <a:t>Started state or Not-loaded state: Do not work</a:t>
            </a:r>
          </a:p>
          <a:p>
            <a:pPr lvl="2"/>
            <a:r>
              <a:rPr lang="en-US" altLang="ko-KR" dirty="0" smtClean="0"/>
              <a:t>Loaded state: good</a:t>
            </a:r>
          </a:p>
          <a:p>
            <a:pPr lvl="1"/>
            <a:r>
              <a:rPr lang="en-US" altLang="ko-KR" dirty="0" smtClean="0"/>
              <a:t>How we perform pre-loading/decoding transparently</a:t>
            </a:r>
          </a:p>
          <a:p>
            <a:pPr lvl="2"/>
            <a:r>
              <a:rPr lang="en-US" altLang="ko-KR" dirty="0" smtClean="0"/>
              <a:t>Use the ITC thread</a:t>
            </a:r>
          </a:p>
          <a:p>
            <a:pPr lvl="3"/>
            <a:r>
              <a:rPr lang="en-US" altLang="ko-KR" dirty="0" smtClean="0"/>
              <a:t>Useful even when user executes </a:t>
            </a:r>
            <a:r>
              <a:rPr lang="en-US" altLang="ko-KR" dirty="0" err="1" smtClean="0"/>
              <a:t>xlets</a:t>
            </a:r>
            <a:r>
              <a:rPr lang="en-US" altLang="ko-KR" dirty="0" smtClean="0"/>
              <a:t> early and becomes idle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1085850"/>
          </a:xfrm>
        </p:spPr>
        <p:txBody>
          <a:bodyPr/>
          <a:lstStyle/>
          <a:p>
            <a:r>
              <a:rPr lang="en-US" altLang="ko-KR" dirty="0" smtClean="0"/>
              <a:t>Just-in-Time Loading/Decoding</a:t>
            </a:r>
            <a:endParaRPr lang="ko-KR" altLang="en-US" dirty="0"/>
          </a:p>
        </p:txBody>
      </p:sp>
      <p:grpSp>
        <p:nvGrpSpPr>
          <p:cNvPr id="100" name="그룹 99"/>
          <p:cNvGrpSpPr/>
          <p:nvPr/>
        </p:nvGrpSpPr>
        <p:grpSpPr>
          <a:xfrm>
            <a:off x="1303245" y="1643051"/>
            <a:ext cx="7072362" cy="4429155"/>
            <a:chOff x="1303245" y="1643051"/>
            <a:chExt cx="7072362" cy="4429155"/>
          </a:xfrm>
        </p:grpSpPr>
        <p:sp>
          <p:nvSpPr>
            <p:cNvPr id="47" name="직사각형 46"/>
            <p:cNvSpPr/>
            <p:nvPr/>
          </p:nvSpPr>
          <p:spPr>
            <a:xfrm>
              <a:off x="4927947" y="4921545"/>
              <a:ext cx="1930689" cy="3573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Get image object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/>
            <p:cNvCxnSpPr>
              <a:stCxn id="59" idx="2"/>
              <a:endCxn id="47" idx="0"/>
            </p:cNvCxnSpPr>
            <p:nvPr/>
          </p:nvCxnSpPr>
          <p:spPr>
            <a:xfrm rot="5400000">
              <a:off x="6513971" y="4094206"/>
              <a:ext cx="206661" cy="14480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판단 48"/>
            <p:cNvSpPr/>
            <p:nvPr/>
          </p:nvSpPr>
          <p:spPr>
            <a:xfrm>
              <a:off x="4514228" y="2822153"/>
              <a:ext cx="2758128" cy="53602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Image is cached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??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6307011" y="3670843"/>
              <a:ext cx="2068596" cy="4814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Perform Image loading/decoding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직선 화살표 연결선 50"/>
            <p:cNvCxnSpPr>
              <a:stCxn id="49" idx="2"/>
              <a:endCxn id="52" idx="0"/>
            </p:cNvCxnSpPr>
            <p:nvPr/>
          </p:nvCxnSpPr>
          <p:spPr>
            <a:xfrm rot="5400000">
              <a:off x="5280523" y="3281412"/>
              <a:ext cx="536007" cy="6895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직사각형 51"/>
            <p:cNvSpPr/>
            <p:nvPr/>
          </p:nvSpPr>
          <p:spPr>
            <a:xfrm>
              <a:off x="4238415" y="3894182"/>
              <a:ext cx="1930689" cy="4635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Load image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from cache</a:t>
              </a:r>
            </a:p>
          </p:txBody>
        </p:sp>
        <p:cxnSp>
          <p:nvCxnSpPr>
            <p:cNvPr id="53" name="직선 화살표 연결선 52"/>
            <p:cNvCxnSpPr>
              <a:stCxn id="49" idx="2"/>
              <a:endCxn id="50" idx="0"/>
            </p:cNvCxnSpPr>
            <p:nvPr/>
          </p:nvCxnSpPr>
          <p:spPr>
            <a:xfrm rot="16200000" flipH="1">
              <a:off x="6460966" y="2790500"/>
              <a:ext cx="312668" cy="14480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/>
            <p:cNvCxnSpPr>
              <a:stCxn id="52" idx="2"/>
              <a:endCxn id="47" idx="0"/>
            </p:cNvCxnSpPr>
            <p:nvPr/>
          </p:nvCxnSpPr>
          <p:spPr>
            <a:xfrm rot="16200000" flipH="1">
              <a:off x="5266601" y="4294853"/>
              <a:ext cx="563851" cy="68953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직사각형 54"/>
            <p:cNvSpPr/>
            <p:nvPr/>
          </p:nvSpPr>
          <p:spPr>
            <a:xfrm>
              <a:off x="6582824" y="3358153"/>
              <a:ext cx="689532" cy="178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no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4927947" y="3492172"/>
              <a:ext cx="689532" cy="178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yes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4875145" y="1643051"/>
              <a:ext cx="2068596" cy="437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Run java code of selected menu</a:t>
              </a:r>
            </a:p>
          </p:txBody>
        </p:sp>
        <p:cxnSp>
          <p:nvCxnSpPr>
            <p:cNvPr id="58" name="직선 화살표 연결선 57"/>
            <p:cNvCxnSpPr>
              <a:stCxn id="76" idx="2"/>
              <a:endCxn id="49" idx="0"/>
            </p:cNvCxnSpPr>
            <p:nvPr/>
          </p:nvCxnSpPr>
          <p:spPr>
            <a:xfrm rot="5400000">
              <a:off x="5826284" y="2755144"/>
              <a:ext cx="134017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직사각형 58"/>
            <p:cNvSpPr/>
            <p:nvPr/>
          </p:nvSpPr>
          <p:spPr>
            <a:xfrm>
              <a:off x="6307011" y="4296193"/>
              <a:ext cx="2068596" cy="4186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Save the image to </a:t>
              </a:r>
              <a:r>
                <a:rPr lang="en-US" altLang="ko-KR" sz="1400" b="1" dirty="0" smtClean="0">
                  <a:solidFill>
                    <a:srgbClr val="FF0000"/>
                  </a:solidFill>
                </a:rPr>
                <a:t>image cache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0" name="직선 화살표 연결선 59"/>
            <p:cNvCxnSpPr>
              <a:stCxn id="50" idx="2"/>
              <a:endCxn id="59" idx="0"/>
            </p:cNvCxnSpPr>
            <p:nvPr/>
          </p:nvCxnSpPr>
          <p:spPr>
            <a:xfrm rot="5400000">
              <a:off x="7269346" y="4224230"/>
              <a:ext cx="143926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꺾인 연결선 49"/>
            <p:cNvCxnSpPr>
              <a:stCxn id="47" idx="2"/>
              <a:endCxn id="57" idx="3"/>
            </p:cNvCxnSpPr>
            <p:nvPr/>
          </p:nvCxnSpPr>
          <p:spPr>
            <a:xfrm rot="5400000" flipH="1" flipV="1">
              <a:off x="4710003" y="3045166"/>
              <a:ext cx="3417025" cy="1050449"/>
            </a:xfrm>
            <a:prstGeom prst="bentConnector4">
              <a:avLst>
                <a:gd name="adj1" fmla="val -6690"/>
                <a:gd name="adj2" fmla="val 247274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직사각형 61"/>
            <p:cNvSpPr/>
            <p:nvPr/>
          </p:nvSpPr>
          <p:spPr>
            <a:xfrm>
              <a:off x="1510104" y="3018729"/>
              <a:ext cx="2206503" cy="446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Start </a:t>
              </a:r>
              <a:r>
                <a:rPr lang="en-US" altLang="ko-KR" sz="1400" b="1" dirty="0" err="1" smtClean="0">
                  <a:solidFill>
                    <a:schemeClr val="tx1"/>
                  </a:solidFill>
                </a:rPr>
                <a:t>Xlet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Display red-dot</a:t>
              </a:r>
            </a:p>
          </p:txBody>
        </p:sp>
        <p:sp>
          <p:nvSpPr>
            <p:cNvPr id="63" name="순서도: 수행의 시작/종료 62"/>
            <p:cNvSpPr/>
            <p:nvPr/>
          </p:nvSpPr>
          <p:spPr>
            <a:xfrm>
              <a:off x="1785918" y="1857364"/>
              <a:ext cx="1654877" cy="357329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1303245" y="4269432"/>
              <a:ext cx="2620221" cy="446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Display selected menu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직선 화살표 연결선 64"/>
            <p:cNvCxnSpPr>
              <a:stCxn id="64" idx="2"/>
              <a:endCxn id="68" idx="0"/>
            </p:cNvCxnSpPr>
            <p:nvPr/>
          </p:nvCxnSpPr>
          <p:spPr>
            <a:xfrm rot="5400000">
              <a:off x="2524020" y="4805176"/>
              <a:ext cx="178672" cy="153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순서도: 수행의 시작/종료 65"/>
            <p:cNvSpPr/>
            <p:nvPr/>
          </p:nvSpPr>
          <p:spPr>
            <a:xfrm>
              <a:off x="1785918" y="5520133"/>
              <a:ext cx="1654877" cy="357329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7" name="직선 화살표 연결선 66"/>
            <p:cNvCxnSpPr>
              <a:stCxn id="68" idx="2"/>
            </p:cNvCxnSpPr>
            <p:nvPr/>
          </p:nvCxnSpPr>
          <p:spPr>
            <a:xfrm rot="5400000">
              <a:off x="2524020" y="5430527"/>
              <a:ext cx="178672" cy="153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직사각형 67"/>
            <p:cNvSpPr/>
            <p:nvPr/>
          </p:nvSpPr>
          <p:spPr>
            <a:xfrm>
              <a:off x="1510104" y="4894782"/>
              <a:ext cx="2206503" cy="446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Finish </a:t>
              </a:r>
              <a:r>
                <a:rPr lang="en-US" altLang="ko-KR" sz="1400" b="1" dirty="0" err="1" smtClean="0">
                  <a:solidFill>
                    <a:schemeClr val="tx1"/>
                  </a:solidFill>
                </a:rPr>
                <a:t>xlet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510104" y="2393379"/>
              <a:ext cx="2206503" cy="446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Initialize </a:t>
              </a:r>
              <a:r>
                <a:rPr lang="en-US" altLang="ko-KR" sz="1400" b="1" dirty="0" err="1" smtClean="0">
                  <a:solidFill>
                    <a:schemeClr val="tx1"/>
                  </a:solidFill>
                </a:rPr>
                <a:t>Xlet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0" name="직선 화살표 연결선 69"/>
            <p:cNvCxnSpPr>
              <a:stCxn id="63" idx="2"/>
              <a:endCxn id="69" idx="0"/>
            </p:cNvCxnSpPr>
            <p:nvPr/>
          </p:nvCxnSpPr>
          <p:spPr>
            <a:xfrm rot="5400000">
              <a:off x="2524012" y="2303765"/>
              <a:ext cx="178686" cy="153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직사각형 70"/>
            <p:cNvSpPr/>
            <p:nvPr/>
          </p:nvSpPr>
          <p:spPr>
            <a:xfrm>
              <a:off x="1303245" y="3644081"/>
              <a:ext cx="2620221" cy="446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User select the menu</a:t>
              </a:r>
            </a:p>
          </p:txBody>
        </p:sp>
        <p:cxnSp>
          <p:nvCxnSpPr>
            <p:cNvPr id="72" name="직선 화살표 연결선 71"/>
            <p:cNvCxnSpPr>
              <a:stCxn id="69" idx="2"/>
            </p:cNvCxnSpPr>
            <p:nvPr/>
          </p:nvCxnSpPr>
          <p:spPr>
            <a:xfrm rot="5400000">
              <a:off x="2524012" y="2929132"/>
              <a:ext cx="178686" cy="153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>
              <a:stCxn id="62" idx="2"/>
              <a:endCxn id="71" idx="0"/>
            </p:cNvCxnSpPr>
            <p:nvPr/>
          </p:nvCxnSpPr>
          <p:spPr>
            <a:xfrm rot="5400000">
              <a:off x="2524020" y="3554475"/>
              <a:ext cx="178672" cy="153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/>
            <p:cNvSpPr/>
            <p:nvPr/>
          </p:nvSpPr>
          <p:spPr>
            <a:xfrm>
              <a:off x="4858994" y="5591564"/>
              <a:ext cx="2068596" cy="480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Finish java code of selected menu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직선 화살표 연결선 74"/>
            <p:cNvCxnSpPr>
              <a:stCxn id="47" idx="2"/>
              <a:endCxn id="74" idx="0"/>
            </p:cNvCxnSpPr>
            <p:nvPr/>
          </p:nvCxnSpPr>
          <p:spPr>
            <a:xfrm rot="5400000">
              <a:off x="5736962" y="5435233"/>
              <a:ext cx="312661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직사각형 75"/>
            <p:cNvSpPr/>
            <p:nvPr/>
          </p:nvSpPr>
          <p:spPr>
            <a:xfrm>
              <a:off x="4927947" y="2223442"/>
              <a:ext cx="1930689" cy="4646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Request Image Object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7" name="직선 화살표 연결선 76"/>
            <p:cNvCxnSpPr>
              <a:stCxn id="57" idx="2"/>
              <a:endCxn id="76" idx="0"/>
            </p:cNvCxnSpPr>
            <p:nvPr/>
          </p:nvCxnSpPr>
          <p:spPr>
            <a:xfrm rot="5400000">
              <a:off x="5830000" y="2143998"/>
              <a:ext cx="142737" cy="1615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>
              <a:stCxn id="71" idx="3"/>
              <a:endCxn id="57" idx="1"/>
            </p:cNvCxnSpPr>
            <p:nvPr/>
          </p:nvCxnSpPr>
          <p:spPr>
            <a:xfrm flipV="1">
              <a:off x="3923466" y="1861878"/>
              <a:ext cx="951679" cy="200554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>
              <a:stCxn id="74" idx="1"/>
              <a:endCxn id="64" idx="3"/>
            </p:cNvCxnSpPr>
            <p:nvPr/>
          </p:nvCxnSpPr>
          <p:spPr>
            <a:xfrm rot="10800000">
              <a:off x="3923466" y="4492773"/>
              <a:ext cx="935528" cy="133911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Pre-loading/decoding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642910" y="1714488"/>
            <a:ext cx="8215370" cy="4714908"/>
            <a:chOff x="1071538" y="0"/>
            <a:chExt cx="7929618" cy="7715280"/>
          </a:xfrm>
        </p:grpSpPr>
        <p:sp>
          <p:nvSpPr>
            <p:cNvPr id="4" name="직사각형 3"/>
            <p:cNvSpPr/>
            <p:nvPr/>
          </p:nvSpPr>
          <p:spPr>
            <a:xfrm>
              <a:off x="1500166" y="1071546"/>
              <a:ext cx="2143140" cy="7858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Start Image-preprocessing thread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286248" y="2285992"/>
              <a:ext cx="200026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Terminate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the thread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판단 5"/>
            <p:cNvSpPr/>
            <p:nvPr/>
          </p:nvSpPr>
          <p:spPr>
            <a:xfrm>
              <a:off x="1071538" y="2143116"/>
              <a:ext cx="3000396" cy="100013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/>
                  </a:solidFill>
                </a:rPr>
                <a:t>N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ew file is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received?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500166" y="3429000"/>
              <a:ext cx="2143140" cy="7858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Get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each image file name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직선 화살표 연결선 7"/>
            <p:cNvCxnSpPr>
              <a:stCxn id="4" idx="2"/>
              <a:endCxn id="6" idx="0"/>
            </p:cNvCxnSpPr>
            <p:nvPr/>
          </p:nvCxnSpPr>
          <p:spPr>
            <a:xfrm rot="5400000">
              <a:off x="2428860" y="2000240"/>
              <a:ext cx="285752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>
              <a:stCxn id="6" idx="2"/>
              <a:endCxn id="7" idx="0"/>
            </p:cNvCxnSpPr>
            <p:nvPr/>
          </p:nvCxnSpPr>
          <p:spPr>
            <a:xfrm rot="5400000">
              <a:off x="2428860" y="3286124"/>
              <a:ext cx="285752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>
              <a:stCxn id="7" idx="2"/>
              <a:endCxn id="12" idx="0"/>
            </p:cNvCxnSpPr>
            <p:nvPr/>
          </p:nvCxnSpPr>
          <p:spPr>
            <a:xfrm rot="5400000">
              <a:off x="2428860" y="4357694"/>
              <a:ext cx="285752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>
              <a:stCxn id="6" idx="3"/>
              <a:endCxn id="5" idx="1"/>
            </p:cNvCxnSpPr>
            <p:nvPr/>
          </p:nvCxnSpPr>
          <p:spPr>
            <a:xfrm>
              <a:off x="4071934" y="2643182"/>
              <a:ext cx="214314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순서도: 판단 11"/>
            <p:cNvSpPr/>
            <p:nvPr/>
          </p:nvSpPr>
          <p:spPr>
            <a:xfrm>
              <a:off x="1285852" y="4500570"/>
              <a:ext cx="2571768" cy="1000132"/>
            </a:xfrm>
            <a:prstGeom prst="flowChartDecis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Is pre-processed?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500166" y="5786454"/>
              <a:ext cx="2143140" cy="8572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Perform Pre-loading/decoding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500166" y="7000900"/>
              <a:ext cx="2143140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Save the image to cache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직선 화살표 연결선 14"/>
            <p:cNvCxnSpPr>
              <a:stCxn id="12" idx="2"/>
              <a:endCxn id="13" idx="0"/>
            </p:cNvCxnSpPr>
            <p:nvPr/>
          </p:nvCxnSpPr>
          <p:spPr>
            <a:xfrm rot="5400000">
              <a:off x="2428860" y="5643578"/>
              <a:ext cx="285752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13" idx="2"/>
              <a:endCxn id="14" idx="0"/>
            </p:cNvCxnSpPr>
            <p:nvPr/>
          </p:nvCxnSpPr>
          <p:spPr>
            <a:xfrm rot="5400000">
              <a:off x="2393153" y="6822317"/>
              <a:ext cx="357166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직사각형 16"/>
            <p:cNvSpPr/>
            <p:nvPr/>
          </p:nvSpPr>
          <p:spPr>
            <a:xfrm>
              <a:off x="3714744" y="2357430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no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1928794" y="3071810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yes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3428992" y="471488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yes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857356" y="5429264"/>
              <a:ext cx="714380" cy="2857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no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꺾인 연결선 58"/>
            <p:cNvCxnSpPr>
              <a:stCxn id="14" idx="2"/>
              <a:endCxn id="7" idx="1"/>
            </p:cNvCxnSpPr>
            <p:nvPr/>
          </p:nvCxnSpPr>
          <p:spPr>
            <a:xfrm rot="5400000" flipH="1">
              <a:off x="89265" y="5232810"/>
              <a:ext cx="3893371" cy="1071570"/>
            </a:xfrm>
            <a:prstGeom prst="bentConnector4">
              <a:avLst>
                <a:gd name="adj1" fmla="val -5872"/>
                <a:gd name="adj2" fmla="val 161100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58"/>
            <p:cNvCxnSpPr>
              <a:stCxn id="12" idx="3"/>
              <a:endCxn id="7" idx="3"/>
            </p:cNvCxnSpPr>
            <p:nvPr/>
          </p:nvCxnSpPr>
          <p:spPr>
            <a:xfrm flipH="1" flipV="1">
              <a:off x="3643306" y="3821909"/>
              <a:ext cx="214314" cy="1178727"/>
            </a:xfrm>
            <a:prstGeom prst="bentConnector3">
              <a:avLst>
                <a:gd name="adj1" fmla="val -106666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꺾인 연결선 58"/>
            <p:cNvCxnSpPr>
              <a:stCxn id="14" idx="2"/>
              <a:endCxn id="6" idx="1"/>
            </p:cNvCxnSpPr>
            <p:nvPr/>
          </p:nvCxnSpPr>
          <p:spPr>
            <a:xfrm rot="5400000" flipH="1">
              <a:off x="-714412" y="4429132"/>
              <a:ext cx="5072098" cy="1500198"/>
            </a:xfrm>
            <a:prstGeom prst="bentConnector4">
              <a:avLst>
                <a:gd name="adj1" fmla="val -4507"/>
                <a:gd name="adj2" fmla="val 115238"/>
              </a:avLst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26" idx="2"/>
              <a:endCxn id="4" idx="0"/>
            </p:cNvCxnSpPr>
            <p:nvPr/>
          </p:nvCxnSpPr>
          <p:spPr>
            <a:xfrm rot="5400000">
              <a:off x="3482571" y="-410792"/>
              <a:ext cx="571504" cy="239317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26" idx="2"/>
              <a:endCxn id="35" idx="0"/>
            </p:cNvCxnSpPr>
            <p:nvPr/>
          </p:nvCxnSpPr>
          <p:spPr>
            <a:xfrm rot="16200000" flipH="1">
              <a:off x="6018619" y="-553669"/>
              <a:ext cx="571504" cy="267892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순서도: 수행의 시작/종료 25"/>
            <p:cNvSpPr/>
            <p:nvPr/>
          </p:nvSpPr>
          <p:spPr>
            <a:xfrm>
              <a:off x="4214810" y="0"/>
              <a:ext cx="1500198" cy="500042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Start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500826" y="2214554"/>
              <a:ext cx="2286016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Start </a:t>
              </a:r>
              <a:r>
                <a:rPr lang="en-US" altLang="ko-KR" sz="1400" b="1" dirty="0" err="1" smtClean="0">
                  <a:solidFill>
                    <a:schemeClr val="tx1"/>
                  </a:solidFill>
                </a:rPr>
                <a:t>Xlet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Display red-dot</a:t>
              </a:r>
            </a:p>
          </p:txBody>
        </p:sp>
        <p:cxnSp>
          <p:nvCxnSpPr>
            <p:cNvPr id="28" name="직선 화살표 연결선 27"/>
            <p:cNvCxnSpPr>
              <a:endCxn id="27" idx="0"/>
            </p:cNvCxnSpPr>
            <p:nvPr/>
          </p:nvCxnSpPr>
          <p:spPr>
            <a:xfrm rot="5400000">
              <a:off x="7394583" y="1964509"/>
              <a:ext cx="499296" cy="79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직사각형 28"/>
            <p:cNvSpPr/>
            <p:nvPr/>
          </p:nvSpPr>
          <p:spPr>
            <a:xfrm>
              <a:off x="6286512" y="3357562"/>
              <a:ext cx="2714644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User select the menu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Display selected menu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직선 화살표 연결선 29"/>
            <p:cNvCxnSpPr>
              <a:stCxn id="29" idx="2"/>
              <a:endCxn id="34" idx="0"/>
            </p:cNvCxnSpPr>
            <p:nvPr/>
          </p:nvCxnSpPr>
          <p:spPr>
            <a:xfrm rot="5400000">
              <a:off x="7429520" y="4286256"/>
              <a:ext cx="428628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stCxn id="27" idx="2"/>
              <a:endCxn id="29" idx="0"/>
            </p:cNvCxnSpPr>
            <p:nvPr/>
          </p:nvCxnSpPr>
          <p:spPr>
            <a:xfrm rot="5400000">
              <a:off x="7429520" y="3143248"/>
              <a:ext cx="428628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순서도: 수행의 시작/종료 31"/>
            <p:cNvSpPr/>
            <p:nvPr/>
          </p:nvSpPr>
          <p:spPr>
            <a:xfrm>
              <a:off x="6786578" y="5572140"/>
              <a:ext cx="1714512" cy="57148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End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직선 화살표 연결선 32"/>
            <p:cNvCxnSpPr>
              <a:stCxn id="34" idx="2"/>
              <a:endCxn id="32" idx="0"/>
            </p:cNvCxnSpPr>
            <p:nvPr/>
          </p:nvCxnSpPr>
          <p:spPr>
            <a:xfrm rot="5400000">
              <a:off x="7465239" y="5393545"/>
              <a:ext cx="357190" cy="1588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6500826" y="4500570"/>
              <a:ext cx="2286016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Finish </a:t>
              </a:r>
              <a:r>
                <a:rPr lang="en-US" altLang="ko-KR" sz="1400" b="1" dirty="0" err="1" smtClean="0">
                  <a:solidFill>
                    <a:schemeClr val="tx1"/>
                  </a:solidFill>
                </a:rPr>
                <a:t>xlet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6500826" y="1071546"/>
              <a:ext cx="2286016" cy="7143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Initialize </a:t>
              </a:r>
              <a:r>
                <a:rPr lang="en-US" altLang="ko-KR" sz="1400" b="1" dirty="0" err="1" smtClean="0">
                  <a:solidFill>
                    <a:schemeClr val="tx1"/>
                  </a:solidFill>
                </a:rPr>
                <a:t>Xlet</a:t>
              </a:r>
              <a:endParaRPr lang="en-US" altLang="ko-KR" sz="1400" b="1" dirty="0" smtClean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Accelerating DTV S/W Platform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 smtClean="0"/>
              <a:t>DTV allows data-broadcasting</a:t>
            </a:r>
          </a:p>
          <a:p>
            <a:pPr lvl="1">
              <a:defRPr/>
            </a:pPr>
            <a:r>
              <a:rPr lang="en-US" altLang="ko-KR" dirty="0" smtClean="0"/>
              <a:t>Sending </a:t>
            </a:r>
            <a:r>
              <a:rPr lang="en-US" altLang="ko-KR" dirty="0" smtClean="0">
                <a:solidFill>
                  <a:srgbClr val="FF0000"/>
                </a:solidFill>
              </a:rPr>
              <a:t>data</a:t>
            </a:r>
            <a:r>
              <a:rPr lang="en-US" altLang="ko-KR" dirty="0" smtClean="0"/>
              <a:t> as well as picture/sound</a:t>
            </a:r>
          </a:p>
          <a:p>
            <a:pPr lvl="1">
              <a:buNone/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Data-broadcasting platform is based on </a:t>
            </a:r>
            <a:r>
              <a:rPr lang="en-US" altLang="ko-KR" dirty="0" smtClean="0">
                <a:solidFill>
                  <a:srgbClr val="FF0000"/>
                </a:solidFill>
              </a:rPr>
              <a:t>Java</a:t>
            </a:r>
            <a:r>
              <a:rPr lang="en-US" altLang="ko-KR" dirty="0" smtClean="0"/>
              <a:t> </a:t>
            </a:r>
          </a:p>
          <a:p>
            <a:pPr lvl="1">
              <a:defRPr/>
            </a:pPr>
            <a:r>
              <a:rPr lang="en-US" altLang="ko-KR" dirty="0" smtClean="0"/>
              <a:t>Java </a:t>
            </a:r>
            <a:r>
              <a:rPr lang="en-US" altLang="ko-KR" dirty="0" err="1" smtClean="0">
                <a:solidFill>
                  <a:srgbClr val="FF0000"/>
                </a:solidFill>
              </a:rPr>
              <a:t>xlets</a:t>
            </a:r>
            <a:r>
              <a:rPr lang="en-US" altLang="ko-KR" dirty="0" smtClean="0"/>
              <a:t> + Java </a:t>
            </a:r>
            <a:r>
              <a:rPr lang="en-US" altLang="ko-KR" dirty="0" smtClean="0">
                <a:solidFill>
                  <a:srgbClr val="FF0000"/>
                </a:solidFill>
              </a:rPr>
              <a:t>middleware</a:t>
            </a:r>
            <a:r>
              <a:rPr lang="en-US" altLang="ko-KR" dirty="0" smtClean="0"/>
              <a:t> at the set-top box</a:t>
            </a:r>
          </a:p>
          <a:p>
            <a:pPr lvl="1"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Java is slow, so use </a:t>
            </a:r>
            <a:r>
              <a:rPr lang="en-US" altLang="ko-KR" dirty="0" smtClean="0">
                <a:solidFill>
                  <a:srgbClr val="FF0000"/>
                </a:solidFill>
              </a:rPr>
              <a:t>just-in-time </a:t>
            </a:r>
            <a:r>
              <a:rPr lang="en-US" altLang="ko-KR" dirty="0" smtClean="0"/>
              <a:t>compilation (JITC)</a:t>
            </a:r>
          </a:p>
          <a:p>
            <a:pPr>
              <a:defRPr/>
            </a:pPr>
            <a:endParaRPr lang="en-US" altLang="ko-KR" dirty="0" smtClean="0"/>
          </a:p>
          <a:p>
            <a:pPr>
              <a:defRPr/>
            </a:pPr>
            <a:r>
              <a:rPr lang="en-US" altLang="ko-KR" dirty="0" smtClean="0"/>
              <a:t>Propose using </a:t>
            </a:r>
            <a:r>
              <a:rPr lang="en-US" altLang="ko-KR" dirty="0" smtClean="0">
                <a:solidFill>
                  <a:srgbClr val="FF0000"/>
                </a:solidFill>
              </a:rPr>
              <a:t>ahead-of-time </a:t>
            </a:r>
            <a:r>
              <a:rPr lang="en-US" altLang="ko-KR" dirty="0" smtClean="0"/>
              <a:t>and </a:t>
            </a:r>
            <a:r>
              <a:rPr lang="en-US" altLang="ko-KR" dirty="0" smtClean="0">
                <a:solidFill>
                  <a:srgbClr val="FF0000"/>
                </a:solidFill>
              </a:rPr>
              <a:t>idle-time </a:t>
            </a:r>
            <a:r>
              <a:rPr lang="en-US" altLang="ko-KR" dirty="0" smtClean="0"/>
              <a:t>compilation/optimization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as well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Hybrid </a:t>
            </a:r>
            <a:r>
              <a:rPr lang="en-US" altLang="ko-KR" dirty="0" smtClean="0"/>
              <a:t>compilation and optimization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Idle-Time Optimization for Texts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571625"/>
            <a:ext cx="8715406" cy="4876800"/>
          </a:xfrm>
        </p:spPr>
        <p:txBody>
          <a:bodyPr/>
          <a:lstStyle/>
          <a:p>
            <a:r>
              <a:rPr lang="en-US" altLang="ko-KR" dirty="0" smtClean="0"/>
              <a:t>Creating some font objects occur at runtime</a:t>
            </a:r>
          </a:p>
          <a:p>
            <a:r>
              <a:rPr lang="en-US" altLang="ko-KR" dirty="0" smtClean="0"/>
              <a:t>Pre-creating of them at idle-time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Experimental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571625"/>
            <a:ext cx="8715406" cy="4876800"/>
          </a:xfrm>
        </p:spPr>
        <p:txBody>
          <a:bodyPr/>
          <a:lstStyle/>
          <a:p>
            <a:r>
              <a:rPr lang="en-US" altLang="ko-KR" dirty="0" smtClean="0"/>
              <a:t>Experimented on a commercial DTV platform with  real, on-air </a:t>
            </a:r>
            <a:r>
              <a:rPr lang="en-US" altLang="ko-KR" dirty="0" err="1" smtClean="0"/>
              <a:t>xlets</a:t>
            </a:r>
            <a:r>
              <a:rPr lang="en-US" altLang="ko-KR" dirty="0" smtClean="0"/>
              <a:t> broadcasted in Korea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Experimental Environment</a:t>
            </a:r>
          </a:p>
          <a:p>
            <a:pPr lvl="1"/>
            <a:r>
              <a:rPr lang="en-US" altLang="ko-KR" dirty="0" smtClean="0"/>
              <a:t>DTV set-top box 333MHZ MIPS CPU with 128MB memory</a:t>
            </a:r>
          </a:p>
          <a:p>
            <a:pPr lvl="1"/>
            <a:r>
              <a:rPr lang="en-US" altLang="ko-KR" dirty="0" smtClean="0"/>
              <a:t>Linux with kernel 2.6</a:t>
            </a:r>
          </a:p>
          <a:p>
            <a:pPr lvl="1"/>
            <a:r>
              <a:rPr lang="en-US" altLang="ko-KR" dirty="0" smtClean="0"/>
              <a:t>Sun’s </a:t>
            </a:r>
            <a:r>
              <a:rPr lang="en-US" altLang="ko-KR" dirty="0" err="1" smtClean="0"/>
              <a:t>phoneMe</a:t>
            </a:r>
            <a:r>
              <a:rPr lang="en-US" altLang="ko-KR" dirty="0" smtClean="0"/>
              <a:t> Advanced MR2 version </a:t>
            </a:r>
          </a:p>
          <a:p>
            <a:pPr lvl="1"/>
            <a:r>
              <a:rPr lang="en-US" altLang="ko-KR" dirty="0" smtClean="0"/>
              <a:t>Advanced common application platform (ACAP)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Benchmarks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571625"/>
            <a:ext cx="8715406" cy="4876800"/>
          </a:xfrm>
        </p:spPr>
        <p:txBody>
          <a:bodyPr/>
          <a:lstStyle/>
          <a:p>
            <a:r>
              <a:rPr lang="en-US" altLang="ko-KR" dirty="0" err="1" smtClean="0"/>
              <a:t>xlets</a:t>
            </a:r>
            <a:r>
              <a:rPr lang="en-US" altLang="ko-KR" dirty="0" smtClean="0"/>
              <a:t> of three terrestrial TV stations in Korea</a:t>
            </a:r>
          </a:p>
          <a:p>
            <a:pPr lvl="1"/>
            <a:r>
              <a:rPr lang="en-US" altLang="ko-KR" dirty="0" smtClean="0"/>
              <a:t>Designated by A, B, C</a:t>
            </a:r>
          </a:p>
          <a:p>
            <a:pPr lvl="1"/>
            <a:r>
              <a:rPr lang="en-US" altLang="ko-KR" dirty="0" smtClean="0"/>
              <a:t>News, weather, traffic, and stock menu items</a:t>
            </a:r>
          </a:p>
          <a:p>
            <a:pPr lvl="1"/>
            <a:r>
              <a:rPr lang="en-US" altLang="ko-KR" dirty="0" smtClean="0"/>
              <a:t>Interested in running time of each menu item</a:t>
            </a:r>
          </a:p>
          <a:p>
            <a:pPr lvl="1"/>
            <a:r>
              <a:rPr lang="en-US" altLang="ko-KR" dirty="0" smtClean="0"/>
              <a:t>Size of </a:t>
            </a:r>
            <a:r>
              <a:rPr lang="en-US" altLang="ko-KR" dirty="0" err="1" smtClean="0"/>
              <a:t>xlet</a:t>
            </a:r>
            <a:r>
              <a:rPr lang="en-US" altLang="ko-KR" dirty="0" smtClean="0"/>
              <a:t> applications (KB)</a:t>
            </a:r>
            <a:endParaRPr lang="ko-KR" altLang="en-US" dirty="0" smtClean="0"/>
          </a:p>
          <a:p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/>
        </p:nvGraphicFramePr>
        <p:xfrm>
          <a:off x="1785918" y="4000504"/>
          <a:ext cx="5357849" cy="2194560"/>
        </p:xfrm>
        <a:graphic>
          <a:graphicData uri="http://schemas.openxmlformats.org/drawingml/2006/table">
            <a:tbl>
              <a:tblPr/>
              <a:tblGrid>
                <a:gridCol w="1227840"/>
                <a:gridCol w="892975"/>
                <a:gridCol w="1004597"/>
                <a:gridCol w="1227840"/>
                <a:gridCol w="1004597"/>
              </a:tblGrid>
              <a:tr h="485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sz="1800" kern="100" dirty="0">
                        <a:latin typeface="돋움"/>
                        <a:ea typeface="맑은 고딕"/>
                        <a:cs typeface="굴림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맑은 고딕"/>
                          <a:ea typeface="돋움"/>
                          <a:cs typeface="Times New Roman"/>
                        </a:rPr>
                        <a:t>class</a:t>
                      </a:r>
                      <a:endParaRPr lang="ko-KR" sz="2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맑은 고딕"/>
                          <a:ea typeface="돋움"/>
                          <a:cs typeface="Times New Roman"/>
                        </a:rPr>
                        <a:t>image</a:t>
                      </a:r>
                      <a:endParaRPr lang="ko-KR" sz="2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맑은 고딕"/>
                          <a:ea typeface="돋움"/>
                          <a:cs typeface="Times New Roman"/>
                        </a:rPr>
                        <a:t>text &amp; etc.</a:t>
                      </a:r>
                      <a:endParaRPr lang="ko-KR" sz="2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맑은 고딕"/>
                          <a:ea typeface="돋움"/>
                          <a:cs typeface="Times New Roman"/>
                        </a:rPr>
                        <a:t>Total</a:t>
                      </a:r>
                      <a:endParaRPr lang="ko-KR" sz="2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latin typeface="Lucida Console"/>
                          <a:ea typeface="돋움"/>
                          <a:cs typeface="Times New Roman"/>
                        </a:rPr>
                        <a:t>Station A</a:t>
                      </a:r>
                      <a:endParaRPr lang="ko-KR" sz="2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맑은 고딕"/>
                          <a:ea typeface="돋움"/>
                          <a:cs typeface="Times New Roman"/>
                        </a:rPr>
                        <a:t>276</a:t>
                      </a:r>
                      <a:endParaRPr lang="ko-KR" sz="2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맑은 고딕"/>
                          <a:ea typeface="돋움"/>
                          <a:cs typeface="Times New Roman"/>
                        </a:rPr>
                        <a:t>1,348</a:t>
                      </a:r>
                      <a:endParaRPr lang="ko-KR" sz="2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맑은 고딕"/>
                          <a:ea typeface="돋움"/>
                          <a:cs typeface="Times New Roman"/>
                        </a:rPr>
                        <a:t>344</a:t>
                      </a:r>
                      <a:endParaRPr lang="ko-KR" sz="2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맑은 고딕"/>
                          <a:ea typeface="돋움"/>
                          <a:cs typeface="Times New Roman"/>
                        </a:rPr>
                        <a:t>1,968</a:t>
                      </a:r>
                      <a:endParaRPr lang="ko-KR" sz="2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Lucida Console"/>
                          <a:ea typeface="돋움"/>
                          <a:cs typeface="Times New Roman"/>
                        </a:rPr>
                        <a:t>Station B</a:t>
                      </a:r>
                      <a:endParaRPr lang="ko-KR" sz="2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맑은 고딕"/>
                          <a:ea typeface="돋움"/>
                          <a:cs typeface="Times New Roman"/>
                        </a:rPr>
                        <a:t>360</a:t>
                      </a:r>
                      <a:endParaRPr lang="ko-KR" sz="2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맑은 고딕"/>
                          <a:ea typeface="돋움"/>
                          <a:cs typeface="Times New Roman"/>
                        </a:rPr>
                        <a:t>1,596</a:t>
                      </a:r>
                      <a:endParaRPr lang="ko-KR" sz="2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맑은 고딕"/>
                          <a:ea typeface="돋움"/>
                          <a:cs typeface="Times New Roman"/>
                        </a:rPr>
                        <a:t>372</a:t>
                      </a:r>
                      <a:endParaRPr lang="ko-KR" sz="2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맑은 고딕"/>
                          <a:ea typeface="돋움"/>
                          <a:cs typeface="Times New Roman"/>
                        </a:rPr>
                        <a:t>2,328</a:t>
                      </a:r>
                      <a:endParaRPr lang="ko-KR" sz="2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06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Lucida Console"/>
                          <a:ea typeface="돋움"/>
                          <a:cs typeface="Times New Roman"/>
                        </a:rPr>
                        <a:t>Station C</a:t>
                      </a:r>
                      <a:endParaRPr lang="ko-KR" sz="2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맑은 고딕"/>
                          <a:ea typeface="돋움"/>
                          <a:cs typeface="Times New Roman"/>
                        </a:rPr>
                        <a:t>448</a:t>
                      </a:r>
                      <a:endParaRPr lang="ko-KR" sz="2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맑은 고딕"/>
                          <a:ea typeface="돋움"/>
                          <a:cs typeface="Times New Roman"/>
                        </a:rPr>
                        <a:t>1,280</a:t>
                      </a:r>
                      <a:endParaRPr lang="ko-KR" sz="2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>
                          <a:latin typeface="맑은 고딕"/>
                          <a:ea typeface="돋움"/>
                          <a:cs typeface="Times New Roman"/>
                        </a:rPr>
                        <a:t>288</a:t>
                      </a:r>
                      <a:endParaRPr lang="ko-KR" sz="2800" kern="10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맑은 고딕"/>
                          <a:ea typeface="돋움"/>
                          <a:cs typeface="Times New Roman"/>
                        </a:rPr>
                        <a:t>2,016</a:t>
                      </a:r>
                      <a:endParaRPr lang="ko-KR" sz="2800" kern="100" dirty="0"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Distribution of Method Calls</a:t>
            </a:r>
            <a:endParaRPr lang="ko-KR" altLang="en-US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285750" y="1571625"/>
          <a:ext cx="85725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Distribution of </a:t>
            </a:r>
            <a:r>
              <a:rPr lang="en-US" altLang="ko-KR" dirty="0" err="1" smtClean="0"/>
              <a:t>JITCed</a:t>
            </a:r>
            <a:r>
              <a:rPr lang="en-US" altLang="ko-KR" dirty="0" smtClean="0"/>
              <a:t> Methods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571625"/>
          <a:ext cx="85725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Image Loading/Decoding Overhead 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571625"/>
          <a:ext cx="85725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Running Time Impact of AOTC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571625"/>
          <a:ext cx="85725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Performance Impact of AOTC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571625"/>
          <a:ext cx="85725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5214942" y="1643050"/>
            <a:ext cx="3429024" cy="71438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rgbClr val="FF0000"/>
                </a:solidFill>
              </a:rPr>
              <a:t>Speedup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Impact of Pre-loading/decoding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571625"/>
          <a:ext cx="85725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Impact of Text Font Pre-creation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571625"/>
          <a:ext cx="85725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5143504" y="1643050"/>
            <a:ext cx="3429024" cy="71438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rgbClr val="FF0000"/>
                </a:solidFill>
              </a:rPr>
              <a:t>Running time (ms)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Executing </a:t>
            </a:r>
            <a:r>
              <a:rPr lang="en-US" altLang="ko-KR" dirty="0" err="1" smtClean="0"/>
              <a:t>xlet</a:t>
            </a:r>
            <a:r>
              <a:rPr lang="en-US" altLang="ko-KR" dirty="0" smtClean="0"/>
              <a:t> with JITC only</a:t>
            </a:r>
            <a:endParaRPr lang="ko-KR" altLang="en-US" dirty="0"/>
          </a:p>
        </p:txBody>
      </p:sp>
      <p:pic>
        <p:nvPicPr>
          <p:cNvPr id="6" name="original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285852" y="1500174"/>
            <a:ext cx="6477000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33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Overall Running Time of Hybrid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285750" y="1571625"/>
          <a:ext cx="85725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1"/>
          <p:cNvSpPr txBox="1"/>
          <p:nvPr/>
        </p:nvSpPr>
        <p:spPr>
          <a:xfrm>
            <a:off x="3786182" y="1714488"/>
            <a:ext cx="5000660" cy="1143008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rgbClr val="FF0000"/>
                </a:solidFill>
              </a:rPr>
              <a:t>An average of 150% reduction</a:t>
            </a:r>
          </a:p>
          <a:p>
            <a:r>
              <a:rPr lang="en-US" altLang="ko-KR" sz="2800" dirty="0" smtClean="0">
                <a:solidFill>
                  <a:srgbClr val="FF0000"/>
                </a:solidFill>
              </a:rPr>
              <a:t>     (15% by AOTC)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Impact on Transparency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285750" y="1571625"/>
          <a:ext cx="8572500" cy="4876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1"/>
          <p:cNvSpPr txBox="1"/>
          <p:nvPr/>
        </p:nvSpPr>
        <p:spPr>
          <a:xfrm>
            <a:off x="5786446" y="1285860"/>
            <a:ext cx="3357554" cy="714380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dirty="0" smtClean="0">
                <a:solidFill>
                  <a:srgbClr val="FF0000"/>
                </a:solidFill>
              </a:rPr>
              <a:t>Running time (ms)</a:t>
            </a:r>
            <a:endParaRPr lang="ko-KR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Summary and Future Work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571625"/>
            <a:ext cx="8501092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Proposed hybrid compilation/optimization for DTV</a:t>
            </a:r>
          </a:p>
          <a:p>
            <a:pPr lvl="1">
              <a:defRPr/>
            </a:pPr>
            <a:r>
              <a:rPr lang="en-US" altLang="ko-KR" dirty="0" smtClean="0"/>
              <a:t>Just-in-time, ahead-of-time, and idle-time </a:t>
            </a:r>
          </a:p>
          <a:p>
            <a:pPr lvl="1">
              <a:defRPr/>
            </a:pPr>
            <a:r>
              <a:rPr lang="en-US" altLang="ko-KR" dirty="0" smtClean="0"/>
              <a:t>Improves performance dramatically than JITC-only</a:t>
            </a:r>
          </a:p>
          <a:p>
            <a:pPr lvl="2">
              <a:defRPr/>
            </a:pPr>
            <a:r>
              <a:rPr lang="en-US" altLang="ko-KR" dirty="0" smtClean="0"/>
              <a:t>With little change to other DTV behavior</a:t>
            </a:r>
          </a:p>
          <a:p>
            <a:pPr lvl="1">
              <a:defRPr/>
            </a:pPr>
            <a:r>
              <a:rPr lang="en-US" altLang="ko-KR" dirty="0" smtClean="0"/>
              <a:t>Some ideas would work for other dual-component Java</a:t>
            </a:r>
          </a:p>
          <a:p>
            <a:pPr lvl="1">
              <a:defRPr/>
            </a:pPr>
            <a:endParaRPr lang="en-US" altLang="ko-KR" sz="800" dirty="0" smtClean="0"/>
          </a:p>
          <a:p>
            <a:pPr>
              <a:defRPr/>
            </a:pPr>
            <a:r>
              <a:rPr lang="en-US" altLang="ko-KR" dirty="0" smtClean="0"/>
              <a:t>Some future work</a:t>
            </a:r>
          </a:p>
          <a:p>
            <a:pPr lvl="1">
              <a:defRPr/>
            </a:pPr>
            <a:r>
              <a:rPr lang="en-US" altLang="ko-KR" dirty="0" smtClean="0"/>
              <a:t>AOTC for system/middleware beyond AOT</a:t>
            </a:r>
          </a:p>
          <a:p>
            <a:pPr lvl="2">
              <a:defRPr/>
            </a:pPr>
            <a:r>
              <a:rPr lang="en-US" altLang="ko-KR" dirty="0" smtClean="0"/>
              <a:t>By performing off-line AOTC with full optimizations enabled </a:t>
            </a:r>
          </a:p>
          <a:p>
            <a:pPr lvl="1">
              <a:defRPr/>
            </a:pPr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14348" y="6143644"/>
            <a:ext cx="664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The idea of pre-loading/decoding has been filed for patent application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Thank you!</a:t>
            </a:r>
            <a:endParaRPr lang="ko-KR" altLang="en-US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Executing </a:t>
            </a:r>
            <a:r>
              <a:rPr lang="en-US" altLang="ko-KR" dirty="0" err="1" smtClean="0"/>
              <a:t>xlet</a:t>
            </a:r>
            <a:r>
              <a:rPr lang="en-US" altLang="ko-KR" dirty="0" smtClean="0"/>
              <a:t> with Hybrid</a:t>
            </a:r>
            <a:endParaRPr lang="ko-KR" altLang="en-US" dirty="0"/>
          </a:p>
        </p:txBody>
      </p:sp>
      <p:pic>
        <p:nvPicPr>
          <p:cNvPr id="6" name="optimized.WMV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285852" y="1500174"/>
            <a:ext cx="6477000" cy="4857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787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Background on digital TV S/W platform</a:t>
            </a:r>
          </a:p>
          <a:p>
            <a:pPr lvl="1"/>
            <a:r>
              <a:rPr lang="en-US" altLang="ko-KR" dirty="0" err="1" smtClean="0"/>
              <a:t>Xlet</a:t>
            </a:r>
            <a:r>
              <a:rPr lang="en-US" altLang="ko-KR" dirty="0" smtClean="0"/>
              <a:t> lifecycle</a:t>
            </a:r>
          </a:p>
          <a:p>
            <a:pPr lvl="1"/>
            <a:r>
              <a:rPr lang="en-US" altLang="ko-KR" dirty="0" smtClean="0"/>
              <a:t>DTV acceleration</a:t>
            </a:r>
          </a:p>
          <a:p>
            <a:pPr lvl="1"/>
            <a:endParaRPr lang="en-US" altLang="ko-KR" sz="800" dirty="0" smtClean="0"/>
          </a:p>
          <a:p>
            <a:r>
              <a:rPr lang="en-US" altLang="ko-KR" dirty="0" smtClean="0"/>
              <a:t>Hybrid Java Compilation and Optimization</a:t>
            </a:r>
          </a:p>
          <a:p>
            <a:pPr lvl="1"/>
            <a:r>
              <a:rPr lang="en-US" altLang="ko-KR" dirty="0" smtClean="0"/>
              <a:t>JITC for </a:t>
            </a:r>
            <a:r>
              <a:rPr lang="en-US" altLang="ko-KR" dirty="0" err="1" smtClean="0"/>
              <a:t>xlet</a:t>
            </a:r>
            <a:r>
              <a:rPr lang="en-US" altLang="ko-KR" dirty="0" smtClean="0"/>
              <a:t> methods</a:t>
            </a:r>
          </a:p>
          <a:p>
            <a:pPr lvl="1"/>
            <a:r>
              <a:rPr lang="en-US" altLang="ko-KR" dirty="0" smtClean="0"/>
              <a:t>AOTC for system/middleware methods</a:t>
            </a:r>
          </a:p>
          <a:p>
            <a:pPr lvl="1"/>
            <a:r>
              <a:rPr lang="en-US" altLang="ko-KR" dirty="0" smtClean="0"/>
              <a:t>ITC and ITO for </a:t>
            </a:r>
            <a:r>
              <a:rPr lang="en-US" altLang="ko-KR" dirty="0" err="1" smtClean="0"/>
              <a:t>xlets</a:t>
            </a:r>
            <a:endParaRPr lang="en-US" altLang="ko-KR" dirty="0" smtClean="0"/>
          </a:p>
          <a:p>
            <a:pPr lvl="1"/>
            <a:endParaRPr lang="en-US" altLang="ko-KR" sz="800" dirty="0" smtClean="0"/>
          </a:p>
          <a:p>
            <a:r>
              <a:rPr lang="en-US" altLang="ko-KR" dirty="0" smtClean="0"/>
              <a:t>Experimental Results</a:t>
            </a:r>
          </a:p>
          <a:p>
            <a:endParaRPr lang="en-US" altLang="ko-KR" sz="800" dirty="0" smtClean="0"/>
          </a:p>
          <a:p>
            <a:r>
              <a:rPr lang="en-US" altLang="ko-KR" dirty="0" smtClean="0"/>
              <a:t>Summary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Digital Television (DTV)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571625"/>
            <a:ext cx="8715406" cy="48768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ko-KR" dirty="0" smtClean="0"/>
              <a:t>DTV sends digital signals instead of analog signals</a:t>
            </a:r>
          </a:p>
          <a:p>
            <a:pPr lvl="1">
              <a:defRPr/>
            </a:pPr>
            <a:r>
              <a:rPr lang="en-US" altLang="ko-KR" dirty="0" smtClean="0"/>
              <a:t>Higher definition pictures and clearer sounds</a:t>
            </a:r>
          </a:p>
          <a:p>
            <a:pPr lvl="1">
              <a:defRPr/>
            </a:pPr>
            <a:endParaRPr lang="en-US" altLang="ko-KR" sz="800" dirty="0" smtClean="0"/>
          </a:p>
          <a:p>
            <a:pPr>
              <a:defRPr/>
            </a:pPr>
            <a:r>
              <a:rPr lang="en-US" altLang="ko-KR" dirty="0" smtClean="0"/>
              <a:t>Remaining bandwidth can be used for sending data</a:t>
            </a:r>
          </a:p>
          <a:p>
            <a:pPr lvl="1">
              <a:defRPr/>
            </a:pPr>
            <a:r>
              <a:rPr lang="en-US" altLang="ko-KR" dirty="0" smtClean="0"/>
              <a:t>General information: traffic, weather, news, stock, …</a:t>
            </a:r>
          </a:p>
          <a:p>
            <a:pPr lvl="1">
              <a:defRPr/>
            </a:pPr>
            <a:r>
              <a:rPr lang="en-US" altLang="ko-KR" dirty="0" smtClean="0"/>
              <a:t>Program-specific information (plot, cast, director,…)</a:t>
            </a:r>
          </a:p>
          <a:p>
            <a:pPr lvl="1">
              <a:defRPr/>
            </a:pPr>
            <a:r>
              <a:rPr lang="en-US" altLang="ko-KR" dirty="0" smtClean="0"/>
              <a:t>Interaction using a return channel</a:t>
            </a:r>
          </a:p>
          <a:p>
            <a:pPr lvl="2">
              <a:defRPr/>
            </a:pPr>
            <a:r>
              <a:rPr lang="en-US" altLang="ko-KR" dirty="0" smtClean="0"/>
              <a:t>T-commerce, T-banking, </a:t>
            </a:r>
          </a:p>
          <a:p>
            <a:pPr lvl="2">
              <a:buNone/>
              <a:defRPr/>
            </a:pPr>
            <a:r>
              <a:rPr lang="en-US" altLang="ko-KR" dirty="0" smtClean="0"/>
              <a:t>   T-government, …</a:t>
            </a:r>
          </a:p>
          <a:p>
            <a:pPr lvl="2">
              <a:buNone/>
              <a:defRPr/>
            </a:pPr>
            <a:endParaRPr lang="en-US" altLang="ko-KR" sz="800" dirty="0" smtClean="0"/>
          </a:p>
          <a:p>
            <a:pPr lvl="2">
              <a:buNone/>
              <a:defRPr/>
            </a:pPr>
            <a:endParaRPr lang="en-US" altLang="ko-KR" sz="800" dirty="0" smtClean="0"/>
          </a:p>
          <a:p>
            <a:pPr lvl="2">
              <a:buNone/>
              <a:defRPr/>
            </a:pPr>
            <a:endParaRPr lang="en-US" altLang="ko-KR" sz="800" dirty="0" smtClean="0"/>
          </a:p>
          <a:p>
            <a:pPr lvl="2">
              <a:defRPr/>
            </a:pPr>
            <a:endParaRPr lang="en-US" altLang="ko-KR" sz="800" dirty="0" smtClean="0"/>
          </a:p>
          <a:p>
            <a:pPr lvl="2">
              <a:defRPr/>
            </a:pPr>
            <a:endParaRPr lang="en-US" altLang="ko-KR" sz="800" dirty="0" smtClean="0"/>
          </a:p>
          <a:p>
            <a:pPr lvl="2">
              <a:defRPr/>
            </a:pPr>
            <a:endParaRPr lang="en-US" altLang="ko-KR" sz="800" dirty="0" smtClean="0"/>
          </a:p>
          <a:p>
            <a:pPr lvl="2">
              <a:defRPr/>
            </a:pPr>
            <a:endParaRPr lang="en-US" altLang="ko-KR" sz="800" dirty="0" smtClean="0"/>
          </a:p>
          <a:p>
            <a:pPr>
              <a:defRPr/>
            </a:pPr>
            <a:r>
              <a:rPr lang="en-US" altLang="ko-KR" dirty="0" smtClean="0"/>
              <a:t>Provides the </a:t>
            </a:r>
            <a:r>
              <a:rPr lang="en-US" altLang="ko-KR" dirty="0" smtClean="0">
                <a:solidFill>
                  <a:srgbClr val="FF0000"/>
                </a:solidFill>
              </a:rPr>
              <a:t>data-broadcasting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interactive TV (</a:t>
            </a:r>
            <a:r>
              <a:rPr lang="en-US" altLang="ko-KR" dirty="0" err="1" smtClean="0">
                <a:solidFill>
                  <a:srgbClr val="FF0000"/>
                </a:solidFill>
              </a:rPr>
              <a:t>iTV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</a:p>
          <a:p>
            <a:pPr lvl="1">
              <a:defRPr/>
            </a:pPr>
            <a:endParaRPr lang="en-US" altLang="ko-KR" dirty="0" smtClean="0"/>
          </a:p>
        </p:txBody>
      </p:sp>
      <p:pic>
        <p:nvPicPr>
          <p:cNvPr id="1026" name="Picture 2" descr="C:\Users\smoon\Desktop\CGO\program-dependen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8" y="3929066"/>
            <a:ext cx="3317773" cy="19054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Java for Interactive TV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571625"/>
            <a:ext cx="8643968" cy="4876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 smtClean="0"/>
              <a:t>One key technology for </a:t>
            </a:r>
            <a:r>
              <a:rPr lang="en-US" altLang="ko-KR" dirty="0" err="1" smtClean="0"/>
              <a:t>iTV</a:t>
            </a:r>
            <a:r>
              <a:rPr lang="en-US" altLang="ko-KR" dirty="0" smtClean="0"/>
              <a:t> is </a:t>
            </a:r>
            <a:r>
              <a:rPr lang="en-US" altLang="ko-KR" dirty="0" smtClean="0">
                <a:solidFill>
                  <a:srgbClr val="FF0000"/>
                </a:solidFill>
              </a:rPr>
              <a:t>Java</a:t>
            </a:r>
          </a:p>
          <a:p>
            <a:pPr lvl="1">
              <a:defRPr/>
            </a:pPr>
            <a:r>
              <a:rPr lang="en-US" altLang="ko-KR" dirty="0" smtClean="0"/>
              <a:t>Many open standards are based on Java</a:t>
            </a:r>
          </a:p>
          <a:p>
            <a:pPr lvl="2">
              <a:defRPr/>
            </a:pPr>
            <a:r>
              <a:rPr lang="en-US" altLang="ko-KR" dirty="0" smtClean="0"/>
              <a:t>DVB-MHP (satellite), OCAP (cable), ACAP (terrestrial) </a:t>
            </a:r>
          </a:p>
          <a:p>
            <a:pPr lvl="1">
              <a:defRPr/>
            </a:pPr>
            <a:endParaRPr lang="en-US" altLang="ko-KR" sz="800" dirty="0" smtClean="0"/>
          </a:p>
          <a:p>
            <a:pPr>
              <a:defRPr/>
            </a:pPr>
            <a:r>
              <a:rPr lang="en-US" altLang="ko-KR" dirty="0" smtClean="0"/>
              <a:t>Programmed using </a:t>
            </a:r>
            <a:r>
              <a:rPr lang="en-US" altLang="ko-KR" i="1" dirty="0" err="1" smtClean="0">
                <a:solidFill>
                  <a:srgbClr val="FF0000"/>
                </a:solidFill>
              </a:rPr>
              <a:t>xlet</a:t>
            </a:r>
            <a:r>
              <a:rPr lang="en-US" altLang="ko-KR" dirty="0" smtClean="0">
                <a:solidFill>
                  <a:srgbClr val="FF0000"/>
                </a:solidFill>
              </a:rPr>
              <a:t> applications</a:t>
            </a:r>
          </a:p>
          <a:p>
            <a:pPr lvl="1">
              <a:defRPr/>
            </a:pPr>
            <a:r>
              <a:rPr lang="en-US" altLang="ko-KR" dirty="0" err="1" smtClean="0"/>
              <a:t>xlet</a:t>
            </a:r>
            <a:r>
              <a:rPr lang="en-US" altLang="ko-KR" dirty="0" smtClean="0"/>
              <a:t> classes + image/text files</a:t>
            </a:r>
          </a:p>
          <a:p>
            <a:pPr lvl="1">
              <a:defRPr/>
            </a:pPr>
            <a:r>
              <a:rPr lang="en-US" altLang="ko-KR" dirty="0" smtClean="0"/>
              <a:t>Downloaded to the DTV set-top box</a:t>
            </a:r>
          </a:p>
          <a:p>
            <a:pPr lvl="1">
              <a:defRPr/>
            </a:pPr>
            <a:r>
              <a:rPr lang="en-US" altLang="ko-KR" dirty="0" smtClean="0"/>
              <a:t>Interact with middleware/system classes at the set-top</a:t>
            </a:r>
          </a:p>
          <a:p>
            <a:pPr lvl="2">
              <a:buNone/>
              <a:defRPr/>
            </a:pPr>
            <a:endParaRPr lang="en-US" altLang="ko-KR" sz="800" dirty="0" smtClean="0"/>
          </a:p>
          <a:p>
            <a:pPr>
              <a:defRPr/>
            </a:pPr>
            <a:r>
              <a:rPr lang="en-US" altLang="ko-KR" i="1" dirty="0" err="1" smtClean="0"/>
              <a:t>xlet</a:t>
            </a:r>
            <a:r>
              <a:rPr lang="en-US" altLang="ko-KR" dirty="0" smtClean="0"/>
              <a:t> execution starts only when the user initiates it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Sending and Receiving </a:t>
            </a:r>
            <a:r>
              <a:rPr lang="en-US" altLang="ko-KR" i="1" dirty="0" err="1" smtClean="0"/>
              <a:t>xlet</a:t>
            </a:r>
            <a:r>
              <a:rPr lang="en-US" altLang="ko-KR" dirty="0" smtClean="0"/>
              <a:t> App.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50" y="1571625"/>
            <a:ext cx="8715406" cy="4876800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Xlet</a:t>
            </a:r>
            <a:r>
              <a:rPr lang="en-US" altLang="ko-KR" dirty="0" smtClean="0"/>
              <a:t> application is sent via </a:t>
            </a:r>
            <a:r>
              <a:rPr lang="en-US" altLang="ko-KR" dirty="0" smtClean="0">
                <a:solidFill>
                  <a:srgbClr val="FF0000"/>
                </a:solidFill>
              </a:rPr>
              <a:t>carousel mechanism</a:t>
            </a:r>
          </a:p>
          <a:p>
            <a:pPr lvl="1"/>
            <a:r>
              <a:rPr lang="en-US" altLang="ko-KR" dirty="0" smtClean="0"/>
              <a:t>Send a stream of </a:t>
            </a:r>
            <a:r>
              <a:rPr lang="en-US" altLang="ko-KR" dirty="0" err="1" smtClean="0"/>
              <a:t>xlet</a:t>
            </a:r>
            <a:r>
              <a:rPr lang="en-US" altLang="ko-KR" dirty="0" smtClean="0"/>
              <a:t> files </a:t>
            </a:r>
          </a:p>
          <a:p>
            <a:pPr lvl="1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   </a:t>
            </a:r>
            <a:r>
              <a:rPr lang="en-US" altLang="ko-KR" dirty="0" err="1" smtClean="0">
                <a:solidFill>
                  <a:srgbClr val="FF0000"/>
                </a:solidFill>
              </a:rPr>
              <a:t>repeteatedly</a:t>
            </a:r>
            <a:r>
              <a:rPr lang="en-US" altLang="ko-KR" dirty="0" smtClean="0"/>
              <a:t> in a round-robin</a:t>
            </a: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Carousel file manager </a:t>
            </a:r>
            <a:r>
              <a:rPr lang="en-US" altLang="ko-KR" dirty="0" smtClean="0"/>
              <a:t>in the</a:t>
            </a:r>
          </a:p>
          <a:p>
            <a:pPr lvl="1">
              <a:buNone/>
            </a:pPr>
            <a:r>
              <a:rPr lang="en-US" altLang="ko-KR" dirty="0" smtClean="0"/>
              <a:t>set-top handles the receiving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en-US" altLang="ko-KR" dirty="0" smtClean="0"/>
              <a:t>When the DTV is turned on,</a:t>
            </a:r>
          </a:p>
          <a:p>
            <a:pPr lvl="1"/>
            <a:r>
              <a:rPr lang="en-US" altLang="ko-KR" dirty="0" smtClean="0"/>
              <a:t>JVM starts and the application manager starts</a:t>
            </a:r>
          </a:p>
          <a:p>
            <a:pPr lvl="1"/>
            <a:r>
              <a:rPr lang="en-US" altLang="ko-KR" dirty="0" smtClean="0"/>
              <a:t>Then </a:t>
            </a:r>
            <a:r>
              <a:rPr lang="en-US" altLang="ko-KR" dirty="0" err="1" smtClean="0"/>
              <a:t>xlet</a:t>
            </a:r>
            <a:r>
              <a:rPr lang="en-US" altLang="ko-KR" dirty="0" smtClean="0"/>
              <a:t> application for current channel start its</a:t>
            </a:r>
            <a:r>
              <a:rPr lang="en-US" altLang="ko-KR" dirty="0" smtClean="0">
                <a:solidFill>
                  <a:srgbClr val="FF0000"/>
                </a:solidFill>
              </a:rPr>
              <a:t> lifecycle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1026" name="Picture 2" descr="C:\Users\smoon\Desktop\CGO\carouse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6380" y="2143116"/>
            <a:ext cx="2786082" cy="18945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i="1" dirty="0" err="1" smtClean="0"/>
              <a:t>xlet</a:t>
            </a:r>
            <a:r>
              <a:rPr lang="en-US" altLang="ko-KR" dirty="0" smtClean="0"/>
              <a:t> Lifecycle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785918" y="1857364"/>
            <a:ext cx="1643063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Not Loaded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1785918" y="2786052"/>
            <a:ext cx="1643063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Loaded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785918" y="3714739"/>
            <a:ext cx="1643063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Paused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785918" y="4643427"/>
            <a:ext cx="1643063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Started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786418" y="3714739"/>
            <a:ext cx="1643063" cy="5715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tx1"/>
                </a:solidFill>
              </a:rPr>
              <a:t>Destroyed</a:t>
            </a:r>
            <a:endParaRPr kumimoji="0"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/>
          <p:cNvCxnSpPr>
            <a:stCxn id="4" idx="2"/>
            <a:endCxn id="5" idx="0"/>
          </p:cNvCxnSpPr>
          <p:nvPr/>
        </p:nvCxnSpPr>
        <p:spPr>
          <a:xfrm rot="5400000">
            <a:off x="2428856" y="2606664"/>
            <a:ext cx="357188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5" idx="2"/>
            <a:endCxn id="6" idx="0"/>
          </p:cNvCxnSpPr>
          <p:nvPr/>
        </p:nvCxnSpPr>
        <p:spPr>
          <a:xfrm rot="5400000">
            <a:off x="2428856" y="3535352"/>
            <a:ext cx="357187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rot="5400000">
            <a:off x="2036743" y="4464039"/>
            <a:ext cx="35718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3"/>
            <a:endCxn id="8" idx="1"/>
          </p:cNvCxnSpPr>
          <p:nvPr/>
        </p:nvCxnSpPr>
        <p:spPr>
          <a:xfrm>
            <a:off x="3428981" y="4000489"/>
            <a:ext cx="2357437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6"/>
          <p:cNvSpPr txBox="1">
            <a:spLocks noChangeArrowheads="1"/>
          </p:cNvSpPr>
          <p:nvPr/>
        </p:nvSpPr>
        <p:spPr bwMode="auto">
          <a:xfrm>
            <a:off x="2714606" y="3286114"/>
            <a:ext cx="1050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initXlet()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2822556" y="4464039"/>
            <a:ext cx="357188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30"/>
          <p:cNvSpPr txBox="1">
            <a:spLocks noChangeArrowheads="1"/>
          </p:cNvSpPr>
          <p:nvPr/>
        </p:nvSpPr>
        <p:spPr bwMode="auto">
          <a:xfrm>
            <a:off x="3071793" y="4214802"/>
            <a:ext cx="13350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pauseXlet()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6" name="꺾인 연결선 15"/>
          <p:cNvCxnSpPr>
            <a:stCxn id="7" idx="3"/>
          </p:cNvCxnSpPr>
          <p:nvPr/>
        </p:nvCxnSpPr>
        <p:spPr>
          <a:xfrm flipV="1">
            <a:off x="3428981" y="4000489"/>
            <a:ext cx="1785937" cy="928688"/>
          </a:xfrm>
          <a:prstGeom prst="bentConnector3">
            <a:avLst>
              <a:gd name="adj1" fmla="val 61433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1"/>
          <p:cNvSpPr txBox="1">
            <a:spLocks noChangeArrowheads="1"/>
          </p:cNvSpPr>
          <p:nvPr/>
        </p:nvSpPr>
        <p:spPr bwMode="auto">
          <a:xfrm>
            <a:off x="928668" y="4214802"/>
            <a:ext cx="1193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startXlet()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42"/>
          <p:cNvSpPr txBox="1">
            <a:spLocks noChangeArrowheads="1"/>
          </p:cNvSpPr>
          <p:nvPr/>
        </p:nvSpPr>
        <p:spPr bwMode="auto">
          <a:xfrm>
            <a:off x="4357668" y="3571864"/>
            <a:ext cx="14970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0" lang="en-US" altLang="ko-KR">
                <a:latin typeface="맑은 고딕" pitchFamily="50" charset="-127"/>
                <a:ea typeface="맑은 고딕" pitchFamily="50" charset="-127"/>
              </a:rPr>
              <a:t>destroyXlet()</a:t>
            </a:r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43295" y="2000225"/>
            <a:ext cx="4357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When starting download of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xlet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application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43295" y="2857481"/>
            <a:ext cx="41434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When loading </a:t>
            </a:r>
            <a:r>
              <a:rPr lang="en-US" altLang="ko-KR" sz="1600" b="1" dirty="0" err="1" smtClean="0">
                <a:solidFill>
                  <a:srgbClr val="FF0000"/>
                </a:solidFill>
              </a:rPr>
              <a:t>xlet’s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 main class file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785907" y="5429249"/>
            <a:ext cx="5715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At Started state, a red-dot appears on the TV screen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6314" y="4500570"/>
            <a:ext cx="3857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When switching to a different channel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s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ass_font">
      <a:majorFont>
        <a:latin typeface="Tahoma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toslab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toslab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toslab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masslab</Template>
  <TotalTime>1738</TotalTime>
  <Words>1179</Words>
  <Application>Microsoft Office PowerPoint</Application>
  <PresentationFormat>화면 슬라이드 쇼(4:3)</PresentationFormat>
  <Paragraphs>316</Paragraphs>
  <Slides>33</Slides>
  <Notes>33</Notes>
  <HiddenSlides>0</HiddenSlides>
  <MMClips>2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masslab</vt:lpstr>
      <vt:lpstr>Hybrid Java Compilation and Optimization for Digital TV</vt:lpstr>
      <vt:lpstr>Accelerating DTV S/W Platform</vt:lpstr>
      <vt:lpstr>Executing xlet with JITC only</vt:lpstr>
      <vt:lpstr>Executing xlet with Hybrid</vt:lpstr>
      <vt:lpstr>Outline</vt:lpstr>
      <vt:lpstr>Digital Television (DTV)</vt:lpstr>
      <vt:lpstr>Java for Interactive TV</vt:lpstr>
      <vt:lpstr>Sending and Receiving xlet App. </vt:lpstr>
      <vt:lpstr>The xlet Lifecycle</vt:lpstr>
      <vt:lpstr>An Example of xlet Execution </vt:lpstr>
      <vt:lpstr>DTV Java Architecture </vt:lpstr>
      <vt:lpstr>Hybrid Compilation and Optimization</vt:lpstr>
      <vt:lpstr>Hybrid Environment for DTV</vt:lpstr>
      <vt:lpstr>AOTC for System/Middleware</vt:lpstr>
      <vt:lpstr>AOT Enhancements</vt:lpstr>
      <vt:lpstr>Idle-Time Compilation (ITC) for xlet</vt:lpstr>
      <vt:lpstr>Idle-Time Optimization for Images</vt:lpstr>
      <vt:lpstr>Just-in-Time Loading/Decoding</vt:lpstr>
      <vt:lpstr>Pre-loading/decoding</vt:lpstr>
      <vt:lpstr>Idle-Time Optimization for Texts</vt:lpstr>
      <vt:lpstr>Experimental Results</vt:lpstr>
      <vt:lpstr>Benchmarks</vt:lpstr>
      <vt:lpstr>Distribution of Method Calls</vt:lpstr>
      <vt:lpstr>Distribution of JITCed Methods</vt:lpstr>
      <vt:lpstr>Image Loading/Decoding Overhead </vt:lpstr>
      <vt:lpstr>Running Time Impact of AOTC</vt:lpstr>
      <vt:lpstr>Performance Impact of AOTC</vt:lpstr>
      <vt:lpstr>Impact of Pre-loading/decoding</vt:lpstr>
      <vt:lpstr>Impact of Text Font Pre-creation</vt:lpstr>
      <vt:lpstr>Overall Running Time of Hybrid</vt:lpstr>
      <vt:lpstr>Impact on Transparency</vt:lpstr>
      <vt:lpstr>Summary and Future Work</vt:lpstr>
      <vt:lpstr>Thank you!</vt:lpstr>
    </vt:vector>
  </TitlesOfParts>
  <Company>서울대학교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정동헌</dc:creator>
  <cp:lastModifiedBy>문수묵</cp:lastModifiedBy>
  <cp:revision>231</cp:revision>
  <dcterms:created xsi:type="dcterms:W3CDTF">2010-01-29T11:42:47Z</dcterms:created>
  <dcterms:modified xsi:type="dcterms:W3CDTF">2010-05-13T05:18:35Z</dcterms:modified>
</cp:coreProperties>
</file>