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6.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7.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8.xml" ContentType="application/vnd.openxmlformats-officedocument.presentationml.tags+xml"/>
  <Override PartName="/ppt/notesSlides/notesSlide23.xml" ContentType="application/vnd.openxmlformats-officedocument.presentationml.notesSlide+xml"/>
  <Override PartName="/ppt/tags/tag9.xml" ContentType="application/vnd.openxmlformats-officedocument.presentationml.tags+xml"/>
  <Override PartName="/ppt/notesSlides/notesSlide24.xml" ContentType="application/vnd.openxmlformats-officedocument.presentationml.notesSlide+xml"/>
  <Override PartName="/ppt/tags/tag10.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4"/>
  </p:sldMasterIdLst>
  <p:notesMasterIdLst>
    <p:notesMasterId r:id="rId38"/>
  </p:notesMasterIdLst>
  <p:handoutMasterIdLst>
    <p:handoutMasterId r:id="rId39"/>
  </p:handoutMasterIdLst>
  <p:sldIdLst>
    <p:sldId id="257" r:id="rId5"/>
    <p:sldId id="315" r:id="rId6"/>
    <p:sldId id="317" r:id="rId7"/>
    <p:sldId id="355" r:id="rId8"/>
    <p:sldId id="322" r:id="rId9"/>
    <p:sldId id="276" r:id="rId10"/>
    <p:sldId id="338" r:id="rId11"/>
    <p:sldId id="344" r:id="rId12"/>
    <p:sldId id="339" r:id="rId13"/>
    <p:sldId id="340" r:id="rId14"/>
    <p:sldId id="341" r:id="rId15"/>
    <p:sldId id="342" r:id="rId16"/>
    <p:sldId id="343" r:id="rId17"/>
    <p:sldId id="304" r:id="rId18"/>
    <p:sldId id="305" r:id="rId19"/>
    <p:sldId id="306" r:id="rId20"/>
    <p:sldId id="307" r:id="rId21"/>
    <p:sldId id="348" r:id="rId22"/>
    <p:sldId id="349" r:id="rId23"/>
    <p:sldId id="350" r:id="rId24"/>
    <p:sldId id="351" r:id="rId25"/>
    <p:sldId id="354" r:id="rId26"/>
    <p:sldId id="265" r:id="rId27"/>
    <p:sldId id="266" r:id="rId28"/>
    <p:sldId id="335" r:id="rId29"/>
    <p:sldId id="356" r:id="rId30"/>
    <p:sldId id="336" r:id="rId31"/>
    <p:sldId id="337" r:id="rId32"/>
    <p:sldId id="345" r:id="rId33"/>
    <p:sldId id="346" r:id="rId34"/>
    <p:sldId id="347" r:id="rId35"/>
    <p:sldId id="352" r:id="rId36"/>
    <p:sldId id="353" r:id="rId37"/>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B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387" autoAdjust="0"/>
  </p:normalViewPr>
  <p:slideViewPr>
    <p:cSldViewPr>
      <p:cViewPr varScale="1">
        <p:scale>
          <a:sx n="103" d="100"/>
          <a:sy n="103" d="100"/>
        </p:scale>
        <p:origin x="-688" y="-11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9045" tIns="49522" rIns="99045" bIns="49522" rtlCol="0"/>
          <a:lstStyle>
            <a:lvl1pPr algn="l">
              <a:defRPr sz="1300"/>
            </a:lvl1pPr>
          </a:lstStyle>
          <a:p>
            <a:endParaRPr lang="en-US"/>
          </a:p>
        </p:txBody>
      </p:sp>
      <p:sp>
        <p:nvSpPr>
          <p:cNvPr id="3" name="Date Placeholder 2"/>
          <p:cNvSpPr>
            <a:spLocks noGrp="1"/>
          </p:cNvSpPr>
          <p:nvPr>
            <p:ph type="dt" sz="quarter" idx="1"/>
          </p:nvPr>
        </p:nvSpPr>
        <p:spPr>
          <a:xfrm>
            <a:off x="4021295" y="0"/>
            <a:ext cx="3076363" cy="511731"/>
          </a:xfrm>
          <a:prstGeom prst="rect">
            <a:avLst/>
          </a:prstGeom>
        </p:spPr>
        <p:txBody>
          <a:bodyPr vert="horz" lIns="99045" tIns="49522" rIns="99045" bIns="49522" rtlCol="0"/>
          <a:lstStyle>
            <a:lvl1pPr algn="r">
              <a:defRPr sz="1300"/>
            </a:lvl1pPr>
          </a:lstStyle>
          <a:p>
            <a:fld id="{1787D495-2A52-40EB-AB67-559B62E17712}" type="datetimeFigureOut">
              <a:rPr lang="en-US" smtClean="0"/>
              <a:pPr/>
              <a:t>4/3/13</a:t>
            </a:fld>
            <a:endParaRPr lang="en-US"/>
          </a:p>
        </p:txBody>
      </p:sp>
      <p:sp>
        <p:nvSpPr>
          <p:cNvPr id="4" name="Footer Placeholder 3"/>
          <p:cNvSpPr>
            <a:spLocks noGrp="1"/>
          </p:cNvSpPr>
          <p:nvPr>
            <p:ph type="ftr" sz="quarter" idx="2"/>
          </p:nvPr>
        </p:nvSpPr>
        <p:spPr>
          <a:xfrm>
            <a:off x="1" y="9721106"/>
            <a:ext cx="3076363" cy="511731"/>
          </a:xfrm>
          <a:prstGeom prst="rect">
            <a:avLst/>
          </a:prstGeom>
        </p:spPr>
        <p:txBody>
          <a:bodyPr vert="horz" lIns="99045" tIns="49522" rIns="99045" bIns="49522" rtlCol="0" anchor="b"/>
          <a:lstStyle>
            <a:lvl1pPr algn="l">
              <a:defRPr sz="1300"/>
            </a:lvl1pPr>
          </a:lstStyle>
          <a:p>
            <a:endParaRPr lang="en-US"/>
          </a:p>
        </p:txBody>
      </p:sp>
      <p:sp>
        <p:nvSpPr>
          <p:cNvPr id="5" name="Slide Number Placeholder 4"/>
          <p:cNvSpPr>
            <a:spLocks noGrp="1"/>
          </p:cNvSpPr>
          <p:nvPr>
            <p:ph type="sldNum" sz="quarter" idx="3"/>
          </p:nvPr>
        </p:nvSpPr>
        <p:spPr>
          <a:xfrm>
            <a:off x="4021295" y="9721106"/>
            <a:ext cx="3076363" cy="511731"/>
          </a:xfrm>
          <a:prstGeom prst="rect">
            <a:avLst/>
          </a:prstGeom>
        </p:spPr>
        <p:txBody>
          <a:bodyPr vert="horz" lIns="99045" tIns="49522" rIns="99045" bIns="49522" rtlCol="0" anchor="b"/>
          <a:lstStyle>
            <a:lvl1pPr algn="r">
              <a:defRPr sz="1300"/>
            </a:lvl1pPr>
          </a:lstStyle>
          <a:p>
            <a:fld id="{EAA42C31-7EA3-48AF-AD6C-834CFCC94319}" type="slidenum">
              <a:rPr lang="en-US" smtClean="0"/>
              <a:pPr/>
              <a:t>‹#›</a:t>
            </a:fld>
            <a:endParaRPr lang="en-US"/>
          </a:p>
        </p:txBody>
      </p:sp>
    </p:spTree>
    <p:extLst>
      <p:ext uri="{BB962C8B-B14F-4D97-AF65-F5344CB8AC3E}">
        <p14:creationId xmlns:p14="http://schemas.microsoft.com/office/powerpoint/2010/main" val="49539819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9045" tIns="49522" rIns="99045" bIns="49522" rtlCol="0"/>
          <a:lstStyle>
            <a:lvl1pPr algn="l">
              <a:defRPr sz="1300"/>
            </a:lvl1pPr>
          </a:lstStyle>
          <a:p>
            <a:endParaRPr lang="en-US"/>
          </a:p>
        </p:txBody>
      </p:sp>
      <p:sp>
        <p:nvSpPr>
          <p:cNvPr id="3" name="Date Placeholder 2"/>
          <p:cNvSpPr>
            <a:spLocks noGrp="1"/>
          </p:cNvSpPr>
          <p:nvPr>
            <p:ph type="dt" idx="1"/>
          </p:nvPr>
        </p:nvSpPr>
        <p:spPr>
          <a:xfrm>
            <a:off x="4021295" y="0"/>
            <a:ext cx="3076363" cy="511731"/>
          </a:xfrm>
          <a:prstGeom prst="rect">
            <a:avLst/>
          </a:prstGeom>
        </p:spPr>
        <p:txBody>
          <a:bodyPr vert="horz" lIns="99045" tIns="49522" rIns="99045" bIns="49522" rtlCol="0"/>
          <a:lstStyle>
            <a:lvl1pPr algn="r">
              <a:defRPr sz="1300"/>
            </a:lvl1pPr>
          </a:lstStyle>
          <a:p>
            <a:fld id="{0B1C1535-1E9D-43EB-9F48-D1EE22632D3C}" type="datetimeFigureOut">
              <a:rPr lang="en-US" smtClean="0"/>
              <a:pPr/>
              <a:t>4/3/13</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5" tIns="49522" rIns="99045" bIns="49522" rtlCol="0" anchor="ctr"/>
          <a:lstStyle/>
          <a:p>
            <a:endParaRPr lang="en-US"/>
          </a:p>
        </p:txBody>
      </p:sp>
      <p:sp>
        <p:nvSpPr>
          <p:cNvPr id="5" name="Notes Placeholder 4"/>
          <p:cNvSpPr>
            <a:spLocks noGrp="1"/>
          </p:cNvSpPr>
          <p:nvPr>
            <p:ph type="body" sz="quarter" idx="3"/>
          </p:nvPr>
        </p:nvSpPr>
        <p:spPr>
          <a:xfrm>
            <a:off x="709930" y="4861442"/>
            <a:ext cx="5679440" cy="4605576"/>
          </a:xfrm>
          <a:prstGeom prst="rect">
            <a:avLst/>
          </a:prstGeom>
        </p:spPr>
        <p:txBody>
          <a:bodyPr vert="horz" lIns="99045" tIns="49522" rIns="99045" bIns="495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721106"/>
            <a:ext cx="3076363" cy="511731"/>
          </a:xfrm>
          <a:prstGeom prst="rect">
            <a:avLst/>
          </a:prstGeom>
        </p:spPr>
        <p:txBody>
          <a:bodyPr vert="horz" lIns="99045" tIns="49522" rIns="99045" bIns="49522" rtlCol="0" anchor="b"/>
          <a:lstStyle>
            <a:lvl1pPr algn="l">
              <a:defRPr sz="1300"/>
            </a:lvl1pPr>
          </a:lstStyle>
          <a:p>
            <a:endParaRPr lang="en-US"/>
          </a:p>
        </p:txBody>
      </p:sp>
      <p:sp>
        <p:nvSpPr>
          <p:cNvPr id="7" name="Slide Number Placeholder 6"/>
          <p:cNvSpPr>
            <a:spLocks noGrp="1"/>
          </p:cNvSpPr>
          <p:nvPr>
            <p:ph type="sldNum" sz="quarter" idx="5"/>
          </p:nvPr>
        </p:nvSpPr>
        <p:spPr>
          <a:xfrm>
            <a:off x="4021295" y="9721106"/>
            <a:ext cx="3076363" cy="511731"/>
          </a:xfrm>
          <a:prstGeom prst="rect">
            <a:avLst/>
          </a:prstGeom>
        </p:spPr>
        <p:txBody>
          <a:bodyPr vert="horz" lIns="99045" tIns="49522" rIns="99045" bIns="49522" rtlCol="0" anchor="b"/>
          <a:lstStyle>
            <a:lvl1pPr algn="r">
              <a:defRPr sz="1300"/>
            </a:lvl1pPr>
          </a:lstStyle>
          <a:p>
            <a:fld id="{5EA54F45-8D55-4D2A-9E5A-D5254ACAF4A6}" type="slidenum">
              <a:rPr lang="en-US" smtClean="0"/>
              <a:pPr/>
              <a:t>‹#›</a:t>
            </a:fld>
            <a:endParaRPr lang="en-US"/>
          </a:p>
        </p:txBody>
      </p:sp>
    </p:spTree>
    <p:extLst>
      <p:ext uri="{BB962C8B-B14F-4D97-AF65-F5344CB8AC3E}">
        <p14:creationId xmlns:p14="http://schemas.microsoft.com/office/powerpoint/2010/main" val="351142535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A54F45-8D55-4D2A-9E5A-D5254ACAF4A6}" type="slidenum">
              <a:rPr lang="en-US" smtClean="0"/>
              <a:pPr/>
              <a:t>1</a:t>
            </a:fld>
            <a:endParaRPr lang="en-US"/>
          </a:p>
        </p:txBody>
      </p:sp>
      <p:sp>
        <p:nvSpPr>
          <p:cNvPr id="5" name="Date Placeholder 4"/>
          <p:cNvSpPr>
            <a:spLocks noGrp="1"/>
          </p:cNvSpPr>
          <p:nvPr>
            <p:ph type="dt" idx="11"/>
          </p:nvPr>
        </p:nvSpPr>
        <p:spPr/>
        <p:txBody>
          <a:bodyPr/>
          <a:lstStyle/>
          <a:p>
            <a:fld id="{CCB34E77-3CF9-4B98-A010-E26EF05E9BDC}" type="datetime1">
              <a:rPr lang="en-US" smtClean="0"/>
              <a:pPr/>
              <a:t>4/3/13</a:t>
            </a:fld>
            <a:endParaRPr lang="en-US"/>
          </a:p>
        </p:txBody>
      </p:sp>
    </p:spTree>
    <p:extLst>
      <p:ext uri="{BB962C8B-B14F-4D97-AF65-F5344CB8AC3E}">
        <p14:creationId xmlns:p14="http://schemas.microsoft.com/office/powerpoint/2010/main" val="267404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DLL layout, we first divide each tree into different groups as above, and put the partitions of all trees with the same group id next to each other. We put the left most part of all trees very dense, and the rest of trees relatively sparse.</a:t>
            </a:r>
            <a:endParaRPr lang="en-US" dirty="0"/>
          </a:p>
        </p:txBody>
      </p:sp>
      <p:sp>
        <p:nvSpPr>
          <p:cNvPr id="4" name="Slide Number Placeholder 3"/>
          <p:cNvSpPr>
            <a:spLocks noGrp="1"/>
          </p:cNvSpPr>
          <p:nvPr>
            <p:ph type="sldNum" sz="quarter" idx="10"/>
          </p:nvPr>
        </p:nvSpPr>
        <p:spPr/>
        <p:txBody>
          <a:bodyPr/>
          <a:lstStyle/>
          <a:p>
            <a:fld id="{5EA54F45-8D55-4D2A-9E5A-D5254ACAF4A6}" type="slidenum">
              <a:rPr lang="en-US" smtClean="0"/>
              <a:pPr/>
              <a:t>13</a:t>
            </a:fld>
            <a:endParaRPr lang="en-US"/>
          </a:p>
        </p:txBody>
      </p:sp>
      <p:sp>
        <p:nvSpPr>
          <p:cNvPr id="5" name="Date Placeholder 4"/>
          <p:cNvSpPr>
            <a:spLocks noGrp="1"/>
          </p:cNvSpPr>
          <p:nvPr>
            <p:ph type="dt" idx="11"/>
          </p:nvPr>
        </p:nvSpPr>
        <p:spPr/>
        <p:txBody>
          <a:bodyPr/>
          <a:lstStyle/>
          <a:p>
            <a:fld id="{E5626C94-A8A9-4F08-8BF7-27FA5CAC3C90}" type="datetime1">
              <a:rPr lang="en-US" smtClean="0"/>
              <a:pPr/>
              <a:t>4/3/13</a:t>
            </a:fld>
            <a:endParaRPr lang="en-US"/>
          </a:p>
        </p:txBody>
      </p:sp>
    </p:spTree>
    <p:extLst>
      <p:ext uri="{BB962C8B-B14F-4D97-AF65-F5344CB8AC3E}">
        <p14:creationId xmlns:p14="http://schemas.microsoft.com/office/powerpoint/2010/main" val="3996110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Porker and Abalone are very balance;</a:t>
            </a:r>
            <a:r>
              <a:rPr lang="en-US" baseline="0" dirty="0" smtClean="0"/>
              <a:t> Shuttle and Satellite are slightly left biased; and Microsoft is severely biased. </a:t>
            </a:r>
            <a:endParaRPr lang="en-US" dirty="0"/>
          </a:p>
        </p:txBody>
      </p:sp>
      <p:sp>
        <p:nvSpPr>
          <p:cNvPr id="4" name="Date Placeholder 3"/>
          <p:cNvSpPr>
            <a:spLocks noGrp="1"/>
          </p:cNvSpPr>
          <p:nvPr>
            <p:ph type="dt" idx="10"/>
          </p:nvPr>
        </p:nvSpPr>
        <p:spPr/>
        <p:txBody>
          <a:bodyPr/>
          <a:lstStyle/>
          <a:p>
            <a:fld id="{6DFAF8F4-5E56-4ECE-8627-535D5D6E5F94}" type="datetime1">
              <a:rPr lang="en-US" smtClean="0"/>
              <a:pPr/>
              <a:t>4/3/13</a:t>
            </a:fld>
            <a:endParaRPr lang="en-US"/>
          </a:p>
        </p:txBody>
      </p:sp>
      <p:sp>
        <p:nvSpPr>
          <p:cNvPr id="5" name="Slide Number Placeholder 4"/>
          <p:cNvSpPr>
            <a:spLocks noGrp="1"/>
          </p:cNvSpPr>
          <p:nvPr>
            <p:ph type="sldNum" sz="quarter" idx="11"/>
          </p:nvPr>
        </p:nvSpPr>
        <p:spPr/>
        <p:txBody>
          <a:bodyPr/>
          <a:lstStyle/>
          <a:p>
            <a:fld id="{5EA54F45-8D55-4D2A-9E5A-D5254ACAF4A6}" type="slidenum">
              <a:rPr lang="en-US" smtClean="0"/>
              <a:pPr/>
              <a:t>15</a:t>
            </a:fld>
            <a:endParaRPr lang="en-US"/>
          </a:p>
        </p:txBody>
      </p:sp>
    </p:spTree>
    <p:extLst>
      <p:ext uri="{BB962C8B-B14F-4D97-AF65-F5344CB8AC3E}">
        <p14:creationId xmlns:p14="http://schemas.microsoft.com/office/powerpoint/2010/main" val="3282978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SLL is effective for balanced</a:t>
            </a:r>
            <a:r>
              <a:rPr lang="en-US" baseline="0" dirty="0" smtClean="0"/>
              <a:t> data set (Abalone), and DLL is for severely biased one (Microsoft).</a:t>
            </a:r>
            <a:endParaRPr lang="en-US" dirty="0"/>
          </a:p>
        </p:txBody>
      </p:sp>
      <p:sp>
        <p:nvSpPr>
          <p:cNvPr id="4" name="Date Placeholder 3"/>
          <p:cNvSpPr>
            <a:spLocks noGrp="1"/>
          </p:cNvSpPr>
          <p:nvPr>
            <p:ph type="dt" idx="10"/>
          </p:nvPr>
        </p:nvSpPr>
        <p:spPr/>
        <p:txBody>
          <a:bodyPr/>
          <a:lstStyle/>
          <a:p>
            <a:fld id="{6DFAF8F4-5E56-4ECE-8627-535D5D6E5F94}" type="datetime1">
              <a:rPr lang="en-US" smtClean="0"/>
              <a:pPr/>
              <a:t>4/3/13</a:t>
            </a:fld>
            <a:endParaRPr lang="en-US"/>
          </a:p>
        </p:txBody>
      </p:sp>
      <p:sp>
        <p:nvSpPr>
          <p:cNvPr id="5" name="Slide Number Placeholder 4"/>
          <p:cNvSpPr>
            <a:spLocks noGrp="1"/>
          </p:cNvSpPr>
          <p:nvPr>
            <p:ph type="sldNum" sz="quarter" idx="11"/>
          </p:nvPr>
        </p:nvSpPr>
        <p:spPr/>
        <p:txBody>
          <a:bodyPr/>
          <a:lstStyle/>
          <a:p>
            <a:fld id="{5EA54F45-8D55-4D2A-9E5A-D5254ACAF4A6}" type="slidenum">
              <a:rPr lang="en-US" smtClean="0"/>
              <a:pPr/>
              <a:t>16</a:t>
            </a:fld>
            <a:endParaRPr lang="en-US"/>
          </a:p>
        </p:txBody>
      </p:sp>
    </p:spTree>
    <p:extLst>
      <p:ext uri="{BB962C8B-B14F-4D97-AF65-F5344CB8AC3E}">
        <p14:creationId xmlns:p14="http://schemas.microsoft.com/office/powerpoint/2010/main" val="442419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6DFAF8F4-5E56-4ECE-8627-535D5D6E5F94}" type="datetime1">
              <a:rPr lang="en-US" smtClean="0"/>
              <a:pPr/>
              <a:t>4/3/13</a:t>
            </a:fld>
            <a:endParaRPr lang="en-US"/>
          </a:p>
        </p:txBody>
      </p:sp>
      <p:sp>
        <p:nvSpPr>
          <p:cNvPr id="5" name="Slide Number Placeholder 4"/>
          <p:cNvSpPr>
            <a:spLocks noGrp="1"/>
          </p:cNvSpPr>
          <p:nvPr>
            <p:ph type="sldNum" sz="quarter" idx="11"/>
          </p:nvPr>
        </p:nvSpPr>
        <p:spPr/>
        <p:txBody>
          <a:bodyPr/>
          <a:lstStyle/>
          <a:p>
            <a:fld id="{5EA54F45-8D55-4D2A-9E5A-D5254ACAF4A6}" type="slidenum">
              <a:rPr lang="en-US" smtClean="0"/>
              <a:pPr/>
              <a:t>17</a:t>
            </a:fld>
            <a:endParaRPr lang="en-US"/>
          </a:p>
        </p:txBody>
      </p:sp>
    </p:spTree>
    <p:extLst>
      <p:ext uri="{BB962C8B-B14F-4D97-AF65-F5344CB8AC3E}">
        <p14:creationId xmlns:p14="http://schemas.microsoft.com/office/powerpoint/2010/main" val="156678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6DFAF8F4-5E56-4ECE-8627-535D5D6E5F94}" type="datetime1">
              <a:rPr lang="en-US" smtClean="0"/>
              <a:pPr/>
              <a:t>4/3/13</a:t>
            </a:fld>
            <a:endParaRPr lang="en-US"/>
          </a:p>
        </p:txBody>
      </p:sp>
      <p:sp>
        <p:nvSpPr>
          <p:cNvPr id="5" name="Slide Number Placeholder 4"/>
          <p:cNvSpPr>
            <a:spLocks noGrp="1"/>
          </p:cNvSpPr>
          <p:nvPr>
            <p:ph type="sldNum" sz="quarter" idx="11"/>
          </p:nvPr>
        </p:nvSpPr>
        <p:spPr/>
        <p:txBody>
          <a:bodyPr/>
          <a:lstStyle/>
          <a:p>
            <a:fld id="{5EA54F45-8D55-4D2A-9E5A-D5254ACAF4A6}" type="slidenum">
              <a:rPr lang="en-US" smtClean="0"/>
              <a:pPr/>
              <a:t>18</a:t>
            </a:fld>
            <a:endParaRPr lang="en-US"/>
          </a:p>
        </p:txBody>
      </p:sp>
    </p:spTree>
    <p:extLst>
      <p:ext uri="{BB962C8B-B14F-4D97-AF65-F5344CB8AC3E}">
        <p14:creationId xmlns:p14="http://schemas.microsoft.com/office/powerpoint/2010/main" val="3310778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6DFAF8F4-5E56-4ECE-8627-535D5D6E5F94}" type="datetime1">
              <a:rPr lang="en-US" smtClean="0"/>
              <a:pPr/>
              <a:t>4/3/13</a:t>
            </a:fld>
            <a:endParaRPr lang="en-US"/>
          </a:p>
        </p:txBody>
      </p:sp>
      <p:sp>
        <p:nvSpPr>
          <p:cNvPr id="5" name="Slide Number Placeholder 4"/>
          <p:cNvSpPr>
            <a:spLocks noGrp="1"/>
          </p:cNvSpPr>
          <p:nvPr>
            <p:ph type="sldNum" sz="quarter" idx="11"/>
          </p:nvPr>
        </p:nvSpPr>
        <p:spPr/>
        <p:txBody>
          <a:bodyPr/>
          <a:lstStyle/>
          <a:p>
            <a:fld id="{5EA54F45-8D55-4D2A-9E5A-D5254ACAF4A6}" type="slidenum">
              <a:rPr lang="en-US" smtClean="0"/>
              <a:pPr/>
              <a:t>19</a:t>
            </a:fld>
            <a:endParaRPr lang="en-US"/>
          </a:p>
        </p:txBody>
      </p:sp>
    </p:spTree>
    <p:extLst>
      <p:ext uri="{BB962C8B-B14F-4D97-AF65-F5344CB8AC3E}">
        <p14:creationId xmlns:p14="http://schemas.microsoft.com/office/powerpoint/2010/main" val="566017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From</a:t>
            </a:r>
            <a:r>
              <a:rPr lang="en-US" baseline="0" dirty="0" smtClean="0"/>
              <a:t> this figure and the figure in previous slide, we can infer that our stream compaction method incurs around 10% overhead. </a:t>
            </a:r>
            <a:endParaRPr lang="en-US" dirty="0"/>
          </a:p>
        </p:txBody>
      </p:sp>
      <p:sp>
        <p:nvSpPr>
          <p:cNvPr id="4" name="Date Placeholder 3"/>
          <p:cNvSpPr>
            <a:spLocks noGrp="1"/>
          </p:cNvSpPr>
          <p:nvPr>
            <p:ph type="dt" idx="10"/>
          </p:nvPr>
        </p:nvSpPr>
        <p:spPr/>
        <p:txBody>
          <a:bodyPr/>
          <a:lstStyle/>
          <a:p>
            <a:fld id="{6DFAF8F4-5E56-4ECE-8627-535D5D6E5F94}" type="datetime1">
              <a:rPr lang="en-US" smtClean="0"/>
              <a:pPr/>
              <a:t>4/3/13</a:t>
            </a:fld>
            <a:endParaRPr lang="en-US"/>
          </a:p>
        </p:txBody>
      </p:sp>
      <p:sp>
        <p:nvSpPr>
          <p:cNvPr id="5" name="Slide Number Placeholder 4"/>
          <p:cNvSpPr>
            <a:spLocks noGrp="1"/>
          </p:cNvSpPr>
          <p:nvPr>
            <p:ph type="sldNum" sz="quarter" idx="11"/>
          </p:nvPr>
        </p:nvSpPr>
        <p:spPr/>
        <p:txBody>
          <a:bodyPr/>
          <a:lstStyle/>
          <a:p>
            <a:fld id="{5EA54F45-8D55-4D2A-9E5A-D5254ACAF4A6}" type="slidenum">
              <a:rPr lang="en-US" smtClean="0"/>
              <a:pPr/>
              <a:t>20</a:t>
            </a:fld>
            <a:endParaRPr lang="en-US"/>
          </a:p>
        </p:txBody>
      </p:sp>
    </p:spTree>
    <p:extLst>
      <p:ext uri="{BB962C8B-B14F-4D97-AF65-F5344CB8AC3E}">
        <p14:creationId xmlns:p14="http://schemas.microsoft.com/office/powerpoint/2010/main" val="522388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set up a balanced full tree forest experiment, and get the profiling result as above. It shows the benefit of using our intelligent data layouts.</a:t>
            </a:r>
            <a:endParaRPr lang="en-US" dirty="0"/>
          </a:p>
        </p:txBody>
      </p:sp>
      <p:sp>
        <p:nvSpPr>
          <p:cNvPr id="4" name="Slide Number Placeholder 3"/>
          <p:cNvSpPr>
            <a:spLocks noGrp="1"/>
          </p:cNvSpPr>
          <p:nvPr>
            <p:ph type="sldNum" sz="quarter" idx="10"/>
          </p:nvPr>
        </p:nvSpPr>
        <p:spPr/>
        <p:txBody>
          <a:bodyPr/>
          <a:lstStyle/>
          <a:p>
            <a:fld id="{5EA54F45-8D55-4D2A-9E5A-D5254ACAF4A6}" type="slidenum">
              <a:rPr lang="en-US" smtClean="0"/>
              <a:pPr/>
              <a:t>21</a:t>
            </a:fld>
            <a:endParaRPr lang="en-US"/>
          </a:p>
        </p:txBody>
      </p:sp>
      <p:sp>
        <p:nvSpPr>
          <p:cNvPr id="5" name="Date Placeholder 4"/>
          <p:cNvSpPr>
            <a:spLocks noGrp="1"/>
          </p:cNvSpPr>
          <p:nvPr>
            <p:ph type="dt" idx="11"/>
          </p:nvPr>
        </p:nvSpPr>
        <p:spPr/>
        <p:txBody>
          <a:bodyPr/>
          <a:lstStyle/>
          <a:p>
            <a:fld id="{E5626C94-A8A9-4F08-8BF7-27FA5CAC3C90}" type="datetime1">
              <a:rPr lang="en-US" smtClean="0"/>
              <a:pPr/>
              <a:t>4/3/13</a:t>
            </a:fld>
            <a:endParaRPr lang="en-US"/>
          </a:p>
        </p:txBody>
      </p:sp>
    </p:spTree>
    <p:extLst>
      <p:ext uri="{BB962C8B-B14F-4D97-AF65-F5344CB8AC3E}">
        <p14:creationId xmlns:p14="http://schemas.microsoft.com/office/powerpoint/2010/main" val="3996110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Very related:</a:t>
            </a:r>
          </a:p>
          <a:p>
            <a:r>
              <a:rPr lang="en-US" dirty="0" smtClean="0"/>
              <a:t>Jo and Kulkarni built</a:t>
            </a:r>
            <a:r>
              <a:rPr lang="en-US" baseline="0" dirty="0" smtClean="0"/>
              <a:t> an automated compiler that traverses multiple irregular data structures in parallel. Their approach transforms an irregular data structure into one that exploits spatial locality in the tree traversal.  We see our approach as similar---we are manual, however, we exploit SIMD.</a:t>
            </a:r>
          </a:p>
          <a:p>
            <a:endParaRPr lang="en-US" baseline="0" dirty="0" smtClean="0"/>
          </a:p>
          <a:p>
            <a:r>
              <a:rPr lang="en-US" baseline="0" dirty="0" smtClean="0"/>
              <a:t>Kulkarni et al. (first paper) demonstrate how to exploit coarse-grained parallelism (e.g., threads on multicore) in irregular data structures.  We see our approach as complimentary as we focus on fine-grained (e.g., SIMD) parallelism.</a:t>
            </a:r>
          </a:p>
          <a:p>
            <a:endParaRPr lang="en-US" baseline="0" dirty="0" smtClean="0"/>
          </a:p>
          <a:p>
            <a:r>
              <a:rPr lang="en-US" baseline="0" dirty="0" smtClean="0"/>
              <a:t>We are not the first to discuss emulating a MIMD machine in SIMD: e.g., </a:t>
            </a:r>
            <a:r>
              <a:rPr lang="en-US" baseline="0" dirty="0" err="1" smtClean="0"/>
              <a:t>Blelloch</a:t>
            </a:r>
            <a:r>
              <a:rPr lang="en-US" baseline="0" dirty="0" smtClean="0"/>
              <a:t> work investigated emulating MIMD in SIMD however, their approach was more theoretical and based on NESL, their data parallel language.  In contrast, we exploit features found in modern hardware and tried to make our approach work under those constraints for a few interesting applications on modern hardware.</a:t>
            </a:r>
            <a:endParaRPr lang="en-US" dirty="0"/>
          </a:p>
        </p:txBody>
      </p:sp>
      <p:sp>
        <p:nvSpPr>
          <p:cNvPr id="4" name="Date Placeholder 3"/>
          <p:cNvSpPr>
            <a:spLocks noGrp="1"/>
          </p:cNvSpPr>
          <p:nvPr>
            <p:ph type="dt" idx="10"/>
          </p:nvPr>
        </p:nvSpPr>
        <p:spPr/>
        <p:txBody>
          <a:bodyPr/>
          <a:lstStyle/>
          <a:p>
            <a:fld id="{32EAA4E8-99AD-4398-BBAC-E078B24C33E2}" type="datetime1">
              <a:rPr lang="en-US" smtClean="0"/>
              <a:pPr/>
              <a:t>4/3/13</a:t>
            </a:fld>
            <a:endParaRPr lang="en-US"/>
          </a:p>
        </p:txBody>
      </p:sp>
      <p:sp>
        <p:nvSpPr>
          <p:cNvPr id="5" name="Slide Number Placeholder 4"/>
          <p:cNvSpPr>
            <a:spLocks noGrp="1"/>
          </p:cNvSpPr>
          <p:nvPr>
            <p:ph type="sldNum" sz="quarter" idx="11"/>
          </p:nvPr>
        </p:nvSpPr>
        <p:spPr/>
        <p:txBody>
          <a:bodyPr/>
          <a:lstStyle/>
          <a:p>
            <a:fld id="{5EA54F45-8D55-4D2A-9E5A-D5254ACAF4A6}" type="slidenum">
              <a:rPr lang="en-US" smtClean="0"/>
              <a:pPr/>
              <a:t>22</a:t>
            </a:fld>
            <a:endParaRPr lang="en-US"/>
          </a:p>
        </p:txBody>
      </p:sp>
    </p:spTree>
    <p:extLst>
      <p:ext uri="{BB962C8B-B14F-4D97-AF65-F5344CB8AC3E}">
        <p14:creationId xmlns:p14="http://schemas.microsoft.com/office/powerpoint/2010/main" val="33642335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2EAA4E8-99AD-4398-BBAC-E078B24C33E2}" type="datetime1">
              <a:rPr lang="en-US" smtClean="0"/>
              <a:pPr/>
              <a:t>4/3/13</a:t>
            </a:fld>
            <a:endParaRPr lang="en-US"/>
          </a:p>
        </p:txBody>
      </p:sp>
      <p:sp>
        <p:nvSpPr>
          <p:cNvPr id="5" name="Slide Number Placeholder 4"/>
          <p:cNvSpPr>
            <a:spLocks noGrp="1"/>
          </p:cNvSpPr>
          <p:nvPr>
            <p:ph type="sldNum" sz="quarter" idx="11"/>
          </p:nvPr>
        </p:nvSpPr>
        <p:spPr/>
        <p:txBody>
          <a:bodyPr/>
          <a:lstStyle/>
          <a:p>
            <a:fld id="{5EA54F45-8D55-4D2A-9E5A-D5254ACAF4A6}" type="slidenum">
              <a:rPr lang="en-US" smtClean="0"/>
              <a:pPr/>
              <a:t>23</a:t>
            </a:fld>
            <a:endParaRPr lang="en-US"/>
          </a:p>
        </p:txBody>
      </p:sp>
    </p:spTree>
    <p:extLst>
      <p:ext uri="{BB962C8B-B14F-4D97-AF65-F5344CB8AC3E}">
        <p14:creationId xmlns:p14="http://schemas.microsoft.com/office/powerpoint/2010/main" val="3364233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7611" indent="-247611">
              <a:buAutoNum type="arabicPeriod"/>
            </a:pPr>
            <a:r>
              <a:rPr lang="en-US" dirty="0" smtClean="0"/>
              <a:t>Irregular data structure;</a:t>
            </a:r>
          </a:p>
          <a:p>
            <a:pPr marL="247611" indent="-247611">
              <a:buAutoNum type="arabicPeriod"/>
            </a:pPr>
            <a:r>
              <a:rPr lang="en-US" dirty="0" smtClean="0"/>
              <a:t>Every node does the same operation, so there</a:t>
            </a:r>
            <a:r>
              <a:rPr lang="en-US" baseline="0" dirty="0" smtClean="0"/>
              <a:t> is great potential for parallelism; but it should be fine-grained</a:t>
            </a:r>
          </a:p>
        </p:txBody>
      </p:sp>
      <p:sp>
        <p:nvSpPr>
          <p:cNvPr id="4" name="Date Placeholder 3"/>
          <p:cNvSpPr>
            <a:spLocks noGrp="1"/>
          </p:cNvSpPr>
          <p:nvPr>
            <p:ph type="dt" idx="10"/>
          </p:nvPr>
        </p:nvSpPr>
        <p:spPr/>
        <p:txBody>
          <a:bodyPr/>
          <a:lstStyle/>
          <a:p>
            <a:fld id="{52581243-1D39-4315-8510-2DE55D3E7F13}" type="datetime1">
              <a:rPr lang="en-US" smtClean="0"/>
              <a:pPr/>
              <a:t>4/3/13</a:t>
            </a:fld>
            <a:endParaRPr lang="en-US"/>
          </a:p>
        </p:txBody>
      </p:sp>
      <p:sp>
        <p:nvSpPr>
          <p:cNvPr id="5" name="Slide Number Placeholder 4"/>
          <p:cNvSpPr>
            <a:spLocks noGrp="1"/>
          </p:cNvSpPr>
          <p:nvPr>
            <p:ph type="sldNum" sz="quarter" idx="11"/>
          </p:nvPr>
        </p:nvSpPr>
        <p:spPr/>
        <p:txBody>
          <a:bodyPr/>
          <a:lstStyle/>
          <a:p>
            <a:fld id="{5EA54F45-8D55-4D2A-9E5A-D5254ACAF4A6}" type="slidenum">
              <a:rPr lang="en-US" smtClean="0"/>
              <a:pPr/>
              <a:t>3</a:t>
            </a:fld>
            <a:endParaRPr lang="en-US"/>
          </a:p>
        </p:txBody>
      </p:sp>
    </p:spTree>
    <p:extLst>
      <p:ext uri="{BB962C8B-B14F-4D97-AF65-F5344CB8AC3E}">
        <p14:creationId xmlns:p14="http://schemas.microsoft.com/office/powerpoint/2010/main" val="1233011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(GPUs can be used for both Coarse-grained and Fine-grained parallelism because of its hierarchical structure)</a:t>
            </a:r>
          </a:p>
          <a:p>
            <a:endParaRPr lang="en-US" dirty="0"/>
          </a:p>
        </p:txBody>
      </p:sp>
      <p:sp>
        <p:nvSpPr>
          <p:cNvPr id="4" name="Date Placeholder 3"/>
          <p:cNvSpPr>
            <a:spLocks noGrp="1"/>
          </p:cNvSpPr>
          <p:nvPr>
            <p:ph type="dt" idx="10"/>
          </p:nvPr>
        </p:nvSpPr>
        <p:spPr/>
        <p:txBody>
          <a:bodyPr/>
          <a:lstStyle/>
          <a:p>
            <a:fld id="{5CFAED09-26F3-4125-81FA-3F3044F3F871}" type="datetime1">
              <a:rPr lang="en-US" smtClean="0"/>
              <a:pPr/>
              <a:t>4/3/13</a:t>
            </a:fld>
            <a:endParaRPr lang="en-US"/>
          </a:p>
        </p:txBody>
      </p:sp>
      <p:sp>
        <p:nvSpPr>
          <p:cNvPr id="5" name="Slide Number Placeholder 4"/>
          <p:cNvSpPr>
            <a:spLocks noGrp="1"/>
          </p:cNvSpPr>
          <p:nvPr>
            <p:ph type="sldNum" sz="quarter" idx="11"/>
          </p:nvPr>
        </p:nvSpPr>
        <p:spPr/>
        <p:txBody>
          <a:bodyPr/>
          <a:lstStyle/>
          <a:p>
            <a:fld id="{5EA54F45-8D55-4D2A-9E5A-D5254ACAF4A6}" type="slidenum">
              <a:rPr lang="en-US" smtClean="0"/>
              <a:pPr/>
              <a:t>26</a:t>
            </a:fld>
            <a:endParaRPr lang="en-US"/>
          </a:p>
        </p:txBody>
      </p:sp>
    </p:spTree>
    <p:extLst>
      <p:ext uri="{BB962C8B-B14F-4D97-AF65-F5344CB8AC3E}">
        <p14:creationId xmlns:p14="http://schemas.microsoft.com/office/powerpoint/2010/main" val="2089851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7611" indent="-247611">
              <a:buAutoNum type="arabicPeriod"/>
            </a:pPr>
            <a:r>
              <a:rPr lang="en-US" dirty="0" smtClean="0"/>
              <a:t>Irregular data structure;</a:t>
            </a:r>
          </a:p>
          <a:p>
            <a:pPr marL="247611" indent="-247611">
              <a:buAutoNum type="arabicPeriod"/>
            </a:pPr>
            <a:r>
              <a:rPr lang="en-US" dirty="0" smtClean="0"/>
              <a:t>Every node does the same operation, so there</a:t>
            </a:r>
            <a:r>
              <a:rPr lang="en-US" baseline="0" dirty="0" smtClean="0"/>
              <a:t> is great potential for parallelism; but it should be fine-grained</a:t>
            </a:r>
          </a:p>
          <a:p>
            <a:pPr marL="247611" indent="-247611">
              <a:buAutoNum type="arabicPeriod"/>
            </a:pPr>
            <a:endParaRPr lang="en-US" dirty="0"/>
          </a:p>
        </p:txBody>
      </p:sp>
      <p:sp>
        <p:nvSpPr>
          <p:cNvPr id="4" name="Date Placeholder 3"/>
          <p:cNvSpPr>
            <a:spLocks noGrp="1"/>
          </p:cNvSpPr>
          <p:nvPr>
            <p:ph type="dt" idx="10"/>
          </p:nvPr>
        </p:nvSpPr>
        <p:spPr/>
        <p:txBody>
          <a:bodyPr/>
          <a:lstStyle/>
          <a:p>
            <a:fld id="{52581243-1D39-4315-8510-2DE55D3E7F13}" type="datetime1">
              <a:rPr lang="en-US" smtClean="0"/>
              <a:pPr/>
              <a:t>4/3/13</a:t>
            </a:fld>
            <a:endParaRPr lang="en-US"/>
          </a:p>
        </p:txBody>
      </p:sp>
      <p:sp>
        <p:nvSpPr>
          <p:cNvPr id="5" name="Slide Number Placeholder 4"/>
          <p:cNvSpPr>
            <a:spLocks noGrp="1"/>
          </p:cNvSpPr>
          <p:nvPr>
            <p:ph type="sldNum" sz="quarter" idx="11"/>
          </p:nvPr>
        </p:nvSpPr>
        <p:spPr/>
        <p:txBody>
          <a:bodyPr/>
          <a:lstStyle/>
          <a:p>
            <a:fld id="{5EA54F45-8D55-4D2A-9E5A-D5254ACAF4A6}" type="slidenum">
              <a:rPr lang="en-US" smtClean="0"/>
              <a:pPr/>
              <a:t>27</a:t>
            </a:fld>
            <a:endParaRPr lang="en-US"/>
          </a:p>
        </p:txBody>
      </p:sp>
    </p:spTree>
    <p:extLst>
      <p:ext uri="{BB962C8B-B14F-4D97-AF65-F5344CB8AC3E}">
        <p14:creationId xmlns:p14="http://schemas.microsoft.com/office/powerpoint/2010/main" val="123301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linearization</a:t>
            </a:r>
            <a:r>
              <a:rPr lang="en-US" baseline="0" dirty="0" smtClean="0"/>
              <a:t> method, we can get rid of the pointers.</a:t>
            </a:r>
            <a:endParaRPr lang="en-US" dirty="0"/>
          </a:p>
        </p:txBody>
      </p:sp>
      <p:sp>
        <p:nvSpPr>
          <p:cNvPr id="4" name="Date Placeholder 3"/>
          <p:cNvSpPr>
            <a:spLocks noGrp="1"/>
          </p:cNvSpPr>
          <p:nvPr>
            <p:ph type="dt" idx="10"/>
          </p:nvPr>
        </p:nvSpPr>
        <p:spPr/>
        <p:txBody>
          <a:bodyPr/>
          <a:lstStyle/>
          <a:p>
            <a:fld id="{8AC60067-A200-4522-B45A-14D50EA41A18}" type="datetime1">
              <a:rPr lang="en-US" smtClean="0"/>
              <a:pPr/>
              <a:t>4/3/13</a:t>
            </a:fld>
            <a:endParaRPr lang="en-US"/>
          </a:p>
        </p:txBody>
      </p:sp>
      <p:sp>
        <p:nvSpPr>
          <p:cNvPr id="5" name="Slide Number Placeholder 4"/>
          <p:cNvSpPr>
            <a:spLocks noGrp="1"/>
          </p:cNvSpPr>
          <p:nvPr>
            <p:ph type="sldNum" sz="quarter" idx="11"/>
          </p:nvPr>
        </p:nvSpPr>
        <p:spPr/>
        <p:txBody>
          <a:bodyPr/>
          <a:lstStyle/>
          <a:p>
            <a:fld id="{5EA54F45-8D55-4D2A-9E5A-D5254ACAF4A6}" type="slidenum">
              <a:rPr lang="en-US" smtClean="0"/>
              <a:pPr/>
              <a:t>28</a:t>
            </a:fld>
            <a:endParaRPr lang="en-US"/>
          </a:p>
        </p:txBody>
      </p:sp>
    </p:spTree>
    <p:extLst>
      <p:ext uri="{BB962C8B-B14F-4D97-AF65-F5344CB8AC3E}">
        <p14:creationId xmlns:p14="http://schemas.microsoft.com/office/powerpoint/2010/main" val="521994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instruction one represents to the internal node and … leaf node</a:t>
            </a:r>
            <a:endParaRPr lang="en-US" dirty="0"/>
          </a:p>
        </p:txBody>
      </p:sp>
      <p:sp>
        <p:nvSpPr>
          <p:cNvPr id="4" name="Date Placeholder 3"/>
          <p:cNvSpPr>
            <a:spLocks noGrp="1"/>
          </p:cNvSpPr>
          <p:nvPr>
            <p:ph type="dt" idx="10"/>
          </p:nvPr>
        </p:nvSpPr>
        <p:spPr/>
        <p:txBody>
          <a:bodyPr/>
          <a:lstStyle/>
          <a:p>
            <a:fld id="{E76006C0-11AD-47F8-BEAF-1889B2FF3D59}" type="datetime1">
              <a:rPr lang="en-US" smtClean="0"/>
              <a:pPr/>
              <a:t>4/3/13</a:t>
            </a:fld>
            <a:endParaRPr lang="en-US"/>
          </a:p>
        </p:txBody>
      </p:sp>
      <p:sp>
        <p:nvSpPr>
          <p:cNvPr id="5" name="Slide Number Placeholder 4"/>
          <p:cNvSpPr>
            <a:spLocks noGrp="1"/>
          </p:cNvSpPr>
          <p:nvPr>
            <p:ph type="sldNum" sz="quarter" idx="11"/>
          </p:nvPr>
        </p:nvSpPr>
        <p:spPr/>
        <p:txBody>
          <a:bodyPr/>
          <a:lstStyle/>
          <a:p>
            <a:fld id="{5EA54F45-8D55-4D2A-9E5A-D5254ACAF4A6}" type="slidenum">
              <a:rPr lang="en-US" smtClean="0"/>
              <a:pPr/>
              <a:t>29</a:t>
            </a:fld>
            <a:endParaRPr lang="en-US"/>
          </a:p>
        </p:txBody>
      </p:sp>
    </p:spTree>
    <p:extLst>
      <p:ext uri="{BB962C8B-B14F-4D97-AF65-F5344CB8AC3E}">
        <p14:creationId xmlns:p14="http://schemas.microsoft.com/office/powerpoint/2010/main" val="39107387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instruction one represents to the internal node and … leaf node</a:t>
            </a:r>
            <a:endParaRPr lang="en-US" dirty="0"/>
          </a:p>
        </p:txBody>
      </p:sp>
      <p:sp>
        <p:nvSpPr>
          <p:cNvPr id="4" name="Date Placeholder 3"/>
          <p:cNvSpPr>
            <a:spLocks noGrp="1"/>
          </p:cNvSpPr>
          <p:nvPr>
            <p:ph type="dt" idx="10"/>
          </p:nvPr>
        </p:nvSpPr>
        <p:spPr/>
        <p:txBody>
          <a:bodyPr/>
          <a:lstStyle/>
          <a:p>
            <a:fld id="{E76006C0-11AD-47F8-BEAF-1889B2FF3D59}" type="datetime1">
              <a:rPr lang="en-US" smtClean="0"/>
              <a:pPr/>
              <a:t>4/3/13</a:t>
            </a:fld>
            <a:endParaRPr lang="en-US"/>
          </a:p>
        </p:txBody>
      </p:sp>
      <p:sp>
        <p:nvSpPr>
          <p:cNvPr id="5" name="Slide Number Placeholder 4"/>
          <p:cNvSpPr>
            <a:spLocks noGrp="1"/>
          </p:cNvSpPr>
          <p:nvPr>
            <p:ph type="sldNum" sz="quarter" idx="11"/>
          </p:nvPr>
        </p:nvSpPr>
        <p:spPr/>
        <p:txBody>
          <a:bodyPr/>
          <a:lstStyle/>
          <a:p>
            <a:fld id="{5EA54F45-8D55-4D2A-9E5A-D5254ACAF4A6}" type="slidenum">
              <a:rPr lang="en-US" smtClean="0"/>
              <a:pPr/>
              <a:t>30</a:t>
            </a:fld>
            <a:endParaRPr lang="en-US"/>
          </a:p>
        </p:txBody>
      </p:sp>
    </p:spTree>
    <p:extLst>
      <p:ext uri="{BB962C8B-B14F-4D97-AF65-F5344CB8AC3E}">
        <p14:creationId xmlns:p14="http://schemas.microsoft.com/office/powerpoint/2010/main" val="39107387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F45-8D55-4D2A-9E5A-D5254ACAF4A6}" type="slidenum">
              <a:rPr lang="en-US" smtClean="0"/>
              <a:pPr/>
              <a:t>31</a:t>
            </a:fld>
            <a:endParaRPr lang="en-US"/>
          </a:p>
        </p:txBody>
      </p:sp>
      <p:sp>
        <p:nvSpPr>
          <p:cNvPr id="5" name="Date Placeholder 4"/>
          <p:cNvSpPr>
            <a:spLocks noGrp="1"/>
          </p:cNvSpPr>
          <p:nvPr>
            <p:ph type="dt" idx="11"/>
          </p:nvPr>
        </p:nvSpPr>
        <p:spPr/>
        <p:txBody>
          <a:bodyPr/>
          <a:lstStyle/>
          <a:p>
            <a:fld id="{E5626C94-A8A9-4F08-8BF7-27FA5CAC3C90}" type="datetime1">
              <a:rPr lang="en-US" smtClean="0"/>
              <a:pPr/>
              <a:t>4/3/13</a:t>
            </a:fld>
            <a:endParaRPr lang="en-US"/>
          </a:p>
        </p:txBody>
      </p:sp>
    </p:spTree>
    <p:extLst>
      <p:ext uri="{BB962C8B-B14F-4D97-AF65-F5344CB8AC3E}">
        <p14:creationId xmlns:p14="http://schemas.microsoft.com/office/powerpoint/2010/main" val="3996110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tiling, we</a:t>
            </a:r>
            <a:r>
              <a:rPr lang="en-US" baseline="0" dirty="0" smtClean="0"/>
              <a:t> can get good speedup especially for DLL layout.</a:t>
            </a:r>
            <a:endParaRPr lang="en-US" dirty="0"/>
          </a:p>
        </p:txBody>
      </p:sp>
      <p:sp>
        <p:nvSpPr>
          <p:cNvPr id="4" name="Date Placeholder 3"/>
          <p:cNvSpPr>
            <a:spLocks noGrp="1"/>
          </p:cNvSpPr>
          <p:nvPr>
            <p:ph type="dt" idx="10"/>
          </p:nvPr>
        </p:nvSpPr>
        <p:spPr/>
        <p:txBody>
          <a:bodyPr/>
          <a:lstStyle/>
          <a:p>
            <a:fld id="{6DFAF8F4-5E56-4ECE-8627-535D5D6E5F94}" type="datetime1">
              <a:rPr lang="en-US" smtClean="0"/>
              <a:pPr/>
              <a:t>4/3/13</a:t>
            </a:fld>
            <a:endParaRPr lang="en-US"/>
          </a:p>
        </p:txBody>
      </p:sp>
      <p:sp>
        <p:nvSpPr>
          <p:cNvPr id="5" name="Slide Number Placeholder 4"/>
          <p:cNvSpPr>
            <a:spLocks noGrp="1"/>
          </p:cNvSpPr>
          <p:nvPr>
            <p:ph type="sldNum" sz="quarter" idx="11"/>
          </p:nvPr>
        </p:nvSpPr>
        <p:spPr/>
        <p:txBody>
          <a:bodyPr/>
          <a:lstStyle/>
          <a:p>
            <a:fld id="{5EA54F45-8D55-4D2A-9E5A-D5254ACAF4A6}" type="slidenum">
              <a:rPr lang="en-US" smtClean="0"/>
              <a:pPr/>
              <a:t>32</a:t>
            </a:fld>
            <a:endParaRPr lang="en-US"/>
          </a:p>
        </p:txBody>
      </p:sp>
    </p:spTree>
    <p:extLst>
      <p:ext uri="{BB962C8B-B14F-4D97-AF65-F5344CB8AC3E}">
        <p14:creationId xmlns:p14="http://schemas.microsoft.com/office/powerpoint/2010/main" val="2547685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tiling benefit is coming from the deeper</a:t>
            </a:r>
            <a:r>
              <a:rPr lang="en-US" baseline="0" dirty="0" smtClean="0"/>
              <a:t> level evaluations.</a:t>
            </a:r>
            <a:endParaRPr lang="en-US" dirty="0"/>
          </a:p>
        </p:txBody>
      </p:sp>
      <p:sp>
        <p:nvSpPr>
          <p:cNvPr id="4" name="Date Placeholder 3"/>
          <p:cNvSpPr>
            <a:spLocks noGrp="1"/>
          </p:cNvSpPr>
          <p:nvPr>
            <p:ph type="dt" idx="10"/>
          </p:nvPr>
        </p:nvSpPr>
        <p:spPr/>
        <p:txBody>
          <a:bodyPr/>
          <a:lstStyle/>
          <a:p>
            <a:fld id="{6DFAF8F4-5E56-4ECE-8627-535D5D6E5F94}" type="datetime1">
              <a:rPr lang="en-US" smtClean="0"/>
              <a:pPr/>
              <a:t>4/3/13</a:t>
            </a:fld>
            <a:endParaRPr lang="en-US"/>
          </a:p>
        </p:txBody>
      </p:sp>
      <p:sp>
        <p:nvSpPr>
          <p:cNvPr id="5" name="Slide Number Placeholder 4"/>
          <p:cNvSpPr>
            <a:spLocks noGrp="1"/>
          </p:cNvSpPr>
          <p:nvPr>
            <p:ph type="sldNum" sz="quarter" idx="11"/>
          </p:nvPr>
        </p:nvSpPr>
        <p:spPr/>
        <p:txBody>
          <a:bodyPr/>
          <a:lstStyle/>
          <a:p>
            <a:fld id="{5EA54F45-8D55-4D2A-9E5A-D5254ACAF4A6}" type="slidenum">
              <a:rPr lang="en-US" smtClean="0"/>
              <a:pPr/>
              <a:t>33</a:t>
            </a:fld>
            <a:endParaRPr lang="en-US"/>
          </a:p>
        </p:txBody>
      </p:sp>
    </p:spTree>
    <p:extLst>
      <p:ext uri="{BB962C8B-B14F-4D97-AF65-F5344CB8AC3E}">
        <p14:creationId xmlns:p14="http://schemas.microsoft.com/office/powerpoint/2010/main" val="103906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C60067-A200-4522-B45A-14D50EA41A18}" type="datetime1">
              <a:rPr lang="en-US" smtClean="0"/>
              <a:pPr/>
              <a:t>4/3/13</a:t>
            </a:fld>
            <a:endParaRPr lang="en-US"/>
          </a:p>
        </p:txBody>
      </p:sp>
      <p:sp>
        <p:nvSpPr>
          <p:cNvPr id="5" name="Slide Number Placeholder 4"/>
          <p:cNvSpPr>
            <a:spLocks noGrp="1"/>
          </p:cNvSpPr>
          <p:nvPr>
            <p:ph type="sldNum" sz="quarter" idx="11"/>
          </p:nvPr>
        </p:nvSpPr>
        <p:spPr/>
        <p:txBody>
          <a:bodyPr/>
          <a:lstStyle/>
          <a:p>
            <a:fld id="{5EA54F45-8D55-4D2A-9E5A-D5254ACAF4A6}" type="slidenum">
              <a:rPr lang="en-US" smtClean="0"/>
              <a:pPr/>
              <a:t>5</a:t>
            </a:fld>
            <a:endParaRPr lang="en-US"/>
          </a:p>
        </p:txBody>
      </p:sp>
    </p:spTree>
    <p:extLst>
      <p:ext uri="{BB962C8B-B14F-4D97-AF65-F5344CB8AC3E}">
        <p14:creationId xmlns:p14="http://schemas.microsoft.com/office/powerpoint/2010/main" val="52199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Mixed instructions that cannot</a:t>
            </a:r>
            <a:r>
              <a:rPr lang="en-US" baseline="0" dirty="0" smtClean="0"/>
              <a:t> be processed directly by SIMD unit</a:t>
            </a:r>
            <a:endParaRPr lang="en-US" dirty="0"/>
          </a:p>
        </p:txBody>
      </p:sp>
      <p:sp>
        <p:nvSpPr>
          <p:cNvPr id="4" name="Date Placeholder 3"/>
          <p:cNvSpPr>
            <a:spLocks noGrp="1"/>
          </p:cNvSpPr>
          <p:nvPr>
            <p:ph type="dt" idx="10"/>
          </p:nvPr>
        </p:nvSpPr>
        <p:spPr/>
        <p:txBody>
          <a:bodyPr/>
          <a:lstStyle/>
          <a:p>
            <a:fld id="{8AC60067-A200-4522-B45A-14D50EA41A18}" type="datetime1">
              <a:rPr lang="en-US" smtClean="0"/>
              <a:pPr/>
              <a:t>4/3/13</a:t>
            </a:fld>
            <a:endParaRPr lang="en-US"/>
          </a:p>
        </p:txBody>
      </p:sp>
      <p:sp>
        <p:nvSpPr>
          <p:cNvPr id="5" name="Slide Number Placeholder 4"/>
          <p:cNvSpPr>
            <a:spLocks noGrp="1"/>
          </p:cNvSpPr>
          <p:nvPr>
            <p:ph type="sldNum" sz="quarter" idx="11"/>
          </p:nvPr>
        </p:nvSpPr>
        <p:spPr/>
        <p:txBody>
          <a:bodyPr/>
          <a:lstStyle/>
          <a:p>
            <a:fld id="{5EA54F45-8D55-4D2A-9E5A-D5254ACAF4A6}" type="slidenum">
              <a:rPr lang="en-US" smtClean="0"/>
              <a:pPr/>
              <a:t>6</a:t>
            </a:fld>
            <a:endParaRPr lang="en-US"/>
          </a:p>
        </p:txBody>
      </p:sp>
    </p:spTree>
    <p:extLst>
      <p:ext uri="{BB962C8B-B14F-4D97-AF65-F5344CB8AC3E}">
        <p14:creationId xmlns:p14="http://schemas.microsoft.com/office/powerpoint/2010/main" val="52199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C60067-A200-4522-B45A-14D50EA41A18}" type="datetime1">
              <a:rPr lang="en-US" smtClean="0"/>
              <a:pPr/>
              <a:t>4/3/13</a:t>
            </a:fld>
            <a:endParaRPr lang="en-US"/>
          </a:p>
        </p:txBody>
      </p:sp>
      <p:sp>
        <p:nvSpPr>
          <p:cNvPr id="5" name="Slide Number Placeholder 4"/>
          <p:cNvSpPr>
            <a:spLocks noGrp="1"/>
          </p:cNvSpPr>
          <p:nvPr>
            <p:ph type="sldNum" sz="quarter" idx="11"/>
          </p:nvPr>
        </p:nvSpPr>
        <p:spPr/>
        <p:txBody>
          <a:bodyPr/>
          <a:lstStyle/>
          <a:p>
            <a:fld id="{5EA54F45-8D55-4D2A-9E5A-D5254ACAF4A6}" type="slidenum">
              <a:rPr lang="en-US" smtClean="0"/>
              <a:pPr/>
              <a:t>7</a:t>
            </a:fld>
            <a:endParaRPr lang="en-US"/>
          </a:p>
        </p:txBody>
      </p:sp>
    </p:spTree>
    <p:extLst>
      <p:ext uri="{BB962C8B-B14F-4D97-AF65-F5344CB8AC3E}">
        <p14:creationId xmlns:p14="http://schemas.microsoft.com/office/powerpoint/2010/main" val="52199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Fully utilize the benefit of SIMD lane</a:t>
            </a:r>
            <a:endParaRPr lang="en-US" dirty="0"/>
          </a:p>
        </p:txBody>
      </p:sp>
      <p:sp>
        <p:nvSpPr>
          <p:cNvPr id="4" name="Date Placeholder 3"/>
          <p:cNvSpPr>
            <a:spLocks noGrp="1"/>
          </p:cNvSpPr>
          <p:nvPr>
            <p:ph type="dt" idx="10"/>
          </p:nvPr>
        </p:nvSpPr>
        <p:spPr/>
        <p:txBody>
          <a:bodyPr/>
          <a:lstStyle/>
          <a:p>
            <a:fld id="{8AC60067-A200-4522-B45A-14D50EA41A18}" type="datetime1">
              <a:rPr lang="en-US" smtClean="0"/>
              <a:pPr/>
              <a:t>4/3/13</a:t>
            </a:fld>
            <a:endParaRPr lang="en-US"/>
          </a:p>
        </p:txBody>
      </p:sp>
      <p:sp>
        <p:nvSpPr>
          <p:cNvPr id="5" name="Slide Number Placeholder 4"/>
          <p:cNvSpPr>
            <a:spLocks noGrp="1"/>
          </p:cNvSpPr>
          <p:nvPr>
            <p:ph type="sldNum" sz="quarter" idx="11"/>
          </p:nvPr>
        </p:nvSpPr>
        <p:spPr/>
        <p:txBody>
          <a:bodyPr/>
          <a:lstStyle/>
          <a:p>
            <a:fld id="{5EA54F45-8D55-4D2A-9E5A-D5254ACAF4A6}" type="slidenum">
              <a:rPr lang="en-US" smtClean="0"/>
              <a:pPr/>
              <a:t>8</a:t>
            </a:fld>
            <a:endParaRPr lang="en-US"/>
          </a:p>
        </p:txBody>
      </p:sp>
    </p:spTree>
    <p:extLst>
      <p:ext uri="{BB962C8B-B14F-4D97-AF65-F5344CB8AC3E}">
        <p14:creationId xmlns:p14="http://schemas.microsoft.com/office/powerpoint/2010/main" val="52199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more concrete example</a:t>
            </a:r>
            <a:endParaRPr lang="en-US" dirty="0"/>
          </a:p>
        </p:txBody>
      </p:sp>
      <p:sp>
        <p:nvSpPr>
          <p:cNvPr id="4" name="Slide Number Placeholder 3"/>
          <p:cNvSpPr>
            <a:spLocks noGrp="1"/>
          </p:cNvSpPr>
          <p:nvPr>
            <p:ph type="sldNum" sz="quarter" idx="10"/>
          </p:nvPr>
        </p:nvSpPr>
        <p:spPr/>
        <p:txBody>
          <a:bodyPr/>
          <a:lstStyle/>
          <a:p>
            <a:fld id="{5EA54F45-8D55-4D2A-9E5A-D5254ACAF4A6}" type="slidenum">
              <a:rPr lang="en-US" smtClean="0"/>
              <a:pPr/>
              <a:t>9</a:t>
            </a:fld>
            <a:endParaRPr lang="en-US"/>
          </a:p>
        </p:txBody>
      </p:sp>
      <p:sp>
        <p:nvSpPr>
          <p:cNvPr id="5" name="Date Placeholder 4"/>
          <p:cNvSpPr>
            <a:spLocks noGrp="1"/>
          </p:cNvSpPr>
          <p:nvPr>
            <p:ph type="dt" idx="11"/>
          </p:nvPr>
        </p:nvSpPr>
        <p:spPr/>
        <p:txBody>
          <a:bodyPr/>
          <a:lstStyle/>
          <a:p>
            <a:fld id="{0AB4FFAE-FF5D-4DC7-8C59-6CA5E3B55F8C}" type="datetime1">
              <a:rPr lang="en-US" smtClean="0"/>
              <a:pPr/>
              <a:t>4/3/13</a:t>
            </a:fld>
            <a:endParaRPr lang="en-US"/>
          </a:p>
        </p:txBody>
      </p:sp>
    </p:spTree>
    <p:extLst>
      <p:ext uri="{BB962C8B-B14F-4D97-AF65-F5344CB8AC3E}">
        <p14:creationId xmlns:p14="http://schemas.microsoft.com/office/powerpoint/2010/main" val="465487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C60067-A200-4522-B45A-14D50EA41A18}" type="datetime1">
              <a:rPr lang="en-US" smtClean="0"/>
              <a:pPr/>
              <a:t>4/3/13</a:t>
            </a:fld>
            <a:endParaRPr lang="en-US"/>
          </a:p>
        </p:txBody>
      </p:sp>
      <p:sp>
        <p:nvSpPr>
          <p:cNvPr id="5" name="Slide Number Placeholder 4"/>
          <p:cNvSpPr>
            <a:spLocks noGrp="1"/>
          </p:cNvSpPr>
          <p:nvPr>
            <p:ph type="sldNum" sz="quarter" idx="11"/>
          </p:nvPr>
        </p:nvSpPr>
        <p:spPr/>
        <p:txBody>
          <a:bodyPr/>
          <a:lstStyle/>
          <a:p>
            <a:fld id="{5EA54F45-8D55-4D2A-9E5A-D5254ACAF4A6}" type="slidenum">
              <a:rPr lang="en-US" smtClean="0"/>
              <a:pPr/>
              <a:t>10</a:t>
            </a:fld>
            <a:endParaRPr lang="en-US"/>
          </a:p>
        </p:txBody>
      </p:sp>
    </p:spTree>
    <p:extLst>
      <p:ext uri="{BB962C8B-B14F-4D97-AF65-F5344CB8AC3E}">
        <p14:creationId xmlns:p14="http://schemas.microsoft.com/office/powerpoint/2010/main" val="52199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LL and SLL are more effective for relatively balanced access, and DLL is designed for severely biased access</a:t>
            </a:r>
            <a:endParaRPr lang="en-US" dirty="0"/>
          </a:p>
        </p:txBody>
      </p:sp>
      <p:sp>
        <p:nvSpPr>
          <p:cNvPr id="4" name="Slide Number Placeholder 3"/>
          <p:cNvSpPr>
            <a:spLocks noGrp="1"/>
          </p:cNvSpPr>
          <p:nvPr>
            <p:ph type="sldNum" sz="quarter" idx="10"/>
          </p:nvPr>
        </p:nvSpPr>
        <p:spPr/>
        <p:txBody>
          <a:bodyPr/>
          <a:lstStyle/>
          <a:p>
            <a:fld id="{5EA54F45-8D55-4D2A-9E5A-D5254ACAF4A6}" type="slidenum">
              <a:rPr lang="en-US" smtClean="0"/>
              <a:pPr/>
              <a:t>12</a:t>
            </a:fld>
            <a:endParaRPr lang="en-US"/>
          </a:p>
        </p:txBody>
      </p:sp>
      <p:sp>
        <p:nvSpPr>
          <p:cNvPr id="5" name="Date Placeholder 4"/>
          <p:cNvSpPr>
            <a:spLocks noGrp="1"/>
          </p:cNvSpPr>
          <p:nvPr>
            <p:ph type="dt" idx="11"/>
          </p:nvPr>
        </p:nvSpPr>
        <p:spPr/>
        <p:txBody>
          <a:bodyPr/>
          <a:lstStyle/>
          <a:p>
            <a:fld id="{E5626C94-A8A9-4F08-8BF7-27FA5CAC3C90}" type="datetime1">
              <a:rPr lang="en-US" smtClean="0"/>
              <a:pPr/>
              <a:t>4/3/13</a:t>
            </a:fld>
            <a:endParaRPr lang="en-US"/>
          </a:p>
        </p:txBody>
      </p:sp>
    </p:spTree>
    <p:extLst>
      <p:ext uri="{BB962C8B-B14F-4D97-AF65-F5344CB8AC3E}">
        <p14:creationId xmlns:p14="http://schemas.microsoft.com/office/powerpoint/2010/main" val="3996110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2F71F4AC-53A4-4842-94BF-F885399A55C4}" type="datetime1">
              <a:rPr lang="en-US" smtClean="0">
                <a:solidFill>
                  <a:prstClr val="black">
                    <a:tint val="75000"/>
                  </a:prstClr>
                </a:solidFill>
              </a:rPr>
              <a:pPr>
                <a:defRPr/>
              </a:pPr>
              <a:t>4/3/13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FB317A20-0F2C-4387-A3BF-780FB3E2FB1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25973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1970B352-181E-4B06-B9EF-63F2933C42E4}" type="datetime1">
              <a:rPr lang="en-US" smtClean="0">
                <a:solidFill>
                  <a:prstClr val="black">
                    <a:tint val="75000"/>
                  </a:prstClr>
                </a:solidFill>
              </a:rPr>
              <a:pPr>
                <a:defRPr/>
              </a:pPr>
              <a:t>4/3/13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F7050733-F0BE-4C69-8BC6-218E3EC45FCE}"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30096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0BF1BECB-8B85-4CA0-B87B-E163DF2C7FCF}" type="datetime1">
              <a:rPr lang="en-US" smtClean="0">
                <a:solidFill>
                  <a:prstClr val="black">
                    <a:tint val="75000"/>
                  </a:prstClr>
                </a:solidFill>
              </a:rPr>
              <a:pPr>
                <a:defRPr/>
              </a:pPr>
              <a:t>4/3/13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0C96DEFF-82E7-413D-9529-D96DBED2138D}"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70295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808802" y="1903880"/>
            <a:ext cx="4875840" cy="1067152"/>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152640" y="6552688"/>
            <a:ext cx="2436480" cy="244826"/>
          </a:xfrm>
        </p:spPr>
        <p:txBody>
          <a:bodyPr/>
          <a:lstStyle>
            <a:lvl1pPr>
              <a:defRPr/>
            </a:lvl1pPr>
          </a:lstStyle>
          <a:p>
            <a:fld id="{C85652DA-3F1F-4BD6-B308-EA7C6037426C}" type="datetime1">
              <a:rPr lang="en-US" smtClean="0"/>
              <a:pPr/>
              <a:t>4/3/13</a:t>
            </a:fld>
            <a:endParaRPr lang="en-GB"/>
          </a:p>
        </p:txBody>
      </p:sp>
      <p:sp>
        <p:nvSpPr>
          <p:cNvPr id="4" name="Footer Placeholder 3"/>
          <p:cNvSpPr>
            <a:spLocks noGrp="1"/>
          </p:cNvSpPr>
          <p:nvPr>
            <p:ph type="ftr" idx="11"/>
          </p:nvPr>
        </p:nvSpPr>
        <p:spPr>
          <a:xfrm>
            <a:off x="3123360" y="6552688"/>
            <a:ext cx="3047040" cy="244826"/>
          </a:xfrm>
        </p:spPr>
        <p:txBody>
          <a:bodyPr/>
          <a:lstStyle>
            <a:lvl1pPr>
              <a:defRPr/>
            </a:lvl1pPr>
          </a:lstStyle>
          <a:p>
            <a:endParaRPr lang="en-GB"/>
          </a:p>
        </p:txBody>
      </p:sp>
      <p:sp>
        <p:nvSpPr>
          <p:cNvPr id="5" name="Slide Number Placeholder 4"/>
          <p:cNvSpPr>
            <a:spLocks noGrp="1"/>
          </p:cNvSpPr>
          <p:nvPr>
            <p:ph type="sldNum" idx="12"/>
          </p:nvPr>
        </p:nvSpPr>
        <p:spPr>
          <a:xfrm>
            <a:off x="6475680" y="6552688"/>
            <a:ext cx="2436480" cy="244826"/>
          </a:xfrm>
        </p:spPr>
        <p:txBody>
          <a:bodyPr/>
          <a:lstStyle>
            <a:lvl1pPr>
              <a:defRPr/>
            </a:lvl1pPr>
          </a:lstStyle>
          <a:p>
            <a:fld id="{F10D7A5F-5C94-4D32-B52A-AB6C321ED3BD}"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BD5F1FBB-D685-44FD-8AB6-FB457E349BDB}" type="datetime1">
              <a:rPr lang="en-US" smtClean="0">
                <a:solidFill>
                  <a:prstClr val="black">
                    <a:tint val="75000"/>
                  </a:prstClr>
                </a:solidFill>
              </a:rPr>
              <a:pPr>
                <a:defRPr/>
              </a:pPr>
              <a:t>4/3/13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FECB72D9-05F5-407D-A2D1-9C8921200C68}"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5026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32228C8C-CDE5-4AA7-9FBA-71508119ABCC}" type="datetime1">
              <a:rPr lang="en-US" smtClean="0">
                <a:solidFill>
                  <a:prstClr val="black">
                    <a:tint val="75000"/>
                  </a:prstClr>
                </a:solidFill>
              </a:rPr>
              <a:pPr>
                <a:defRPr/>
              </a:pPr>
              <a:t>4/3/13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A7E701E-BCDD-4317-B0F2-F52722E3A1E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66717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783D0BB1-E5C9-47DE-8922-EF2F5681E48F}" type="datetime1">
              <a:rPr lang="en-US" smtClean="0">
                <a:solidFill>
                  <a:prstClr val="black">
                    <a:tint val="75000"/>
                  </a:prstClr>
                </a:solidFill>
              </a:rPr>
              <a:pPr>
                <a:defRPr/>
              </a:pPr>
              <a:t>4/3/13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AF224B44-D1CF-4A1F-9039-F9668EAEFDD5}"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03694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BADA1FB9-43F8-427F-914F-E04481AAF244}" type="datetime1">
              <a:rPr lang="en-US" smtClean="0">
                <a:solidFill>
                  <a:prstClr val="black">
                    <a:tint val="75000"/>
                  </a:prstClr>
                </a:solidFill>
              </a:rPr>
              <a:pPr>
                <a:defRPr/>
              </a:pPr>
              <a:t>4/3/13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5F101A54-232B-4650-AA11-2B88FC43F16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50543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D50B2E59-492B-4D0A-88C0-BC3B95939A5C}" type="datetime1">
              <a:rPr lang="en-US" smtClean="0">
                <a:solidFill>
                  <a:prstClr val="black">
                    <a:tint val="75000"/>
                  </a:prstClr>
                </a:solidFill>
              </a:rPr>
              <a:pPr>
                <a:defRPr/>
              </a:pPr>
              <a:t>4/3/13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B0E70BBC-363D-426D-A16A-76252FA919D5}"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25098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F8CEE2A-B047-4666-AE5E-D136EF64B3A3}" type="datetime1">
              <a:rPr lang="en-US" smtClean="0">
                <a:solidFill>
                  <a:prstClr val="black">
                    <a:tint val="75000"/>
                  </a:prstClr>
                </a:solidFill>
              </a:rPr>
              <a:pPr>
                <a:defRPr/>
              </a:pPr>
              <a:t>4/3/13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9A8B8019-91E0-4BD6-A9A0-47D83FDF5A48}"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36289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1692D687-AEF0-41CC-AF93-370CA29E7F60}" type="datetime1">
              <a:rPr lang="en-US" smtClean="0">
                <a:solidFill>
                  <a:prstClr val="black">
                    <a:tint val="75000"/>
                  </a:prstClr>
                </a:solidFill>
              </a:rPr>
              <a:pPr>
                <a:defRPr/>
              </a:pPr>
              <a:t>4/3/13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0E759E91-4762-4E15-89A6-551114845E06}"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1984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927986CD-0F29-4BA7-986A-366B18E0B4FD}" type="datetime1">
              <a:rPr lang="en-US" smtClean="0">
                <a:solidFill>
                  <a:prstClr val="black">
                    <a:tint val="75000"/>
                  </a:prstClr>
                </a:solidFill>
              </a:rPr>
              <a:pPr>
                <a:defRPr/>
              </a:pPr>
              <a:t>4/3/13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CCA32950-5E66-45DB-B2F1-D0B2D44F344B}"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727256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7C17A51-574D-48BC-920D-00CB0E196288}" type="datetime1">
              <a:rPr lang="en-US" smtClean="0">
                <a:solidFill>
                  <a:prstClr val="black">
                    <a:tint val="75000"/>
                  </a:prstClr>
                </a:solidFill>
              </a:rPr>
              <a:pPr>
                <a:defRPr/>
              </a:pPr>
              <a:t>4/3/13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047ED39-5301-406B-8C13-4D21A2ECA5BF}"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50481585"/>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2.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1.png"/><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16.png"/><Relationship Id="rId5" Type="http://schemas.openxmlformats.org/officeDocument/2006/relationships/image" Target="../media/image1.png"/><Relationship Id="rId6" Type="http://schemas.openxmlformats.org/officeDocument/2006/relationships/image" Target="../media/image2.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18.png"/><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2.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22.pn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tags" Target="../tags/tag2.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295400"/>
            <a:ext cx="7620000" cy="1371600"/>
          </a:xfrm>
        </p:spPr>
        <p:txBody>
          <a:bodyPr rtlCol="0">
            <a:noAutofit/>
          </a:bodyPr>
          <a:lstStyle/>
          <a:p>
            <a:pPr algn="ctr" fontAlgn="auto">
              <a:spcAft>
                <a:spcPts val="0"/>
              </a:spcAft>
              <a:defRPr/>
            </a:pPr>
            <a:r>
              <a:rPr lang="en-US" sz="3200" b="1" dirty="0" smtClean="0"/>
              <a:t>SIMD Parallelization of Applications that Traverse Irregular Data Structures</a:t>
            </a:r>
            <a:endParaRPr lang="en-US" sz="3200" b="1" dirty="0"/>
          </a:p>
        </p:txBody>
      </p:sp>
      <p:sp>
        <p:nvSpPr>
          <p:cNvPr id="4" name="TextBox 3"/>
          <p:cNvSpPr txBox="1"/>
          <p:nvPr/>
        </p:nvSpPr>
        <p:spPr>
          <a:xfrm>
            <a:off x="2362200" y="3796808"/>
            <a:ext cx="4495800" cy="1717393"/>
          </a:xfrm>
          <a:prstGeom prst="rect">
            <a:avLst/>
          </a:prstGeom>
          <a:noFill/>
        </p:spPr>
        <p:txBody>
          <a:bodyPr wrap="square" rtlCol="0">
            <a:spAutoFit/>
          </a:bodyPr>
          <a:lstStyle/>
          <a:p>
            <a:pPr algn="ctr">
              <a:spcBef>
                <a:spcPct val="20000"/>
              </a:spcBef>
              <a:defRPr/>
            </a:pPr>
            <a:r>
              <a:rPr lang="en-US" dirty="0" smtClean="0">
                <a:solidFill>
                  <a:schemeClr val="tx1">
                    <a:lumMod val="95000"/>
                    <a:lumOff val="5000"/>
                  </a:schemeClr>
                </a:solidFill>
                <a:effectLst>
                  <a:outerShdw blurRad="38100" dist="38100" dir="2700000" algn="tl">
                    <a:srgbClr val="000000">
                      <a:alpha val="43137"/>
                    </a:srgbClr>
                  </a:outerShdw>
                </a:effectLst>
                <a:latin typeface="Arial" pitchFamily="34" charset="0"/>
                <a:cs typeface="Arial" pitchFamily="34" charset="0"/>
              </a:rPr>
              <a:t>Bin </a:t>
            </a:r>
            <a:r>
              <a:rPr lang="en-US" dirty="0" err="1" smtClean="0">
                <a:solidFill>
                  <a:schemeClr val="tx1">
                    <a:lumMod val="95000"/>
                    <a:lumOff val="5000"/>
                  </a:schemeClr>
                </a:solidFill>
                <a:effectLst>
                  <a:outerShdw blurRad="38100" dist="38100" dir="2700000" algn="tl">
                    <a:srgbClr val="000000">
                      <a:alpha val="43137"/>
                    </a:srgbClr>
                  </a:outerShdw>
                </a:effectLst>
                <a:latin typeface="Arial" pitchFamily="34" charset="0"/>
                <a:cs typeface="Arial" pitchFamily="34" charset="0"/>
              </a:rPr>
              <a:t>Ren</a:t>
            </a:r>
            <a:r>
              <a:rPr lang="en-US" dirty="0" smtClean="0">
                <a:solidFill>
                  <a:schemeClr val="tx1">
                    <a:lumMod val="95000"/>
                    <a:lumOff val="5000"/>
                  </a:schemeClr>
                </a:solidFill>
                <a:effectLst>
                  <a:outerShdw blurRad="38100" dist="38100" dir="2700000" algn="tl">
                    <a:srgbClr val="000000">
                      <a:alpha val="43137"/>
                    </a:srgbClr>
                  </a:outerShdw>
                </a:effectLst>
                <a:latin typeface="Arial" pitchFamily="34" charset="0"/>
                <a:cs typeface="Arial" pitchFamily="34" charset="0"/>
              </a:rPr>
              <a:t>, </a:t>
            </a:r>
            <a:r>
              <a:rPr lang="en-US" dirty="0" err="1" smtClean="0">
                <a:solidFill>
                  <a:schemeClr val="tx1">
                    <a:lumMod val="95000"/>
                    <a:lumOff val="5000"/>
                  </a:schemeClr>
                </a:solidFill>
                <a:effectLst>
                  <a:outerShdw blurRad="38100" dist="38100" dir="2700000" algn="tl">
                    <a:srgbClr val="000000">
                      <a:alpha val="43137"/>
                    </a:srgbClr>
                  </a:outerShdw>
                </a:effectLst>
                <a:latin typeface="Arial" pitchFamily="34" charset="0"/>
                <a:cs typeface="Arial" pitchFamily="34" charset="0"/>
              </a:rPr>
              <a:t>Gagan</a:t>
            </a:r>
            <a:r>
              <a:rPr lang="en-US" dirty="0" smtClean="0">
                <a:solidFill>
                  <a:schemeClr val="tx1">
                    <a:lumMod val="95000"/>
                    <a:lumOff val="5000"/>
                  </a:schemeClr>
                </a:solidFill>
                <a:effectLst>
                  <a:outerShdw blurRad="38100" dist="38100" dir="2700000" algn="tl">
                    <a:srgbClr val="000000">
                      <a:alpha val="43137"/>
                    </a:srgbClr>
                  </a:outerShdw>
                </a:effectLst>
                <a:latin typeface="Arial" pitchFamily="34" charset="0"/>
                <a:cs typeface="Arial" pitchFamily="34" charset="0"/>
              </a:rPr>
              <a:t> </a:t>
            </a:r>
            <a:r>
              <a:rPr lang="en-US" dirty="0" err="1" smtClean="0">
                <a:solidFill>
                  <a:schemeClr val="tx1">
                    <a:lumMod val="95000"/>
                    <a:lumOff val="5000"/>
                  </a:schemeClr>
                </a:solidFill>
                <a:effectLst>
                  <a:outerShdw blurRad="38100" dist="38100" dir="2700000" algn="tl">
                    <a:srgbClr val="000000">
                      <a:alpha val="43137"/>
                    </a:srgbClr>
                  </a:outerShdw>
                </a:effectLst>
                <a:latin typeface="Arial" pitchFamily="34" charset="0"/>
                <a:cs typeface="Arial" pitchFamily="34" charset="0"/>
              </a:rPr>
              <a:t>Agrawal</a:t>
            </a:r>
            <a:r>
              <a:rPr lang="en-US" dirty="0" smtClean="0">
                <a:solidFill>
                  <a:schemeClr val="tx1">
                    <a:lumMod val="95000"/>
                    <a:lumOff val="5000"/>
                  </a:schemeClr>
                </a:solidFill>
                <a:effectLst>
                  <a:outerShdw blurRad="38100" dist="38100" dir="2700000" algn="tl">
                    <a:srgbClr val="000000">
                      <a:alpha val="43137"/>
                    </a:srgbClr>
                  </a:outerShdw>
                </a:effectLst>
                <a:latin typeface="Arial" pitchFamily="34" charset="0"/>
                <a:cs typeface="Arial" pitchFamily="34" charset="0"/>
              </a:rPr>
              <a:t>, James R. </a:t>
            </a:r>
            <a:r>
              <a:rPr lang="en-US" dirty="0" err="1" smtClean="0">
                <a:solidFill>
                  <a:schemeClr val="tx1">
                    <a:lumMod val="95000"/>
                    <a:lumOff val="5000"/>
                  </a:schemeClr>
                </a:solidFill>
                <a:effectLst>
                  <a:outerShdw blurRad="38100" dist="38100" dir="2700000" algn="tl">
                    <a:srgbClr val="000000">
                      <a:alpha val="43137"/>
                    </a:srgbClr>
                  </a:outerShdw>
                </a:effectLst>
                <a:latin typeface="Arial" pitchFamily="34" charset="0"/>
                <a:cs typeface="Arial" pitchFamily="34" charset="0"/>
              </a:rPr>
              <a:t>Larus</a:t>
            </a:r>
            <a:r>
              <a:rPr lang="en-US" dirty="0" smtClean="0">
                <a:solidFill>
                  <a:schemeClr val="tx1">
                    <a:lumMod val="95000"/>
                    <a:lumOff val="5000"/>
                  </a:schemeClr>
                </a:solidFill>
                <a:effectLst>
                  <a:outerShdw blurRad="38100" dist="38100" dir="2700000" algn="tl">
                    <a:srgbClr val="000000">
                      <a:alpha val="43137"/>
                    </a:srgbClr>
                  </a:outerShdw>
                </a:effectLst>
                <a:latin typeface="Arial" pitchFamily="34" charset="0"/>
                <a:cs typeface="Arial" pitchFamily="34" charset="0"/>
              </a:rPr>
              <a:t>, Todd </a:t>
            </a:r>
            <a:r>
              <a:rPr lang="en-US" dirty="0" err="1" smtClean="0">
                <a:solidFill>
                  <a:schemeClr val="tx1">
                    <a:lumMod val="95000"/>
                    <a:lumOff val="5000"/>
                  </a:schemeClr>
                </a:solidFill>
                <a:effectLst>
                  <a:outerShdw blurRad="38100" dist="38100" dir="2700000" algn="tl">
                    <a:srgbClr val="000000">
                      <a:alpha val="43137"/>
                    </a:srgbClr>
                  </a:outerShdw>
                </a:effectLst>
                <a:latin typeface="Arial" pitchFamily="34" charset="0"/>
                <a:cs typeface="Arial" pitchFamily="34" charset="0"/>
              </a:rPr>
              <a:t>Mytkowicz</a:t>
            </a:r>
            <a:r>
              <a:rPr lang="en-US" dirty="0" smtClean="0">
                <a:solidFill>
                  <a:schemeClr val="tx1">
                    <a:lumMod val="95000"/>
                    <a:lumOff val="5000"/>
                  </a:schemeClr>
                </a:solidFill>
                <a:effectLst>
                  <a:outerShdw blurRad="38100" dist="38100" dir="2700000" algn="tl">
                    <a:srgbClr val="000000">
                      <a:alpha val="43137"/>
                    </a:srgbClr>
                  </a:outerShdw>
                </a:effectLst>
                <a:latin typeface="Arial" pitchFamily="34" charset="0"/>
                <a:cs typeface="Arial" pitchFamily="34" charset="0"/>
              </a:rPr>
              <a:t>, </a:t>
            </a:r>
            <a:r>
              <a:rPr lang="en-US" dirty="0" err="1" smtClean="0">
                <a:effectLst>
                  <a:outerShdw blurRad="38100" dist="38100" dir="2700000" algn="tl">
                    <a:srgbClr val="000000">
                      <a:alpha val="43137"/>
                    </a:srgbClr>
                  </a:outerShdw>
                </a:effectLst>
              </a:rPr>
              <a:t>Tomi</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Poutanen</a:t>
            </a:r>
            <a:r>
              <a:rPr lang="en-US" dirty="0" smtClean="0">
                <a:effectLst>
                  <a:outerShdw blurRad="38100" dist="38100" dir="2700000" algn="tl">
                    <a:srgbClr val="000000">
                      <a:alpha val="43137"/>
                    </a:srgbClr>
                  </a:outerShdw>
                </a:effectLst>
              </a:rPr>
              <a:t>, </a:t>
            </a:r>
          </a:p>
          <a:p>
            <a:pPr algn="ctr">
              <a:spcBef>
                <a:spcPct val="20000"/>
              </a:spcBef>
              <a:defRPr/>
            </a:pPr>
            <a:r>
              <a:rPr lang="en-US" dirty="0" smtClean="0">
                <a:effectLst>
                  <a:outerShdw blurRad="38100" dist="38100" dir="2700000" algn="tl">
                    <a:srgbClr val="000000">
                      <a:alpha val="43137"/>
                    </a:srgbClr>
                  </a:outerShdw>
                </a:effectLst>
              </a:rPr>
              <a:t>Wolfram Schulte</a:t>
            </a:r>
            <a:endParaRPr lang="en-US" dirty="0" smtClean="0">
              <a:solidFill>
                <a:schemeClr val="tx1">
                  <a:lumMod val="95000"/>
                  <a:lumOff val="5000"/>
                </a:schemeClr>
              </a:solidFill>
              <a:effectLst>
                <a:outerShdw blurRad="38100" dist="38100" dir="2700000" algn="tl">
                  <a:srgbClr val="000000">
                    <a:alpha val="43137"/>
                  </a:srgbClr>
                </a:outerShdw>
              </a:effectLst>
              <a:latin typeface="Arial" pitchFamily="34" charset="0"/>
              <a:cs typeface="Arial" pitchFamily="34" charset="0"/>
            </a:endParaRPr>
          </a:p>
          <a:p>
            <a:pPr algn="ctr">
              <a:spcBef>
                <a:spcPct val="20000"/>
              </a:spcBef>
              <a:defRPr/>
            </a:pPr>
            <a:r>
              <a:rPr lang="en-US" sz="2000" b="1" dirty="0" smtClean="0">
                <a:solidFill>
                  <a:schemeClr val="tx1">
                    <a:lumMod val="95000"/>
                    <a:lumOff val="5000"/>
                  </a:schemeClr>
                </a:solidFill>
                <a:latin typeface="Arial" pitchFamily="34" charset="0"/>
                <a:cs typeface="Arial" pitchFamily="34" charset="0"/>
              </a:rPr>
              <a:t>Microsoft Research</a:t>
            </a:r>
            <a:r>
              <a:rPr lang="zh-CN" altLang="en-US" sz="2000" b="1" dirty="0" smtClean="0">
                <a:solidFill>
                  <a:schemeClr val="tx1">
                    <a:lumMod val="95000"/>
                    <a:lumOff val="5000"/>
                  </a:schemeClr>
                </a:solidFill>
                <a:latin typeface="Arial" pitchFamily="34" charset="0"/>
                <a:cs typeface="Arial" pitchFamily="34" charset="0"/>
              </a:rPr>
              <a:t>，</a:t>
            </a:r>
            <a:r>
              <a:rPr lang="en-US" sz="2000" b="1" dirty="0" smtClean="0">
                <a:solidFill>
                  <a:schemeClr val="tx1">
                    <a:lumMod val="95000"/>
                    <a:lumOff val="5000"/>
                  </a:schemeClr>
                </a:solidFill>
                <a:latin typeface="Arial" pitchFamily="34" charset="0"/>
                <a:cs typeface="Arial" pitchFamily="34" charset="0"/>
              </a:rPr>
              <a:t>Redmond</a:t>
            </a:r>
          </a:p>
          <a:p>
            <a:pPr algn="ctr">
              <a:spcBef>
                <a:spcPct val="20000"/>
              </a:spcBef>
              <a:defRPr/>
            </a:pPr>
            <a:r>
              <a:rPr lang="en-US" sz="2000" b="1" dirty="0" smtClean="0">
                <a:solidFill>
                  <a:schemeClr val="tx1">
                    <a:lumMod val="95000"/>
                    <a:lumOff val="5000"/>
                  </a:schemeClr>
                </a:solidFill>
                <a:latin typeface="Arial" pitchFamily="34" charset="0"/>
                <a:cs typeface="Arial" pitchFamily="34" charset="0"/>
              </a:rPr>
              <a:t>The Ohio State University</a:t>
            </a:r>
          </a:p>
        </p:txBody>
      </p:sp>
      <p:sp>
        <p:nvSpPr>
          <p:cNvPr id="5" name="Date Placeholder 4"/>
          <p:cNvSpPr>
            <a:spLocks noGrp="1"/>
          </p:cNvSpPr>
          <p:nvPr>
            <p:ph type="dt" sz="half" idx="10"/>
          </p:nvPr>
        </p:nvSpPr>
        <p:spPr/>
        <p:txBody>
          <a:bodyPr/>
          <a:lstStyle/>
          <a:p>
            <a:pPr>
              <a:defRPr/>
            </a:pPr>
            <a:fld id="{B150F764-AFE8-44F5-A3BE-588AD41430CB}" type="datetime1">
              <a:rPr lang="en-US" smtClean="0">
                <a:solidFill>
                  <a:prstClr val="black">
                    <a:tint val="75000"/>
                  </a:prstClr>
                </a:solidFill>
              </a:rPr>
              <a:pPr>
                <a:defRPr/>
              </a:pPr>
              <a:t>4/3/13</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FB317A20-0F2C-4387-A3BF-780FB3E2FB13}" type="slidenum">
              <a:rPr lang="en-US" smtClean="0">
                <a:solidFill>
                  <a:prstClr val="black">
                    <a:tint val="75000"/>
                  </a:prstClr>
                </a:solidFill>
              </a:rPr>
              <a:pPr>
                <a:defRPr/>
              </a:pPr>
              <a:t>1</a:t>
            </a:fld>
            <a:endParaRPr lang="en-US">
              <a:solidFill>
                <a:prstClr val="black">
                  <a:tint val="75000"/>
                </a:prstClr>
              </a:solidFill>
            </a:endParaRPr>
          </a:p>
        </p:txBody>
      </p:sp>
      <p:pic>
        <p:nvPicPr>
          <p:cNvPr id="8" name="Picture 3"/>
          <p:cNvPicPr>
            <a:picLocks noChangeAspect="1" noChangeArrowheads="1"/>
          </p:cNvPicPr>
          <p:nvPr/>
        </p:nvPicPr>
        <p:blipFill>
          <a:blip r:embed="rId3" cstate="print"/>
          <a:srcRect/>
          <a:stretch>
            <a:fillRect/>
          </a:stretch>
        </p:blipFill>
        <p:spPr bwMode="auto">
          <a:xfrm>
            <a:off x="8472054" y="6096000"/>
            <a:ext cx="526805" cy="533400"/>
          </a:xfrm>
          <a:prstGeom prst="rect">
            <a:avLst/>
          </a:prstGeom>
          <a:noFill/>
          <a:ln w="9525">
            <a:noFill/>
            <a:round/>
            <a:headEnd/>
            <a:tailEnd/>
          </a:ln>
          <a:effectLst/>
        </p:spPr>
      </p:pic>
      <p:pic>
        <p:nvPicPr>
          <p:cNvPr id="9" name="Picture 8" descr="microsoft-research-logo.png"/>
          <p:cNvPicPr>
            <a:picLocks noChangeAspect="1"/>
          </p:cNvPicPr>
          <p:nvPr/>
        </p:nvPicPr>
        <p:blipFill>
          <a:blip r:embed="rId4" cstate="print"/>
          <a:stretch>
            <a:fillRect/>
          </a:stretch>
        </p:blipFill>
        <p:spPr>
          <a:xfrm>
            <a:off x="6781800" y="6172200"/>
            <a:ext cx="1624972" cy="451707"/>
          </a:xfrm>
          <a:prstGeom prst="rect">
            <a:avLst/>
          </a:prstGeom>
        </p:spPr>
      </p:pic>
      <p:cxnSp>
        <p:nvCxnSpPr>
          <p:cNvPr id="10" name="Straight Connector 9"/>
          <p:cNvCxnSpPr/>
          <p:nvPr/>
        </p:nvCxnSpPr>
        <p:spPr>
          <a:xfrm>
            <a:off x="609600" y="1447800"/>
            <a:ext cx="7924800" cy="0"/>
          </a:xfrm>
          <a:prstGeom prst="line">
            <a:avLst/>
          </a:prstGeom>
          <a:ln w="222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09600" y="2514600"/>
            <a:ext cx="7924800" cy="0"/>
          </a:xfrm>
          <a:prstGeom prst="line">
            <a:avLst/>
          </a:prstGeom>
          <a:ln w="222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854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fld id="{52B5DBB8-4880-447C-857B-0A56BB759C09}" type="datetime1">
              <a:rPr lang="en-US" smtClean="0">
                <a:solidFill>
                  <a:prstClr val="black">
                    <a:tint val="75000"/>
                  </a:prstClr>
                </a:solidFill>
              </a:rPr>
              <a:pPr>
                <a:defRPr/>
              </a:pPr>
              <a:t>4/3/13</a:t>
            </a:fld>
            <a:endParaRPr lang="en-US">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FECB72D9-05F5-407D-A2D1-9C8921200C68}" type="slidenum">
              <a:rPr lang="en-US" smtClean="0">
                <a:solidFill>
                  <a:prstClr val="black">
                    <a:tint val="75000"/>
                  </a:prstClr>
                </a:solidFill>
              </a:rPr>
              <a:pPr>
                <a:defRPr/>
              </a:pPr>
              <a:t>10</a:t>
            </a:fld>
            <a:endParaRPr lang="en-US">
              <a:solidFill>
                <a:prstClr val="black">
                  <a:tint val="75000"/>
                </a:prstClr>
              </a:solidFill>
            </a:endParaRPr>
          </a:p>
        </p:txBody>
      </p:sp>
      <p:sp>
        <p:nvSpPr>
          <p:cNvPr id="10" name="Content Placeholder 7"/>
          <p:cNvSpPr txBox="1">
            <a:spLocks/>
          </p:cNvSpPr>
          <p:nvPr/>
        </p:nvSpPr>
        <p:spPr>
          <a:xfrm>
            <a:off x="381000" y="1219200"/>
            <a:ext cx="8001000" cy="5296108"/>
          </a:xfrm>
          <a:prstGeom prst="rect">
            <a:avLst/>
          </a:prstGeom>
        </p:spPr>
        <p:txBody>
          <a:bodyPr lIns="82945" tIns="41473" rIns="82945" bIns="41473"/>
          <a:lstStyle/>
          <a:p>
            <a:pPr marL="311045" indent="-311045" defTabSz="829452">
              <a:spcBef>
                <a:spcPct val="20000"/>
              </a:spcBef>
              <a:buSzPct val="75000"/>
              <a:buFont typeface="Wingdings" pitchFamily="2" charset="2"/>
              <a:buChar char="Ø"/>
              <a:defRPr/>
            </a:pPr>
            <a:r>
              <a:rPr lang="en-US" sz="2400" dirty="0" smtClean="0"/>
              <a:t>Data Layout</a:t>
            </a:r>
          </a:p>
          <a:p>
            <a:pPr marL="702690" lvl="1" indent="-311045" defTabSz="829452">
              <a:spcBef>
                <a:spcPct val="20000"/>
              </a:spcBef>
              <a:buSzPct val="75000"/>
              <a:buFont typeface="Wingdings" pitchFamily="2" charset="2"/>
              <a:buChar char="ü"/>
              <a:defRPr/>
            </a:pPr>
            <a:r>
              <a:rPr lang="en-US" sz="2200" dirty="0" smtClean="0"/>
              <a:t>Data locality is a key factor for parallel performance</a:t>
            </a:r>
          </a:p>
          <a:p>
            <a:pPr marL="702690" lvl="1" indent="-311045" defTabSz="829452">
              <a:spcBef>
                <a:spcPct val="20000"/>
              </a:spcBef>
              <a:buSzPct val="75000"/>
              <a:buFont typeface="Wingdings" pitchFamily="2" charset="2"/>
              <a:buChar char="ü"/>
              <a:defRPr/>
            </a:pPr>
            <a:r>
              <a:rPr lang="en-US" sz="2200" dirty="0" smtClean="0"/>
              <a:t>A layouts generation process to organize data in the order they are likely to be accessed</a:t>
            </a:r>
          </a:p>
          <a:p>
            <a:pPr marL="702690" lvl="1" indent="-311045" defTabSz="829452">
              <a:spcBef>
                <a:spcPct val="20000"/>
              </a:spcBef>
              <a:buSzPct val="75000"/>
              <a:buFont typeface="Wingdings" pitchFamily="2" charset="2"/>
              <a:buChar char="ü"/>
              <a:defRPr/>
            </a:pPr>
            <a:r>
              <a:rPr lang="en-US" sz="2200" dirty="0" smtClean="0"/>
              <a:t>Transparent to the interpreter because of the uniform interface</a:t>
            </a:r>
          </a:p>
        </p:txBody>
      </p:sp>
      <p:sp>
        <p:nvSpPr>
          <p:cNvPr id="12" name="Title 1"/>
          <p:cNvSpPr txBox="1">
            <a:spLocks/>
          </p:cNvSpPr>
          <p:nvPr/>
        </p:nvSpPr>
        <p:spPr>
          <a:xfrm>
            <a:off x="359664" y="198438"/>
            <a:ext cx="5355336"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000" b="1" dirty="0" smtClean="0"/>
              <a:t>Parallelism Optimizations</a:t>
            </a:r>
          </a:p>
        </p:txBody>
      </p:sp>
      <p:pic>
        <p:nvPicPr>
          <p:cNvPr id="13" name="Picture 3"/>
          <p:cNvPicPr>
            <a:picLocks noChangeAspect="1" noChangeArrowheads="1"/>
          </p:cNvPicPr>
          <p:nvPr/>
        </p:nvPicPr>
        <p:blipFill>
          <a:blip r:embed="rId3" cstate="print"/>
          <a:srcRect/>
          <a:stretch>
            <a:fillRect/>
          </a:stretch>
        </p:blipFill>
        <p:spPr bwMode="auto">
          <a:xfrm>
            <a:off x="8369520" y="381000"/>
            <a:ext cx="526805" cy="533400"/>
          </a:xfrm>
          <a:prstGeom prst="rect">
            <a:avLst/>
          </a:prstGeom>
          <a:noFill/>
          <a:ln w="9525">
            <a:noFill/>
            <a:round/>
            <a:headEnd/>
            <a:tailEnd/>
          </a:ln>
          <a:effectLst/>
        </p:spPr>
      </p:pic>
      <p:pic>
        <p:nvPicPr>
          <p:cNvPr id="14" name="Picture 13" descr="microsoft-research-logo.png"/>
          <p:cNvPicPr>
            <a:picLocks noChangeAspect="1"/>
          </p:cNvPicPr>
          <p:nvPr/>
        </p:nvPicPr>
        <p:blipFill>
          <a:blip r:embed="rId4" cstate="print"/>
          <a:stretch>
            <a:fillRect/>
          </a:stretch>
        </p:blipFill>
        <p:spPr>
          <a:xfrm>
            <a:off x="6811996" y="444137"/>
            <a:ext cx="1417604" cy="394063"/>
          </a:xfrm>
          <a:prstGeom prst="rect">
            <a:avLst/>
          </a:prstGeom>
        </p:spPr>
      </p:pic>
      <p:cxnSp>
        <p:nvCxnSpPr>
          <p:cNvPr id="15" name="Straight Connector 14"/>
          <p:cNvCxnSpPr/>
          <p:nvPr/>
        </p:nvCxnSpPr>
        <p:spPr>
          <a:xfrm>
            <a:off x="381000" y="1066800"/>
            <a:ext cx="7924800" cy="0"/>
          </a:xfrm>
          <a:prstGeom prst="line">
            <a:avLst/>
          </a:prstGeom>
          <a:ln w="222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57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65237"/>
            <a:ext cx="8229600" cy="5211763"/>
          </a:xfrm>
        </p:spPr>
        <p:txBody>
          <a:bodyPr>
            <a:normAutofit/>
          </a:bodyPr>
          <a:lstStyle/>
          <a:p>
            <a:pPr>
              <a:buFont typeface="Wingdings" pitchFamily="2" charset="2"/>
              <a:buChar char="Ø"/>
            </a:pPr>
            <a:r>
              <a:rPr lang="en-US" sz="2400" dirty="0" smtClean="0"/>
              <a:t>Depth First and Breadth First Layout</a:t>
            </a:r>
          </a:p>
          <a:p>
            <a:pPr marL="702690" lvl="1" indent="-311045" defTabSz="829452">
              <a:buSzPct val="75000"/>
              <a:buFont typeface="Wingdings" pitchFamily="2" charset="2"/>
              <a:buChar char="ü"/>
              <a:defRPr/>
            </a:pPr>
            <a:r>
              <a:rPr lang="en-US" sz="2200" dirty="0" smtClean="0"/>
              <a:t> Linearize data structure one by one</a:t>
            </a:r>
          </a:p>
        </p:txBody>
      </p:sp>
      <p:sp>
        <p:nvSpPr>
          <p:cNvPr id="9" name="Date Placeholder 8"/>
          <p:cNvSpPr>
            <a:spLocks noGrp="1"/>
          </p:cNvSpPr>
          <p:nvPr>
            <p:ph type="dt" sz="half" idx="10"/>
          </p:nvPr>
        </p:nvSpPr>
        <p:spPr/>
        <p:txBody>
          <a:bodyPr/>
          <a:lstStyle/>
          <a:p>
            <a:pPr>
              <a:defRPr/>
            </a:pPr>
            <a:fld id="{52B58C09-8AC3-43F3-808F-B13913263B77}" type="datetime1">
              <a:rPr lang="en-US" smtClean="0">
                <a:solidFill>
                  <a:prstClr val="black">
                    <a:tint val="75000"/>
                  </a:prstClr>
                </a:solidFill>
              </a:rPr>
              <a:pPr>
                <a:defRPr/>
              </a:pPr>
              <a:t>4/3/13</a:t>
            </a:fld>
            <a:endParaRPr lang="en-US" dirty="0">
              <a:solidFill>
                <a:prstClr val="black">
                  <a:tint val="75000"/>
                </a:prstClr>
              </a:solidFill>
            </a:endParaRPr>
          </a:p>
        </p:txBody>
      </p:sp>
      <p:sp>
        <p:nvSpPr>
          <p:cNvPr id="10" name="Slide Number Placeholder 9"/>
          <p:cNvSpPr>
            <a:spLocks noGrp="1"/>
          </p:cNvSpPr>
          <p:nvPr>
            <p:ph type="sldNum" sz="quarter" idx="12"/>
          </p:nvPr>
        </p:nvSpPr>
        <p:spPr/>
        <p:txBody>
          <a:bodyPr/>
          <a:lstStyle/>
          <a:p>
            <a:pPr>
              <a:defRPr/>
            </a:pPr>
            <a:fld id="{FECB72D9-05F5-407D-A2D1-9C8921200C68}" type="slidenum">
              <a:rPr lang="en-US" smtClean="0">
                <a:solidFill>
                  <a:prstClr val="black">
                    <a:tint val="75000"/>
                  </a:prstClr>
                </a:solidFill>
              </a:rPr>
              <a:pPr>
                <a:defRPr/>
              </a:pPr>
              <a:t>11</a:t>
            </a:fld>
            <a:endParaRPr lang="en-US" dirty="0">
              <a:solidFill>
                <a:prstClr val="black">
                  <a:tint val="75000"/>
                </a:prstClr>
              </a:solidFill>
            </a:endParaRPr>
          </a:p>
        </p:txBody>
      </p:sp>
      <p:pic>
        <p:nvPicPr>
          <p:cNvPr id="8" name="Picture 2"/>
          <p:cNvPicPr>
            <a:picLocks noChangeAspect="1" noChangeArrowheads="1"/>
          </p:cNvPicPr>
          <p:nvPr/>
        </p:nvPicPr>
        <p:blipFill>
          <a:blip r:embed="rId3" cstate="print"/>
          <a:srcRect/>
          <a:stretch>
            <a:fillRect/>
          </a:stretch>
        </p:blipFill>
        <p:spPr bwMode="auto">
          <a:xfrm>
            <a:off x="990600" y="4038600"/>
            <a:ext cx="7247660" cy="2286000"/>
          </a:xfrm>
          <a:prstGeom prst="rect">
            <a:avLst/>
          </a:prstGeom>
          <a:noFill/>
          <a:ln w="9525">
            <a:noFill/>
            <a:miter lim="800000"/>
            <a:headEnd/>
            <a:tailEnd/>
          </a:ln>
        </p:spPr>
      </p:pic>
      <p:cxnSp>
        <p:nvCxnSpPr>
          <p:cNvPr id="14" name="Straight Arrow Connector 13"/>
          <p:cNvCxnSpPr/>
          <p:nvPr/>
        </p:nvCxnSpPr>
        <p:spPr>
          <a:xfrm>
            <a:off x="2514600" y="3657600"/>
            <a:ext cx="0" cy="3810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33800" y="3657600"/>
            <a:ext cx="0" cy="3810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715000" y="3657600"/>
            <a:ext cx="0" cy="3810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467600" y="3657600"/>
            <a:ext cx="0" cy="3810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p:nvSpPr>
        <p:spPr>
          <a:xfrm>
            <a:off x="359664" y="198438"/>
            <a:ext cx="5355336"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000" b="1" dirty="0" smtClean="0"/>
              <a:t>Parallelism Optimizations</a:t>
            </a:r>
          </a:p>
        </p:txBody>
      </p:sp>
      <p:pic>
        <p:nvPicPr>
          <p:cNvPr id="19" name="Picture 3"/>
          <p:cNvPicPr>
            <a:picLocks noChangeAspect="1" noChangeArrowheads="1"/>
          </p:cNvPicPr>
          <p:nvPr/>
        </p:nvPicPr>
        <p:blipFill>
          <a:blip r:embed="rId4" cstate="print"/>
          <a:srcRect/>
          <a:stretch>
            <a:fillRect/>
          </a:stretch>
        </p:blipFill>
        <p:spPr bwMode="auto">
          <a:xfrm>
            <a:off x="8369520" y="381000"/>
            <a:ext cx="526805" cy="533400"/>
          </a:xfrm>
          <a:prstGeom prst="rect">
            <a:avLst/>
          </a:prstGeom>
          <a:noFill/>
          <a:ln w="9525">
            <a:noFill/>
            <a:round/>
            <a:headEnd/>
            <a:tailEnd/>
          </a:ln>
          <a:effectLst/>
        </p:spPr>
      </p:pic>
      <p:pic>
        <p:nvPicPr>
          <p:cNvPr id="20" name="Picture 19" descr="microsoft-research-logo.png"/>
          <p:cNvPicPr>
            <a:picLocks noChangeAspect="1"/>
          </p:cNvPicPr>
          <p:nvPr/>
        </p:nvPicPr>
        <p:blipFill>
          <a:blip r:embed="rId5" cstate="print"/>
          <a:stretch>
            <a:fillRect/>
          </a:stretch>
        </p:blipFill>
        <p:spPr>
          <a:xfrm>
            <a:off x="6811996" y="444137"/>
            <a:ext cx="1417604" cy="394063"/>
          </a:xfrm>
          <a:prstGeom prst="rect">
            <a:avLst/>
          </a:prstGeom>
        </p:spPr>
      </p:pic>
      <p:cxnSp>
        <p:nvCxnSpPr>
          <p:cNvPr id="21" name="Straight Connector 20"/>
          <p:cNvCxnSpPr/>
          <p:nvPr/>
        </p:nvCxnSpPr>
        <p:spPr>
          <a:xfrm>
            <a:off x="381000" y="1066800"/>
            <a:ext cx="7924800" cy="0"/>
          </a:xfrm>
          <a:prstGeom prst="line">
            <a:avLst/>
          </a:prstGeom>
          <a:ln w="222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83279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pPr>
              <a:defRPr/>
            </a:pPr>
            <a:fld id="{4514A39F-651F-4D01-AE92-E1B6534B4AF4}" type="datetime1">
              <a:rPr lang="en-US" smtClean="0">
                <a:solidFill>
                  <a:prstClr val="black">
                    <a:tint val="75000"/>
                  </a:prstClr>
                </a:solidFill>
              </a:rPr>
              <a:pPr>
                <a:defRPr/>
              </a:pPr>
              <a:t>4/3/13</a:t>
            </a:fld>
            <a:endParaRPr lang="en-US">
              <a:solidFill>
                <a:prstClr val="black">
                  <a:tint val="75000"/>
                </a:prstClr>
              </a:solidFill>
            </a:endParaRPr>
          </a:p>
        </p:txBody>
      </p:sp>
      <p:sp>
        <p:nvSpPr>
          <p:cNvPr id="14" name="Slide Number Placeholder 13"/>
          <p:cNvSpPr>
            <a:spLocks noGrp="1"/>
          </p:cNvSpPr>
          <p:nvPr>
            <p:ph type="sldNum" sz="quarter" idx="12"/>
          </p:nvPr>
        </p:nvSpPr>
        <p:spPr/>
        <p:txBody>
          <a:bodyPr/>
          <a:lstStyle/>
          <a:p>
            <a:pPr>
              <a:defRPr/>
            </a:pPr>
            <a:fld id="{FECB72D9-05F5-407D-A2D1-9C8921200C68}" type="slidenum">
              <a:rPr lang="en-US" smtClean="0">
                <a:solidFill>
                  <a:prstClr val="black">
                    <a:tint val="75000"/>
                  </a:prstClr>
                </a:solidFill>
              </a:rPr>
              <a:pPr>
                <a:defRPr/>
              </a:pPr>
              <a:t>12</a:t>
            </a:fld>
            <a:endParaRPr lang="en-US">
              <a:solidFill>
                <a:prstClr val="black">
                  <a:tint val="75000"/>
                </a:prstClr>
              </a:solidFill>
            </a:endParaRPr>
          </a:p>
        </p:txBody>
      </p:sp>
      <p:pic>
        <p:nvPicPr>
          <p:cNvPr id="1026" name="Picture 2"/>
          <p:cNvPicPr>
            <a:picLocks noChangeAspect="1" noChangeArrowheads="1"/>
          </p:cNvPicPr>
          <p:nvPr/>
        </p:nvPicPr>
        <p:blipFill>
          <a:blip r:embed="rId4" cstate="print"/>
          <a:srcRect/>
          <a:stretch>
            <a:fillRect/>
          </a:stretch>
        </p:blipFill>
        <p:spPr bwMode="auto">
          <a:xfrm>
            <a:off x="304800" y="1295400"/>
            <a:ext cx="8388760" cy="2514600"/>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228600" y="4210826"/>
            <a:ext cx="8294365" cy="2189974"/>
          </a:xfrm>
          <a:prstGeom prst="rect">
            <a:avLst/>
          </a:prstGeom>
          <a:noFill/>
          <a:ln w="9525">
            <a:noFill/>
            <a:miter lim="800000"/>
            <a:headEnd/>
            <a:tailEnd/>
          </a:ln>
        </p:spPr>
      </p:pic>
      <p:sp>
        <p:nvSpPr>
          <p:cNvPr id="28" name="Down Arrow 27"/>
          <p:cNvSpPr/>
          <p:nvPr/>
        </p:nvSpPr>
        <p:spPr>
          <a:xfrm>
            <a:off x="4343400" y="3581400"/>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txBox="1">
            <a:spLocks/>
          </p:cNvSpPr>
          <p:nvPr/>
        </p:nvSpPr>
        <p:spPr>
          <a:xfrm>
            <a:off x="359664" y="198438"/>
            <a:ext cx="5355336"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000" b="1" dirty="0" smtClean="0"/>
              <a:t>Parallelism Optimizations</a:t>
            </a:r>
          </a:p>
        </p:txBody>
      </p:sp>
      <p:pic>
        <p:nvPicPr>
          <p:cNvPr id="13" name="Picture 3"/>
          <p:cNvPicPr>
            <a:picLocks noChangeAspect="1" noChangeArrowheads="1"/>
          </p:cNvPicPr>
          <p:nvPr/>
        </p:nvPicPr>
        <p:blipFill>
          <a:blip r:embed="rId6" cstate="print"/>
          <a:srcRect/>
          <a:stretch>
            <a:fillRect/>
          </a:stretch>
        </p:blipFill>
        <p:spPr bwMode="auto">
          <a:xfrm>
            <a:off x="8369520" y="381000"/>
            <a:ext cx="526805" cy="533400"/>
          </a:xfrm>
          <a:prstGeom prst="rect">
            <a:avLst/>
          </a:prstGeom>
          <a:noFill/>
          <a:ln w="9525">
            <a:noFill/>
            <a:round/>
            <a:headEnd/>
            <a:tailEnd/>
          </a:ln>
          <a:effectLst/>
        </p:spPr>
      </p:pic>
      <p:pic>
        <p:nvPicPr>
          <p:cNvPr id="15" name="Picture 14" descr="microsoft-research-logo.png"/>
          <p:cNvPicPr>
            <a:picLocks noChangeAspect="1"/>
          </p:cNvPicPr>
          <p:nvPr/>
        </p:nvPicPr>
        <p:blipFill>
          <a:blip r:embed="rId7" cstate="print"/>
          <a:stretch>
            <a:fillRect/>
          </a:stretch>
        </p:blipFill>
        <p:spPr>
          <a:xfrm>
            <a:off x="6811996" y="444137"/>
            <a:ext cx="1417604" cy="394063"/>
          </a:xfrm>
          <a:prstGeom prst="rect">
            <a:avLst/>
          </a:prstGeom>
        </p:spPr>
      </p:pic>
      <p:cxnSp>
        <p:nvCxnSpPr>
          <p:cNvPr id="16" name="Straight Connector 15"/>
          <p:cNvCxnSpPr/>
          <p:nvPr/>
        </p:nvCxnSpPr>
        <p:spPr>
          <a:xfrm>
            <a:off x="381000" y="1066800"/>
            <a:ext cx="7924800" cy="0"/>
          </a:xfrm>
          <a:prstGeom prst="line">
            <a:avLst/>
          </a:prstGeom>
          <a:ln w="222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00452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pPr>
              <a:defRPr/>
            </a:pPr>
            <a:fld id="{4514A39F-651F-4D01-AE92-E1B6534B4AF4}" type="datetime1">
              <a:rPr lang="en-US" smtClean="0">
                <a:solidFill>
                  <a:prstClr val="black">
                    <a:tint val="75000"/>
                  </a:prstClr>
                </a:solidFill>
              </a:rPr>
              <a:pPr>
                <a:defRPr/>
              </a:pPr>
              <a:t>4/3/13</a:t>
            </a:fld>
            <a:endParaRPr lang="en-US">
              <a:solidFill>
                <a:prstClr val="black">
                  <a:tint val="75000"/>
                </a:prstClr>
              </a:solidFill>
            </a:endParaRPr>
          </a:p>
        </p:txBody>
      </p:sp>
      <p:sp>
        <p:nvSpPr>
          <p:cNvPr id="14" name="Slide Number Placeholder 13"/>
          <p:cNvSpPr>
            <a:spLocks noGrp="1"/>
          </p:cNvSpPr>
          <p:nvPr>
            <p:ph type="sldNum" sz="quarter" idx="12"/>
          </p:nvPr>
        </p:nvSpPr>
        <p:spPr/>
        <p:txBody>
          <a:bodyPr/>
          <a:lstStyle/>
          <a:p>
            <a:pPr>
              <a:defRPr/>
            </a:pPr>
            <a:fld id="{FECB72D9-05F5-407D-A2D1-9C8921200C68}" type="slidenum">
              <a:rPr lang="en-US" smtClean="0">
                <a:solidFill>
                  <a:prstClr val="black">
                    <a:tint val="75000"/>
                  </a:prstClr>
                </a:solidFill>
              </a:rPr>
              <a:pPr>
                <a:defRPr/>
              </a:pPr>
              <a:t>13</a:t>
            </a:fld>
            <a:endParaRPr lang="en-US">
              <a:solidFill>
                <a:prstClr val="black">
                  <a:tint val="75000"/>
                </a:prstClr>
              </a:solidFill>
            </a:endParaRPr>
          </a:p>
        </p:txBody>
      </p:sp>
      <p:pic>
        <p:nvPicPr>
          <p:cNvPr id="9218" name="Picture 2"/>
          <p:cNvPicPr>
            <a:picLocks noChangeAspect="1" noChangeArrowheads="1"/>
          </p:cNvPicPr>
          <p:nvPr/>
        </p:nvPicPr>
        <p:blipFill>
          <a:blip r:embed="rId4" cstate="print"/>
          <a:srcRect/>
          <a:stretch>
            <a:fillRect/>
          </a:stretch>
        </p:blipFill>
        <p:spPr bwMode="auto">
          <a:xfrm>
            <a:off x="533400" y="1752600"/>
            <a:ext cx="7798721" cy="3657600"/>
          </a:xfrm>
          <a:prstGeom prst="rect">
            <a:avLst/>
          </a:prstGeom>
          <a:noFill/>
          <a:ln w="9525">
            <a:noFill/>
            <a:miter lim="800000"/>
            <a:headEnd/>
            <a:tailEnd/>
          </a:ln>
        </p:spPr>
      </p:pic>
      <p:sp>
        <p:nvSpPr>
          <p:cNvPr id="11" name="Title 1"/>
          <p:cNvSpPr txBox="1">
            <a:spLocks/>
          </p:cNvSpPr>
          <p:nvPr/>
        </p:nvSpPr>
        <p:spPr>
          <a:xfrm>
            <a:off x="359664" y="198438"/>
            <a:ext cx="5355336"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000" b="1" dirty="0" smtClean="0"/>
              <a:t>Parallelism Optimizations</a:t>
            </a:r>
          </a:p>
        </p:txBody>
      </p:sp>
      <p:pic>
        <p:nvPicPr>
          <p:cNvPr id="12" name="Picture 3"/>
          <p:cNvPicPr>
            <a:picLocks noChangeAspect="1" noChangeArrowheads="1"/>
          </p:cNvPicPr>
          <p:nvPr/>
        </p:nvPicPr>
        <p:blipFill>
          <a:blip r:embed="rId5" cstate="print"/>
          <a:srcRect/>
          <a:stretch>
            <a:fillRect/>
          </a:stretch>
        </p:blipFill>
        <p:spPr bwMode="auto">
          <a:xfrm>
            <a:off x="8369520" y="381000"/>
            <a:ext cx="526805" cy="533400"/>
          </a:xfrm>
          <a:prstGeom prst="rect">
            <a:avLst/>
          </a:prstGeom>
          <a:noFill/>
          <a:ln w="9525">
            <a:noFill/>
            <a:round/>
            <a:headEnd/>
            <a:tailEnd/>
          </a:ln>
          <a:effectLst/>
        </p:spPr>
      </p:pic>
      <p:pic>
        <p:nvPicPr>
          <p:cNvPr id="13" name="Picture 12" descr="microsoft-research-logo.png"/>
          <p:cNvPicPr>
            <a:picLocks noChangeAspect="1"/>
          </p:cNvPicPr>
          <p:nvPr/>
        </p:nvPicPr>
        <p:blipFill>
          <a:blip r:embed="rId6" cstate="print"/>
          <a:stretch>
            <a:fillRect/>
          </a:stretch>
        </p:blipFill>
        <p:spPr>
          <a:xfrm>
            <a:off x="6811996" y="444137"/>
            <a:ext cx="1417604" cy="394063"/>
          </a:xfrm>
          <a:prstGeom prst="rect">
            <a:avLst/>
          </a:prstGeom>
        </p:spPr>
      </p:pic>
      <p:cxnSp>
        <p:nvCxnSpPr>
          <p:cNvPr id="15" name="Straight Connector 14"/>
          <p:cNvCxnSpPr/>
          <p:nvPr/>
        </p:nvCxnSpPr>
        <p:spPr>
          <a:xfrm>
            <a:off x="381000" y="1066800"/>
            <a:ext cx="7924800" cy="0"/>
          </a:xfrm>
          <a:prstGeom prst="line">
            <a:avLst/>
          </a:prstGeom>
          <a:ln w="222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7200" y="1219200"/>
            <a:ext cx="5029200" cy="461665"/>
          </a:xfrm>
          <a:prstGeom prst="rect">
            <a:avLst/>
          </a:prstGeom>
          <a:noFill/>
        </p:spPr>
        <p:txBody>
          <a:bodyPr wrap="square" rtlCol="0">
            <a:spAutoFit/>
          </a:bodyPr>
          <a:lstStyle/>
          <a:p>
            <a:pPr marL="311045" indent="-311045" defTabSz="829452">
              <a:spcBef>
                <a:spcPct val="20000"/>
              </a:spcBef>
              <a:buSzPct val="75000"/>
              <a:buFont typeface="Wingdings" pitchFamily="2" charset="2"/>
              <a:buChar char="Ø"/>
              <a:defRPr/>
            </a:pPr>
            <a:r>
              <a:rPr lang="en-US" sz="2400" dirty="0" smtClean="0"/>
              <a:t>For severe left bias</a:t>
            </a:r>
          </a:p>
        </p:txBody>
      </p:sp>
    </p:spTree>
    <p:custDataLst>
      <p:tags r:id="rId1"/>
    </p:custDataLst>
    <p:extLst>
      <p:ext uri="{BB962C8B-B14F-4D97-AF65-F5344CB8AC3E}">
        <p14:creationId xmlns:p14="http://schemas.microsoft.com/office/powerpoint/2010/main" val="2200452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18"/>
            <a:ext cx="5616240" cy="967782"/>
          </a:xfrm>
        </p:spPr>
        <p:txBody>
          <a:bodyPr>
            <a:normAutofit/>
          </a:bodyPr>
          <a:lstStyle/>
          <a:p>
            <a:pPr algn="l" defTabSz="829452"/>
            <a:r>
              <a:rPr lang="en-US" altLang="zh-CN" sz="3000" b="1" dirty="0" smtClean="0"/>
              <a:t>Experimental Evaluation</a:t>
            </a:r>
            <a:endParaRPr lang="en-US" altLang="zh-CN" sz="3000" b="1" dirty="0"/>
          </a:p>
        </p:txBody>
      </p:sp>
      <p:sp>
        <p:nvSpPr>
          <p:cNvPr id="3" name="Date Placeholder 2"/>
          <p:cNvSpPr>
            <a:spLocks noGrp="1"/>
          </p:cNvSpPr>
          <p:nvPr>
            <p:ph type="dt" idx="10"/>
          </p:nvPr>
        </p:nvSpPr>
        <p:spPr/>
        <p:txBody>
          <a:bodyPr/>
          <a:lstStyle/>
          <a:p>
            <a:fld id="{C85652DA-3F1F-4BD6-B308-EA7C6037426C}" type="datetime1">
              <a:rPr lang="en-US" smtClean="0"/>
              <a:pPr/>
              <a:t>4/3/13</a:t>
            </a:fld>
            <a:endParaRPr lang="en-GB" dirty="0"/>
          </a:p>
        </p:txBody>
      </p:sp>
      <p:sp>
        <p:nvSpPr>
          <p:cNvPr id="4" name="Slide Number Placeholder 3"/>
          <p:cNvSpPr>
            <a:spLocks noGrp="1"/>
          </p:cNvSpPr>
          <p:nvPr>
            <p:ph type="sldNum" idx="12"/>
          </p:nvPr>
        </p:nvSpPr>
        <p:spPr/>
        <p:txBody>
          <a:bodyPr/>
          <a:lstStyle/>
          <a:p>
            <a:fld id="{F10D7A5F-5C94-4D32-B52A-AB6C321ED3BD}" type="slidenum">
              <a:rPr lang="en-GB" smtClean="0"/>
              <a:pPr/>
              <a:t>14</a:t>
            </a:fld>
            <a:endParaRPr lang="en-GB"/>
          </a:p>
        </p:txBody>
      </p:sp>
      <p:sp>
        <p:nvSpPr>
          <p:cNvPr id="6" name="Content Placeholder 7"/>
          <p:cNvSpPr txBox="1">
            <a:spLocks/>
          </p:cNvSpPr>
          <p:nvPr/>
        </p:nvSpPr>
        <p:spPr>
          <a:xfrm>
            <a:off x="533400" y="1143000"/>
            <a:ext cx="8229600" cy="5410200"/>
          </a:xfrm>
          <a:prstGeom prst="rect">
            <a:avLst/>
          </a:prstGeom>
        </p:spPr>
        <p:txBody>
          <a:bodyPr lIns="82945" tIns="41473" rIns="82945" bIns="41473"/>
          <a:lstStyle/>
          <a:p>
            <a:pPr marL="311045" indent="-311045" defTabSz="829452">
              <a:spcBef>
                <a:spcPct val="20000"/>
              </a:spcBef>
              <a:buSzPct val="75000"/>
              <a:buFont typeface="Wingdings" pitchFamily="2" charset="2"/>
              <a:buChar char="Ø"/>
              <a:defRPr/>
            </a:pPr>
            <a:r>
              <a:rPr lang="en-US" sz="2400" dirty="0" smtClean="0"/>
              <a:t>Environment</a:t>
            </a:r>
          </a:p>
          <a:p>
            <a:pPr marL="702690" lvl="1" indent="-311045" defTabSz="829452">
              <a:spcBef>
                <a:spcPct val="20000"/>
              </a:spcBef>
              <a:buSzPct val="75000"/>
              <a:buFont typeface="Wingdings" pitchFamily="2" charset="2"/>
              <a:buChar char="ü"/>
              <a:defRPr/>
            </a:pPr>
            <a:r>
              <a:rPr lang="en-US" sz="2200" dirty="0" smtClean="0"/>
              <a:t>Intel Xeon E5420 CPU (2.5GHz frequency) with SSE-4</a:t>
            </a:r>
          </a:p>
          <a:p>
            <a:pPr marL="702690" lvl="1" indent="-311045" defTabSz="829452">
              <a:spcBef>
                <a:spcPct val="20000"/>
              </a:spcBef>
              <a:buSzPct val="75000"/>
              <a:buFont typeface="Wingdings" pitchFamily="2" charset="2"/>
              <a:buChar char="ü"/>
              <a:defRPr/>
            </a:pPr>
            <a:r>
              <a:rPr lang="en-US" sz="2200" dirty="0" smtClean="0"/>
              <a:t>Intel ICC compiler</a:t>
            </a:r>
          </a:p>
          <a:p>
            <a:pPr marL="311045" indent="-311045" defTabSz="829452">
              <a:spcBef>
                <a:spcPct val="20000"/>
              </a:spcBef>
              <a:buSzPct val="75000"/>
              <a:buFont typeface="Wingdings" pitchFamily="2" charset="2"/>
              <a:buChar char="Ø"/>
              <a:defRPr/>
            </a:pPr>
            <a:r>
              <a:rPr lang="en-US" sz="2400" dirty="0" smtClean="0"/>
              <a:t>Applications</a:t>
            </a:r>
          </a:p>
          <a:p>
            <a:pPr marL="702690" lvl="1" indent="-311045" defTabSz="829452">
              <a:spcBef>
                <a:spcPct val="20000"/>
              </a:spcBef>
              <a:buSzPct val="75000"/>
              <a:buFont typeface="Wingdings" pitchFamily="2" charset="2"/>
              <a:buChar char="ü"/>
              <a:defRPr/>
            </a:pPr>
            <a:r>
              <a:rPr lang="en-US" sz="2200" dirty="0" smtClean="0"/>
              <a:t>Decision Tree Forest</a:t>
            </a:r>
          </a:p>
          <a:p>
            <a:pPr marL="1159890" lvl="2" indent="-311045" defTabSz="829452">
              <a:spcBef>
                <a:spcPct val="20000"/>
              </a:spcBef>
              <a:buSzPct val="75000"/>
              <a:buFont typeface="Wingdings" pitchFamily="2" charset="2"/>
              <a:buChar char="§"/>
              <a:defRPr/>
            </a:pPr>
            <a:r>
              <a:rPr lang="en-US" dirty="0" smtClean="0"/>
              <a:t>Built from ALGLIB and Microsoft product</a:t>
            </a:r>
          </a:p>
          <a:p>
            <a:pPr marL="1159890" lvl="2" indent="-311045" defTabSz="829452">
              <a:spcBef>
                <a:spcPct val="20000"/>
              </a:spcBef>
              <a:buSzPct val="75000"/>
              <a:buFont typeface="Wingdings" pitchFamily="2" charset="2"/>
              <a:buChar char="§"/>
              <a:defRPr/>
            </a:pPr>
            <a:r>
              <a:rPr lang="en-US" dirty="0" smtClean="0"/>
              <a:t>For ALGLIB experiments, using four data sets from UCI Machine Learning Repository – Poker, Shuttle, Abalone, and Satellite </a:t>
            </a:r>
          </a:p>
          <a:p>
            <a:pPr marL="702690" lvl="1" indent="-311045" defTabSz="829452">
              <a:spcBef>
                <a:spcPct val="20000"/>
              </a:spcBef>
              <a:buSzPct val="75000"/>
              <a:buFont typeface="Wingdings" pitchFamily="2" charset="2"/>
              <a:buChar char="ü"/>
              <a:defRPr/>
            </a:pPr>
            <a:r>
              <a:rPr lang="en-US" sz="2200" dirty="0" smtClean="0"/>
              <a:t>Regular Expressions</a:t>
            </a:r>
          </a:p>
          <a:p>
            <a:pPr marL="1159890" lvl="2" indent="-311045" defTabSz="829452">
              <a:spcBef>
                <a:spcPct val="20000"/>
              </a:spcBef>
              <a:buSzPct val="75000"/>
              <a:buFont typeface="Wingdings" pitchFamily="2" charset="2"/>
              <a:buChar char="§"/>
              <a:defRPr/>
            </a:pPr>
            <a:r>
              <a:rPr lang="en-US" dirty="0" smtClean="0"/>
              <a:t>NFA based regular expression engine with O(nm) complexity</a:t>
            </a:r>
          </a:p>
          <a:p>
            <a:pPr marL="1159890" lvl="2" indent="-311045" defTabSz="829452">
              <a:spcBef>
                <a:spcPct val="20000"/>
              </a:spcBef>
              <a:buSzPct val="75000"/>
              <a:buFont typeface="Wingdings" pitchFamily="2" charset="2"/>
              <a:buChar char="§"/>
              <a:defRPr/>
            </a:pPr>
            <a:r>
              <a:rPr lang="en-US" dirty="0" smtClean="0"/>
              <a:t>Compare with GNU </a:t>
            </a:r>
            <a:r>
              <a:rPr lang="en-US" dirty="0" err="1" smtClean="0"/>
              <a:t>grep</a:t>
            </a:r>
            <a:endParaRPr lang="en-US" dirty="0" smtClean="0"/>
          </a:p>
          <a:p>
            <a:pPr marL="311045" lvl="2" indent="-311045" defTabSz="829452">
              <a:spcBef>
                <a:spcPct val="20000"/>
              </a:spcBef>
              <a:buSzPct val="75000"/>
              <a:buFont typeface="Wingdings" pitchFamily="2" charset="2"/>
              <a:buChar char="Ø"/>
              <a:defRPr/>
            </a:pPr>
            <a:r>
              <a:rPr lang="en-US" sz="2400" dirty="0" smtClean="0"/>
              <a:t>Objectives of Evaluation</a:t>
            </a:r>
          </a:p>
          <a:p>
            <a:pPr marL="702690" lvl="1" indent="-311045" defTabSz="829452">
              <a:spcBef>
                <a:spcPct val="20000"/>
              </a:spcBef>
              <a:buSzPct val="75000"/>
              <a:buFont typeface="Wingdings" pitchFamily="2" charset="2"/>
              <a:buChar char="ü"/>
              <a:defRPr/>
            </a:pPr>
            <a:r>
              <a:rPr lang="en-US" sz="2200" dirty="0" smtClean="0"/>
              <a:t>Overall Speedups from SIMD Parallelization </a:t>
            </a:r>
          </a:p>
          <a:p>
            <a:pPr marL="702690" lvl="1" indent="-311045" defTabSz="829452">
              <a:spcBef>
                <a:spcPct val="20000"/>
              </a:spcBef>
              <a:buSzPct val="75000"/>
              <a:buFont typeface="Wingdings" pitchFamily="2" charset="2"/>
              <a:buChar char="ü"/>
              <a:defRPr/>
            </a:pPr>
            <a:r>
              <a:rPr lang="en-US" sz="2200" dirty="0" smtClean="0"/>
              <a:t>Benefits from Optimizations</a:t>
            </a:r>
          </a:p>
        </p:txBody>
      </p:sp>
      <p:pic>
        <p:nvPicPr>
          <p:cNvPr id="8" name="Picture 3"/>
          <p:cNvPicPr>
            <a:picLocks noChangeAspect="1" noChangeArrowheads="1"/>
          </p:cNvPicPr>
          <p:nvPr/>
        </p:nvPicPr>
        <p:blipFill>
          <a:blip r:embed="rId2" cstate="print"/>
          <a:srcRect/>
          <a:stretch>
            <a:fillRect/>
          </a:stretch>
        </p:blipFill>
        <p:spPr bwMode="auto">
          <a:xfrm>
            <a:off x="8369520" y="381000"/>
            <a:ext cx="526805" cy="533400"/>
          </a:xfrm>
          <a:prstGeom prst="rect">
            <a:avLst/>
          </a:prstGeom>
          <a:noFill/>
          <a:ln w="9525">
            <a:noFill/>
            <a:round/>
            <a:headEnd/>
            <a:tailEnd/>
          </a:ln>
          <a:effectLst/>
        </p:spPr>
      </p:pic>
      <p:pic>
        <p:nvPicPr>
          <p:cNvPr id="11" name="Picture 10" descr="microsoft-research-logo.png"/>
          <p:cNvPicPr>
            <a:picLocks noChangeAspect="1"/>
          </p:cNvPicPr>
          <p:nvPr/>
        </p:nvPicPr>
        <p:blipFill>
          <a:blip r:embed="rId3" cstate="print"/>
          <a:stretch>
            <a:fillRect/>
          </a:stretch>
        </p:blipFill>
        <p:spPr>
          <a:xfrm>
            <a:off x="6811996" y="444137"/>
            <a:ext cx="1417604" cy="394063"/>
          </a:xfrm>
          <a:prstGeom prst="rect">
            <a:avLst/>
          </a:prstGeom>
        </p:spPr>
      </p:pic>
      <p:cxnSp>
        <p:nvCxnSpPr>
          <p:cNvPr id="12" name="Straight Connector 11"/>
          <p:cNvCxnSpPr/>
          <p:nvPr/>
        </p:nvCxnSpPr>
        <p:spPr>
          <a:xfrm>
            <a:off x="381000" y="1066800"/>
            <a:ext cx="7924800" cy="0"/>
          </a:xfrm>
          <a:prstGeom prst="line">
            <a:avLst/>
          </a:prstGeom>
          <a:ln w="222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5113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idx="10"/>
          </p:nvPr>
        </p:nvSpPr>
        <p:spPr/>
        <p:txBody>
          <a:bodyPr/>
          <a:lstStyle/>
          <a:p>
            <a:fld id="{C85652DA-3F1F-4BD6-B308-EA7C6037426C}" type="datetime1">
              <a:rPr lang="en-US" smtClean="0"/>
              <a:pPr/>
              <a:t>4/3/13</a:t>
            </a:fld>
            <a:endParaRPr lang="en-GB" dirty="0"/>
          </a:p>
        </p:txBody>
      </p:sp>
      <p:sp>
        <p:nvSpPr>
          <p:cNvPr id="4" name="Slide Number Placeholder 3"/>
          <p:cNvSpPr>
            <a:spLocks noGrp="1"/>
          </p:cNvSpPr>
          <p:nvPr>
            <p:ph type="sldNum" idx="12"/>
          </p:nvPr>
        </p:nvSpPr>
        <p:spPr/>
        <p:txBody>
          <a:bodyPr/>
          <a:lstStyle/>
          <a:p>
            <a:fld id="{F10D7A5F-5C94-4D32-B52A-AB6C321ED3BD}" type="slidenum">
              <a:rPr lang="en-GB" smtClean="0"/>
              <a:pPr/>
              <a:t>15</a:t>
            </a:fld>
            <a:endParaRPr lang="en-GB"/>
          </a:p>
        </p:txBody>
      </p:sp>
      <p:sp>
        <p:nvSpPr>
          <p:cNvPr id="6" name="Content Placeholder 7"/>
          <p:cNvSpPr txBox="1">
            <a:spLocks/>
          </p:cNvSpPr>
          <p:nvPr/>
        </p:nvSpPr>
        <p:spPr>
          <a:xfrm>
            <a:off x="533400" y="1219200"/>
            <a:ext cx="8229600" cy="4800600"/>
          </a:xfrm>
          <a:prstGeom prst="rect">
            <a:avLst/>
          </a:prstGeom>
        </p:spPr>
        <p:txBody>
          <a:bodyPr lIns="82945" tIns="41473" rIns="82945" bIns="41473"/>
          <a:lstStyle/>
          <a:p>
            <a:pPr marL="311045" indent="-311045" defTabSz="829452">
              <a:spcBef>
                <a:spcPct val="20000"/>
              </a:spcBef>
              <a:buSzPct val="75000"/>
              <a:buFont typeface="Wingdings" pitchFamily="2" charset="2"/>
              <a:buChar char="Ø"/>
              <a:defRPr/>
            </a:pPr>
            <a:r>
              <a:rPr lang="en-US" sz="2400" dirty="0" smtClean="0"/>
              <a:t>Decision Tree Forest</a:t>
            </a:r>
          </a:p>
        </p:txBody>
      </p:sp>
      <p:pic>
        <p:nvPicPr>
          <p:cNvPr id="2050" name="Picture 2"/>
          <p:cNvPicPr>
            <a:picLocks noChangeAspect="1" noChangeArrowheads="1"/>
          </p:cNvPicPr>
          <p:nvPr/>
        </p:nvPicPr>
        <p:blipFill>
          <a:blip r:embed="rId3" cstate="print"/>
          <a:srcRect/>
          <a:stretch>
            <a:fillRect/>
          </a:stretch>
        </p:blipFill>
        <p:spPr bwMode="auto">
          <a:xfrm>
            <a:off x="1371600" y="2895601"/>
            <a:ext cx="7010400" cy="1865340"/>
          </a:xfrm>
          <a:prstGeom prst="rect">
            <a:avLst/>
          </a:prstGeom>
          <a:noFill/>
          <a:ln w="9525">
            <a:noFill/>
            <a:miter lim="800000"/>
            <a:headEnd/>
            <a:tailEnd/>
          </a:ln>
        </p:spPr>
      </p:pic>
      <p:sp>
        <p:nvSpPr>
          <p:cNvPr id="11" name="TextBox 10"/>
          <p:cNvSpPr txBox="1"/>
          <p:nvPr/>
        </p:nvSpPr>
        <p:spPr>
          <a:xfrm>
            <a:off x="2819400" y="2133600"/>
            <a:ext cx="3886200" cy="400110"/>
          </a:xfrm>
          <a:prstGeom prst="rect">
            <a:avLst/>
          </a:prstGeom>
          <a:noFill/>
        </p:spPr>
        <p:txBody>
          <a:bodyPr wrap="square" rtlCol="0">
            <a:spAutoFit/>
          </a:bodyPr>
          <a:lstStyle/>
          <a:p>
            <a:r>
              <a:rPr lang="en-US" sz="2000" b="1" dirty="0" smtClean="0"/>
              <a:t>Summary of Evaluation Cases</a:t>
            </a:r>
            <a:endParaRPr lang="en-US" sz="2000" b="1" dirty="0"/>
          </a:p>
        </p:txBody>
      </p:sp>
      <p:sp>
        <p:nvSpPr>
          <p:cNvPr id="13" name="Title 1"/>
          <p:cNvSpPr txBox="1">
            <a:spLocks/>
          </p:cNvSpPr>
          <p:nvPr/>
        </p:nvSpPr>
        <p:spPr>
          <a:xfrm>
            <a:off x="457200" y="175218"/>
            <a:ext cx="5616240" cy="967782"/>
          </a:xfrm>
          <a:prstGeom prst="rect">
            <a:avLst/>
          </a:prstGeom>
        </p:spPr>
        <p:txBody>
          <a:bodyPr vert="horz" lIns="91440" tIns="45720" rIns="91440" bIns="45720" rtlCol="0" anchor="ctr">
            <a:normAutofit/>
          </a:bodyPr>
          <a:lstStyle/>
          <a:p>
            <a:pPr marL="0" marR="0" lvl="0" indent="0" algn="l" defTabSz="829452" rtl="0" eaLnBrk="1" fontAlgn="auto" latinLnBrk="0" hangingPunct="1">
              <a:lnSpc>
                <a:spcPct val="100000"/>
              </a:lnSpc>
              <a:spcBef>
                <a:spcPct val="0"/>
              </a:spcBef>
              <a:spcAft>
                <a:spcPts val="0"/>
              </a:spcAft>
              <a:buClrTx/>
              <a:buSzTx/>
              <a:buFontTx/>
              <a:buNone/>
              <a:tabLst/>
              <a:defRPr/>
            </a:pPr>
            <a:r>
              <a:rPr kumimoji="0" lang="en-US" altLang="zh-CN" sz="3000" b="1" i="0" u="none" strike="noStrike" kern="1200" cap="none" spc="0" normalizeH="0" baseline="0" noProof="0" smtClean="0">
                <a:ln>
                  <a:noFill/>
                </a:ln>
                <a:solidFill>
                  <a:schemeClr val="tx1"/>
                </a:solidFill>
                <a:effectLst/>
                <a:uLnTx/>
                <a:uFillTx/>
                <a:latin typeface="+mj-lt"/>
                <a:ea typeface="+mj-ea"/>
                <a:cs typeface="+mj-cs"/>
              </a:rPr>
              <a:t>Experimental Evaluation</a:t>
            </a:r>
            <a:endParaRPr kumimoji="0" lang="en-US" altLang="zh-CN" sz="3000" b="1" i="0" u="none" strike="noStrike" kern="1200" cap="none" spc="0" normalizeH="0" baseline="0" noProof="0" dirty="0">
              <a:ln>
                <a:noFill/>
              </a:ln>
              <a:solidFill>
                <a:schemeClr val="tx1"/>
              </a:solidFill>
              <a:effectLst/>
              <a:uLnTx/>
              <a:uFillTx/>
              <a:latin typeface="+mj-lt"/>
              <a:ea typeface="+mj-ea"/>
              <a:cs typeface="+mj-cs"/>
            </a:endParaRPr>
          </a:p>
        </p:txBody>
      </p:sp>
      <p:pic>
        <p:nvPicPr>
          <p:cNvPr id="14" name="Picture 3"/>
          <p:cNvPicPr>
            <a:picLocks noChangeAspect="1" noChangeArrowheads="1"/>
          </p:cNvPicPr>
          <p:nvPr/>
        </p:nvPicPr>
        <p:blipFill>
          <a:blip r:embed="rId4" cstate="print"/>
          <a:srcRect/>
          <a:stretch>
            <a:fillRect/>
          </a:stretch>
        </p:blipFill>
        <p:spPr bwMode="auto">
          <a:xfrm>
            <a:off x="8369520" y="381000"/>
            <a:ext cx="526805" cy="533400"/>
          </a:xfrm>
          <a:prstGeom prst="rect">
            <a:avLst/>
          </a:prstGeom>
          <a:noFill/>
          <a:ln w="9525">
            <a:noFill/>
            <a:round/>
            <a:headEnd/>
            <a:tailEnd/>
          </a:ln>
          <a:effectLst/>
        </p:spPr>
      </p:pic>
      <p:pic>
        <p:nvPicPr>
          <p:cNvPr id="15" name="Picture 14" descr="microsoft-research-logo.png"/>
          <p:cNvPicPr>
            <a:picLocks noChangeAspect="1"/>
          </p:cNvPicPr>
          <p:nvPr/>
        </p:nvPicPr>
        <p:blipFill>
          <a:blip r:embed="rId5" cstate="print"/>
          <a:stretch>
            <a:fillRect/>
          </a:stretch>
        </p:blipFill>
        <p:spPr>
          <a:xfrm>
            <a:off x="6811996" y="444137"/>
            <a:ext cx="1417604" cy="394063"/>
          </a:xfrm>
          <a:prstGeom prst="rect">
            <a:avLst/>
          </a:prstGeom>
        </p:spPr>
      </p:pic>
      <p:cxnSp>
        <p:nvCxnSpPr>
          <p:cNvPr id="16" name="Straight Connector 15"/>
          <p:cNvCxnSpPr/>
          <p:nvPr/>
        </p:nvCxnSpPr>
        <p:spPr>
          <a:xfrm>
            <a:off x="381000" y="1066800"/>
            <a:ext cx="7924800" cy="0"/>
          </a:xfrm>
          <a:prstGeom prst="line">
            <a:avLst/>
          </a:prstGeom>
          <a:ln w="222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5113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616240" cy="967782"/>
          </a:xfrm>
        </p:spPr>
        <p:txBody>
          <a:bodyPr>
            <a:normAutofit/>
          </a:bodyPr>
          <a:lstStyle/>
          <a:p>
            <a:pPr algn="l" defTabSz="829452"/>
            <a:r>
              <a:rPr lang="en-US" altLang="zh-CN" sz="3000" b="1" dirty="0" smtClean="0"/>
              <a:t>Overall Speedup from SIMD</a:t>
            </a:r>
            <a:endParaRPr lang="en-US" altLang="zh-CN" sz="3000" b="1" dirty="0"/>
          </a:p>
        </p:txBody>
      </p:sp>
      <p:sp>
        <p:nvSpPr>
          <p:cNvPr id="3" name="Date Placeholder 2"/>
          <p:cNvSpPr>
            <a:spLocks noGrp="1"/>
          </p:cNvSpPr>
          <p:nvPr>
            <p:ph type="dt" idx="10"/>
          </p:nvPr>
        </p:nvSpPr>
        <p:spPr/>
        <p:txBody>
          <a:bodyPr/>
          <a:lstStyle/>
          <a:p>
            <a:fld id="{C85652DA-3F1F-4BD6-B308-EA7C6037426C}" type="datetime1">
              <a:rPr lang="en-US" smtClean="0"/>
              <a:pPr/>
              <a:t>4/3/13</a:t>
            </a:fld>
            <a:endParaRPr lang="en-GB" dirty="0"/>
          </a:p>
        </p:txBody>
      </p:sp>
      <p:sp>
        <p:nvSpPr>
          <p:cNvPr id="4" name="Slide Number Placeholder 3"/>
          <p:cNvSpPr>
            <a:spLocks noGrp="1"/>
          </p:cNvSpPr>
          <p:nvPr>
            <p:ph type="sldNum" idx="12"/>
          </p:nvPr>
        </p:nvSpPr>
        <p:spPr/>
        <p:txBody>
          <a:bodyPr/>
          <a:lstStyle/>
          <a:p>
            <a:fld id="{F10D7A5F-5C94-4D32-B52A-AB6C321ED3BD}" type="slidenum">
              <a:rPr lang="en-GB" smtClean="0"/>
              <a:pPr/>
              <a:t>16</a:t>
            </a:fld>
            <a:endParaRPr lang="en-GB"/>
          </a:p>
        </p:txBody>
      </p:sp>
      <p:sp>
        <p:nvSpPr>
          <p:cNvPr id="6" name="Content Placeholder 7"/>
          <p:cNvSpPr txBox="1">
            <a:spLocks/>
          </p:cNvSpPr>
          <p:nvPr/>
        </p:nvSpPr>
        <p:spPr>
          <a:xfrm>
            <a:off x="533400" y="1219200"/>
            <a:ext cx="8229600" cy="4800600"/>
          </a:xfrm>
          <a:prstGeom prst="rect">
            <a:avLst/>
          </a:prstGeom>
        </p:spPr>
        <p:txBody>
          <a:bodyPr lIns="82945" tIns="41473" rIns="82945" bIns="41473"/>
          <a:lstStyle/>
          <a:p>
            <a:pPr marL="311045" indent="-311045" defTabSz="829452">
              <a:spcBef>
                <a:spcPct val="20000"/>
              </a:spcBef>
              <a:buSzPct val="75000"/>
              <a:buFont typeface="Wingdings" pitchFamily="2" charset="2"/>
              <a:buChar char="Ø"/>
              <a:defRPr/>
            </a:pPr>
            <a:r>
              <a:rPr lang="en-US" sz="2400" dirty="0" smtClean="0"/>
              <a:t>Decision Tree Forest</a:t>
            </a:r>
          </a:p>
        </p:txBody>
      </p:sp>
      <p:pic>
        <p:nvPicPr>
          <p:cNvPr id="9" name="Picture 3"/>
          <p:cNvPicPr>
            <a:picLocks noChangeAspect="1" noChangeArrowheads="1"/>
          </p:cNvPicPr>
          <p:nvPr/>
        </p:nvPicPr>
        <p:blipFill>
          <a:blip r:embed="rId3" cstate="print"/>
          <a:srcRect/>
          <a:stretch>
            <a:fillRect/>
          </a:stretch>
        </p:blipFill>
        <p:spPr bwMode="auto">
          <a:xfrm>
            <a:off x="8369520" y="381000"/>
            <a:ext cx="526805" cy="533400"/>
          </a:xfrm>
          <a:prstGeom prst="rect">
            <a:avLst/>
          </a:prstGeom>
          <a:noFill/>
          <a:ln w="9525">
            <a:noFill/>
            <a:round/>
            <a:headEnd/>
            <a:tailEnd/>
          </a:ln>
          <a:effectLst/>
        </p:spPr>
      </p:pic>
      <p:pic>
        <p:nvPicPr>
          <p:cNvPr id="10" name="Picture 9" descr="microsoft-research-logo.png"/>
          <p:cNvPicPr>
            <a:picLocks noChangeAspect="1"/>
          </p:cNvPicPr>
          <p:nvPr/>
        </p:nvPicPr>
        <p:blipFill>
          <a:blip r:embed="rId4" cstate="print"/>
          <a:stretch>
            <a:fillRect/>
          </a:stretch>
        </p:blipFill>
        <p:spPr>
          <a:xfrm>
            <a:off x="6811996" y="444137"/>
            <a:ext cx="1417604" cy="394063"/>
          </a:xfrm>
          <a:prstGeom prst="rect">
            <a:avLst/>
          </a:prstGeom>
        </p:spPr>
      </p:pic>
      <p:pic>
        <p:nvPicPr>
          <p:cNvPr id="3074" name="Picture 2"/>
          <p:cNvPicPr>
            <a:picLocks noChangeAspect="1" noChangeArrowheads="1"/>
          </p:cNvPicPr>
          <p:nvPr/>
        </p:nvPicPr>
        <p:blipFill>
          <a:blip r:embed="rId5" cstate="print"/>
          <a:srcRect/>
          <a:stretch>
            <a:fillRect/>
          </a:stretch>
        </p:blipFill>
        <p:spPr bwMode="auto">
          <a:xfrm>
            <a:off x="1828800" y="1825206"/>
            <a:ext cx="5715000" cy="3432594"/>
          </a:xfrm>
          <a:prstGeom prst="rect">
            <a:avLst/>
          </a:prstGeom>
          <a:noFill/>
          <a:ln w="9525">
            <a:noFill/>
            <a:miter lim="800000"/>
            <a:headEnd/>
            <a:tailEnd/>
          </a:ln>
        </p:spPr>
      </p:pic>
      <p:sp>
        <p:nvSpPr>
          <p:cNvPr id="12" name="TextBox 11"/>
          <p:cNvSpPr txBox="1"/>
          <p:nvPr/>
        </p:nvSpPr>
        <p:spPr>
          <a:xfrm>
            <a:off x="2667000" y="5498068"/>
            <a:ext cx="4800600" cy="369332"/>
          </a:xfrm>
          <a:prstGeom prst="rect">
            <a:avLst/>
          </a:prstGeom>
          <a:noFill/>
        </p:spPr>
        <p:txBody>
          <a:bodyPr wrap="square" rtlCol="0">
            <a:spAutoFit/>
          </a:bodyPr>
          <a:lstStyle/>
          <a:p>
            <a:r>
              <a:rPr lang="en-US" b="1" dirty="0" smtClean="0"/>
              <a:t>Speedup over Baseline Implementations</a:t>
            </a:r>
            <a:endParaRPr lang="en-US" b="1" dirty="0"/>
          </a:p>
        </p:txBody>
      </p:sp>
      <p:cxnSp>
        <p:nvCxnSpPr>
          <p:cNvPr id="14" name="Straight Arrow Connector 13"/>
          <p:cNvCxnSpPr/>
          <p:nvPr/>
        </p:nvCxnSpPr>
        <p:spPr>
          <a:xfrm>
            <a:off x="4876800" y="2819400"/>
            <a:ext cx="228600" cy="2286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315200" y="2819400"/>
            <a:ext cx="3810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81000" y="1066800"/>
            <a:ext cx="7924800" cy="0"/>
          </a:xfrm>
          <a:prstGeom prst="line">
            <a:avLst/>
          </a:prstGeom>
          <a:ln w="222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511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idx="10"/>
          </p:nvPr>
        </p:nvSpPr>
        <p:spPr/>
        <p:txBody>
          <a:bodyPr/>
          <a:lstStyle/>
          <a:p>
            <a:fld id="{C85652DA-3F1F-4BD6-B308-EA7C6037426C}" type="datetime1">
              <a:rPr lang="en-US" smtClean="0"/>
              <a:pPr/>
              <a:t>4/3/13</a:t>
            </a:fld>
            <a:endParaRPr lang="en-GB" dirty="0"/>
          </a:p>
        </p:txBody>
      </p:sp>
      <p:sp>
        <p:nvSpPr>
          <p:cNvPr id="4" name="Slide Number Placeholder 3"/>
          <p:cNvSpPr>
            <a:spLocks noGrp="1"/>
          </p:cNvSpPr>
          <p:nvPr>
            <p:ph type="sldNum" idx="12"/>
          </p:nvPr>
        </p:nvSpPr>
        <p:spPr/>
        <p:txBody>
          <a:bodyPr/>
          <a:lstStyle/>
          <a:p>
            <a:fld id="{F10D7A5F-5C94-4D32-B52A-AB6C321ED3BD}" type="slidenum">
              <a:rPr lang="en-GB" smtClean="0"/>
              <a:pPr/>
              <a:t>17</a:t>
            </a:fld>
            <a:endParaRPr lang="en-GB"/>
          </a:p>
        </p:txBody>
      </p:sp>
      <p:sp>
        <p:nvSpPr>
          <p:cNvPr id="6" name="Content Placeholder 7"/>
          <p:cNvSpPr txBox="1">
            <a:spLocks/>
          </p:cNvSpPr>
          <p:nvPr/>
        </p:nvSpPr>
        <p:spPr>
          <a:xfrm>
            <a:off x="533400" y="1219200"/>
            <a:ext cx="8229600" cy="4800600"/>
          </a:xfrm>
          <a:prstGeom prst="rect">
            <a:avLst/>
          </a:prstGeom>
        </p:spPr>
        <p:txBody>
          <a:bodyPr lIns="82945" tIns="41473" rIns="82945" bIns="41473"/>
          <a:lstStyle/>
          <a:p>
            <a:pPr marL="311045" indent="-311045" defTabSz="829452">
              <a:spcBef>
                <a:spcPct val="20000"/>
              </a:spcBef>
              <a:buSzPct val="75000"/>
              <a:buFont typeface="Wingdings" pitchFamily="2" charset="2"/>
              <a:buChar char="Ø"/>
              <a:defRPr/>
            </a:pPr>
            <a:r>
              <a:rPr lang="en-US" sz="2400" dirty="0" smtClean="0"/>
              <a:t>Decision Tree Forest</a:t>
            </a:r>
          </a:p>
        </p:txBody>
      </p:sp>
      <p:sp>
        <p:nvSpPr>
          <p:cNvPr id="12" name="TextBox 11"/>
          <p:cNvSpPr txBox="1"/>
          <p:nvPr/>
        </p:nvSpPr>
        <p:spPr>
          <a:xfrm>
            <a:off x="2667000" y="5574268"/>
            <a:ext cx="4800600" cy="369332"/>
          </a:xfrm>
          <a:prstGeom prst="rect">
            <a:avLst/>
          </a:prstGeom>
          <a:noFill/>
        </p:spPr>
        <p:txBody>
          <a:bodyPr wrap="square" rtlCol="0">
            <a:spAutoFit/>
          </a:bodyPr>
          <a:lstStyle/>
          <a:p>
            <a:r>
              <a:rPr lang="en-US" b="1" dirty="0" smtClean="0"/>
              <a:t>Speedup over Different Data Layouts</a:t>
            </a:r>
            <a:endParaRPr lang="en-US" b="1" dirty="0"/>
          </a:p>
        </p:txBody>
      </p:sp>
      <p:pic>
        <p:nvPicPr>
          <p:cNvPr id="4098" name="Picture 2"/>
          <p:cNvPicPr>
            <a:picLocks noChangeAspect="1" noChangeArrowheads="1"/>
          </p:cNvPicPr>
          <p:nvPr/>
        </p:nvPicPr>
        <p:blipFill>
          <a:blip r:embed="rId3" cstate="print"/>
          <a:srcRect/>
          <a:stretch>
            <a:fillRect/>
          </a:stretch>
        </p:blipFill>
        <p:spPr bwMode="auto">
          <a:xfrm>
            <a:off x="1752600" y="1828800"/>
            <a:ext cx="5775118" cy="3586162"/>
          </a:xfrm>
          <a:prstGeom prst="rect">
            <a:avLst/>
          </a:prstGeom>
          <a:noFill/>
          <a:ln w="9525">
            <a:noFill/>
            <a:miter lim="800000"/>
            <a:headEnd/>
            <a:tailEnd/>
          </a:ln>
        </p:spPr>
      </p:pic>
      <p:sp>
        <p:nvSpPr>
          <p:cNvPr id="14" name="Title 1"/>
          <p:cNvSpPr>
            <a:spLocks noGrp="1"/>
          </p:cNvSpPr>
          <p:nvPr>
            <p:ph type="title"/>
          </p:nvPr>
        </p:nvSpPr>
        <p:spPr>
          <a:xfrm>
            <a:off x="457200" y="228600"/>
            <a:ext cx="5616240" cy="967782"/>
          </a:xfrm>
        </p:spPr>
        <p:txBody>
          <a:bodyPr>
            <a:normAutofit/>
          </a:bodyPr>
          <a:lstStyle/>
          <a:p>
            <a:pPr algn="l" defTabSz="829452"/>
            <a:r>
              <a:rPr lang="en-US" altLang="zh-CN" sz="3000" b="1" dirty="0" smtClean="0"/>
              <a:t>Overall Speedup from SIMD</a:t>
            </a:r>
            <a:endParaRPr lang="en-US" altLang="zh-CN" sz="3000" b="1" dirty="0"/>
          </a:p>
        </p:txBody>
      </p:sp>
      <p:pic>
        <p:nvPicPr>
          <p:cNvPr id="15" name="Picture 3"/>
          <p:cNvPicPr>
            <a:picLocks noChangeAspect="1" noChangeArrowheads="1"/>
          </p:cNvPicPr>
          <p:nvPr/>
        </p:nvPicPr>
        <p:blipFill>
          <a:blip r:embed="rId4" cstate="print"/>
          <a:srcRect/>
          <a:stretch>
            <a:fillRect/>
          </a:stretch>
        </p:blipFill>
        <p:spPr bwMode="auto">
          <a:xfrm>
            <a:off x="8369520" y="381000"/>
            <a:ext cx="526805" cy="533400"/>
          </a:xfrm>
          <a:prstGeom prst="rect">
            <a:avLst/>
          </a:prstGeom>
          <a:noFill/>
          <a:ln w="9525">
            <a:noFill/>
            <a:round/>
            <a:headEnd/>
            <a:tailEnd/>
          </a:ln>
          <a:effectLst/>
        </p:spPr>
      </p:pic>
      <p:pic>
        <p:nvPicPr>
          <p:cNvPr id="16" name="Picture 15" descr="microsoft-research-logo.png"/>
          <p:cNvPicPr>
            <a:picLocks noChangeAspect="1"/>
          </p:cNvPicPr>
          <p:nvPr/>
        </p:nvPicPr>
        <p:blipFill>
          <a:blip r:embed="rId5" cstate="print"/>
          <a:stretch>
            <a:fillRect/>
          </a:stretch>
        </p:blipFill>
        <p:spPr>
          <a:xfrm>
            <a:off x="6811996" y="444137"/>
            <a:ext cx="1417604" cy="394063"/>
          </a:xfrm>
          <a:prstGeom prst="rect">
            <a:avLst/>
          </a:prstGeom>
        </p:spPr>
      </p:pic>
      <p:cxnSp>
        <p:nvCxnSpPr>
          <p:cNvPr id="17" name="Straight Connector 16"/>
          <p:cNvCxnSpPr/>
          <p:nvPr/>
        </p:nvCxnSpPr>
        <p:spPr>
          <a:xfrm>
            <a:off x="381000" y="1066800"/>
            <a:ext cx="7924800" cy="0"/>
          </a:xfrm>
          <a:prstGeom prst="line">
            <a:avLst/>
          </a:prstGeom>
          <a:ln w="222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5113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idx="10"/>
          </p:nvPr>
        </p:nvSpPr>
        <p:spPr/>
        <p:txBody>
          <a:bodyPr/>
          <a:lstStyle/>
          <a:p>
            <a:fld id="{C85652DA-3F1F-4BD6-B308-EA7C6037426C}" type="datetime1">
              <a:rPr lang="en-US" smtClean="0"/>
              <a:pPr/>
              <a:t>4/3/13</a:t>
            </a:fld>
            <a:endParaRPr lang="en-GB" dirty="0"/>
          </a:p>
        </p:txBody>
      </p:sp>
      <p:sp>
        <p:nvSpPr>
          <p:cNvPr id="4" name="Slide Number Placeholder 3"/>
          <p:cNvSpPr>
            <a:spLocks noGrp="1"/>
          </p:cNvSpPr>
          <p:nvPr>
            <p:ph type="sldNum" idx="12"/>
          </p:nvPr>
        </p:nvSpPr>
        <p:spPr/>
        <p:txBody>
          <a:bodyPr/>
          <a:lstStyle/>
          <a:p>
            <a:fld id="{F10D7A5F-5C94-4D32-B52A-AB6C321ED3BD}" type="slidenum">
              <a:rPr lang="en-GB" smtClean="0"/>
              <a:pPr/>
              <a:t>18</a:t>
            </a:fld>
            <a:endParaRPr lang="en-GB"/>
          </a:p>
        </p:txBody>
      </p:sp>
      <p:sp>
        <p:nvSpPr>
          <p:cNvPr id="6" name="Content Placeholder 7"/>
          <p:cNvSpPr txBox="1">
            <a:spLocks/>
          </p:cNvSpPr>
          <p:nvPr/>
        </p:nvSpPr>
        <p:spPr>
          <a:xfrm>
            <a:off x="533400" y="1219200"/>
            <a:ext cx="8229600" cy="4800600"/>
          </a:xfrm>
          <a:prstGeom prst="rect">
            <a:avLst/>
          </a:prstGeom>
        </p:spPr>
        <p:txBody>
          <a:bodyPr lIns="82945" tIns="41473" rIns="82945" bIns="41473"/>
          <a:lstStyle/>
          <a:p>
            <a:pPr marL="311045" indent="-311045" defTabSz="829452">
              <a:spcBef>
                <a:spcPct val="20000"/>
              </a:spcBef>
              <a:buSzPct val="75000"/>
              <a:buFont typeface="Wingdings" pitchFamily="2" charset="2"/>
              <a:buChar char="Ø"/>
              <a:defRPr/>
            </a:pPr>
            <a:r>
              <a:rPr lang="en-US" sz="2400" dirty="0" smtClean="0"/>
              <a:t>Regular Expressions</a:t>
            </a:r>
          </a:p>
        </p:txBody>
      </p:sp>
      <p:sp>
        <p:nvSpPr>
          <p:cNvPr id="12" name="TextBox 11"/>
          <p:cNvSpPr txBox="1"/>
          <p:nvPr/>
        </p:nvSpPr>
        <p:spPr>
          <a:xfrm>
            <a:off x="2057400" y="5726668"/>
            <a:ext cx="5638800" cy="369332"/>
          </a:xfrm>
          <a:prstGeom prst="rect">
            <a:avLst/>
          </a:prstGeom>
          <a:noFill/>
        </p:spPr>
        <p:txBody>
          <a:bodyPr wrap="square" rtlCol="0">
            <a:spAutoFit/>
          </a:bodyPr>
          <a:lstStyle/>
          <a:p>
            <a:r>
              <a:rPr lang="en-US" b="1" dirty="0" smtClean="0"/>
              <a:t>Speedup of the SIMD interpreter over GNU </a:t>
            </a:r>
            <a:r>
              <a:rPr lang="en-US" b="1" dirty="0" err="1" smtClean="0"/>
              <a:t>grep</a:t>
            </a:r>
            <a:endParaRPr lang="en-US" b="1" dirty="0"/>
          </a:p>
        </p:txBody>
      </p:sp>
      <p:pic>
        <p:nvPicPr>
          <p:cNvPr id="7170" name="Picture 2"/>
          <p:cNvPicPr>
            <a:picLocks noChangeAspect="1" noChangeArrowheads="1"/>
          </p:cNvPicPr>
          <p:nvPr/>
        </p:nvPicPr>
        <p:blipFill>
          <a:blip r:embed="rId3" cstate="print"/>
          <a:srcRect/>
          <a:stretch>
            <a:fillRect/>
          </a:stretch>
        </p:blipFill>
        <p:spPr bwMode="auto">
          <a:xfrm>
            <a:off x="1676400" y="1916668"/>
            <a:ext cx="5781675" cy="3619500"/>
          </a:xfrm>
          <a:prstGeom prst="rect">
            <a:avLst/>
          </a:prstGeom>
          <a:noFill/>
          <a:ln w="9525">
            <a:noFill/>
            <a:miter lim="800000"/>
            <a:headEnd/>
            <a:tailEnd/>
          </a:ln>
        </p:spPr>
      </p:pic>
      <p:sp>
        <p:nvSpPr>
          <p:cNvPr id="13" name="Title 1"/>
          <p:cNvSpPr txBox="1">
            <a:spLocks/>
          </p:cNvSpPr>
          <p:nvPr/>
        </p:nvSpPr>
        <p:spPr>
          <a:xfrm>
            <a:off x="457200" y="228600"/>
            <a:ext cx="5616240" cy="967782"/>
          </a:xfrm>
          <a:prstGeom prst="rect">
            <a:avLst/>
          </a:prstGeom>
        </p:spPr>
        <p:txBody>
          <a:bodyPr vert="horz" lIns="91440" tIns="45720" rIns="91440" bIns="45720" rtlCol="0" anchor="ctr">
            <a:normAutofit/>
          </a:bodyPr>
          <a:lstStyle/>
          <a:p>
            <a:pPr marL="0" marR="0" lvl="0" indent="0" algn="l" defTabSz="829452" rtl="0" eaLnBrk="1" fontAlgn="auto" latinLnBrk="0" hangingPunct="1">
              <a:lnSpc>
                <a:spcPct val="100000"/>
              </a:lnSpc>
              <a:spcBef>
                <a:spcPct val="0"/>
              </a:spcBef>
              <a:spcAft>
                <a:spcPts val="0"/>
              </a:spcAft>
              <a:buClrTx/>
              <a:buSzTx/>
              <a:buFontTx/>
              <a:buNone/>
              <a:tabLst/>
              <a:defRPr/>
            </a:pPr>
            <a:r>
              <a:rPr kumimoji="0" lang="en-US" altLang="zh-CN" sz="3000" b="1" i="0" u="none" strike="noStrike" kern="1200" cap="none" spc="0" normalizeH="0" baseline="0" noProof="0" smtClean="0">
                <a:ln>
                  <a:noFill/>
                </a:ln>
                <a:solidFill>
                  <a:schemeClr val="tx1"/>
                </a:solidFill>
                <a:effectLst/>
                <a:uLnTx/>
                <a:uFillTx/>
                <a:latin typeface="+mj-lt"/>
                <a:ea typeface="+mj-ea"/>
                <a:cs typeface="+mj-cs"/>
              </a:rPr>
              <a:t>Overall Speedup from SIMD</a:t>
            </a:r>
            <a:endParaRPr kumimoji="0" lang="en-US" altLang="zh-CN" sz="3000" b="1" i="0" u="none" strike="noStrike" kern="1200" cap="none" spc="0" normalizeH="0" baseline="0" noProof="0" dirty="0">
              <a:ln>
                <a:noFill/>
              </a:ln>
              <a:solidFill>
                <a:schemeClr val="tx1"/>
              </a:solidFill>
              <a:effectLst/>
              <a:uLnTx/>
              <a:uFillTx/>
              <a:latin typeface="+mj-lt"/>
              <a:ea typeface="+mj-ea"/>
              <a:cs typeface="+mj-cs"/>
            </a:endParaRPr>
          </a:p>
        </p:txBody>
      </p:sp>
      <p:pic>
        <p:nvPicPr>
          <p:cNvPr id="14" name="Picture 3"/>
          <p:cNvPicPr>
            <a:picLocks noChangeAspect="1" noChangeArrowheads="1"/>
          </p:cNvPicPr>
          <p:nvPr/>
        </p:nvPicPr>
        <p:blipFill>
          <a:blip r:embed="rId4" cstate="print"/>
          <a:srcRect/>
          <a:stretch>
            <a:fillRect/>
          </a:stretch>
        </p:blipFill>
        <p:spPr bwMode="auto">
          <a:xfrm>
            <a:off x="8369520" y="381000"/>
            <a:ext cx="526805" cy="533400"/>
          </a:xfrm>
          <a:prstGeom prst="rect">
            <a:avLst/>
          </a:prstGeom>
          <a:noFill/>
          <a:ln w="9525">
            <a:noFill/>
            <a:round/>
            <a:headEnd/>
            <a:tailEnd/>
          </a:ln>
          <a:effectLst/>
        </p:spPr>
      </p:pic>
      <p:pic>
        <p:nvPicPr>
          <p:cNvPr id="15" name="Picture 14" descr="microsoft-research-logo.png"/>
          <p:cNvPicPr>
            <a:picLocks noChangeAspect="1"/>
          </p:cNvPicPr>
          <p:nvPr/>
        </p:nvPicPr>
        <p:blipFill>
          <a:blip r:embed="rId5" cstate="print"/>
          <a:stretch>
            <a:fillRect/>
          </a:stretch>
        </p:blipFill>
        <p:spPr>
          <a:xfrm>
            <a:off x="6811996" y="444137"/>
            <a:ext cx="1417604" cy="394063"/>
          </a:xfrm>
          <a:prstGeom prst="rect">
            <a:avLst/>
          </a:prstGeom>
        </p:spPr>
      </p:pic>
      <p:cxnSp>
        <p:nvCxnSpPr>
          <p:cNvPr id="16" name="Straight Connector 15"/>
          <p:cNvCxnSpPr/>
          <p:nvPr/>
        </p:nvCxnSpPr>
        <p:spPr>
          <a:xfrm>
            <a:off x="381000" y="1066800"/>
            <a:ext cx="7924800" cy="0"/>
          </a:xfrm>
          <a:prstGeom prst="line">
            <a:avLst/>
          </a:prstGeom>
          <a:ln w="222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5113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5616240" cy="967782"/>
          </a:xfrm>
        </p:spPr>
        <p:txBody>
          <a:bodyPr>
            <a:normAutofit/>
          </a:bodyPr>
          <a:lstStyle/>
          <a:p>
            <a:pPr algn="l" defTabSz="829452"/>
            <a:r>
              <a:rPr lang="en-US" altLang="zh-CN" sz="3000" b="1" dirty="0" smtClean="0"/>
              <a:t>Benefits from Optimizations</a:t>
            </a:r>
            <a:endParaRPr lang="en-US" altLang="zh-CN" sz="3000" b="1" dirty="0"/>
          </a:p>
        </p:txBody>
      </p:sp>
      <p:sp>
        <p:nvSpPr>
          <p:cNvPr id="3" name="Date Placeholder 2"/>
          <p:cNvSpPr>
            <a:spLocks noGrp="1"/>
          </p:cNvSpPr>
          <p:nvPr>
            <p:ph type="dt" idx="10"/>
          </p:nvPr>
        </p:nvSpPr>
        <p:spPr/>
        <p:txBody>
          <a:bodyPr/>
          <a:lstStyle/>
          <a:p>
            <a:fld id="{C85652DA-3F1F-4BD6-B308-EA7C6037426C}" type="datetime1">
              <a:rPr lang="en-US" smtClean="0"/>
              <a:pPr/>
              <a:t>4/3/13</a:t>
            </a:fld>
            <a:endParaRPr lang="en-GB" dirty="0"/>
          </a:p>
        </p:txBody>
      </p:sp>
      <p:sp>
        <p:nvSpPr>
          <p:cNvPr id="4" name="Slide Number Placeholder 3"/>
          <p:cNvSpPr>
            <a:spLocks noGrp="1"/>
          </p:cNvSpPr>
          <p:nvPr>
            <p:ph type="sldNum" idx="12"/>
          </p:nvPr>
        </p:nvSpPr>
        <p:spPr/>
        <p:txBody>
          <a:bodyPr/>
          <a:lstStyle/>
          <a:p>
            <a:fld id="{F10D7A5F-5C94-4D32-B52A-AB6C321ED3BD}" type="slidenum">
              <a:rPr lang="en-GB" smtClean="0"/>
              <a:pPr/>
              <a:t>19</a:t>
            </a:fld>
            <a:endParaRPr lang="en-GB"/>
          </a:p>
        </p:txBody>
      </p:sp>
      <p:sp>
        <p:nvSpPr>
          <p:cNvPr id="6" name="Content Placeholder 7"/>
          <p:cNvSpPr txBox="1">
            <a:spLocks/>
          </p:cNvSpPr>
          <p:nvPr/>
        </p:nvSpPr>
        <p:spPr>
          <a:xfrm>
            <a:off x="457200" y="1219200"/>
            <a:ext cx="8229600" cy="4800600"/>
          </a:xfrm>
          <a:prstGeom prst="rect">
            <a:avLst/>
          </a:prstGeom>
        </p:spPr>
        <p:txBody>
          <a:bodyPr lIns="82945" tIns="41473" rIns="82945" bIns="41473"/>
          <a:lstStyle/>
          <a:p>
            <a:pPr marL="311045" indent="-311045" defTabSz="829452">
              <a:spcBef>
                <a:spcPct val="20000"/>
              </a:spcBef>
              <a:buSzPct val="75000"/>
              <a:buFont typeface="Wingdings" pitchFamily="2" charset="2"/>
              <a:buChar char="Ø"/>
              <a:defRPr/>
            </a:pPr>
            <a:r>
              <a:rPr lang="en-US" sz="2400" dirty="0" smtClean="0"/>
              <a:t>Impact of Stream Compaction</a:t>
            </a:r>
          </a:p>
        </p:txBody>
      </p:sp>
      <p:sp>
        <p:nvSpPr>
          <p:cNvPr id="12" name="TextBox 11"/>
          <p:cNvSpPr txBox="1"/>
          <p:nvPr/>
        </p:nvSpPr>
        <p:spPr>
          <a:xfrm>
            <a:off x="1905000" y="5574268"/>
            <a:ext cx="5562600" cy="369332"/>
          </a:xfrm>
          <a:prstGeom prst="rect">
            <a:avLst/>
          </a:prstGeom>
          <a:noFill/>
        </p:spPr>
        <p:txBody>
          <a:bodyPr wrap="square" rtlCol="0">
            <a:spAutoFit/>
          </a:bodyPr>
          <a:lstStyle/>
          <a:p>
            <a:r>
              <a:rPr lang="en-US" b="1" dirty="0" smtClean="0"/>
              <a:t>Speedup Improvement from Stream Compaction</a:t>
            </a:r>
            <a:endParaRPr lang="en-US" b="1" dirty="0"/>
          </a:p>
        </p:txBody>
      </p:sp>
      <p:pic>
        <p:nvPicPr>
          <p:cNvPr id="18" name="Picture 3"/>
          <p:cNvPicPr>
            <a:picLocks noChangeAspect="1" noChangeArrowheads="1"/>
          </p:cNvPicPr>
          <p:nvPr/>
        </p:nvPicPr>
        <p:blipFill>
          <a:blip r:embed="rId3" cstate="print"/>
          <a:srcRect/>
          <a:stretch>
            <a:fillRect/>
          </a:stretch>
        </p:blipFill>
        <p:spPr bwMode="auto">
          <a:xfrm>
            <a:off x="2318259" y="1877378"/>
            <a:ext cx="4453252" cy="3456622"/>
          </a:xfrm>
          <a:prstGeom prst="rect">
            <a:avLst/>
          </a:prstGeom>
          <a:noFill/>
          <a:ln w="9525">
            <a:noFill/>
            <a:miter lim="800000"/>
            <a:headEnd/>
            <a:tailEnd/>
          </a:ln>
        </p:spPr>
      </p:pic>
      <p:cxnSp>
        <p:nvCxnSpPr>
          <p:cNvPr id="19" name="Straight Arrow Connector 18"/>
          <p:cNvCxnSpPr/>
          <p:nvPr/>
        </p:nvCxnSpPr>
        <p:spPr>
          <a:xfrm>
            <a:off x="1981200" y="2971800"/>
            <a:ext cx="15240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2000" y="2743200"/>
            <a:ext cx="1219200" cy="646331"/>
          </a:xfrm>
          <a:prstGeom prst="rect">
            <a:avLst/>
          </a:prstGeom>
          <a:noFill/>
        </p:spPr>
        <p:txBody>
          <a:bodyPr wrap="square" rtlCol="0">
            <a:spAutoFit/>
          </a:bodyPr>
          <a:lstStyle/>
          <a:p>
            <a:r>
              <a:rPr lang="en-US" dirty="0" smtClean="0">
                <a:solidFill>
                  <a:srgbClr val="FF0000"/>
                </a:solidFill>
              </a:rPr>
              <a:t>30% speedup</a:t>
            </a:r>
            <a:endParaRPr lang="en-US" dirty="0">
              <a:solidFill>
                <a:srgbClr val="FF0000"/>
              </a:solidFill>
            </a:endParaRPr>
          </a:p>
        </p:txBody>
      </p:sp>
      <p:cxnSp>
        <p:nvCxnSpPr>
          <p:cNvPr id="22" name="Straight Arrow Connector 21"/>
          <p:cNvCxnSpPr/>
          <p:nvPr/>
        </p:nvCxnSpPr>
        <p:spPr>
          <a:xfrm flipH="1">
            <a:off x="6553200" y="3886200"/>
            <a:ext cx="7620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391400" y="3429000"/>
            <a:ext cx="1219200" cy="646331"/>
          </a:xfrm>
          <a:prstGeom prst="rect">
            <a:avLst/>
          </a:prstGeom>
          <a:noFill/>
        </p:spPr>
        <p:txBody>
          <a:bodyPr wrap="square" rtlCol="0">
            <a:spAutoFit/>
          </a:bodyPr>
          <a:lstStyle/>
          <a:p>
            <a:r>
              <a:rPr lang="en-US" dirty="0" smtClean="0">
                <a:solidFill>
                  <a:srgbClr val="FF0000"/>
                </a:solidFill>
              </a:rPr>
              <a:t>70% speedup</a:t>
            </a:r>
            <a:endParaRPr lang="en-US" dirty="0">
              <a:solidFill>
                <a:srgbClr val="FF0000"/>
              </a:solidFill>
            </a:endParaRPr>
          </a:p>
        </p:txBody>
      </p:sp>
      <p:cxnSp>
        <p:nvCxnSpPr>
          <p:cNvPr id="13" name="Straight Connector 12"/>
          <p:cNvCxnSpPr/>
          <p:nvPr/>
        </p:nvCxnSpPr>
        <p:spPr>
          <a:xfrm>
            <a:off x="381000" y="1066800"/>
            <a:ext cx="7924800" cy="0"/>
          </a:xfrm>
          <a:prstGeom prst="line">
            <a:avLst/>
          </a:prstGeom>
          <a:ln w="222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pic>
        <p:nvPicPr>
          <p:cNvPr id="15" name="Picture 3"/>
          <p:cNvPicPr>
            <a:picLocks noChangeAspect="1" noChangeArrowheads="1"/>
          </p:cNvPicPr>
          <p:nvPr/>
        </p:nvPicPr>
        <p:blipFill>
          <a:blip r:embed="rId4" cstate="print"/>
          <a:srcRect/>
          <a:stretch>
            <a:fillRect/>
          </a:stretch>
        </p:blipFill>
        <p:spPr bwMode="auto">
          <a:xfrm>
            <a:off x="8369520" y="381000"/>
            <a:ext cx="526805" cy="533400"/>
          </a:xfrm>
          <a:prstGeom prst="rect">
            <a:avLst/>
          </a:prstGeom>
          <a:noFill/>
          <a:ln w="9525">
            <a:noFill/>
            <a:round/>
            <a:headEnd/>
            <a:tailEnd/>
          </a:ln>
          <a:effectLst/>
        </p:spPr>
      </p:pic>
      <p:pic>
        <p:nvPicPr>
          <p:cNvPr id="16" name="Picture 15" descr="microsoft-research-logo.png"/>
          <p:cNvPicPr>
            <a:picLocks noChangeAspect="1"/>
          </p:cNvPicPr>
          <p:nvPr/>
        </p:nvPicPr>
        <p:blipFill>
          <a:blip r:embed="rId5" cstate="print"/>
          <a:stretch>
            <a:fillRect/>
          </a:stretch>
        </p:blipFill>
        <p:spPr>
          <a:xfrm>
            <a:off x="6811996" y="444137"/>
            <a:ext cx="1417604" cy="394063"/>
          </a:xfrm>
          <a:prstGeom prst="rect">
            <a:avLst/>
          </a:prstGeom>
        </p:spPr>
      </p:pic>
    </p:spTree>
    <p:extLst>
      <p:ext uri="{BB962C8B-B14F-4D97-AF65-F5344CB8AC3E}">
        <p14:creationId xmlns:p14="http://schemas.microsoft.com/office/powerpoint/2010/main" val="31646511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idx="10"/>
          </p:nvPr>
        </p:nvSpPr>
        <p:spPr/>
        <p:txBody>
          <a:bodyPr/>
          <a:lstStyle/>
          <a:p>
            <a:fld id="{C85652DA-3F1F-4BD6-B308-EA7C6037426C}" type="datetime1">
              <a:rPr lang="en-US" smtClean="0"/>
              <a:pPr/>
              <a:t>4/3/13</a:t>
            </a:fld>
            <a:endParaRPr lang="en-GB"/>
          </a:p>
        </p:txBody>
      </p:sp>
      <p:sp>
        <p:nvSpPr>
          <p:cNvPr id="4" name="Slide Number Placeholder 3"/>
          <p:cNvSpPr>
            <a:spLocks noGrp="1"/>
          </p:cNvSpPr>
          <p:nvPr>
            <p:ph type="sldNum" idx="12"/>
          </p:nvPr>
        </p:nvSpPr>
        <p:spPr/>
        <p:txBody>
          <a:bodyPr/>
          <a:lstStyle/>
          <a:p>
            <a:fld id="{F10D7A5F-5C94-4D32-B52A-AB6C321ED3BD}" type="slidenum">
              <a:rPr lang="en-GB" smtClean="0"/>
              <a:pPr/>
              <a:t>2</a:t>
            </a:fld>
            <a:endParaRPr lang="en-GB"/>
          </a:p>
        </p:txBody>
      </p:sp>
      <p:sp>
        <p:nvSpPr>
          <p:cNvPr id="6" name="Content Placeholder 7"/>
          <p:cNvSpPr txBox="1">
            <a:spLocks/>
          </p:cNvSpPr>
          <p:nvPr/>
        </p:nvSpPr>
        <p:spPr>
          <a:xfrm>
            <a:off x="533400" y="1333292"/>
            <a:ext cx="8287560" cy="5296108"/>
          </a:xfrm>
          <a:prstGeom prst="rect">
            <a:avLst/>
          </a:prstGeom>
        </p:spPr>
        <p:txBody>
          <a:bodyPr lIns="82945" tIns="41473" rIns="82945" bIns="41473"/>
          <a:lstStyle/>
          <a:p>
            <a:pPr marL="311045" indent="-311045" defTabSz="829452">
              <a:spcBef>
                <a:spcPct val="20000"/>
              </a:spcBef>
              <a:buSzPct val="75000"/>
              <a:buFont typeface="Wingdings" pitchFamily="2" charset="2"/>
              <a:buChar char="Ø"/>
              <a:defRPr/>
            </a:pPr>
            <a:r>
              <a:rPr lang="en-US" sz="2800" dirty="0" smtClean="0"/>
              <a:t>Emulate a MIMD machine in SIMD to exploit fine-grained parallelism on </a:t>
            </a:r>
            <a:r>
              <a:rPr lang="en-US" sz="2800" dirty="0"/>
              <a:t>irregular, pointer intensive data </a:t>
            </a:r>
            <a:r>
              <a:rPr lang="en-US" sz="2800" dirty="0" smtClean="0"/>
              <a:t>structures </a:t>
            </a:r>
          </a:p>
          <a:p>
            <a:pPr marL="702690" lvl="1" indent="-311045" defTabSz="829452">
              <a:spcBef>
                <a:spcPct val="20000"/>
              </a:spcBef>
              <a:buSzPct val="75000"/>
              <a:buFont typeface="Wingdings" pitchFamily="2" charset="2"/>
              <a:buChar char="ü"/>
              <a:defRPr/>
            </a:pPr>
            <a:r>
              <a:rPr lang="en-US" sz="2200" dirty="0" smtClean="0"/>
              <a:t>Tree/Graph applications that traverse many independent data structures (e.g., regular expressions or random forests)</a:t>
            </a:r>
          </a:p>
          <a:p>
            <a:pPr marL="702690" lvl="1" indent="-311045" defTabSz="829452">
              <a:spcBef>
                <a:spcPct val="20000"/>
              </a:spcBef>
              <a:buSzPct val="75000"/>
              <a:buFont typeface="Wingdings" pitchFamily="2" charset="2"/>
              <a:buChar char="ü"/>
              <a:defRPr/>
            </a:pPr>
            <a:r>
              <a:rPr lang="en-US" sz="2200" dirty="0" smtClean="0"/>
              <a:t>Challenges:</a:t>
            </a:r>
          </a:p>
          <a:p>
            <a:pPr marL="1159890" lvl="2" indent="-311045" defTabSz="829452">
              <a:spcBef>
                <a:spcPct val="20000"/>
              </a:spcBef>
              <a:buSzPct val="75000"/>
              <a:buFont typeface="Arial" pitchFamily="34" charset="0"/>
              <a:buChar char="•"/>
              <a:defRPr/>
            </a:pPr>
            <a:r>
              <a:rPr lang="en-US" sz="2000" dirty="0" smtClean="0"/>
              <a:t>Poor Data Locality </a:t>
            </a:r>
          </a:p>
          <a:p>
            <a:pPr marL="1159890" lvl="2" indent="-311045" defTabSz="829452">
              <a:spcBef>
                <a:spcPct val="20000"/>
              </a:spcBef>
              <a:buSzPct val="75000"/>
              <a:buFont typeface="Arial" pitchFamily="34" charset="0"/>
              <a:buChar char="•"/>
              <a:defRPr/>
            </a:pPr>
            <a:r>
              <a:rPr lang="en-US" sz="2000" dirty="0" smtClean="0"/>
              <a:t>Dynamic data-driven behavior from data dependencies and control dependencies</a:t>
            </a:r>
            <a:endParaRPr lang="en-US" sz="2400" dirty="0" smtClean="0"/>
          </a:p>
          <a:p>
            <a:pPr lvl="1" defTabSz="829452">
              <a:spcBef>
                <a:spcPct val="20000"/>
              </a:spcBef>
              <a:defRPr/>
            </a:pPr>
            <a:endParaRPr lang="en-US" sz="2200" dirty="0" smtClean="0">
              <a:solidFill>
                <a:schemeClr val="tx1">
                  <a:lumMod val="50000"/>
                </a:schemeClr>
              </a:solidFill>
              <a:cs typeface="Arial" pitchFamily="34" charset="0"/>
            </a:endParaRPr>
          </a:p>
        </p:txBody>
      </p:sp>
      <p:sp>
        <p:nvSpPr>
          <p:cNvPr id="11" name="Title 1"/>
          <p:cNvSpPr txBox="1">
            <a:spLocks/>
          </p:cNvSpPr>
          <p:nvPr/>
        </p:nvSpPr>
        <p:spPr>
          <a:xfrm>
            <a:off x="533400" y="228600"/>
            <a:ext cx="4114800" cy="967782"/>
          </a:xfrm>
          <a:prstGeom prst="rect">
            <a:avLst/>
          </a:prstGeom>
        </p:spPr>
        <p:txBody>
          <a:bodyPr vert="horz" lIns="91440" tIns="45720" rIns="91440" bIns="45720" rtlCol="0" anchor="ctr">
            <a:normAutofit/>
          </a:bodyPr>
          <a:lstStyle/>
          <a:p>
            <a:pPr marL="0" marR="0" lvl="0" indent="0" algn="l" defTabSz="829452" rtl="0" eaLnBrk="1" fontAlgn="auto" latinLnBrk="0" hangingPunct="1">
              <a:lnSpc>
                <a:spcPct val="100000"/>
              </a:lnSpc>
              <a:spcBef>
                <a:spcPct val="0"/>
              </a:spcBef>
              <a:spcAft>
                <a:spcPts val="0"/>
              </a:spcAft>
              <a:buClrTx/>
              <a:buSzTx/>
              <a:buFontTx/>
              <a:buNone/>
              <a:tabLst/>
              <a:defRPr/>
            </a:pPr>
            <a:r>
              <a:rPr lang="en-US" altLang="zh-CN" sz="3000" b="1" dirty="0" smtClean="0">
                <a:latin typeface="+mj-lt"/>
                <a:ea typeface="+mj-ea"/>
                <a:cs typeface="+mj-cs"/>
              </a:rPr>
              <a:t>Contributions</a:t>
            </a:r>
            <a:endParaRPr kumimoji="0" lang="en-US" altLang="zh-CN" sz="3000" b="1" i="0" u="none" strike="noStrike" kern="1200" cap="none" spc="0" normalizeH="0" baseline="0" noProof="0" dirty="0">
              <a:ln>
                <a:noFill/>
              </a:ln>
              <a:solidFill>
                <a:schemeClr val="tx1"/>
              </a:solidFill>
              <a:effectLst/>
              <a:uLnTx/>
              <a:uFillTx/>
              <a:latin typeface="+mj-lt"/>
              <a:ea typeface="+mj-ea"/>
              <a:cs typeface="+mj-cs"/>
            </a:endParaRPr>
          </a:p>
        </p:txBody>
      </p:sp>
      <p:pic>
        <p:nvPicPr>
          <p:cNvPr id="12" name="Picture 3"/>
          <p:cNvPicPr>
            <a:picLocks noChangeAspect="1" noChangeArrowheads="1"/>
          </p:cNvPicPr>
          <p:nvPr/>
        </p:nvPicPr>
        <p:blipFill>
          <a:blip r:embed="rId2" cstate="print"/>
          <a:srcRect/>
          <a:stretch>
            <a:fillRect/>
          </a:stretch>
        </p:blipFill>
        <p:spPr bwMode="auto">
          <a:xfrm>
            <a:off x="8388595" y="381000"/>
            <a:ext cx="526805" cy="533400"/>
          </a:xfrm>
          <a:prstGeom prst="rect">
            <a:avLst/>
          </a:prstGeom>
          <a:noFill/>
          <a:ln w="9525">
            <a:noFill/>
            <a:round/>
            <a:headEnd/>
            <a:tailEnd/>
          </a:ln>
          <a:effectLst/>
        </p:spPr>
      </p:pic>
      <p:pic>
        <p:nvPicPr>
          <p:cNvPr id="13" name="Picture 12" descr="microsoft-research-logo.png"/>
          <p:cNvPicPr>
            <a:picLocks noChangeAspect="1"/>
          </p:cNvPicPr>
          <p:nvPr/>
        </p:nvPicPr>
        <p:blipFill>
          <a:blip r:embed="rId3" cstate="print"/>
          <a:stretch>
            <a:fillRect/>
          </a:stretch>
        </p:blipFill>
        <p:spPr>
          <a:xfrm>
            <a:off x="6831071" y="444137"/>
            <a:ext cx="1417604" cy="394063"/>
          </a:xfrm>
          <a:prstGeom prst="rect">
            <a:avLst/>
          </a:prstGeom>
        </p:spPr>
      </p:pic>
      <p:cxnSp>
        <p:nvCxnSpPr>
          <p:cNvPr id="14" name="Straight Connector 13"/>
          <p:cNvCxnSpPr/>
          <p:nvPr/>
        </p:nvCxnSpPr>
        <p:spPr>
          <a:xfrm>
            <a:off x="533400" y="1066800"/>
            <a:ext cx="7924800" cy="0"/>
          </a:xfrm>
          <a:prstGeom prst="line">
            <a:avLst/>
          </a:prstGeom>
          <a:ln w="222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5113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idx="10"/>
          </p:nvPr>
        </p:nvSpPr>
        <p:spPr/>
        <p:txBody>
          <a:bodyPr/>
          <a:lstStyle/>
          <a:p>
            <a:fld id="{C85652DA-3F1F-4BD6-B308-EA7C6037426C}" type="datetime1">
              <a:rPr lang="en-US" smtClean="0"/>
              <a:pPr/>
              <a:t>4/3/13</a:t>
            </a:fld>
            <a:endParaRPr lang="en-GB" dirty="0"/>
          </a:p>
        </p:txBody>
      </p:sp>
      <p:sp>
        <p:nvSpPr>
          <p:cNvPr id="4" name="Slide Number Placeholder 3"/>
          <p:cNvSpPr>
            <a:spLocks noGrp="1"/>
          </p:cNvSpPr>
          <p:nvPr>
            <p:ph type="sldNum" idx="12"/>
          </p:nvPr>
        </p:nvSpPr>
        <p:spPr/>
        <p:txBody>
          <a:bodyPr/>
          <a:lstStyle/>
          <a:p>
            <a:fld id="{F10D7A5F-5C94-4D32-B52A-AB6C321ED3BD}" type="slidenum">
              <a:rPr lang="en-GB" smtClean="0"/>
              <a:pPr/>
              <a:t>20</a:t>
            </a:fld>
            <a:endParaRPr lang="en-GB"/>
          </a:p>
        </p:txBody>
      </p:sp>
      <p:sp>
        <p:nvSpPr>
          <p:cNvPr id="6" name="Content Placeholder 7"/>
          <p:cNvSpPr txBox="1">
            <a:spLocks/>
          </p:cNvSpPr>
          <p:nvPr/>
        </p:nvSpPr>
        <p:spPr>
          <a:xfrm>
            <a:off x="457200" y="1219200"/>
            <a:ext cx="8229600" cy="4800600"/>
          </a:xfrm>
          <a:prstGeom prst="rect">
            <a:avLst/>
          </a:prstGeom>
        </p:spPr>
        <p:txBody>
          <a:bodyPr lIns="82945" tIns="41473" rIns="82945" bIns="41473"/>
          <a:lstStyle/>
          <a:p>
            <a:pPr marL="311045" indent="-311045" defTabSz="829452">
              <a:spcBef>
                <a:spcPct val="20000"/>
              </a:spcBef>
              <a:buSzPct val="75000"/>
              <a:buFont typeface="Wingdings" pitchFamily="2" charset="2"/>
              <a:buChar char="Ø"/>
              <a:defRPr/>
            </a:pPr>
            <a:r>
              <a:rPr lang="en-US" sz="2400" dirty="0" smtClean="0"/>
              <a:t>Impact of Stream Compaction</a:t>
            </a:r>
          </a:p>
        </p:txBody>
      </p:sp>
      <p:sp>
        <p:nvSpPr>
          <p:cNvPr id="12" name="TextBox 11"/>
          <p:cNvSpPr txBox="1"/>
          <p:nvPr/>
        </p:nvSpPr>
        <p:spPr>
          <a:xfrm>
            <a:off x="1658160" y="5802868"/>
            <a:ext cx="5715000" cy="369332"/>
          </a:xfrm>
          <a:prstGeom prst="rect">
            <a:avLst/>
          </a:prstGeom>
          <a:noFill/>
        </p:spPr>
        <p:txBody>
          <a:bodyPr wrap="square" rtlCol="0">
            <a:spAutoFit/>
          </a:bodyPr>
          <a:lstStyle/>
          <a:p>
            <a:r>
              <a:rPr lang="en-US" b="1" dirty="0" smtClean="0"/>
              <a:t>Reduction in Workload from Stream Compaction</a:t>
            </a:r>
            <a:endParaRPr lang="en-US" b="1" dirty="0"/>
          </a:p>
        </p:txBody>
      </p:sp>
      <p:pic>
        <p:nvPicPr>
          <p:cNvPr id="8" name="Picture 4"/>
          <p:cNvPicPr>
            <a:picLocks noChangeAspect="1" noChangeArrowheads="1"/>
          </p:cNvPicPr>
          <p:nvPr/>
        </p:nvPicPr>
        <p:blipFill>
          <a:blip r:embed="rId3" cstate="print"/>
          <a:srcRect/>
          <a:stretch>
            <a:fillRect/>
          </a:stretch>
        </p:blipFill>
        <p:spPr bwMode="auto">
          <a:xfrm>
            <a:off x="1869220" y="1846110"/>
            <a:ext cx="4665740" cy="3792690"/>
          </a:xfrm>
          <a:prstGeom prst="rect">
            <a:avLst/>
          </a:prstGeom>
          <a:noFill/>
          <a:ln w="9525">
            <a:noFill/>
            <a:miter lim="800000"/>
            <a:headEnd/>
            <a:tailEnd/>
          </a:ln>
        </p:spPr>
      </p:pic>
      <p:cxnSp>
        <p:nvCxnSpPr>
          <p:cNvPr id="9" name="Straight Arrow Connector 8"/>
          <p:cNvCxnSpPr/>
          <p:nvPr/>
        </p:nvCxnSpPr>
        <p:spPr>
          <a:xfrm>
            <a:off x="1886760" y="2971800"/>
            <a:ext cx="16002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67560" y="2743200"/>
            <a:ext cx="1219200" cy="646331"/>
          </a:xfrm>
          <a:prstGeom prst="rect">
            <a:avLst/>
          </a:prstGeom>
          <a:noFill/>
        </p:spPr>
        <p:txBody>
          <a:bodyPr wrap="square" rtlCol="0">
            <a:spAutoFit/>
          </a:bodyPr>
          <a:lstStyle/>
          <a:p>
            <a:r>
              <a:rPr lang="en-US" dirty="0" smtClean="0">
                <a:solidFill>
                  <a:srgbClr val="FF0000"/>
                </a:solidFill>
              </a:rPr>
              <a:t>40% Reduction</a:t>
            </a:r>
            <a:endParaRPr lang="en-US" dirty="0">
              <a:solidFill>
                <a:srgbClr val="FF0000"/>
              </a:solidFill>
            </a:endParaRPr>
          </a:p>
        </p:txBody>
      </p:sp>
      <p:cxnSp>
        <p:nvCxnSpPr>
          <p:cNvPr id="13" name="Straight Arrow Connector 12"/>
          <p:cNvCxnSpPr/>
          <p:nvPr/>
        </p:nvCxnSpPr>
        <p:spPr>
          <a:xfrm flipH="1">
            <a:off x="6153960" y="4495800"/>
            <a:ext cx="7620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992160" y="4038600"/>
            <a:ext cx="1219200" cy="646331"/>
          </a:xfrm>
          <a:prstGeom prst="rect">
            <a:avLst/>
          </a:prstGeom>
          <a:noFill/>
        </p:spPr>
        <p:txBody>
          <a:bodyPr wrap="square" rtlCol="0">
            <a:spAutoFit/>
          </a:bodyPr>
          <a:lstStyle/>
          <a:p>
            <a:r>
              <a:rPr lang="en-US" dirty="0" smtClean="0">
                <a:solidFill>
                  <a:srgbClr val="FF0000"/>
                </a:solidFill>
              </a:rPr>
              <a:t>80% Reduction</a:t>
            </a:r>
            <a:endParaRPr lang="en-US" dirty="0">
              <a:solidFill>
                <a:srgbClr val="FF0000"/>
              </a:solidFill>
            </a:endParaRPr>
          </a:p>
        </p:txBody>
      </p:sp>
      <p:sp>
        <p:nvSpPr>
          <p:cNvPr id="17" name="Title 1"/>
          <p:cNvSpPr txBox="1">
            <a:spLocks/>
          </p:cNvSpPr>
          <p:nvPr/>
        </p:nvSpPr>
        <p:spPr>
          <a:xfrm>
            <a:off x="381000" y="228600"/>
            <a:ext cx="5616240" cy="967782"/>
          </a:xfrm>
          <a:prstGeom prst="rect">
            <a:avLst/>
          </a:prstGeom>
        </p:spPr>
        <p:txBody>
          <a:bodyPr vert="horz" lIns="91440" tIns="45720" rIns="91440" bIns="45720" rtlCol="0" anchor="ctr">
            <a:normAutofit/>
          </a:bodyPr>
          <a:lstStyle/>
          <a:p>
            <a:pPr marL="0" marR="0" lvl="0" indent="0" algn="l" defTabSz="829452" rtl="0" eaLnBrk="1" fontAlgn="auto" latinLnBrk="0" hangingPunct="1">
              <a:lnSpc>
                <a:spcPct val="100000"/>
              </a:lnSpc>
              <a:spcBef>
                <a:spcPct val="0"/>
              </a:spcBef>
              <a:spcAft>
                <a:spcPts val="0"/>
              </a:spcAft>
              <a:buClrTx/>
              <a:buSzTx/>
              <a:buFontTx/>
              <a:buNone/>
              <a:tabLst/>
              <a:defRPr/>
            </a:pPr>
            <a:r>
              <a:rPr kumimoji="0" lang="en-US" altLang="zh-CN" sz="3000" b="1" i="0" u="none" strike="noStrike" kern="1200" cap="none" spc="0" normalizeH="0" baseline="0" noProof="0" smtClean="0">
                <a:ln>
                  <a:noFill/>
                </a:ln>
                <a:solidFill>
                  <a:schemeClr val="tx1"/>
                </a:solidFill>
                <a:effectLst/>
                <a:uLnTx/>
                <a:uFillTx/>
                <a:latin typeface="+mj-lt"/>
                <a:ea typeface="+mj-ea"/>
                <a:cs typeface="+mj-cs"/>
              </a:rPr>
              <a:t>Benefits from Optimizations</a:t>
            </a:r>
            <a:endParaRPr kumimoji="0" lang="en-US" altLang="zh-CN" sz="3000" b="1" i="0" u="none" strike="noStrike" kern="1200" cap="none" spc="0" normalizeH="0" baseline="0" noProof="0" dirty="0">
              <a:ln>
                <a:noFill/>
              </a:ln>
              <a:solidFill>
                <a:schemeClr val="tx1"/>
              </a:solidFill>
              <a:effectLst/>
              <a:uLnTx/>
              <a:uFillTx/>
              <a:latin typeface="+mj-lt"/>
              <a:ea typeface="+mj-ea"/>
              <a:cs typeface="+mj-cs"/>
            </a:endParaRPr>
          </a:p>
        </p:txBody>
      </p:sp>
      <p:cxnSp>
        <p:nvCxnSpPr>
          <p:cNvPr id="18" name="Straight Connector 17"/>
          <p:cNvCxnSpPr/>
          <p:nvPr/>
        </p:nvCxnSpPr>
        <p:spPr>
          <a:xfrm>
            <a:off x="381000" y="1066800"/>
            <a:ext cx="7924800" cy="0"/>
          </a:xfrm>
          <a:prstGeom prst="line">
            <a:avLst/>
          </a:prstGeom>
          <a:ln w="222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pic>
        <p:nvPicPr>
          <p:cNvPr id="19" name="Picture 3"/>
          <p:cNvPicPr>
            <a:picLocks noChangeAspect="1" noChangeArrowheads="1"/>
          </p:cNvPicPr>
          <p:nvPr/>
        </p:nvPicPr>
        <p:blipFill>
          <a:blip r:embed="rId4" cstate="print"/>
          <a:srcRect/>
          <a:stretch>
            <a:fillRect/>
          </a:stretch>
        </p:blipFill>
        <p:spPr bwMode="auto">
          <a:xfrm>
            <a:off x="8369520" y="381000"/>
            <a:ext cx="526805" cy="533400"/>
          </a:xfrm>
          <a:prstGeom prst="rect">
            <a:avLst/>
          </a:prstGeom>
          <a:noFill/>
          <a:ln w="9525">
            <a:noFill/>
            <a:round/>
            <a:headEnd/>
            <a:tailEnd/>
          </a:ln>
          <a:effectLst/>
        </p:spPr>
      </p:pic>
      <p:pic>
        <p:nvPicPr>
          <p:cNvPr id="20" name="Picture 19" descr="microsoft-research-logo.png"/>
          <p:cNvPicPr>
            <a:picLocks noChangeAspect="1"/>
          </p:cNvPicPr>
          <p:nvPr/>
        </p:nvPicPr>
        <p:blipFill>
          <a:blip r:embed="rId5" cstate="print"/>
          <a:stretch>
            <a:fillRect/>
          </a:stretch>
        </p:blipFill>
        <p:spPr>
          <a:xfrm>
            <a:off x="6811996" y="444137"/>
            <a:ext cx="1417604" cy="394063"/>
          </a:xfrm>
          <a:prstGeom prst="rect">
            <a:avLst/>
          </a:prstGeom>
        </p:spPr>
      </p:pic>
    </p:spTree>
    <p:extLst>
      <p:ext uri="{BB962C8B-B14F-4D97-AF65-F5344CB8AC3E}">
        <p14:creationId xmlns:p14="http://schemas.microsoft.com/office/powerpoint/2010/main" val="31646511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pPr>
              <a:defRPr/>
            </a:pPr>
            <a:fld id="{4514A39F-651F-4D01-AE92-E1B6534B4AF4}" type="datetime1">
              <a:rPr lang="en-US" smtClean="0">
                <a:solidFill>
                  <a:prstClr val="black">
                    <a:tint val="75000"/>
                  </a:prstClr>
                </a:solidFill>
              </a:rPr>
              <a:pPr>
                <a:defRPr/>
              </a:pPr>
              <a:t>4/3/13</a:t>
            </a:fld>
            <a:endParaRPr lang="en-US">
              <a:solidFill>
                <a:prstClr val="black">
                  <a:tint val="75000"/>
                </a:prstClr>
              </a:solidFill>
            </a:endParaRPr>
          </a:p>
        </p:txBody>
      </p:sp>
      <p:sp>
        <p:nvSpPr>
          <p:cNvPr id="14" name="Slide Number Placeholder 13"/>
          <p:cNvSpPr>
            <a:spLocks noGrp="1"/>
          </p:cNvSpPr>
          <p:nvPr>
            <p:ph type="sldNum" sz="quarter" idx="12"/>
          </p:nvPr>
        </p:nvSpPr>
        <p:spPr/>
        <p:txBody>
          <a:bodyPr/>
          <a:lstStyle/>
          <a:p>
            <a:pPr>
              <a:defRPr/>
            </a:pPr>
            <a:fld id="{FECB72D9-05F5-407D-A2D1-9C8921200C68}" type="slidenum">
              <a:rPr lang="en-US" smtClean="0">
                <a:solidFill>
                  <a:prstClr val="black">
                    <a:tint val="75000"/>
                  </a:prstClr>
                </a:solidFill>
              </a:rPr>
              <a:pPr>
                <a:defRPr/>
              </a:pPr>
              <a:t>21</a:t>
            </a:fld>
            <a:endParaRPr lang="en-US">
              <a:solidFill>
                <a:prstClr val="black">
                  <a:tint val="75000"/>
                </a:prstClr>
              </a:solidFill>
            </a:endParaRPr>
          </a:p>
        </p:txBody>
      </p:sp>
      <p:pic>
        <p:nvPicPr>
          <p:cNvPr id="2" name="Picture 2"/>
          <p:cNvPicPr>
            <a:picLocks noChangeAspect="1" noChangeArrowheads="1"/>
          </p:cNvPicPr>
          <p:nvPr/>
        </p:nvPicPr>
        <p:blipFill>
          <a:blip r:embed="rId4" cstate="print"/>
          <a:srcRect/>
          <a:stretch>
            <a:fillRect/>
          </a:stretch>
        </p:blipFill>
        <p:spPr bwMode="auto">
          <a:xfrm>
            <a:off x="76200" y="1676400"/>
            <a:ext cx="8909856" cy="3429000"/>
          </a:xfrm>
          <a:prstGeom prst="rect">
            <a:avLst/>
          </a:prstGeom>
          <a:noFill/>
          <a:ln w="9525">
            <a:noFill/>
            <a:miter lim="800000"/>
            <a:headEnd/>
            <a:tailEnd/>
          </a:ln>
        </p:spPr>
      </p:pic>
      <p:sp>
        <p:nvSpPr>
          <p:cNvPr id="11" name="TextBox 10"/>
          <p:cNvSpPr txBox="1"/>
          <p:nvPr/>
        </p:nvSpPr>
        <p:spPr>
          <a:xfrm>
            <a:off x="2514600" y="5257800"/>
            <a:ext cx="5257800" cy="646331"/>
          </a:xfrm>
          <a:prstGeom prst="rect">
            <a:avLst/>
          </a:prstGeom>
          <a:noFill/>
        </p:spPr>
        <p:txBody>
          <a:bodyPr wrap="square" rtlCol="0">
            <a:spAutoFit/>
          </a:bodyPr>
          <a:lstStyle/>
          <a:p>
            <a:pPr marL="342900" indent="-342900">
              <a:buAutoNum type="alphaLcParenBoth"/>
            </a:pPr>
            <a:r>
              <a:rPr lang="en-US" b="1" dirty="0" smtClean="0"/>
              <a:t>Percent of time backend is stalled</a:t>
            </a:r>
          </a:p>
          <a:p>
            <a:pPr marL="342900" indent="-342900">
              <a:buAutoNum type="alphaLcParenBoth"/>
            </a:pPr>
            <a:r>
              <a:rPr lang="en-US" b="1" dirty="0" smtClean="0"/>
              <a:t>Latency of L1 Data Cache Access</a:t>
            </a:r>
            <a:endParaRPr lang="en-US" b="1" dirty="0"/>
          </a:p>
        </p:txBody>
      </p:sp>
      <p:sp>
        <p:nvSpPr>
          <p:cNvPr id="12" name="Content Placeholder 7"/>
          <p:cNvSpPr txBox="1">
            <a:spLocks/>
          </p:cNvSpPr>
          <p:nvPr/>
        </p:nvSpPr>
        <p:spPr>
          <a:xfrm>
            <a:off x="457200" y="1219200"/>
            <a:ext cx="8229600" cy="4800600"/>
          </a:xfrm>
          <a:prstGeom prst="rect">
            <a:avLst/>
          </a:prstGeom>
        </p:spPr>
        <p:txBody>
          <a:bodyPr lIns="82945" tIns="41473" rIns="82945" bIns="41473"/>
          <a:lstStyle/>
          <a:p>
            <a:pPr marL="311045" indent="-311045" defTabSz="829452">
              <a:spcBef>
                <a:spcPct val="20000"/>
              </a:spcBef>
              <a:buSzPct val="75000"/>
              <a:buFont typeface="Wingdings" pitchFamily="2" charset="2"/>
              <a:buChar char="Ø"/>
              <a:defRPr/>
            </a:pPr>
            <a:r>
              <a:rPr lang="en-US" sz="2400" dirty="0" smtClean="0"/>
              <a:t>Impact of Data Layout</a:t>
            </a:r>
          </a:p>
        </p:txBody>
      </p:sp>
      <p:sp>
        <p:nvSpPr>
          <p:cNvPr id="15" name="Title 1"/>
          <p:cNvSpPr>
            <a:spLocks noGrp="1"/>
          </p:cNvSpPr>
          <p:nvPr>
            <p:ph type="title"/>
          </p:nvPr>
        </p:nvSpPr>
        <p:spPr>
          <a:xfrm>
            <a:off x="381000" y="228600"/>
            <a:ext cx="5616240" cy="967782"/>
          </a:xfrm>
        </p:spPr>
        <p:txBody>
          <a:bodyPr>
            <a:normAutofit/>
          </a:bodyPr>
          <a:lstStyle/>
          <a:p>
            <a:pPr algn="l" defTabSz="829452"/>
            <a:r>
              <a:rPr lang="en-US" altLang="zh-CN" sz="3000" b="1" dirty="0" smtClean="0"/>
              <a:t>Benefits from Optimizations</a:t>
            </a:r>
            <a:endParaRPr lang="en-US" altLang="zh-CN" sz="3000" b="1" dirty="0"/>
          </a:p>
        </p:txBody>
      </p:sp>
      <p:cxnSp>
        <p:nvCxnSpPr>
          <p:cNvPr id="16" name="Straight Connector 15"/>
          <p:cNvCxnSpPr/>
          <p:nvPr/>
        </p:nvCxnSpPr>
        <p:spPr>
          <a:xfrm>
            <a:off x="381000" y="1066800"/>
            <a:ext cx="7924800" cy="0"/>
          </a:xfrm>
          <a:prstGeom prst="line">
            <a:avLst/>
          </a:prstGeom>
          <a:ln w="222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pic>
        <p:nvPicPr>
          <p:cNvPr id="17" name="Picture 3"/>
          <p:cNvPicPr>
            <a:picLocks noChangeAspect="1" noChangeArrowheads="1"/>
          </p:cNvPicPr>
          <p:nvPr/>
        </p:nvPicPr>
        <p:blipFill>
          <a:blip r:embed="rId5" cstate="print"/>
          <a:srcRect/>
          <a:stretch>
            <a:fillRect/>
          </a:stretch>
        </p:blipFill>
        <p:spPr bwMode="auto">
          <a:xfrm>
            <a:off x="8369520" y="381000"/>
            <a:ext cx="526805" cy="533400"/>
          </a:xfrm>
          <a:prstGeom prst="rect">
            <a:avLst/>
          </a:prstGeom>
          <a:noFill/>
          <a:ln w="9525">
            <a:noFill/>
            <a:round/>
            <a:headEnd/>
            <a:tailEnd/>
          </a:ln>
          <a:effectLst/>
        </p:spPr>
      </p:pic>
      <p:pic>
        <p:nvPicPr>
          <p:cNvPr id="18" name="Picture 17" descr="microsoft-research-logo.png"/>
          <p:cNvPicPr>
            <a:picLocks noChangeAspect="1"/>
          </p:cNvPicPr>
          <p:nvPr/>
        </p:nvPicPr>
        <p:blipFill>
          <a:blip r:embed="rId6" cstate="print"/>
          <a:stretch>
            <a:fillRect/>
          </a:stretch>
        </p:blipFill>
        <p:spPr>
          <a:xfrm>
            <a:off x="6811996" y="444137"/>
            <a:ext cx="1417604" cy="394063"/>
          </a:xfrm>
          <a:prstGeom prst="rect">
            <a:avLst/>
          </a:prstGeom>
        </p:spPr>
      </p:pic>
    </p:spTree>
    <p:custDataLst>
      <p:tags r:id="rId1"/>
    </p:custDataLst>
    <p:extLst>
      <p:ext uri="{BB962C8B-B14F-4D97-AF65-F5344CB8AC3E}">
        <p14:creationId xmlns:p14="http://schemas.microsoft.com/office/powerpoint/2010/main" val="2200452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686800" cy="4525963"/>
          </a:xfrm>
        </p:spPr>
        <p:txBody>
          <a:bodyPr>
            <a:normAutofit/>
          </a:bodyPr>
          <a:lstStyle/>
          <a:p>
            <a:pPr marL="311045" indent="-311045" defTabSz="829452">
              <a:buSzPct val="75000"/>
              <a:buFont typeface="Wingdings" pitchFamily="2" charset="2"/>
              <a:buChar char="Ø"/>
              <a:defRPr/>
            </a:pPr>
            <a:r>
              <a:rPr lang="en-US" sz="2200" dirty="0" smtClean="0"/>
              <a:t>Compiler-based efforts to parallelize pointer-based structures</a:t>
            </a:r>
          </a:p>
          <a:p>
            <a:pPr lvl="1">
              <a:buSzPct val="75000"/>
              <a:buFont typeface="Wingdings" pitchFamily="2" charset="2"/>
              <a:buChar char="ü"/>
              <a:defRPr/>
            </a:pPr>
            <a:r>
              <a:rPr lang="en-US" sz="1600" dirty="0" smtClean="0"/>
              <a:t>M. </a:t>
            </a:r>
            <a:r>
              <a:rPr lang="en-US" sz="1600" dirty="0" err="1" smtClean="0"/>
              <a:t>Kulkarni</a:t>
            </a:r>
            <a:r>
              <a:rPr lang="en-US" sz="1600" dirty="0" smtClean="0"/>
              <a:t>, M. </a:t>
            </a:r>
            <a:r>
              <a:rPr lang="en-US" sz="1600" dirty="0" err="1" smtClean="0"/>
              <a:t>Burtscher</a:t>
            </a:r>
            <a:r>
              <a:rPr lang="en-US" sz="1600" dirty="0" smtClean="0"/>
              <a:t>, R. </a:t>
            </a:r>
            <a:r>
              <a:rPr lang="en-US" sz="1600" dirty="0" err="1" smtClean="0"/>
              <a:t>Inkulu</a:t>
            </a:r>
            <a:r>
              <a:rPr lang="en-US" sz="1600" dirty="0" smtClean="0"/>
              <a:t>, K. </a:t>
            </a:r>
            <a:r>
              <a:rPr lang="en-US" sz="1600" dirty="0" err="1" smtClean="0"/>
              <a:t>Pingali</a:t>
            </a:r>
            <a:r>
              <a:rPr lang="en-US" sz="1600" dirty="0" smtClean="0"/>
              <a:t>, and C. </a:t>
            </a:r>
            <a:r>
              <a:rPr lang="en-US" sz="1600" dirty="0" err="1" smtClean="0"/>
              <a:t>Casc¸aval</a:t>
            </a:r>
            <a:r>
              <a:rPr lang="en-US" sz="1600" dirty="0" smtClean="0"/>
              <a:t>. How Much Parallelism is There in Irregular Applications? (</a:t>
            </a:r>
            <a:r>
              <a:rPr lang="en-US" sz="1600" i="1" dirty="0" err="1" smtClean="0"/>
              <a:t>PPoPP</a:t>
            </a:r>
            <a:r>
              <a:rPr lang="en-US" sz="1600" i="1" dirty="0" smtClean="0"/>
              <a:t> 2009</a:t>
            </a:r>
            <a:r>
              <a:rPr lang="en-US" sz="1600" dirty="0" smtClean="0"/>
              <a:t>)</a:t>
            </a:r>
          </a:p>
          <a:p>
            <a:pPr lvl="1">
              <a:buSzPct val="75000"/>
              <a:buFont typeface="Wingdings" pitchFamily="2" charset="2"/>
              <a:buChar char="ü"/>
              <a:defRPr/>
            </a:pPr>
            <a:r>
              <a:rPr lang="en-US" sz="1600" dirty="0" smtClean="0"/>
              <a:t>Y. Jo and M. </a:t>
            </a:r>
            <a:r>
              <a:rPr lang="en-US" sz="1600" dirty="0" err="1" smtClean="0"/>
              <a:t>Kulkarni</a:t>
            </a:r>
            <a:r>
              <a:rPr lang="en-US" sz="1600" dirty="0" smtClean="0"/>
              <a:t>. Enhancing Locality for Recursive Traversals of Recursive Structures. (</a:t>
            </a:r>
            <a:r>
              <a:rPr lang="en-US" sz="1600" i="1" dirty="0" smtClean="0"/>
              <a:t>OOPSLA 2011</a:t>
            </a:r>
            <a:r>
              <a:rPr lang="en-US" sz="1600" dirty="0" smtClean="0"/>
              <a:t>)</a:t>
            </a:r>
          </a:p>
          <a:p>
            <a:pPr marL="311045" indent="-311045" defTabSz="829452">
              <a:buSzPct val="75000"/>
              <a:buFont typeface="Wingdings" pitchFamily="2" charset="2"/>
              <a:buChar char="Ø"/>
              <a:defRPr/>
            </a:pPr>
            <a:r>
              <a:rPr lang="en-US" sz="2200" dirty="0" smtClean="0"/>
              <a:t>Tree and graph traversal algorithms on SIMD architectures</a:t>
            </a:r>
          </a:p>
          <a:p>
            <a:pPr lvl="1">
              <a:buFont typeface="Wingdings" pitchFamily="2" charset="2"/>
              <a:buChar char="ü"/>
            </a:pPr>
            <a:r>
              <a:rPr lang="en-US" sz="1600" dirty="0" smtClean="0"/>
              <a:t>P. Harish and P. Narayanan. Accelerating Large Graph Algorithms on the GPU using CUDA. </a:t>
            </a:r>
            <a:r>
              <a:rPr lang="en-US" sz="1600" i="1" dirty="0" smtClean="0"/>
              <a:t>(</a:t>
            </a:r>
            <a:r>
              <a:rPr lang="en-US" sz="1600" i="1" dirty="0" err="1" smtClean="0"/>
              <a:t>HiPC</a:t>
            </a:r>
            <a:r>
              <a:rPr lang="en-US" sz="1600" i="1" dirty="0" smtClean="0"/>
              <a:t> 2007)</a:t>
            </a:r>
          </a:p>
          <a:p>
            <a:pPr lvl="1">
              <a:buFont typeface="Wingdings" pitchFamily="2" charset="2"/>
              <a:buChar char="ü"/>
            </a:pPr>
            <a:r>
              <a:rPr lang="en-US" sz="1600" dirty="0" smtClean="0"/>
              <a:t>T. Sharp. Implementing Decision Trees and Forests on a GPU</a:t>
            </a:r>
            <a:r>
              <a:rPr lang="en-US" sz="1600" i="1" dirty="0" smtClean="0"/>
              <a:t>. (ECCV 2008)</a:t>
            </a:r>
          </a:p>
          <a:p>
            <a:pPr lvl="1">
              <a:buFont typeface="Wingdings" pitchFamily="2" charset="2"/>
              <a:buChar char="ü"/>
            </a:pPr>
            <a:r>
              <a:rPr lang="en-US" sz="1600" dirty="0" smtClean="0"/>
              <a:t>C. Kim, J. </a:t>
            </a:r>
            <a:r>
              <a:rPr lang="en-US" sz="1600" dirty="0" err="1" smtClean="0"/>
              <a:t>Chhugani</a:t>
            </a:r>
            <a:r>
              <a:rPr lang="en-US" sz="1600" dirty="0" smtClean="0"/>
              <a:t>, N. </a:t>
            </a:r>
            <a:r>
              <a:rPr lang="en-US" sz="1600" dirty="0" err="1" smtClean="0"/>
              <a:t>Satish</a:t>
            </a:r>
            <a:r>
              <a:rPr lang="en-US" sz="1600" dirty="0" smtClean="0"/>
              <a:t>, E. </a:t>
            </a:r>
            <a:r>
              <a:rPr lang="en-US" sz="1600" dirty="0" err="1" smtClean="0"/>
              <a:t>Sedlar</a:t>
            </a:r>
            <a:r>
              <a:rPr lang="en-US" sz="1600" dirty="0" smtClean="0"/>
              <a:t>, A.D. Nguyen, T. </a:t>
            </a:r>
            <a:r>
              <a:rPr lang="en-US" sz="1600" dirty="0" err="1" smtClean="0"/>
              <a:t>Kaldewey</a:t>
            </a:r>
            <a:r>
              <a:rPr lang="en-US" sz="1600" dirty="0" smtClean="0"/>
              <a:t>, V.W. Lee, S.A. Brandt, and P. </a:t>
            </a:r>
            <a:r>
              <a:rPr lang="en-US" sz="1600" dirty="0" err="1" smtClean="0"/>
              <a:t>Dubey</a:t>
            </a:r>
            <a:r>
              <a:rPr lang="en-US" sz="1600" dirty="0" smtClean="0"/>
              <a:t>. FAST: Fast Architecture Sensitive Tree Search on Modern CPUs and GPUs. (</a:t>
            </a:r>
            <a:r>
              <a:rPr lang="en-US" sz="1600" i="1" dirty="0" smtClean="0"/>
              <a:t>SIGMOD 2010</a:t>
            </a:r>
            <a:r>
              <a:rPr lang="en-US" sz="1600" dirty="0" smtClean="0"/>
              <a:t>)</a:t>
            </a:r>
            <a:endParaRPr lang="en-US" sz="1600" i="1" dirty="0" smtClean="0"/>
          </a:p>
          <a:p>
            <a:pPr marL="311045" indent="-311045" defTabSz="829452">
              <a:buSzPct val="75000"/>
              <a:buFont typeface="Wingdings" pitchFamily="2" charset="2"/>
              <a:buChar char="Ø"/>
              <a:defRPr/>
            </a:pPr>
            <a:r>
              <a:rPr lang="en-US" sz="2200" dirty="0" smtClean="0"/>
              <a:t>Emulating MIMD with SIMD</a:t>
            </a:r>
          </a:p>
          <a:p>
            <a:pPr lvl="1">
              <a:buFont typeface="Wingdings" pitchFamily="2" charset="2"/>
              <a:buChar char="ü"/>
            </a:pPr>
            <a:r>
              <a:rPr lang="en-US" sz="1600" dirty="0" smtClean="0"/>
              <a:t>G.E. </a:t>
            </a:r>
            <a:r>
              <a:rPr lang="en-US" sz="1600" dirty="0" err="1" smtClean="0"/>
              <a:t>Blelloch</a:t>
            </a:r>
            <a:r>
              <a:rPr lang="en-US" sz="1600" dirty="0" smtClean="0"/>
              <a:t>, S. </a:t>
            </a:r>
            <a:r>
              <a:rPr lang="en-US" sz="1600" dirty="0" err="1" smtClean="0"/>
              <a:t>Chatterjee</a:t>
            </a:r>
            <a:r>
              <a:rPr lang="en-US" sz="1600" dirty="0" smtClean="0"/>
              <a:t>, J.C. Hardwick, J. </a:t>
            </a:r>
            <a:r>
              <a:rPr lang="en-US" sz="1600" dirty="0" err="1" smtClean="0"/>
              <a:t>Sipelstein</a:t>
            </a:r>
            <a:r>
              <a:rPr lang="en-US" sz="1600" dirty="0" smtClean="0"/>
              <a:t>, and M. </a:t>
            </a:r>
            <a:r>
              <a:rPr lang="en-US" sz="1600" dirty="0" err="1" smtClean="0"/>
              <a:t>Zagha</a:t>
            </a:r>
            <a:r>
              <a:rPr lang="en-US" sz="1600" dirty="0" smtClean="0"/>
              <a:t>. Implementation of a Portable Nested Data-Parallel Language. (</a:t>
            </a:r>
            <a:r>
              <a:rPr lang="en-US" sz="1600" i="1" dirty="0" smtClean="0"/>
              <a:t>JPDC 1994</a:t>
            </a:r>
            <a:r>
              <a:rPr lang="en-US" sz="1600" dirty="0" smtClean="0"/>
              <a:t>)</a:t>
            </a:r>
          </a:p>
        </p:txBody>
      </p:sp>
      <p:sp>
        <p:nvSpPr>
          <p:cNvPr id="4" name="Title 1"/>
          <p:cNvSpPr txBox="1">
            <a:spLocks noGrp="1"/>
          </p:cNvSpPr>
          <p:nvPr>
            <p:ph type="title"/>
          </p:nvPr>
        </p:nvSpPr>
        <p:spPr>
          <a:xfrm>
            <a:off x="457200" y="228600"/>
            <a:ext cx="8153400" cy="1020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000" b="1" dirty="0" smtClean="0"/>
              <a:t>Related Work</a:t>
            </a:r>
            <a:endParaRPr lang="en-US" sz="3000" b="1" dirty="0"/>
          </a:p>
        </p:txBody>
      </p:sp>
      <p:sp>
        <p:nvSpPr>
          <p:cNvPr id="2" name="Date Placeholder 1"/>
          <p:cNvSpPr>
            <a:spLocks noGrp="1"/>
          </p:cNvSpPr>
          <p:nvPr>
            <p:ph type="dt" sz="half" idx="10"/>
          </p:nvPr>
        </p:nvSpPr>
        <p:spPr/>
        <p:txBody>
          <a:bodyPr/>
          <a:lstStyle/>
          <a:p>
            <a:pPr>
              <a:defRPr/>
            </a:pPr>
            <a:fld id="{ED317D54-1B0B-4136-9B62-7BE0CB5F59DC}" type="datetime1">
              <a:rPr lang="en-US" smtClean="0">
                <a:solidFill>
                  <a:prstClr val="black">
                    <a:tint val="75000"/>
                  </a:prstClr>
                </a:solidFill>
              </a:rPr>
              <a:pPr>
                <a:defRPr/>
              </a:pPr>
              <a:t>4/3/13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FECB72D9-05F5-407D-A2D1-9C8921200C68}" type="slidenum">
              <a:rPr lang="en-US" smtClean="0">
                <a:solidFill>
                  <a:prstClr val="black">
                    <a:tint val="75000"/>
                  </a:prstClr>
                </a:solidFill>
              </a:rPr>
              <a:pPr>
                <a:defRPr/>
              </a:pPr>
              <a:t>22</a:t>
            </a:fld>
            <a:endParaRPr lang="en-US">
              <a:solidFill>
                <a:prstClr val="black">
                  <a:tint val="75000"/>
                </a:prstClr>
              </a:solidFill>
            </a:endParaRPr>
          </a:p>
        </p:txBody>
      </p:sp>
      <p:pic>
        <p:nvPicPr>
          <p:cNvPr id="6" name="Picture 3"/>
          <p:cNvPicPr>
            <a:picLocks noChangeAspect="1" noChangeArrowheads="1"/>
          </p:cNvPicPr>
          <p:nvPr/>
        </p:nvPicPr>
        <p:blipFill>
          <a:blip r:embed="rId3" cstate="print"/>
          <a:srcRect/>
          <a:stretch>
            <a:fillRect/>
          </a:stretch>
        </p:blipFill>
        <p:spPr bwMode="auto">
          <a:xfrm>
            <a:off x="8369520" y="381000"/>
            <a:ext cx="526805" cy="533400"/>
          </a:xfrm>
          <a:prstGeom prst="rect">
            <a:avLst/>
          </a:prstGeom>
          <a:noFill/>
          <a:ln w="9525">
            <a:noFill/>
            <a:round/>
            <a:headEnd/>
            <a:tailEnd/>
          </a:ln>
          <a:effectLst/>
        </p:spPr>
      </p:pic>
      <p:pic>
        <p:nvPicPr>
          <p:cNvPr id="7" name="Picture 6" descr="microsoft-research-logo.png"/>
          <p:cNvPicPr>
            <a:picLocks noChangeAspect="1"/>
          </p:cNvPicPr>
          <p:nvPr/>
        </p:nvPicPr>
        <p:blipFill>
          <a:blip r:embed="rId4" cstate="print"/>
          <a:stretch>
            <a:fillRect/>
          </a:stretch>
        </p:blipFill>
        <p:spPr>
          <a:xfrm>
            <a:off x="6811996" y="444137"/>
            <a:ext cx="1417604" cy="394063"/>
          </a:xfrm>
          <a:prstGeom prst="rect">
            <a:avLst/>
          </a:prstGeom>
        </p:spPr>
      </p:pic>
      <p:cxnSp>
        <p:nvCxnSpPr>
          <p:cNvPr id="8" name="Straight Connector 7"/>
          <p:cNvCxnSpPr/>
          <p:nvPr/>
        </p:nvCxnSpPr>
        <p:spPr>
          <a:xfrm>
            <a:off x="381000" y="1066800"/>
            <a:ext cx="7924800" cy="0"/>
          </a:xfrm>
          <a:prstGeom prst="line">
            <a:avLst/>
          </a:prstGeom>
          <a:ln w="222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155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686800" cy="4525963"/>
          </a:xfrm>
        </p:spPr>
        <p:txBody>
          <a:bodyPr>
            <a:normAutofit/>
          </a:bodyPr>
          <a:lstStyle/>
          <a:p>
            <a:pPr>
              <a:buFont typeface="Wingdings" pitchFamily="2" charset="2"/>
              <a:buChar char="Ø"/>
            </a:pPr>
            <a:r>
              <a:rPr lang="en-US" sz="2400" dirty="0" smtClean="0"/>
              <a:t>Approach to traverse and compute on multiple, independent, irregular data structures in parallel using SSE </a:t>
            </a:r>
          </a:p>
          <a:p>
            <a:pPr>
              <a:buFont typeface="Wingdings" pitchFamily="2" charset="2"/>
              <a:buChar char="Ø"/>
            </a:pPr>
            <a:r>
              <a:rPr lang="en-US" sz="2400" dirty="0" smtClean="0"/>
              <a:t>Design multiple optimizations to exploit features found on modern hardware</a:t>
            </a:r>
          </a:p>
          <a:p>
            <a:pPr>
              <a:buFont typeface="Wingdings" pitchFamily="2" charset="2"/>
              <a:buChar char="Ø"/>
            </a:pPr>
            <a:r>
              <a:rPr lang="en-US" sz="2400" dirty="0" smtClean="0"/>
              <a:t>Implement two case studies to demonstrate the utility of our approach and show significant single-core speedups</a:t>
            </a:r>
          </a:p>
        </p:txBody>
      </p:sp>
      <p:sp>
        <p:nvSpPr>
          <p:cNvPr id="4" name="Title 1"/>
          <p:cNvSpPr txBox="1">
            <a:spLocks noGrp="1"/>
          </p:cNvSpPr>
          <p:nvPr>
            <p:ph type="title"/>
          </p:nvPr>
        </p:nvSpPr>
        <p:spPr>
          <a:xfrm>
            <a:off x="457200" y="228600"/>
            <a:ext cx="8153400" cy="1020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000" b="1" dirty="0" smtClean="0"/>
              <a:t>Conclusion</a:t>
            </a:r>
            <a:endParaRPr lang="en-US" sz="3000" b="1" dirty="0"/>
          </a:p>
        </p:txBody>
      </p:sp>
      <p:sp>
        <p:nvSpPr>
          <p:cNvPr id="2" name="Date Placeholder 1"/>
          <p:cNvSpPr>
            <a:spLocks noGrp="1"/>
          </p:cNvSpPr>
          <p:nvPr>
            <p:ph type="dt" sz="half" idx="10"/>
          </p:nvPr>
        </p:nvSpPr>
        <p:spPr/>
        <p:txBody>
          <a:bodyPr/>
          <a:lstStyle/>
          <a:p>
            <a:pPr>
              <a:defRPr/>
            </a:pPr>
            <a:fld id="{ED317D54-1B0B-4136-9B62-7BE0CB5F59DC}" type="datetime1">
              <a:rPr lang="en-US" smtClean="0">
                <a:solidFill>
                  <a:prstClr val="black">
                    <a:tint val="75000"/>
                  </a:prstClr>
                </a:solidFill>
              </a:rPr>
              <a:pPr>
                <a:defRPr/>
              </a:pPr>
              <a:t>4/3/13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FECB72D9-05F5-407D-A2D1-9C8921200C68}" type="slidenum">
              <a:rPr lang="en-US" smtClean="0">
                <a:solidFill>
                  <a:prstClr val="black">
                    <a:tint val="75000"/>
                  </a:prstClr>
                </a:solidFill>
              </a:rPr>
              <a:pPr>
                <a:defRPr/>
              </a:pPr>
              <a:t>23</a:t>
            </a:fld>
            <a:endParaRPr lang="en-US">
              <a:solidFill>
                <a:prstClr val="black">
                  <a:tint val="75000"/>
                </a:prstClr>
              </a:solidFill>
            </a:endParaRPr>
          </a:p>
        </p:txBody>
      </p:sp>
      <p:pic>
        <p:nvPicPr>
          <p:cNvPr id="6" name="Picture 3"/>
          <p:cNvPicPr>
            <a:picLocks noChangeAspect="1" noChangeArrowheads="1"/>
          </p:cNvPicPr>
          <p:nvPr/>
        </p:nvPicPr>
        <p:blipFill>
          <a:blip r:embed="rId3" cstate="print"/>
          <a:srcRect/>
          <a:stretch>
            <a:fillRect/>
          </a:stretch>
        </p:blipFill>
        <p:spPr bwMode="auto">
          <a:xfrm>
            <a:off x="8369520" y="381000"/>
            <a:ext cx="526805" cy="533400"/>
          </a:xfrm>
          <a:prstGeom prst="rect">
            <a:avLst/>
          </a:prstGeom>
          <a:noFill/>
          <a:ln w="9525">
            <a:noFill/>
            <a:round/>
            <a:headEnd/>
            <a:tailEnd/>
          </a:ln>
          <a:effectLst/>
        </p:spPr>
      </p:pic>
      <p:pic>
        <p:nvPicPr>
          <p:cNvPr id="7" name="Picture 6" descr="microsoft-research-logo.png"/>
          <p:cNvPicPr>
            <a:picLocks noChangeAspect="1"/>
          </p:cNvPicPr>
          <p:nvPr/>
        </p:nvPicPr>
        <p:blipFill>
          <a:blip r:embed="rId4" cstate="print"/>
          <a:stretch>
            <a:fillRect/>
          </a:stretch>
        </p:blipFill>
        <p:spPr>
          <a:xfrm>
            <a:off x="6811996" y="444137"/>
            <a:ext cx="1417604" cy="394063"/>
          </a:xfrm>
          <a:prstGeom prst="rect">
            <a:avLst/>
          </a:prstGeom>
        </p:spPr>
      </p:pic>
      <p:cxnSp>
        <p:nvCxnSpPr>
          <p:cNvPr id="8" name="Straight Connector 7"/>
          <p:cNvCxnSpPr/>
          <p:nvPr/>
        </p:nvCxnSpPr>
        <p:spPr>
          <a:xfrm>
            <a:off x="381000" y="1066800"/>
            <a:ext cx="7924800" cy="0"/>
          </a:xfrm>
          <a:prstGeom prst="line">
            <a:avLst/>
          </a:prstGeom>
          <a:ln w="222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155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2316540"/>
            <a:ext cx="8305800" cy="156966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Thanks for Your </a:t>
            </a:r>
            <a:r>
              <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a:t>
            </a: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ttention!</a:t>
            </a:r>
          </a:p>
          <a:p>
            <a:pPr algn="ct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Any Questions?</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 name="Date Placeholder 1"/>
          <p:cNvSpPr>
            <a:spLocks noGrp="1"/>
          </p:cNvSpPr>
          <p:nvPr>
            <p:ph type="dt" sz="half" idx="10"/>
          </p:nvPr>
        </p:nvSpPr>
        <p:spPr/>
        <p:txBody>
          <a:bodyPr/>
          <a:lstStyle/>
          <a:p>
            <a:pPr>
              <a:defRPr/>
            </a:pPr>
            <a:fld id="{A36AE524-7F8F-47BD-8512-87E5B2758FF6}" type="datetime1">
              <a:rPr lang="en-US" smtClean="0">
                <a:solidFill>
                  <a:prstClr val="black">
                    <a:tint val="75000"/>
                  </a:prstClr>
                </a:solidFill>
              </a:rPr>
              <a:pPr>
                <a:defRPr/>
              </a:pPr>
              <a:t>4/3/13</a:t>
            </a:fld>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pPr>
              <a:defRPr/>
            </a:pPr>
            <a:fld id="{FECB72D9-05F5-407D-A2D1-9C8921200C68}" type="slidenum">
              <a:rPr lang="en-US" smtClean="0">
                <a:solidFill>
                  <a:prstClr val="black">
                    <a:tint val="75000"/>
                  </a:prstClr>
                </a:solidFill>
              </a:rPr>
              <a:pPr>
                <a:defRPr/>
              </a:pPr>
              <a:t>24</a:t>
            </a:fld>
            <a:endParaRPr lang="en-US">
              <a:solidFill>
                <a:prstClr val="black">
                  <a:tint val="75000"/>
                </a:prstClr>
              </a:solidFill>
            </a:endParaRPr>
          </a:p>
        </p:txBody>
      </p:sp>
    </p:spTree>
    <p:extLst>
      <p:ext uri="{BB962C8B-B14F-4D97-AF65-F5344CB8AC3E}">
        <p14:creationId xmlns:p14="http://schemas.microsoft.com/office/powerpoint/2010/main" val="1668767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5760" y="2819400"/>
            <a:ext cx="4397040" cy="967782"/>
          </a:xfrm>
        </p:spPr>
        <p:txBody>
          <a:bodyPr>
            <a:normAutofit/>
          </a:bodyPr>
          <a:lstStyle/>
          <a:p>
            <a:pPr algn="l" defTabSz="829452"/>
            <a:r>
              <a:rPr lang="en-US" altLang="zh-CN" sz="3300" b="1" dirty="0" smtClean="0">
                <a:solidFill>
                  <a:srgbClr val="C00000"/>
                </a:solidFill>
              </a:rPr>
              <a:t>Backup Slides</a:t>
            </a:r>
            <a:endParaRPr lang="en-US" altLang="zh-CN" sz="3300" b="1" dirty="0">
              <a:solidFill>
                <a:srgbClr val="C00000"/>
              </a:solidFill>
            </a:endParaRPr>
          </a:p>
        </p:txBody>
      </p:sp>
      <p:sp>
        <p:nvSpPr>
          <p:cNvPr id="3" name="Date Placeholder 2"/>
          <p:cNvSpPr>
            <a:spLocks noGrp="1"/>
          </p:cNvSpPr>
          <p:nvPr>
            <p:ph type="dt" idx="10"/>
          </p:nvPr>
        </p:nvSpPr>
        <p:spPr/>
        <p:txBody>
          <a:bodyPr/>
          <a:lstStyle/>
          <a:p>
            <a:fld id="{C85652DA-3F1F-4BD6-B308-EA7C6037426C}" type="datetime1">
              <a:rPr lang="en-US" smtClean="0"/>
              <a:pPr/>
              <a:t>4/3/13</a:t>
            </a:fld>
            <a:endParaRPr lang="en-GB" dirty="0"/>
          </a:p>
        </p:txBody>
      </p:sp>
      <p:sp>
        <p:nvSpPr>
          <p:cNvPr id="4" name="Slide Number Placeholder 3"/>
          <p:cNvSpPr>
            <a:spLocks noGrp="1"/>
          </p:cNvSpPr>
          <p:nvPr>
            <p:ph type="sldNum" idx="12"/>
          </p:nvPr>
        </p:nvSpPr>
        <p:spPr/>
        <p:txBody>
          <a:bodyPr/>
          <a:lstStyle/>
          <a:p>
            <a:fld id="{F10D7A5F-5C94-4D32-B52A-AB6C321ED3BD}" type="slidenum">
              <a:rPr lang="en-GB" smtClean="0"/>
              <a:pPr/>
              <a:t>25</a:t>
            </a:fld>
            <a:endParaRPr lang="en-GB"/>
          </a:p>
        </p:txBody>
      </p:sp>
      <p:pic>
        <p:nvPicPr>
          <p:cNvPr id="7" name="Picture 3"/>
          <p:cNvPicPr>
            <a:picLocks noChangeAspect="1" noChangeArrowheads="1"/>
          </p:cNvPicPr>
          <p:nvPr/>
        </p:nvPicPr>
        <p:blipFill>
          <a:blip r:embed="rId2" cstate="print"/>
          <a:srcRect/>
          <a:stretch>
            <a:fillRect/>
          </a:stretch>
        </p:blipFill>
        <p:spPr bwMode="auto">
          <a:xfrm>
            <a:off x="8369520" y="381000"/>
            <a:ext cx="526805" cy="533400"/>
          </a:xfrm>
          <a:prstGeom prst="rect">
            <a:avLst/>
          </a:prstGeom>
          <a:noFill/>
          <a:ln w="9525">
            <a:noFill/>
            <a:round/>
            <a:headEnd/>
            <a:tailEnd/>
          </a:ln>
          <a:effectLst/>
        </p:spPr>
      </p:pic>
      <p:pic>
        <p:nvPicPr>
          <p:cNvPr id="9" name="Picture 8" descr="microsoft-research-logo.png"/>
          <p:cNvPicPr>
            <a:picLocks noChangeAspect="1"/>
          </p:cNvPicPr>
          <p:nvPr/>
        </p:nvPicPr>
        <p:blipFill>
          <a:blip r:embed="rId3" cstate="print"/>
          <a:stretch>
            <a:fillRect/>
          </a:stretch>
        </p:blipFill>
        <p:spPr>
          <a:xfrm>
            <a:off x="6811996" y="444137"/>
            <a:ext cx="1417604" cy="394063"/>
          </a:xfrm>
          <a:prstGeom prst="rect">
            <a:avLst/>
          </a:prstGeom>
        </p:spPr>
      </p:pic>
    </p:spTree>
    <p:extLst>
      <p:ext uri="{BB962C8B-B14F-4D97-AF65-F5344CB8AC3E}">
        <p14:creationId xmlns:p14="http://schemas.microsoft.com/office/powerpoint/2010/main" val="316465113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2949240" cy="967782"/>
          </a:xfrm>
        </p:spPr>
        <p:txBody>
          <a:bodyPr>
            <a:normAutofit/>
          </a:bodyPr>
          <a:lstStyle/>
          <a:p>
            <a:pPr algn="l" defTabSz="829452"/>
            <a:r>
              <a:rPr lang="en-US" altLang="zh-CN" sz="3000" b="1" dirty="0" smtClean="0"/>
              <a:t>Background</a:t>
            </a:r>
            <a:endParaRPr lang="en-US" altLang="zh-CN" sz="3000" b="1" dirty="0"/>
          </a:p>
        </p:txBody>
      </p:sp>
      <p:sp>
        <p:nvSpPr>
          <p:cNvPr id="3" name="Date Placeholder 2"/>
          <p:cNvSpPr>
            <a:spLocks noGrp="1"/>
          </p:cNvSpPr>
          <p:nvPr>
            <p:ph type="dt" idx="10"/>
          </p:nvPr>
        </p:nvSpPr>
        <p:spPr/>
        <p:txBody>
          <a:bodyPr/>
          <a:lstStyle/>
          <a:p>
            <a:fld id="{C85652DA-3F1F-4BD6-B308-EA7C6037426C}" type="datetime1">
              <a:rPr lang="en-US" smtClean="0"/>
              <a:pPr/>
              <a:t>4/3/13</a:t>
            </a:fld>
            <a:endParaRPr lang="en-GB"/>
          </a:p>
        </p:txBody>
      </p:sp>
      <p:sp>
        <p:nvSpPr>
          <p:cNvPr id="4" name="Slide Number Placeholder 3"/>
          <p:cNvSpPr>
            <a:spLocks noGrp="1"/>
          </p:cNvSpPr>
          <p:nvPr>
            <p:ph type="sldNum" idx="12"/>
          </p:nvPr>
        </p:nvSpPr>
        <p:spPr/>
        <p:txBody>
          <a:bodyPr/>
          <a:lstStyle/>
          <a:p>
            <a:fld id="{F10D7A5F-5C94-4D32-B52A-AB6C321ED3BD}" type="slidenum">
              <a:rPr lang="en-GB" smtClean="0"/>
              <a:pPr/>
              <a:t>26</a:t>
            </a:fld>
            <a:endParaRPr lang="en-GB"/>
          </a:p>
        </p:txBody>
      </p:sp>
      <p:sp>
        <p:nvSpPr>
          <p:cNvPr id="6" name="Content Placeholder 7"/>
          <p:cNvSpPr txBox="1">
            <a:spLocks/>
          </p:cNvSpPr>
          <p:nvPr/>
        </p:nvSpPr>
        <p:spPr>
          <a:xfrm>
            <a:off x="533400" y="1219200"/>
            <a:ext cx="8458200" cy="5296108"/>
          </a:xfrm>
          <a:prstGeom prst="rect">
            <a:avLst/>
          </a:prstGeom>
        </p:spPr>
        <p:txBody>
          <a:bodyPr lIns="82945" tIns="41473" rIns="82945" bIns="41473"/>
          <a:lstStyle/>
          <a:p>
            <a:pPr marL="311045" indent="-311045" defTabSz="829452">
              <a:spcBef>
                <a:spcPct val="20000"/>
              </a:spcBef>
              <a:buSzPct val="75000"/>
              <a:defRPr/>
            </a:pPr>
            <a:r>
              <a:rPr lang="en-US" sz="2400" dirty="0" smtClean="0"/>
              <a:t>Illustration of SSE</a:t>
            </a:r>
          </a:p>
        </p:txBody>
      </p:sp>
      <p:pic>
        <p:nvPicPr>
          <p:cNvPr id="1026" name="Picture 2"/>
          <p:cNvPicPr>
            <a:picLocks noChangeAspect="1" noChangeArrowheads="1"/>
          </p:cNvPicPr>
          <p:nvPr/>
        </p:nvPicPr>
        <p:blipFill>
          <a:blip r:embed="rId3" cstate="print"/>
          <a:srcRect/>
          <a:stretch>
            <a:fillRect/>
          </a:stretch>
        </p:blipFill>
        <p:spPr bwMode="auto">
          <a:xfrm>
            <a:off x="1600200" y="1981200"/>
            <a:ext cx="6542410" cy="3733800"/>
          </a:xfrm>
          <a:prstGeom prst="rect">
            <a:avLst/>
          </a:prstGeom>
          <a:noFill/>
          <a:ln w="9525">
            <a:noFill/>
            <a:miter lim="800000"/>
            <a:headEnd/>
            <a:tailEnd/>
          </a:ln>
        </p:spPr>
      </p:pic>
      <p:pic>
        <p:nvPicPr>
          <p:cNvPr id="11" name="Picture 3"/>
          <p:cNvPicPr>
            <a:picLocks noChangeAspect="1" noChangeArrowheads="1"/>
          </p:cNvPicPr>
          <p:nvPr/>
        </p:nvPicPr>
        <p:blipFill>
          <a:blip r:embed="rId4" cstate="print"/>
          <a:srcRect/>
          <a:stretch>
            <a:fillRect/>
          </a:stretch>
        </p:blipFill>
        <p:spPr bwMode="auto">
          <a:xfrm>
            <a:off x="8388595" y="381000"/>
            <a:ext cx="526805" cy="533400"/>
          </a:xfrm>
          <a:prstGeom prst="rect">
            <a:avLst/>
          </a:prstGeom>
          <a:noFill/>
          <a:ln w="9525">
            <a:noFill/>
            <a:round/>
            <a:headEnd/>
            <a:tailEnd/>
          </a:ln>
          <a:effectLst/>
        </p:spPr>
      </p:pic>
      <p:pic>
        <p:nvPicPr>
          <p:cNvPr id="12" name="Picture 11" descr="microsoft-research-logo.png"/>
          <p:cNvPicPr>
            <a:picLocks noChangeAspect="1"/>
          </p:cNvPicPr>
          <p:nvPr/>
        </p:nvPicPr>
        <p:blipFill>
          <a:blip r:embed="rId5" cstate="print"/>
          <a:stretch>
            <a:fillRect/>
          </a:stretch>
        </p:blipFill>
        <p:spPr>
          <a:xfrm>
            <a:off x="6831071" y="444137"/>
            <a:ext cx="1417604" cy="394063"/>
          </a:xfrm>
          <a:prstGeom prst="rect">
            <a:avLst/>
          </a:prstGeom>
        </p:spPr>
      </p:pic>
      <p:cxnSp>
        <p:nvCxnSpPr>
          <p:cNvPr id="13" name="Straight Connector 12"/>
          <p:cNvCxnSpPr/>
          <p:nvPr/>
        </p:nvCxnSpPr>
        <p:spPr>
          <a:xfrm>
            <a:off x="533400" y="1066800"/>
            <a:ext cx="7924800" cy="0"/>
          </a:xfrm>
          <a:prstGeom prst="line">
            <a:avLst/>
          </a:prstGeom>
          <a:ln w="222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07822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BD5F1FBB-D685-44FD-8AB6-FB457E349BDB}" type="datetime1">
              <a:rPr lang="en-US" smtClean="0">
                <a:solidFill>
                  <a:prstClr val="black">
                    <a:tint val="75000"/>
                  </a:prstClr>
                </a:solidFill>
              </a:rPr>
              <a:pPr>
                <a:defRPr/>
              </a:pPr>
              <a:t>4/3/13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FECB72D9-05F5-407D-A2D1-9C8921200C68}" type="slidenum">
              <a:rPr lang="en-US" smtClean="0">
                <a:solidFill>
                  <a:prstClr val="black">
                    <a:tint val="75000"/>
                  </a:prstClr>
                </a:solidFill>
              </a:rPr>
              <a:pPr>
                <a:defRPr/>
              </a:pPr>
              <a:t>27</a:t>
            </a:fld>
            <a:endParaRPr lang="en-US">
              <a:solidFill>
                <a:prstClr val="black">
                  <a:tint val="75000"/>
                </a:prstClr>
              </a:solidFill>
            </a:endParaRPr>
          </a:p>
        </p:txBody>
      </p:sp>
      <p:sp>
        <p:nvSpPr>
          <p:cNvPr id="8" name="Title 1"/>
          <p:cNvSpPr>
            <a:spLocks noGrp="1"/>
          </p:cNvSpPr>
          <p:nvPr>
            <p:ph type="title"/>
          </p:nvPr>
        </p:nvSpPr>
        <p:spPr>
          <a:xfrm>
            <a:off x="632160" y="251418"/>
            <a:ext cx="2949240" cy="967782"/>
          </a:xfrm>
        </p:spPr>
        <p:txBody>
          <a:bodyPr>
            <a:normAutofit/>
          </a:bodyPr>
          <a:lstStyle/>
          <a:p>
            <a:pPr algn="l" defTabSz="829452"/>
            <a:r>
              <a:rPr lang="en-US" altLang="zh-CN" sz="3000" b="1" dirty="0" smtClean="0"/>
              <a:t>Background</a:t>
            </a:r>
            <a:endParaRPr lang="en-US" altLang="zh-CN" sz="3000" b="1" dirty="0"/>
          </a:p>
        </p:txBody>
      </p:sp>
      <p:pic>
        <p:nvPicPr>
          <p:cNvPr id="11" name="Picture 3"/>
          <p:cNvPicPr>
            <a:picLocks noChangeAspect="1" noChangeArrowheads="1"/>
          </p:cNvPicPr>
          <p:nvPr/>
        </p:nvPicPr>
        <p:blipFill>
          <a:blip r:embed="rId4" cstate="print"/>
          <a:srcRect/>
          <a:stretch>
            <a:fillRect/>
          </a:stretch>
        </p:blipFill>
        <p:spPr bwMode="auto">
          <a:xfrm>
            <a:off x="8369520" y="381000"/>
            <a:ext cx="526805" cy="533400"/>
          </a:xfrm>
          <a:prstGeom prst="rect">
            <a:avLst/>
          </a:prstGeom>
          <a:noFill/>
          <a:ln w="9525">
            <a:noFill/>
            <a:round/>
            <a:headEnd/>
            <a:tailEnd/>
          </a:ln>
          <a:effectLst/>
        </p:spPr>
      </p:pic>
      <p:pic>
        <p:nvPicPr>
          <p:cNvPr id="12" name="Picture 11" descr="microsoft-research-logo.png"/>
          <p:cNvPicPr>
            <a:picLocks noChangeAspect="1"/>
          </p:cNvPicPr>
          <p:nvPr/>
        </p:nvPicPr>
        <p:blipFill>
          <a:blip r:embed="rId5" cstate="print"/>
          <a:stretch>
            <a:fillRect/>
          </a:stretch>
        </p:blipFill>
        <p:spPr>
          <a:xfrm>
            <a:off x="6811996" y="444137"/>
            <a:ext cx="1417604" cy="394063"/>
          </a:xfrm>
          <a:prstGeom prst="rect">
            <a:avLst/>
          </a:prstGeom>
        </p:spPr>
      </p:pic>
      <p:sp>
        <p:nvSpPr>
          <p:cNvPr id="13" name="TextBox 12"/>
          <p:cNvSpPr txBox="1"/>
          <p:nvPr/>
        </p:nvSpPr>
        <p:spPr>
          <a:xfrm>
            <a:off x="609600" y="1143000"/>
            <a:ext cx="4495800" cy="461665"/>
          </a:xfrm>
          <a:prstGeom prst="rect">
            <a:avLst/>
          </a:prstGeom>
          <a:noFill/>
        </p:spPr>
        <p:txBody>
          <a:bodyPr wrap="square" rtlCol="0">
            <a:spAutoFit/>
          </a:bodyPr>
          <a:lstStyle/>
          <a:p>
            <a:r>
              <a:rPr lang="en-US" sz="2400" dirty="0" smtClean="0"/>
              <a:t>Regular Expressions Matching</a:t>
            </a:r>
            <a:endParaRPr lang="en-US" sz="2400" dirty="0"/>
          </a:p>
        </p:txBody>
      </p:sp>
      <p:pic>
        <p:nvPicPr>
          <p:cNvPr id="3" name="Picture 2"/>
          <p:cNvPicPr>
            <a:picLocks noChangeAspect="1" noChangeArrowheads="1"/>
          </p:cNvPicPr>
          <p:nvPr/>
        </p:nvPicPr>
        <p:blipFill>
          <a:blip r:embed="rId6" cstate="print"/>
          <a:srcRect/>
          <a:stretch>
            <a:fillRect/>
          </a:stretch>
        </p:blipFill>
        <p:spPr bwMode="auto">
          <a:xfrm>
            <a:off x="1524000" y="3658969"/>
            <a:ext cx="6162675" cy="1104900"/>
          </a:xfrm>
          <a:prstGeom prst="rect">
            <a:avLst/>
          </a:prstGeom>
          <a:noFill/>
          <a:ln w="9525">
            <a:noFill/>
            <a:miter lim="800000"/>
            <a:headEnd/>
            <a:tailEnd/>
          </a:ln>
        </p:spPr>
      </p:pic>
      <p:sp>
        <p:nvSpPr>
          <p:cNvPr id="14" name="TextBox 13"/>
          <p:cNvSpPr txBox="1"/>
          <p:nvPr/>
        </p:nvSpPr>
        <p:spPr>
          <a:xfrm>
            <a:off x="762000" y="2678668"/>
            <a:ext cx="4572000" cy="369332"/>
          </a:xfrm>
          <a:prstGeom prst="rect">
            <a:avLst/>
          </a:prstGeom>
          <a:noFill/>
        </p:spPr>
        <p:txBody>
          <a:bodyPr wrap="square" rtlCol="0">
            <a:spAutoFit/>
          </a:bodyPr>
          <a:lstStyle/>
          <a:p>
            <a:r>
              <a:rPr lang="en-US" dirty="0" smtClean="0"/>
              <a:t>nondeterministic finite automata (NFA)</a:t>
            </a:r>
            <a:endParaRPr lang="en-US" dirty="0"/>
          </a:p>
        </p:txBody>
      </p:sp>
      <p:sp>
        <p:nvSpPr>
          <p:cNvPr id="15" name="TextBox 14"/>
          <p:cNvSpPr txBox="1"/>
          <p:nvPr/>
        </p:nvSpPr>
        <p:spPr>
          <a:xfrm>
            <a:off x="1600200" y="5269468"/>
            <a:ext cx="6172200" cy="369332"/>
          </a:xfrm>
          <a:prstGeom prst="rect">
            <a:avLst/>
          </a:prstGeom>
          <a:noFill/>
        </p:spPr>
        <p:txBody>
          <a:bodyPr wrap="square" rtlCol="0">
            <a:spAutoFit/>
          </a:bodyPr>
          <a:lstStyle/>
          <a:p>
            <a:r>
              <a:rPr lang="en-US" dirty="0" smtClean="0">
                <a:solidFill>
                  <a:schemeClr val="accent4">
                    <a:lumMod val="50000"/>
                  </a:schemeClr>
                </a:solidFill>
              </a:rPr>
              <a:t>Input String: </a:t>
            </a:r>
            <a:r>
              <a:rPr lang="en-US" dirty="0" err="1" smtClean="0">
                <a:solidFill>
                  <a:schemeClr val="accent4">
                    <a:lumMod val="50000"/>
                  </a:schemeClr>
                </a:solidFill>
              </a:rPr>
              <a:t>abbbbba</a:t>
            </a:r>
            <a:endParaRPr lang="en-US" dirty="0">
              <a:solidFill>
                <a:schemeClr val="accent4">
                  <a:lumMod val="50000"/>
                </a:schemeClr>
              </a:solidFill>
            </a:endParaRPr>
          </a:p>
        </p:txBody>
      </p:sp>
      <p:sp>
        <p:nvSpPr>
          <p:cNvPr id="16" name="TextBox 15"/>
          <p:cNvSpPr txBox="1"/>
          <p:nvPr/>
        </p:nvSpPr>
        <p:spPr>
          <a:xfrm>
            <a:off x="4724400" y="5830669"/>
            <a:ext cx="3352800" cy="646331"/>
          </a:xfrm>
          <a:prstGeom prst="rect">
            <a:avLst/>
          </a:prstGeom>
          <a:noFill/>
        </p:spPr>
        <p:txBody>
          <a:bodyPr wrap="square" rtlCol="0">
            <a:spAutoFit/>
          </a:bodyPr>
          <a:lstStyle/>
          <a:p>
            <a:r>
              <a:rPr lang="en-US" dirty="0" smtClean="0">
                <a:solidFill>
                  <a:srgbClr val="FF0000"/>
                </a:solidFill>
              </a:rPr>
              <a:t>Challenge II: How to get good memory locality?</a:t>
            </a:r>
          </a:p>
        </p:txBody>
      </p:sp>
      <p:sp>
        <p:nvSpPr>
          <p:cNvPr id="17" name="TextBox 16"/>
          <p:cNvSpPr txBox="1"/>
          <p:nvPr/>
        </p:nvSpPr>
        <p:spPr>
          <a:xfrm>
            <a:off x="4724400" y="5068669"/>
            <a:ext cx="3276600" cy="646331"/>
          </a:xfrm>
          <a:prstGeom prst="rect">
            <a:avLst/>
          </a:prstGeom>
          <a:noFill/>
        </p:spPr>
        <p:txBody>
          <a:bodyPr wrap="square" rtlCol="0">
            <a:spAutoFit/>
          </a:bodyPr>
          <a:lstStyle/>
          <a:p>
            <a:r>
              <a:rPr lang="en-US" dirty="0" smtClean="0">
                <a:solidFill>
                  <a:srgbClr val="FF0000"/>
                </a:solidFill>
              </a:rPr>
              <a:t>Challenge I: How </a:t>
            </a:r>
            <a:r>
              <a:rPr lang="en-US" dirty="0">
                <a:solidFill>
                  <a:srgbClr val="FF0000"/>
                </a:solidFill>
              </a:rPr>
              <a:t>to exploit parallelism</a:t>
            </a:r>
            <a:r>
              <a:rPr lang="en-US" dirty="0" smtClean="0">
                <a:solidFill>
                  <a:srgbClr val="FF0000"/>
                </a:solidFill>
              </a:rPr>
              <a:t>?</a:t>
            </a:r>
            <a:endParaRPr lang="en-US" dirty="0">
              <a:solidFill>
                <a:srgbClr val="FF0000"/>
              </a:solidFill>
            </a:endParaRPr>
          </a:p>
        </p:txBody>
      </p:sp>
      <p:sp>
        <p:nvSpPr>
          <p:cNvPr id="18" name="TextBox 17"/>
          <p:cNvSpPr txBox="1"/>
          <p:nvPr/>
        </p:nvSpPr>
        <p:spPr>
          <a:xfrm>
            <a:off x="762000" y="1764268"/>
            <a:ext cx="4572000" cy="815608"/>
          </a:xfrm>
          <a:prstGeom prst="rect">
            <a:avLst/>
          </a:prstGeom>
          <a:noFill/>
        </p:spPr>
        <p:txBody>
          <a:bodyPr wrap="square" rtlCol="0">
            <a:spAutoFit/>
          </a:bodyPr>
          <a:lstStyle/>
          <a:p>
            <a:r>
              <a:rPr lang="en-US" dirty="0" smtClean="0"/>
              <a:t>Regular Expression</a:t>
            </a:r>
          </a:p>
          <a:p>
            <a:endParaRPr lang="en-US" sz="1000" dirty="0" smtClean="0"/>
          </a:p>
          <a:p>
            <a:r>
              <a:rPr lang="en-US" dirty="0" smtClean="0"/>
              <a:t>		</a:t>
            </a:r>
            <a:r>
              <a:rPr lang="en-US" b="1" dirty="0" smtClean="0"/>
              <a:t>a(bb)+</a:t>
            </a:r>
            <a:r>
              <a:rPr lang="en-US" b="1" dirty="0" err="1" smtClean="0"/>
              <a:t>ba</a:t>
            </a:r>
            <a:endParaRPr lang="en-US" b="1" dirty="0"/>
          </a:p>
        </p:txBody>
      </p:sp>
      <p:grpSp>
        <p:nvGrpSpPr>
          <p:cNvPr id="2" name="Group 21"/>
          <p:cNvGrpSpPr/>
          <p:nvPr/>
        </p:nvGrpSpPr>
        <p:grpSpPr>
          <a:xfrm>
            <a:off x="1447800" y="3200400"/>
            <a:ext cx="685800" cy="609600"/>
            <a:chOff x="1447800" y="2819400"/>
            <a:chExt cx="685800" cy="609600"/>
          </a:xfrm>
        </p:grpSpPr>
        <p:cxnSp>
          <p:nvCxnSpPr>
            <p:cNvPr id="19" name="Straight Arrow Connector 18"/>
            <p:cNvCxnSpPr/>
            <p:nvPr/>
          </p:nvCxnSpPr>
          <p:spPr>
            <a:xfrm>
              <a:off x="1752600" y="3124200"/>
              <a:ext cx="152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447800" y="2819400"/>
              <a:ext cx="685800" cy="304800"/>
            </a:xfrm>
            <a:prstGeom prst="rect">
              <a:avLst/>
            </a:prstGeom>
            <a:solidFill>
              <a:schemeClr val="bg1">
                <a:alpha val="0"/>
              </a:schemeClr>
            </a:solid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T0</a:t>
              </a:r>
              <a:endParaRPr lang="en-US" dirty="0">
                <a:solidFill>
                  <a:srgbClr val="C00000"/>
                </a:solidFill>
              </a:endParaRPr>
            </a:p>
          </p:txBody>
        </p:sp>
      </p:grpSp>
      <p:grpSp>
        <p:nvGrpSpPr>
          <p:cNvPr id="6" name="Group 32"/>
          <p:cNvGrpSpPr/>
          <p:nvPr/>
        </p:nvGrpSpPr>
        <p:grpSpPr>
          <a:xfrm>
            <a:off x="2590800" y="4419600"/>
            <a:ext cx="685800" cy="609600"/>
            <a:chOff x="2590800" y="4038600"/>
            <a:chExt cx="685800" cy="609600"/>
          </a:xfrm>
        </p:grpSpPr>
        <p:cxnSp>
          <p:nvCxnSpPr>
            <p:cNvPr id="27" name="Straight Arrow Connector 26"/>
            <p:cNvCxnSpPr/>
            <p:nvPr/>
          </p:nvCxnSpPr>
          <p:spPr>
            <a:xfrm flipV="1">
              <a:off x="2895600" y="4038600"/>
              <a:ext cx="762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590800" y="4343400"/>
              <a:ext cx="685800" cy="304800"/>
            </a:xfrm>
            <a:prstGeom prst="rect">
              <a:avLst/>
            </a:prstGeom>
            <a:solidFill>
              <a:schemeClr val="bg1">
                <a:alpha val="0"/>
              </a:schemeClr>
            </a:solid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T1</a:t>
              </a:r>
              <a:endParaRPr lang="en-US" dirty="0">
                <a:solidFill>
                  <a:srgbClr val="C00000"/>
                </a:solidFill>
              </a:endParaRPr>
            </a:p>
          </p:txBody>
        </p:sp>
      </p:grpSp>
      <p:grpSp>
        <p:nvGrpSpPr>
          <p:cNvPr id="7" name="Group 28"/>
          <p:cNvGrpSpPr/>
          <p:nvPr/>
        </p:nvGrpSpPr>
        <p:grpSpPr>
          <a:xfrm>
            <a:off x="2438400" y="3200400"/>
            <a:ext cx="685800" cy="609600"/>
            <a:chOff x="1447800" y="2819400"/>
            <a:chExt cx="685800" cy="609600"/>
          </a:xfrm>
        </p:grpSpPr>
        <p:cxnSp>
          <p:nvCxnSpPr>
            <p:cNvPr id="30" name="Straight Arrow Connector 29"/>
            <p:cNvCxnSpPr/>
            <p:nvPr/>
          </p:nvCxnSpPr>
          <p:spPr>
            <a:xfrm>
              <a:off x="1752600" y="3124200"/>
              <a:ext cx="152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447800" y="2819400"/>
              <a:ext cx="685800" cy="304800"/>
            </a:xfrm>
            <a:prstGeom prst="rect">
              <a:avLst/>
            </a:prstGeom>
            <a:solidFill>
              <a:schemeClr val="bg1">
                <a:alpha val="0"/>
              </a:schemeClr>
            </a:solid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T2</a:t>
              </a:r>
              <a:endParaRPr lang="en-US" dirty="0">
                <a:solidFill>
                  <a:srgbClr val="C00000"/>
                </a:solidFill>
              </a:endParaRPr>
            </a:p>
          </p:txBody>
        </p:sp>
      </p:grpSp>
    </p:spTree>
    <p:custDataLst>
      <p:tags r:id="rId1"/>
    </p:custDataLst>
    <p:extLst>
      <p:ext uri="{BB962C8B-B14F-4D97-AF65-F5344CB8AC3E}">
        <p14:creationId xmlns:p14="http://schemas.microsoft.com/office/powerpoint/2010/main" val="3797794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3.33333E-6 4.44444E-6 L 0.12084 4.44444E-6 " pathEditMode="relative" rAng="0" ptsTypes="AA">
                                      <p:cBhvr>
                                        <p:cTn id="10" dur="500" fill="hold"/>
                                        <p:tgtEl>
                                          <p:spTgt spid="2"/>
                                        </p:tgtEl>
                                        <p:attrNameLst>
                                          <p:attrName>ppt_x</p:attrName>
                                          <p:attrName>ppt_y</p:attrName>
                                        </p:attrNameLst>
                                      </p:cBhvr>
                                      <p:rCtr x="60" y="0"/>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12084 4.44444E-6 L 0.2375 4.44444E-6 " pathEditMode="relative" rAng="0" ptsTypes="AA">
                                      <p:cBhvr>
                                        <p:cTn id="14" dur="500" fill="hold"/>
                                        <p:tgtEl>
                                          <p:spTgt spid="2"/>
                                        </p:tgtEl>
                                        <p:attrNameLst>
                                          <p:attrName>ppt_x</p:attrName>
                                          <p:attrName>ppt_y</p:attrName>
                                        </p:attrNameLst>
                                      </p:cBhvr>
                                      <p:rCtr x="58" y="0"/>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0.2375 -3.7037E-6 L 0.35556 -3.7037E-6 " pathEditMode="relative" rAng="0" ptsTypes="AA">
                                      <p:cBhvr>
                                        <p:cTn id="18" dur="500" fill="hold"/>
                                        <p:tgtEl>
                                          <p:spTgt spid="2"/>
                                        </p:tgtEl>
                                        <p:attrNameLst>
                                          <p:attrName>ppt_x</p:attrName>
                                          <p:attrName>ppt_y</p:attrName>
                                        </p:attrNameLst>
                                      </p:cBhvr>
                                      <p:rCtr x="59" y="0"/>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nodeType="clickEffect">
                                  <p:stCondLst>
                                    <p:cond delay="0"/>
                                  </p:stCondLst>
                                  <p:childTnLst>
                                    <p:animMotion origin="layout" path="M 0.35556 4.44444E-6 L 0.47223 4.44444E-6 " pathEditMode="relative" rAng="0" ptsTypes="AA">
                                      <p:cBhvr>
                                        <p:cTn id="26" dur="500" fill="hold"/>
                                        <p:tgtEl>
                                          <p:spTgt spid="2"/>
                                        </p:tgtEl>
                                        <p:attrNameLst>
                                          <p:attrName>ppt_x</p:attrName>
                                          <p:attrName>ppt_y</p:attrName>
                                        </p:attrNameLst>
                                      </p:cBhvr>
                                      <p:rCtr x="58" y="0"/>
                                    </p:animMotion>
                                  </p:childTnLst>
                                </p:cTn>
                              </p:par>
                              <p:par>
                                <p:cTn id="27" presetID="35" presetClass="path" presetSubtype="0" accel="50000" decel="50000" fill="hold" nodeType="withEffect">
                                  <p:stCondLst>
                                    <p:cond delay="0"/>
                                  </p:stCondLst>
                                  <p:childTnLst>
                                    <p:animMotion origin="layout" path="M -3.33333E-6 -3.33333E-6 L 0.12084 -3.33333E-6 " pathEditMode="relative" rAng="0" ptsTypes="AA">
                                      <p:cBhvr>
                                        <p:cTn id="28" dur="500" fill="hold"/>
                                        <p:tgtEl>
                                          <p:spTgt spid="6"/>
                                        </p:tgtEl>
                                        <p:attrNameLst>
                                          <p:attrName>ppt_x</p:attrName>
                                          <p:attrName>ppt_y</p:attrName>
                                        </p:attrNameLst>
                                      </p:cBhvr>
                                      <p:rCtr x="60" y="0"/>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2"/>
                                        </p:tgtEl>
                                        <p:attrNameLst>
                                          <p:attrName>style.visibility</p:attrName>
                                        </p:attrNameLst>
                                      </p:cBhvr>
                                      <p:to>
                                        <p:strVal val="hidden"/>
                                      </p:to>
                                    </p:set>
                                  </p:childTnLst>
                                </p:cTn>
                              </p:par>
                              <p:par>
                                <p:cTn id="33" presetID="35" presetClass="path" presetSubtype="0" accel="50000" decel="50000" fill="hold" nodeType="withEffect">
                                  <p:stCondLst>
                                    <p:cond delay="0"/>
                                  </p:stCondLst>
                                  <p:childTnLst>
                                    <p:animMotion origin="layout" path="M 0.12084 -3.33333E-6 L 0.2375 -3.33333E-6 " pathEditMode="relative" rAng="0" ptsTypes="AA">
                                      <p:cBhvr>
                                        <p:cTn id="34" dur="500" fill="hold"/>
                                        <p:tgtEl>
                                          <p:spTgt spid="6"/>
                                        </p:tgtEl>
                                        <p:attrNameLst>
                                          <p:attrName>ppt_x</p:attrName>
                                          <p:attrName>ppt_y</p:attrName>
                                        </p:attrNameLst>
                                      </p:cBhvr>
                                      <p:rCtr x="58" y="0"/>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63" presetClass="path" presetSubtype="0" accel="50000" decel="50000" fill="hold" nodeType="clickEffect">
                                  <p:stCondLst>
                                    <p:cond delay="0"/>
                                  </p:stCondLst>
                                  <p:childTnLst>
                                    <p:animMotion origin="layout" path="M -3.33333E-6 4.44444E-6 L 0.12084 4.44444E-6 " pathEditMode="relative" rAng="0" ptsTypes="AA">
                                      <p:cBhvr>
                                        <p:cTn id="42" dur="500" fill="hold"/>
                                        <p:tgtEl>
                                          <p:spTgt spid="7"/>
                                        </p:tgtEl>
                                        <p:attrNameLst>
                                          <p:attrName>ppt_x</p:attrName>
                                          <p:attrName>ppt_y</p:attrName>
                                        </p:attrNameLst>
                                      </p:cBhvr>
                                      <p:rCtr x="60" y="0"/>
                                    </p:animMotion>
                                  </p:childTnLst>
                                </p:cTn>
                              </p:par>
                              <p:par>
                                <p:cTn id="43" presetID="35" presetClass="path" presetSubtype="0" accel="50000" decel="50000" fill="hold" nodeType="withEffect">
                                  <p:stCondLst>
                                    <p:cond delay="0"/>
                                  </p:stCondLst>
                                  <p:childTnLst>
                                    <p:animMotion origin="layout" path="M 0.2375 -3.33333E-6 L 0.35417 -3.33333E-6 " pathEditMode="relative" rAng="0" ptsTypes="AA">
                                      <p:cBhvr>
                                        <p:cTn id="44" dur="500" fill="hold"/>
                                        <p:tgtEl>
                                          <p:spTgt spid="6"/>
                                        </p:tgtEl>
                                        <p:attrNameLst>
                                          <p:attrName>ppt_x</p:attrName>
                                          <p:attrName>ppt_y</p:attrName>
                                        </p:attrNameLst>
                                      </p:cBhvr>
                                      <p:rCtr x="58"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7"/>
                                        </p:tgtEl>
                                        <p:attrNameLst>
                                          <p:attrName>style.visibility</p:attrName>
                                        </p:attrNameLst>
                                      </p:cBhvr>
                                      <p:to>
                                        <p:strVal val="hidden"/>
                                      </p:to>
                                    </p:set>
                                  </p:childTnLst>
                                </p:cTn>
                              </p:par>
                              <p:par>
                                <p:cTn id="49" presetID="63" presetClass="path" presetSubtype="0" accel="50000" decel="50000" fill="hold" nodeType="withEffect">
                                  <p:stCondLst>
                                    <p:cond delay="0"/>
                                  </p:stCondLst>
                                  <p:childTnLst>
                                    <p:animMotion origin="layout" path="M 0.35417 -3.33333E-6 L 0.47084 -3.33333E-6 " pathEditMode="relative" rAng="0" ptsTypes="AA">
                                      <p:cBhvr>
                                        <p:cTn id="50" dur="500" fill="hold"/>
                                        <p:tgtEl>
                                          <p:spTgt spid="6"/>
                                        </p:tgtEl>
                                        <p:attrNameLst>
                                          <p:attrName>ppt_x</p:attrName>
                                          <p:attrName>ppt_y</p:attrName>
                                        </p:attrNameLst>
                                      </p:cBhvr>
                                      <p:rCtr x="58" y="0"/>
                                    </p:animMotion>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2584" y="1219200"/>
            <a:ext cx="8438016" cy="477054"/>
          </a:xfrm>
          <a:prstGeom prst="rect">
            <a:avLst/>
          </a:prstGeom>
          <a:noFill/>
        </p:spPr>
        <p:txBody>
          <a:bodyPr wrap="square" rtlCol="0">
            <a:spAutoFit/>
          </a:bodyPr>
          <a:lstStyle/>
          <a:p>
            <a:pPr marL="342900" indent="-342900">
              <a:spcBef>
                <a:spcPct val="20000"/>
              </a:spcBef>
              <a:buFont typeface="Wingdings" pitchFamily="2" charset="2"/>
              <a:buChar char="Ø"/>
            </a:pPr>
            <a:r>
              <a:rPr lang="en-US" sz="2400" dirty="0" smtClean="0"/>
              <a:t>General representation of Interpreter (Tasks Scheduler)</a:t>
            </a:r>
            <a:endParaRPr lang="en-US" sz="2400" dirty="0"/>
          </a:p>
        </p:txBody>
      </p:sp>
      <p:sp>
        <p:nvSpPr>
          <p:cNvPr id="9" name="Title 1"/>
          <p:cNvSpPr txBox="1">
            <a:spLocks/>
          </p:cNvSpPr>
          <p:nvPr/>
        </p:nvSpPr>
        <p:spPr>
          <a:xfrm>
            <a:off x="207264" y="228600"/>
            <a:ext cx="6574536" cy="1020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11045" indent="-311045" algn="l" defTabSz="829452">
              <a:buSzPct val="75000"/>
              <a:defRPr/>
            </a:pPr>
            <a:r>
              <a:rPr lang="en-US" altLang="zh-CN" sz="3000" b="1" dirty="0" smtClean="0"/>
              <a:t>Challenges in SIMD Evaluation</a:t>
            </a:r>
          </a:p>
        </p:txBody>
      </p:sp>
      <p:sp>
        <p:nvSpPr>
          <p:cNvPr id="5" name="Date Placeholder 4"/>
          <p:cNvSpPr>
            <a:spLocks noGrp="1"/>
          </p:cNvSpPr>
          <p:nvPr>
            <p:ph type="dt" sz="half" idx="10"/>
          </p:nvPr>
        </p:nvSpPr>
        <p:spPr/>
        <p:txBody>
          <a:bodyPr/>
          <a:lstStyle/>
          <a:p>
            <a:pPr>
              <a:defRPr/>
            </a:pPr>
            <a:fld id="{52B5DBB8-4880-447C-857B-0A56BB759C09}" type="datetime1">
              <a:rPr lang="en-US" smtClean="0">
                <a:solidFill>
                  <a:prstClr val="black">
                    <a:tint val="75000"/>
                  </a:prstClr>
                </a:solidFill>
              </a:rPr>
              <a:pPr>
                <a:defRPr/>
              </a:pPr>
              <a:t>4/3/13</a:t>
            </a:fld>
            <a:endParaRPr lang="en-US">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FECB72D9-05F5-407D-A2D1-9C8921200C68}" type="slidenum">
              <a:rPr lang="en-US" smtClean="0">
                <a:solidFill>
                  <a:prstClr val="black">
                    <a:tint val="75000"/>
                  </a:prstClr>
                </a:solidFill>
              </a:rPr>
              <a:pPr>
                <a:defRPr/>
              </a:pPr>
              <a:t>28</a:t>
            </a:fld>
            <a:endParaRPr lang="en-US">
              <a:solidFill>
                <a:prstClr val="black">
                  <a:tint val="75000"/>
                </a:prstClr>
              </a:solidFill>
            </a:endParaRPr>
          </a:p>
        </p:txBody>
      </p:sp>
      <p:pic>
        <p:nvPicPr>
          <p:cNvPr id="12" name="Picture 3"/>
          <p:cNvPicPr>
            <a:picLocks noChangeAspect="1" noChangeArrowheads="1"/>
          </p:cNvPicPr>
          <p:nvPr/>
        </p:nvPicPr>
        <p:blipFill>
          <a:blip r:embed="rId3" cstate="print"/>
          <a:srcRect/>
          <a:stretch>
            <a:fillRect/>
          </a:stretch>
        </p:blipFill>
        <p:spPr bwMode="auto">
          <a:xfrm>
            <a:off x="8369520" y="381000"/>
            <a:ext cx="526805" cy="533400"/>
          </a:xfrm>
          <a:prstGeom prst="rect">
            <a:avLst/>
          </a:prstGeom>
          <a:noFill/>
          <a:ln w="9525">
            <a:noFill/>
            <a:round/>
            <a:headEnd/>
            <a:tailEnd/>
          </a:ln>
          <a:effectLst/>
        </p:spPr>
      </p:pic>
      <p:pic>
        <p:nvPicPr>
          <p:cNvPr id="13" name="Picture 12" descr="microsoft-research-logo.png"/>
          <p:cNvPicPr>
            <a:picLocks noChangeAspect="1"/>
          </p:cNvPicPr>
          <p:nvPr/>
        </p:nvPicPr>
        <p:blipFill>
          <a:blip r:embed="rId4" cstate="print"/>
          <a:stretch>
            <a:fillRect/>
          </a:stretch>
        </p:blipFill>
        <p:spPr>
          <a:xfrm>
            <a:off x="6811996" y="444137"/>
            <a:ext cx="1417604" cy="394063"/>
          </a:xfrm>
          <a:prstGeom prst="rect">
            <a:avLst/>
          </a:prstGeom>
        </p:spPr>
      </p:pic>
      <p:pic>
        <p:nvPicPr>
          <p:cNvPr id="4098" name="Picture 2"/>
          <p:cNvPicPr>
            <a:picLocks noChangeAspect="1" noChangeArrowheads="1"/>
          </p:cNvPicPr>
          <p:nvPr/>
        </p:nvPicPr>
        <p:blipFill>
          <a:blip r:embed="rId5" cstate="print"/>
          <a:srcRect/>
          <a:stretch>
            <a:fillRect/>
          </a:stretch>
        </p:blipFill>
        <p:spPr bwMode="auto">
          <a:xfrm>
            <a:off x="914400" y="1905000"/>
            <a:ext cx="6372225" cy="4267200"/>
          </a:xfrm>
          <a:prstGeom prst="rect">
            <a:avLst/>
          </a:prstGeom>
          <a:noFill/>
          <a:ln w="9525">
            <a:noFill/>
            <a:miter lim="800000"/>
            <a:headEnd/>
            <a:tailEnd/>
          </a:ln>
        </p:spPr>
      </p:pic>
      <p:cxnSp>
        <p:nvCxnSpPr>
          <p:cNvPr id="11" name="Straight Connector 10"/>
          <p:cNvCxnSpPr/>
          <p:nvPr/>
        </p:nvCxnSpPr>
        <p:spPr>
          <a:xfrm>
            <a:off x="1574074" y="4330337"/>
            <a:ext cx="1981200"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00200" y="4800600"/>
            <a:ext cx="1981200"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57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89037"/>
            <a:ext cx="8229600" cy="4525963"/>
          </a:xfrm>
        </p:spPr>
        <p:txBody>
          <a:bodyPr>
            <a:normAutofit/>
          </a:bodyPr>
          <a:lstStyle/>
          <a:p>
            <a:pPr marL="311045" indent="-311045" defTabSz="829452">
              <a:buSzPct val="75000"/>
              <a:buFont typeface="Wingdings" pitchFamily="2" charset="2"/>
              <a:buChar char="Ø"/>
              <a:defRPr/>
            </a:pPr>
            <a:r>
              <a:rPr lang="en-US" sz="2400" dirty="0" smtClean="0"/>
              <a:t>An Interpreter for Random Forest</a:t>
            </a:r>
          </a:p>
          <a:p>
            <a:pPr marL="702690" lvl="1" indent="-311045" defTabSz="829452">
              <a:buSzPct val="75000"/>
              <a:buFont typeface="Wingdings" pitchFamily="2" charset="2"/>
              <a:buChar char="ü"/>
              <a:defRPr/>
            </a:pPr>
            <a:r>
              <a:rPr lang="en-US" sz="1800" dirty="0" smtClean="0"/>
              <a:t>Compilation: Instruction Format</a:t>
            </a:r>
          </a:p>
        </p:txBody>
      </p:sp>
      <p:pic>
        <p:nvPicPr>
          <p:cNvPr id="51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9400" y="3427301"/>
            <a:ext cx="4191000" cy="55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13539" y="4934182"/>
            <a:ext cx="4196862" cy="552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43000" y="2514600"/>
            <a:ext cx="2971800" cy="369332"/>
          </a:xfrm>
          <a:prstGeom prst="rect">
            <a:avLst/>
          </a:prstGeom>
          <a:noFill/>
        </p:spPr>
        <p:txBody>
          <a:bodyPr wrap="square" rtlCol="0">
            <a:spAutoFit/>
          </a:bodyPr>
          <a:lstStyle/>
          <a:p>
            <a:r>
              <a:rPr lang="en-US" dirty="0" smtClean="0"/>
              <a:t>T Instruction (compare):</a:t>
            </a:r>
            <a:endParaRPr lang="en-US" dirty="0"/>
          </a:p>
        </p:txBody>
      </p:sp>
      <p:sp>
        <p:nvSpPr>
          <p:cNvPr id="7" name="TextBox 6"/>
          <p:cNvSpPr txBox="1"/>
          <p:nvPr/>
        </p:nvSpPr>
        <p:spPr>
          <a:xfrm>
            <a:off x="1113696" y="4267140"/>
            <a:ext cx="3001104" cy="369332"/>
          </a:xfrm>
          <a:prstGeom prst="rect">
            <a:avLst/>
          </a:prstGeom>
          <a:noFill/>
        </p:spPr>
        <p:txBody>
          <a:bodyPr wrap="square" rtlCol="0">
            <a:spAutoFit/>
          </a:bodyPr>
          <a:lstStyle/>
          <a:p>
            <a:r>
              <a:rPr lang="en-US" dirty="0" smtClean="0"/>
              <a:t>W Instruction (output):</a:t>
            </a:r>
            <a:endParaRPr lang="en-US" dirty="0"/>
          </a:p>
        </p:txBody>
      </p:sp>
      <p:sp>
        <p:nvSpPr>
          <p:cNvPr id="5" name="TextBox 4"/>
          <p:cNvSpPr txBox="1"/>
          <p:nvPr/>
        </p:nvSpPr>
        <p:spPr>
          <a:xfrm>
            <a:off x="2971800" y="2971800"/>
            <a:ext cx="4003432" cy="307777"/>
          </a:xfrm>
          <a:prstGeom prst="rect">
            <a:avLst/>
          </a:prstGeom>
          <a:noFill/>
        </p:spPr>
        <p:txBody>
          <a:bodyPr wrap="square" rtlCol="0">
            <a:spAutoFit/>
          </a:bodyPr>
          <a:lstStyle/>
          <a:p>
            <a:r>
              <a:rPr lang="en-US" sz="1400" dirty="0"/>
              <a:t>s</a:t>
            </a:r>
            <a:r>
              <a:rPr lang="en-US" sz="1400" dirty="0" smtClean="0"/>
              <a:t>hort: 2 bytes    short: 2 bytes	float: 4 bytes </a:t>
            </a:r>
            <a:endParaRPr lang="en-US" sz="1400" dirty="0"/>
          </a:p>
        </p:txBody>
      </p:sp>
      <p:cxnSp>
        <p:nvCxnSpPr>
          <p:cNvPr id="11" name="Straight Arrow Connector 10"/>
          <p:cNvCxnSpPr/>
          <p:nvPr/>
        </p:nvCxnSpPr>
        <p:spPr>
          <a:xfrm flipH="1">
            <a:off x="6975232" y="2964862"/>
            <a:ext cx="381000" cy="204786"/>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001608" y="2971800"/>
            <a:ext cx="381000" cy="1664672"/>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67600" y="2756356"/>
            <a:ext cx="1524000" cy="369332"/>
          </a:xfrm>
          <a:prstGeom prst="rect">
            <a:avLst/>
          </a:prstGeom>
          <a:noFill/>
        </p:spPr>
        <p:txBody>
          <a:bodyPr wrap="square" rtlCol="0">
            <a:spAutoFit/>
          </a:bodyPr>
          <a:lstStyle/>
          <a:p>
            <a:r>
              <a:rPr lang="en-US" dirty="0"/>
              <a:t>l</a:t>
            </a:r>
            <a:r>
              <a:rPr lang="en-US" dirty="0" smtClean="0"/>
              <a:t>ong: 8 bytes</a:t>
            </a:r>
            <a:endParaRPr lang="en-US" dirty="0"/>
          </a:p>
        </p:txBody>
      </p:sp>
      <p:sp>
        <p:nvSpPr>
          <p:cNvPr id="8" name="Date Placeholder 7"/>
          <p:cNvSpPr>
            <a:spLocks noGrp="1"/>
          </p:cNvSpPr>
          <p:nvPr>
            <p:ph type="dt" sz="half" idx="10"/>
          </p:nvPr>
        </p:nvSpPr>
        <p:spPr/>
        <p:txBody>
          <a:bodyPr/>
          <a:lstStyle/>
          <a:p>
            <a:pPr>
              <a:defRPr/>
            </a:pPr>
            <a:fld id="{78966866-2734-44D7-9C6B-08E06E51BCE8}" type="datetime1">
              <a:rPr lang="en-US" smtClean="0">
                <a:solidFill>
                  <a:prstClr val="black">
                    <a:tint val="75000"/>
                  </a:prstClr>
                </a:solidFill>
              </a:rPr>
              <a:pPr>
                <a:defRPr/>
              </a:pPr>
              <a:t>4/3/13</a:t>
            </a:fld>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FECB72D9-05F5-407D-A2D1-9C8921200C68}" type="slidenum">
              <a:rPr lang="en-US" smtClean="0">
                <a:solidFill>
                  <a:prstClr val="black">
                    <a:tint val="75000"/>
                  </a:prstClr>
                </a:solidFill>
              </a:rPr>
              <a:pPr>
                <a:defRPr/>
              </a:pPr>
              <a:t>29</a:t>
            </a:fld>
            <a:endParaRPr lang="en-US">
              <a:solidFill>
                <a:prstClr val="black">
                  <a:tint val="75000"/>
                </a:prstClr>
              </a:solidFill>
            </a:endParaRPr>
          </a:p>
        </p:txBody>
      </p:sp>
      <p:pic>
        <p:nvPicPr>
          <p:cNvPr id="15" name="Picture 3"/>
          <p:cNvPicPr>
            <a:picLocks noChangeAspect="1" noChangeArrowheads="1"/>
          </p:cNvPicPr>
          <p:nvPr/>
        </p:nvPicPr>
        <p:blipFill>
          <a:blip r:embed="rId6" cstate="print"/>
          <a:srcRect/>
          <a:stretch>
            <a:fillRect/>
          </a:stretch>
        </p:blipFill>
        <p:spPr bwMode="auto">
          <a:xfrm>
            <a:off x="8369520" y="381000"/>
            <a:ext cx="526805" cy="533400"/>
          </a:xfrm>
          <a:prstGeom prst="rect">
            <a:avLst/>
          </a:prstGeom>
          <a:noFill/>
          <a:ln w="9525">
            <a:noFill/>
            <a:round/>
            <a:headEnd/>
            <a:tailEnd/>
          </a:ln>
          <a:effectLst/>
        </p:spPr>
      </p:pic>
      <p:pic>
        <p:nvPicPr>
          <p:cNvPr id="16" name="Picture 15" descr="microsoft-research-logo.png"/>
          <p:cNvPicPr>
            <a:picLocks noChangeAspect="1"/>
          </p:cNvPicPr>
          <p:nvPr/>
        </p:nvPicPr>
        <p:blipFill>
          <a:blip r:embed="rId7" cstate="print"/>
          <a:stretch>
            <a:fillRect/>
          </a:stretch>
        </p:blipFill>
        <p:spPr>
          <a:xfrm>
            <a:off x="6811996" y="444137"/>
            <a:ext cx="1417604" cy="394063"/>
          </a:xfrm>
          <a:prstGeom prst="rect">
            <a:avLst/>
          </a:prstGeom>
        </p:spPr>
      </p:pic>
      <p:sp>
        <p:nvSpPr>
          <p:cNvPr id="20" name="Title 1"/>
          <p:cNvSpPr txBox="1">
            <a:spLocks/>
          </p:cNvSpPr>
          <p:nvPr/>
        </p:nvSpPr>
        <p:spPr>
          <a:xfrm>
            <a:off x="283464" y="228600"/>
            <a:ext cx="8784336" cy="1020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11045" indent="-311045" algn="l" defTabSz="829452">
              <a:buSzPct val="75000"/>
              <a:defRPr/>
            </a:pPr>
            <a:r>
              <a:rPr lang="en-US" altLang="zh-CN" sz="3000" b="1" dirty="0" smtClean="0"/>
              <a:t>Challenges in SIMD Evaluation</a:t>
            </a:r>
          </a:p>
        </p:txBody>
      </p:sp>
    </p:spTree>
    <p:custDataLst>
      <p:tags r:id="rId1"/>
    </p:custDataLst>
    <p:extLst>
      <p:ext uri="{BB962C8B-B14F-4D97-AF65-F5344CB8AC3E}">
        <p14:creationId xmlns:p14="http://schemas.microsoft.com/office/powerpoint/2010/main" val="3021918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BD5F1FBB-D685-44FD-8AB6-FB457E349BDB}" type="datetime1">
              <a:rPr lang="en-US" smtClean="0">
                <a:solidFill>
                  <a:prstClr val="black">
                    <a:tint val="75000"/>
                  </a:prstClr>
                </a:solidFill>
              </a:rPr>
              <a:pPr>
                <a:defRPr/>
              </a:pPr>
              <a:t>4/3/13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FECB72D9-05F5-407D-A2D1-9C8921200C68}" type="slidenum">
              <a:rPr lang="en-US" smtClean="0">
                <a:solidFill>
                  <a:prstClr val="black">
                    <a:tint val="75000"/>
                  </a:prstClr>
                </a:solidFill>
              </a:rPr>
              <a:pPr>
                <a:defRPr/>
              </a:pPr>
              <a:t>3</a:t>
            </a:fld>
            <a:endParaRPr lang="en-US">
              <a:solidFill>
                <a:prstClr val="black">
                  <a:tint val="75000"/>
                </a:prstClr>
              </a:solidFill>
            </a:endParaRPr>
          </a:p>
        </p:txBody>
      </p:sp>
      <p:sp>
        <p:nvSpPr>
          <p:cNvPr id="6" name="TextBox 5"/>
          <p:cNvSpPr txBox="1"/>
          <p:nvPr/>
        </p:nvSpPr>
        <p:spPr>
          <a:xfrm>
            <a:off x="1447800" y="3810000"/>
            <a:ext cx="6172200" cy="2585323"/>
          </a:xfrm>
          <a:prstGeom prst="rect">
            <a:avLst/>
          </a:prstGeom>
          <a:noFill/>
        </p:spPr>
        <p:txBody>
          <a:bodyPr wrap="square" rtlCol="0">
            <a:spAutoFit/>
          </a:bodyPr>
          <a:lstStyle/>
          <a:p>
            <a:r>
              <a:rPr lang="en-US" dirty="0"/>
              <a:t>float </a:t>
            </a:r>
            <a:r>
              <a:rPr lang="en-US" dirty="0" smtClean="0"/>
              <a:t>Search(float features[]) </a:t>
            </a:r>
            <a:r>
              <a:rPr lang="en-US" dirty="0"/>
              <a:t>{</a:t>
            </a:r>
          </a:p>
          <a:p>
            <a:r>
              <a:rPr lang="en-US" dirty="0" smtClean="0"/>
              <a:t>  float </a:t>
            </a:r>
            <a:r>
              <a:rPr lang="en-US" dirty="0"/>
              <a:t>feature = features[this-&gt;</a:t>
            </a:r>
            <a:r>
              <a:rPr lang="en-US" dirty="0" err="1"/>
              <a:t>featureIndex</a:t>
            </a:r>
            <a:r>
              <a:rPr lang="en-US" dirty="0" smtClean="0"/>
              <a:t>];</a:t>
            </a:r>
          </a:p>
          <a:p>
            <a:r>
              <a:rPr lang="en-US" dirty="0"/>
              <a:t> </a:t>
            </a:r>
            <a:r>
              <a:rPr lang="en-US" dirty="0" smtClean="0"/>
              <a:t> …</a:t>
            </a:r>
            <a:endParaRPr lang="en-US" dirty="0"/>
          </a:p>
          <a:p>
            <a:r>
              <a:rPr lang="en-US" dirty="0" smtClean="0"/>
              <a:t>  if </a:t>
            </a:r>
            <a:r>
              <a:rPr lang="en-US" dirty="0"/>
              <a:t>(feature &lt;= this-&gt;threshold</a:t>
            </a:r>
            <a:r>
              <a:rPr lang="en-US" dirty="0" smtClean="0"/>
              <a:t>)</a:t>
            </a:r>
            <a:endParaRPr lang="en-US" dirty="0"/>
          </a:p>
          <a:p>
            <a:r>
              <a:rPr lang="en-US" dirty="0"/>
              <a:t> </a:t>
            </a:r>
            <a:r>
              <a:rPr lang="en-US" dirty="0" smtClean="0"/>
              <a:t>   return </a:t>
            </a:r>
            <a:r>
              <a:rPr lang="en-US" dirty="0"/>
              <a:t>this-</a:t>
            </a:r>
            <a:r>
              <a:rPr lang="en-US" dirty="0" smtClean="0"/>
              <a:t>&gt;left-&gt;</a:t>
            </a:r>
            <a:r>
              <a:rPr lang="en-US" dirty="0"/>
              <a:t>Search(features);</a:t>
            </a:r>
          </a:p>
          <a:p>
            <a:r>
              <a:rPr lang="en-US" dirty="0" smtClean="0"/>
              <a:t>  else</a:t>
            </a:r>
          </a:p>
          <a:p>
            <a:r>
              <a:rPr lang="en-US" dirty="0"/>
              <a:t> </a:t>
            </a:r>
            <a:r>
              <a:rPr lang="en-US" dirty="0" smtClean="0"/>
              <a:t>   return </a:t>
            </a:r>
            <a:r>
              <a:rPr lang="en-US" dirty="0"/>
              <a:t>this-</a:t>
            </a:r>
            <a:r>
              <a:rPr lang="en-US" dirty="0" smtClean="0"/>
              <a:t>&gt;right-&gt;</a:t>
            </a:r>
            <a:r>
              <a:rPr lang="en-US" dirty="0"/>
              <a:t>Search(features</a:t>
            </a:r>
            <a:r>
              <a:rPr lang="en-US" dirty="0" smtClean="0"/>
              <a:t>);</a:t>
            </a:r>
          </a:p>
          <a:p>
            <a:r>
              <a:rPr lang="en-US" dirty="0"/>
              <a:t> </a:t>
            </a:r>
            <a:r>
              <a:rPr lang="en-US" dirty="0" smtClean="0"/>
              <a:t> …</a:t>
            </a:r>
            <a:endParaRPr lang="en-US" dirty="0"/>
          </a:p>
          <a:p>
            <a:r>
              <a:rPr lang="en-US" dirty="0" smtClean="0"/>
              <a:t>}</a:t>
            </a:r>
            <a:endParaRPr lang="en-US" dirty="0"/>
          </a:p>
        </p:txBody>
      </p:sp>
      <p:sp>
        <p:nvSpPr>
          <p:cNvPr id="13" name="TextBox 12"/>
          <p:cNvSpPr txBox="1"/>
          <p:nvPr/>
        </p:nvSpPr>
        <p:spPr>
          <a:xfrm>
            <a:off x="609600" y="1214735"/>
            <a:ext cx="4038600" cy="461665"/>
          </a:xfrm>
          <a:prstGeom prst="rect">
            <a:avLst/>
          </a:prstGeom>
          <a:noFill/>
        </p:spPr>
        <p:txBody>
          <a:bodyPr wrap="square" rtlCol="0">
            <a:spAutoFit/>
          </a:bodyPr>
          <a:lstStyle/>
          <a:p>
            <a:r>
              <a:rPr lang="en-US" sz="2400" dirty="0" smtClean="0"/>
              <a:t>Example: Random Forests</a:t>
            </a:r>
            <a:endParaRPr lang="en-US" sz="2400" dirty="0"/>
          </a:p>
        </p:txBody>
      </p:sp>
      <p:pic>
        <p:nvPicPr>
          <p:cNvPr id="1026" name="Picture 2"/>
          <p:cNvPicPr>
            <a:picLocks noChangeAspect="1" noChangeArrowheads="1"/>
          </p:cNvPicPr>
          <p:nvPr/>
        </p:nvPicPr>
        <p:blipFill>
          <a:blip r:embed="rId4" cstate="print"/>
          <a:srcRect/>
          <a:stretch>
            <a:fillRect/>
          </a:stretch>
        </p:blipFill>
        <p:spPr bwMode="auto">
          <a:xfrm>
            <a:off x="1676400" y="1600200"/>
            <a:ext cx="5715000" cy="1393576"/>
          </a:xfrm>
          <a:prstGeom prst="rect">
            <a:avLst/>
          </a:prstGeom>
          <a:noFill/>
          <a:ln w="9525">
            <a:noFill/>
            <a:miter lim="800000"/>
            <a:headEnd/>
            <a:tailEnd/>
          </a:ln>
        </p:spPr>
      </p:pic>
      <p:sp>
        <p:nvSpPr>
          <p:cNvPr id="14" name="TextBox 13"/>
          <p:cNvSpPr txBox="1"/>
          <p:nvPr/>
        </p:nvSpPr>
        <p:spPr>
          <a:xfrm>
            <a:off x="914400" y="3276600"/>
            <a:ext cx="6172200" cy="369332"/>
          </a:xfrm>
          <a:prstGeom prst="rect">
            <a:avLst/>
          </a:prstGeom>
          <a:noFill/>
        </p:spPr>
        <p:txBody>
          <a:bodyPr wrap="square" rtlCol="0">
            <a:spAutoFit/>
          </a:bodyPr>
          <a:lstStyle/>
          <a:p>
            <a:r>
              <a:rPr lang="en-US" dirty="0" smtClean="0">
                <a:solidFill>
                  <a:schemeClr val="accent4">
                    <a:lumMod val="50000"/>
                  </a:schemeClr>
                </a:solidFill>
              </a:rPr>
              <a:t>Input feature vector: &lt;f</a:t>
            </a:r>
            <a:r>
              <a:rPr lang="en-US" sz="1200" dirty="0" smtClean="0">
                <a:solidFill>
                  <a:schemeClr val="accent4">
                    <a:lumMod val="50000"/>
                  </a:schemeClr>
                </a:solidFill>
              </a:rPr>
              <a:t>0</a:t>
            </a:r>
            <a:r>
              <a:rPr lang="en-US" dirty="0" smtClean="0">
                <a:solidFill>
                  <a:schemeClr val="accent4">
                    <a:lumMod val="50000"/>
                  </a:schemeClr>
                </a:solidFill>
              </a:rPr>
              <a:t> = 0.6,  f</a:t>
            </a:r>
            <a:r>
              <a:rPr lang="en-US" sz="1200" dirty="0" smtClean="0">
                <a:solidFill>
                  <a:schemeClr val="accent4">
                    <a:lumMod val="50000"/>
                  </a:schemeClr>
                </a:solidFill>
              </a:rPr>
              <a:t>1</a:t>
            </a:r>
            <a:r>
              <a:rPr lang="en-US" dirty="0" smtClean="0">
                <a:solidFill>
                  <a:schemeClr val="accent4">
                    <a:lumMod val="50000"/>
                  </a:schemeClr>
                </a:solidFill>
              </a:rPr>
              <a:t> = 0.7, f</a:t>
            </a:r>
            <a:r>
              <a:rPr lang="en-US" sz="1200" dirty="0" smtClean="0">
                <a:solidFill>
                  <a:schemeClr val="accent4">
                    <a:lumMod val="50000"/>
                  </a:schemeClr>
                </a:solidFill>
              </a:rPr>
              <a:t>2</a:t>
            </a:r>
            <a:r>
              <a:rPr lang="en-US" dirty="0" smtClean="0">
                <a:solidFill>
                  <a:schemeClr val="accent4">
                    <a:lumMod val="50000"/>
                  </a:schemeClr>
                </a:solidFill>
              </a:rPr>
              <a:t> = 0.2, f</a:t>
            </a:r>
            <a:r>
              <a:rPr lang="en-US" sz="1200" dirty="0" smtClean="0">
                <a:solidFill>
                  <a:schemeClr val="accent4">
                    <a:lumMod val="50000"/>
                  </a:schemeClr>
                </a:solidFill>
              </a:rPr>
              <a:t>3</a:t>
            </a:r>
            <a:r>
              <a:rPr lang="en-US" dirty="0" smtClean="0">
                <a:solidFill>
                  <a:schemeClr val="accent4">
                    <a:lumMod val="50000"/>
                  </a:schemeClr>
                </a:solidFill>
              </a:rPr>
              <a:t> = 0.2&gt; </a:t>
            </a:r>
            <a:endParaRPr lang="en-US" dirty="0">
              <a:solidFill>
                <a:schemeClr val="accent4">
                  <a:lumMod val="50000"/>
                </a:schemeClr>
              </a:solidFill>
            </a:endParaRPr>
          </a:p>
        </p:txBody>
      </p:sp>
      <p:sp>
        <p:nvSpPr>
          <p:cNvPr id="15" name="Rectangle 14"/>
          <p:cNvSpPr/>
          <p:nvPr/>
        </p:nvSpPr>
        <p:spPr>
          <a:xfrm>
            <a:off x="2057400" y="1732052"/>
            <a:ext cx="1295400" cy="325348"/>
          </a:xfrm>
          <a:prstGeom prst="rect">
            <a:avLst/>
          </a:prstGeom>
          <a:solidFill>
            <a:schemeClr val="bg1">
              <a:alpha val="0"/>
            </a:schemeClr>
          </a:solid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791200" y="1732052"/>
            <a:ext cx="1295400" cy="325348"/>
          </a:xfrm>
          <a:prstGeom prst="rect">
            <a:avLst/>
          </a:prstGeom>
          <a:solidFill>
            <a:schemeClr val="bg1">
              <a:alpha val="0"/>
            </a:schemeClr>
          </a:solid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txBox="1">
            <a:spLocks/>
          </p:cNvSpPr>
          <p:nvPr/>
        </p:nvSpPr>
        <p:spPr>
          <a:xfrm>
            <a:off x="533400" y="228600"/>
            <a:ext cx="4876800" cy="967782"/>
          </a:xfrm>
          <a:prstGeom prst="rect">
            <a:avLst/>
          </a:prstGeom>
        </p:spPr>
        <p:txBody>
          <a:bodyPr vert="horz" lIns="91440" tIns="45720" rIns="91440" bIns="45720" rtlCol="0" anchor="ctr">
            <a:normAutofit/>
          </a:bodyPr>
          <a:lstStyle/>
          <a:p>
            <a:pPr marL="0" marR="0" lvl="0" indent="0" algn="l" defTabSz="829452" rtl="0" eaLnBrk="1" fontAlgn="auto" latinLnBrk="0" hangingPunct="1">
              <a:lnSpc>
                <a:spcPct val="100000"/>
              </a:lnSpc>
              <a:spcBef>
                <a:spcPct val="0"/>
              </a:spcBef>
              <a:spcAft>
                <a:spcPts val="0"/>
              </a:spcAft>
              <a:buClrTx/>
              <a:buSzTx/>
              <a:buFontTx/>
              <a:buNone/>
              <a:tabLst/>
              <a:defRPr/>
            </a:pPr>
            <a:r>
              <a:rPr kumimoji="0" lang="en-US" altLang="zh-CN" sz="3000" b="1" i="0" u="none" strike="noStrike" kern="1200" cap="none" spc="0" normalizeH="0" baseline="0" noProof="0" dirty="0" smtClean="0">
                <a:ln>
                  <a:noFill/>
                </a:ln>
                <a:solidFill>
                  <a:schemeClr val="tx1"/>
                </a:solidFill>
                <a:effectLst/>
                <a:uLnTx/>
                <a:uFillTx/>
                <a:latin typeface="+mj-lt"/>
                <a:ea typeface="+mj-ea"/>
                <a:cs typeface="+mj-cs"/>
              </a:rPr>
              <a:t>Exploit</a:t>
            </a:r>
            <a:r>
              <a:rPr kumimoji="0" lang="en-US" altLang="zh-CN" sz="3000" b="1" i="0" u="none" strike="noStrike" kern="1200" cap="none" spc="0" normalizeH="0" noProof="0" dirty="0" smtClean="0">
                <a:ln>
                  <a:noFill/>
                </a:ln>
                <a:solidFill>
                  <a:schemeClr val="tx1"/>
                </a:solidFill>
                <a:effectLst/>
                <a:uLnTx/>
                <a:uFillTx/>
                <a:latin typeface="+mj-lt"/>
                <a:ea typeface="+mj-ea"/>
                <a:cs typeface="+mj-cs"/>
              </a:rPr>
              <a:t> SIMD Hardware?</a:t>
            </a:r>
            <a:endParaRPr kumimoji="0" lang="en-US" altLang="zh-CN" sz="3000" b="1" i="0" u="none" strike="noStrike" kern="1200" cap="none" spc="0" normalizeH="0" baseline="0" noProof="0" dirty="0">
              <a:ln>
                <a:noFill/>
              </a:ln>
              <a:solidFill>
                <a:schemeClr val="tx1"/>
              </a:solidFill>
              <a:effectLst/>
              <a:uLnTx/>
              <a:uFillTx/>
              <a:latin typeface="+mj-lt"/>
              <a:ea typeface="+mj-ea"/>
              <a:cs typeface="+mj-cs"/>
            </a:endParaRPr>
          </a:p>
        </p:txBody>
      </p:sp>
      <p:pic>
        <p:nvPicPr>
          <p:cNvPr id="19" name="Picture 3"/>
          <p:cNvPicPr>
            <a:picLocks noChangeAspect="1" noChangeArrowheads="1"/>
          </p:cNvPicPr>
          <p:nvPr/>
        </p:nvPicPr>
        <p:blipFill>
          <a:blip r:embed="rId5" cstate="print"/>
          <a:srcRect/>
          <a:stretch>
            <a:fillRect/>
          </a:stretch>
        </p:blipFill>
        <p:spPr bwMode="auto">
          <a:xfrm>
            <a:off x="8388595" y="381000"/>
            <a:ext cx="526805" cy="533400"/>
          </a:xfrm>
          <a:prstGeom prst="rect">
            <a:avLst/>
          </a:prstGeom>
          <a:noFill/>
          <a:ln w="9525">
            <a:noFill/>
            <a:round/>
            <a:headEnd/>
            <a:tailEnd/>
          </a:ln>
          <a:effectLst/>
        </p:spPr>
      </p:pic>
      <p:pic>
        <p:nvPicPr>
          <p:cNvPr id="20" name="Picture 19" descr="microsoft-research-logo.png"/>
          <p:cNvPicPr>
            <a:picLocks noChangeAspect="1"/>
          </p:cNvPicPr>
          <p:nvPr/>
        </p:nvPicPr>
        <p:blipFill>
          <a:blip r:embed="rId6" cstate="print"/>
          <a:stretch>
            <a:fillRect/>
          </a:stretch>
        </p:blipFill>
        <p:spPr>
          <a:xfrm>
            <a:off x="6831071" y="444137"/>
            <a:ext cx="1417604" cy="394063"/>
          </a:xfrm>
          <a:prstGeom prst="rect">
            <a:avLst/>
          </a:prstGeom>
        </p:spPr>
      </p:pic>
      <p:cxnSp>
        <p:nvCxnSpPr>
          <p:cNvPr id="21" name="Straight Connector 20"/>
          <p:cNvCxnSpPr/>
          <p:nvPr/>
        </p:nvCxnSpPr>
        <p:spPr>
          <a:xfrm>
            <a:off x="533400" y="1066800"/>
            <a:ext cx="7924800" cy="0"/>
          </a:xfrm>
          <a:prstGeom prst="line">
            <a:avLst/>
          </a:prstGeom>
          <a:ln w="222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797794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0.00695 0.01088 L 0.05278 0.06805 " pathEditMode="relative" rAng="0" ptsTypes="AA">
                                      <p:cBhvr>
                                        <p:cTn id="14" dur="250" fill="hold"/>
                                        <p:tgtEl>
                                          <p:spTgt spid="15"/>
                                        </p:tgtEl>
                                        <p:attrNameLst>
                                          <p:attrName>ppt_x</p:attrName>
                                          <p:attrName>ppt_y</p:attrName>
                                        </p:attrNameLst>
                                      </p:cBhvr>
                                      <p:rCtr x="2300" y="2800"/>
                                    </p:animMotion>
                                  </p:childTnLst>
                                </p:cTn>
                              </p:par>
                            </p:childTnLst>
                          </p:cTn>
                        </p:par>
                      </p:childTnLst>
                    </p:cTn>
                  </p:par>
                  <p:par>
                    <p:cTn id="15" fill="hold">
                      <p:stCondLst>
                        <p:cond delay="indefinite"/>
                      </p:stCondLst>
                      <p:childTnLst>
                        <p:par>
                          <p:cTn id="16" fill="hold">
                            <p:stCondLst>
                              <p:cond delay="0"/>
                            </p:stCondLst>
                            <p:childTnLst>
                              <p:par>
                                <p:cTn id="17" presetID="49" presetClass="path" presetSubtype="0" accel="50000" decel="50000" fill="hold" grpId="3" nodeType="clickEffect">
                                  <p:stCondLst>
                                    <p:cond delay="0"/>
                                  </p:stCondLst>
                                  <p:childTnLst>
                                    <p:animMotion origin="layout" path="M 0.04861 0.06828 L 0.11528 0.13495 " pathEditMode="relative" rAng="0" ptsTypes="AA">
                                      <p:cBhvr>
                                        <p:cTn id="18" dur="500" fill="hold"/>
                                        <p:tgtEl>
                                          <p:spTgt spid="15"/>
                                        </p:tgtEl>
                                        <p:attrNameLst>
                                          <p:attrName>ppt_x</p:attrName>
                                          <p:attrName>ppt_y</p:attrName>
                                        </p:attrNameLst>
                                      </p:cBhvr>
                                      <p:rCtr x="3300" y="3300"/>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0" nodeType="clickEffect">
                                  <p:stCondLst>
                                    <p:cond delay="0"/>
                                  </p:stCondLst>
                                  <p:childTnLst>
                                    <p:animMotion origin="layout" path="M 3.33333E-6 2.59259E-6 L 0.0625 0.06828 " pathEditMode="relative" rAng="0" ptsTypes="AA">
                                      <p:cBhvr>
                                        <p:cTn id="26" dur="250" fill="hold"/>
                                        <p:tgtEl>
                                          <p:spTgt spid="18"/>
                                        </p:tgtEl>
                                        <p:attrNameLst>
                                          <p:attrName>ppt_x</p:attrName>
                                          <p:attrName>ppt_y</p:attrName>
                                        </p:attrNameLst>
                                      </p:cBhvr>
                                      <p:rCtr x="3100" y="3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animBg="1"/>
      <p:bldP spid="15" grpId="2" animBg="1"/>
      <p:bldP spid="15" grpId="3" animBg="1"/>
      <p:bldP spid="18" grpId="0" animBg="1"/>
      <p:bldP spid="18"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89037"/>
            <a:ext cx="8229600" cy="4525963"/>
          </a:xfrm>
        </p:spPr>
        <p:txBody>
          <a:bodyPr>
            <a:normAutofit/>
          </a:bodyPr>
          <a:lstStyle/>
          <a:p>
            <a:pPr marL="311045" indent="-311045" defTabSz="829452">
              <a:buSzPct val="75000"/>
              <a:buFont typeface="Wingdings" pitchFamily="2" charset="2"/>
              <a:buChar char="Ø"/>
              <a:defRPr/>
            </a:pPr>
            <a:r>
              <a:rPr lang="en-US" sz="2400" dirty="0" smtClean="0"/>
              <a:t>An Interpreter for Regular Expression Matching</a:t>
            </a:r>
          </a:p>
          <a:p>
            <a:pPr marL="702690" lvl="1" indent="-311045" defTabSz="829452">
              <a:buSzPct val="75000"/>
              <a:buFont typeface="Wingdings" pitchFamily="2" charset="2"/>
              <a:buChar char="ü"/>
              <a:defRPr/>
            </a:pPr>
            <a:r>
              <a:rPr lang="en-US" sz="1800" dirty="0" smtClean="0"/>
              <a:t>Compilation: Instruction Format (similar to Cox’s NFA engine)</a:t>
            </a:r>
          </a:p>
        </p:txBody>
      </p:sp>
      <p:sp>
        <p:nvSpPr>
          <p:cNvPr id="8" name="Date Placeholder 7"/>
          <p:cNvSpPr>
            <a:spLocks noGrp="1"/>
          </p:cNvSpPr>
          <p:nvPr>
            <p:ph type="dt" sz="half" idx="10"/>
          </p:nvPr>
        </p:nvSpPr>
        <p:spPr/>
        <p:txBody>
          <a:bodyPr/>
          <a:lstStyle/>
          <a:p>
            <a:pPr>
              <a:defRPr/>
            </a:pPr>
            <a:fld id="{78966866-2734-44D7-9C6B-08E06E51BCE8}" type="datetime1">
              <a:rPr lang="en-US" smtClean="0">
                <a:solidFill>
                  <a:prstClr val="black">
                    <a:tint val="75000"/>
                  </a:prstClr>
                </a:solidFill>
              </a:rPr>
              <a:pPr>
                <a:defRPr/>
              </a:pPr>
              <a:t>4/3/13</a:t>
            </a:fld>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FECB72D9-05F5-407D-A2D1-9C8921200C68}" type="slidenum">
              <a:rPr lang="en-US" smtClean="0">
                <a:solidFill>
                  <a:prstClr val="black">
                    <a:tint val="75000"/>
                  </a:prstClr>
                </a:solidFill>
              </a:rPr>
              <a:pPr>
                <a:defRPr/>
              </a:pPr>
              <a:t>30</a:t>
            </a:fld>
            <a:endParaRPr lang="en-US">
              <a:solidFill>
                <a:prstClr val="black">
                  <a:tint val="75000"/>
                </a:prstClr>
              </a:solidFill>
            </a:endParaRPr>
          </a:p>
        </p:txBody>
      </p:sp>
      <p:pic>
        <p:nvPicPr>
          <p:cNvPr id="15" name="Picture 3"/>
          <p:cNvPicPr>
            <a:picLocks noChangeAspect="1" noChangeArrowheads="1"/>
          </p:cNvPicPr>
          <p:nvPr/>
        </p:nvPicPr>
        <p:blipFill>
          <a:blip r:embed="rId4" cstate="print"/>
          <a:srcRect/>
          <a:stretch>
            <a:fillRect/>
          </a:stretch>
        </p:blipFill>
        <p:spPr bwMode="auto">
          <a:xfrm>
            <a:off x="8369520" y="381000"/>
            <a:ext cx="526805" cy="533400"/>
          </a:xfrm>
          <a:prstGeom prst="rect">
            <a:avLst/>
          </a:prstGeom>
          <a:noFill/>
          <a:ln w="9525">
            <a:noFill/>
            <a:round/>
            <a:headEnd/>
            <a:tailEnd/>
          </a:ln>
          <a:effectLst/>
        </p:spPr>
      </p:pic>
      <p:pic>
        <p:nvPicPr>
          <p:cNvPr id="16" name="Picture 15" descr="microsoft-research-logo.png"/>
          <p:cNvPicPr>
            <a:picLocks noChangeAspect="1"/>
          </p:cNvPicPr>
          <p:nvPr/>
        </p:nvPicPr>
        <p:blipFill>
          <a:blip r:embed="rId5" cstate="print"/>
          <a:stretch>
            <a:fillRect/>
          </a:stretch>
        </p:blipFill>
        <p:spPr>
          <a:xfrm>
            <a:off x="6811996" y="444137"/>
            <a:ext cx="1417604" cy="394063"/>
          </a:xfrm>
          <a:prstGeom prst="rect">
            <a:avLst/>
          </a:prstGeom>
        </p:spPr>
      </p:pic>
      <p:sp>
        <p:nvSpPr>
          <p:cNvPr id="20" name="Title 1"/>
          <p:cNvSpPr txBox="1">
            <a:spLocks/>
          </p:cNvSpPr>
          <p:nvPr/>
        </p:nvSpPr>
        <p:spPr>
          <a:xfrm>
            <a:off x="283464" y="228600"/>
            <a:ext cx="8784336" cy="1020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11045" indent="-311045" algn="l" defTabSz="829452">
              <a:buSzPct val="75000"/>
              <a:defRPr/>
            </a:pPr>
            <a:r>
              <a:rPr lang="en-US" altLang="zh-CN" sz="3000" b="1" dirty="0" smtClean="0"/>
              <a:t>Challenges in SIMD Evaluation</a:t>
            </a:r>
          </a:p>
        </p:txBody>
      </p:sp>
      <p:pic>
        <p:nvPicPr>
          <p:cNvPr id="10242" name="Picture 2"/>
          <p:cNvPicPr>
            <a:picLocks noChangeAspect="1" noChangeArrowheads="1"/>
          </p:cNvPicPr>
          <p:nvPr/>
        </p:nvPicPr>
        <p:blipFill>
          <a:blip r:embed="rId6" cstate="print"/>
          <a:srcRect/>
          <a:stretch>
            <a:fillRect/>
          </a:stretch>
        </p:blipFill>
        <p:spPr bwMode="auto">
          <a:xfrm>
            <a:off x="1600200" y="2032707"/>
            <a:ext cx="5933613" cy="4596693"/>
          </a:xfrm>
          <a:prstGeom prst="rect">
            <a:avLst/>
          </a:prstGeom>
          <a:noFill/>
          <a:ln w="9525">
            <a:noFill/>
            <a:miter lim="800000"/>
            <a:headEnd/>
            <a:tailEnd/>
          </a:ln>
        </p:spPr>
      </p:pic>
      <p:cxnSp>
        <p:nvCxnSpPr>
          <p:cNvPr id="10" name="Straight Connector 9"/>
          <p:cNvCxnSpPr/>
          <p:nvPr/>
        </p:nvCxnSpPr>
        <p:spPr>
          <a:xfrm>
            <a:off x="1828800" y="3962400"/>
            <a:ext cx="1981200"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021918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pPr>
              <a:defRPr/>
            </a:pPr>
            <a:fld id="{4514A39F-651F-4D01-AE92-E1B6534B4AF4}" type="datetime1">
              <a:rPr lang="en-US" smtClean="0">
                <a:solidFill>
                  <a:prstClr val="black">
                    <a:tint val="75000"/>
                  </a:prstClr>
                </a:solidFill>
              </a:rPr>
              <a:pPr>
                <a:defRPr/>
              </a:pPr>
              <a:t>4/3/13</a:t>
            </a:fld>
            <a:endParaRPr lang="en-US">
              <a:solidFill>
                <a:prstClr val="black">
                  <a:tint val="75000"/>
                </a:prstClr>
              </a:solidFill>
            </a:endParaRPr>
          </a:p>
        </p:txBody>
      </p:sp>
      <p:sp>
        <p:nvSpPr>
          <p:cNvPr id="14" name="Slide Number Placeholder 13"/>
          <p:cNvSpPr>
            <a:spLocks noGrp="1"/>
          </p:cNvSpPr>
          <p:nvPr>
            <p:ph type="sldNum" sz="quarter" idx="12"/>
          </p:nvPr>
        </p:nvSpPr>
        <p:spPr/>
        <p:txBody>
          <a:bodyPr/>
          <a:lstStyle/>
          <a:p>
            <a:pPr>
              <a:defRPr/>
            </a:pPr>
            <a:fld id="{FECB72D9-05F5-407D-A2D1-9C8921200C68}" type="slidenum">
              <a:rPr lang="en-US" smtClean="0">
                <a:solidFill>
                  <a:prstClr val="black">
                    <a:tint val="75000"/>
                  </a:prstClr>
                </a:solidFill>
              </a:rPr>
              <a:pPr>
                <a:defRPr/>
              </a:pPr>
              <a:t>31</a:t>
            </a:fld>
            <a:endParaRPr lang="en-US">
              <a:solidFill>
                <a:prstClr val="black">
                  <a:tint val="75000"/>
                </a:prstClr>
              </a:solidFill>
            </a:endParaRPr>
          </a:p>
        </p:txBody>
      </p:sp>
      <p:sp>
        <p:nvSpPr>
          <p:cNvPr id="9" name="Content Placeholder 2"/>
          <p:cNvSpPr>
            <a:spLocks noGrp="1"/>
          </p:cNvSpPr>
          <p:nvPr>
            <p:ph idx="1"/>
          </p:nvPr>
        </p:nvSpPr>
        <p:spPr>
          <a:xfrm>
            <a:off x="381000" y="1265237"/>
            <a:ext cx="8305800" cy="4373563"/>
          </a:xfrm>
        </p:spPr>
        <p:txBody>
          <a:bodyPr>
            <a:normAutofit/>
          </a:bodyPr>
          <a:lstStyle/>
          <a:p>
            <a:pPr>
              <a:buFont typeface="Wingdings" pitchFamily="2" charset="2"/>
              <a:buChar char="Ø"/>
            </a:pPr>
            <a:r>
              <a:rPr lang="en-US" sz="2400" dirty="0" smtClean="0"/>
              <a:t>Tiling trees into smaller bags</a:t>
            </a:r>
          </a:p>
          <a:p>
            <a:pPr marL="702690" lvl="1" indent="-311045" defTabSz="829452">
              <a:buSzPct val="75000"/>
              <a:buFont typeface="Wingdings" pitchFamily="2" charset="2"/>
              <a:buChar char="ü"/>
              <a:defRPr/>
            </a:pPr>
            <a:r>
              <a:rPr lang="en-US" sz="2200" b="1" dirty="0" smtClean="0"/>
              <a:t>Observation:</a:t>
            </a:r>
            <a:r>
              <a:rPr lang="en-US" sz="2200" dirty="0" smtClean="0"/>
              <a:t> Only a small number of trees are processed at the same time</a:t>
            </a:r>
          </a:p>
          <a:p>
            <a:pPr marL="702690" lvl="1" indent="-311045" defTabSz="829452">
              <a:buSzPct val="75000"/>
              <a:buFont typeface="Wingdings" pitchFamily="2" charset="2"/>
              <a:buChar char="ü"/>
              <a:defRPr/>
            </a:pPr>
            <a:r>
              <a:rPr lang="en-US" sz="2200" dirty="0" smtClean="0"/>
              <a:t>Total number of trees is N, and the number of trees in each bag is n, then within each bag, we </a:t>
            </a:r>
            <a:r>
              <a:rPr lang="en-US" sz="2200" dirty="0" err="1" smtClean="0"/>
              <a:t>linearize</a:t>
            </a:r>
            <a:r>
              <a:rPr lang="en-US" sz="2200" dirty="0" smtClean="0"/>
              <a:t> n trees by LL/SLL/DLL layout</a:t>
            </a:r>
          </a:p>
          <a:p>
            <a:pPr marL="702690" lvl="1" indent="-311045" defTabSz="829452">
              <a:buSzPct val="75000"/>
              <a:buFont typeface="Wingdings" pitchFamily="2" charset="2"/>
              <a:buChar char="ü"/>
              <a:defRPr/>
            </a:pPr>
            <a:r>
              <a:rPr lang="en-US" sz="2200" dirty="0" smtClean="0"/>
              <a:t>Tiling can improve the locality of deep levels of trees, especially for SLL and DLL layout</a:t>
            </a:r>
          </a:p>
        </p:txBody>
      </p:sp>
      <p:sp>
        <p:nvSpPr>
          <p:cNvPr id="11" name="Title 1"/>
          <p:cNvSpPr txBox="1">
            <a:spLocks/>
          </p:cNvSpPr>
          <p:nvPr/>
        </p:nvSpPr>
        <p:spPr>
          <a:xfrm>
            <a:off x="359664" y="198438"/>
            <a:ext cx="5355336"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000" b="1" dirty="0" smtClean="0"/>
              <a:t>Parallelism Optimizations</a:t>
            </a:r>
          </a:p>
        </p:txBody>
      </p:sp>
      <p:pic>
        <p:nvPicPr>
          <p:cNvPr id="12" name="Picture 3"/>
          <p:cNvPicPr>
            <a:picLocks noChangeAspect="1" noChangeArrowheads="1"/>
          </p:cNvPicPr>
          <p:nvPr/>
        </p:nvPicPr>
        <p:blipFill>
          <a:blip r:embed="rId4" cstate="print"/>
          <a:srcRect/>
          <a:stretch>
            <a:fillRect/>
          </a:stretch>
        </p:blipFill>
        <p:spPr bwMode="auto">
          <a:xfrm>
            <a:off x="8369520" y="381000"/>
            <a:ext cx="526805" cy="533400"/>
          </a:xfrm>
          <a:prstGeom prst="rect">
            <a:avLst/>
          </a:prstGeom>
          <a:noFill/>
          <a:ln w="9525">
            <a:noFill/>
            <a:round/>
            <a:headEnd/>
            <a:tailEnd/>
          </a:ln>
          <a:effectLst/>
        </p:spPr>
      </p:pic>
      <p:pic>
        <p:nvPicPr>
          <p:cNvPr id="13" name="Picture 12" descr="microsoft-research-logo.png"/>
          <p:cNvPicPr>
            <a:picLocks noChangeAspect="1"/>
          </p:cNvPicPr>
          <p:nvPr/>
        </p:nvPicPr>
        <p:blipFill>
          <a:blip r:embed="rId5" cstate="print"/>
          <a:stretch>
            <a:fillRect/>
          </a:stretch>
        </p:blipFill>
        <p:spPr>
          <a:xfrm>
            <a:off x="6811996" y="444137"/>
            <a:ext cx="1417604" cy="394063"/>
          </a:xfrm>
          <a:prstGeom prst="rect">
            <a:avLst/>
          </a:prstGeom>
        </p:spPr>
      </p:pic>
      <p:cxnSp>
        <p:nvCxnSpPr>
          <p:cNvPr id="15" name="Straight Connector 14"/>
          <p:cNvCxnSpPr/>
          <p:nvPr/>
        </p:nvCxnSpPr>
        <p:spPr>
          <a:xfrm>
            <a:off x="381000" y="1066800"/>
            <a:ext cx="7924800" cy="0"/>
          </a:xfrm>
          <a:prstGeom prst="line">
            <a:avLst/>
          </a:prstGeom>
          <a:ln w="222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00452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idx="10"/>
          </p:nvPr>
        </p:nvSpPr>
        <p:spPr/>
        <p:txBody>
          <a:bodyPr/>
          <a:lstStyle/>
          <a:p>
            <a:fld id="{C85652DA-3F1F-4BD6-B308-EA7C6037426C}" type="datetime1">
              <a:rPr lang="en-US" smtClean="0"/>
              <a:pPr/>
              <a:t>4/3/13</a:t>
            </a:fld>
            <a:endParaRPr lang="en-GB" dirty="0"/>
          </a:p>
        </p:txBody>
      </p:sp>
      <p:sp>
        <p:nvSpPr>
          <p:cNvPr id="4" name="Slide Number Placeholder 3"/>
          <p:cNvSpPr>
            <a:spLocks noGrp="1"/>
          </p:cNvSpPr>
          <p:nvPr>
            <p:ph type="sldNum" idx="12"/>
          </p:nvPr>
        </p:nvSpPr>
        <p:spPr/>
        <p:txBody>
          <a:bodyPr/>
          <a:lstStyle/>
          <a:p>
            <a:fld id="{F10D7A5F-5C94-4D32-B52A-AB6C321ED3BD}" type="slidenum">
              <a:rPr lang="en-GB" smtClean="0"/>
              <a:pPr/>
              <a:t>32</a:t>
            </a:fld>
            <a:endParaRPr lang="en-GB"/>
          </a:p>
        </p:txBody>
      </p:sp>
      <p:sp>
        <p:nvSpPr>
          <p:cNvPr id="6" name="Content Placeholder 7"/>
          <p:cNvSpPr txBox="1">
            <a:spLocks/>
          </p:cNvSpPr>
          <p:nvPr/>
        </p:nvSpPr>
        <p:spPr>
          <a:xfrm>
            <a:off x="457200" y="1219200"/>
            <a:ext cx="8229600" cy="4800600"/>
          </a:xfrm>
          <a:prstGeom prst="rect">
            <a:avLst/>
          </a:prstGeom>
        </p:spPr>
        <p:txBody>
          <a:bodyPr lIns="82945" tIns="41473" rIns="82945" bIns="41473"/>
          <a:lstStyle/>
          <a:p>
            <a:pPr marL="311045" indent="-311045" defTabSz="829452">
              <a:spcBef>
                <a:spcPct val="20000"/>
              </a:spcBef>
              <a:buSzPct val="75000"/>
              <a:buFont typeface="Wingdings" pitchFamily="2" charset="2"/>
              <a:buChar char="Ø"/>
              <a:defRPr/>
            </a:pPr>
            <a:r>
              <a:rPr lang="en-US" sz="2400" dirty="0" smtClean="0"/>
              <a:t>Impact of Tiling</a:t>
            </a:r>
          </a:p>
        </p:txBody>
      </p:sp>
      <p:sp>
        <p:nvSpPr>
          <p:cNvPr id="12" name="TextBox 11"/>
          <p:cNvSpPr txBox="1"/>
          <p:nvPr/>
        </p:nvSpPr>
        <p:spPr>
          <a:xfrm>
            <a:off x="2667000" y="5574268"/>
            <a:ext cx="4800600" cy="369332"/>
          </a:xfrm>
          <a:prstGeom prst="rect">
            <a:avLst/>
          </a:prstGeom>
          <a:noFill/>
        </p:spPr>
        <p:txBody>
          <a:bodyPr wrap="square" rtlCol="0">
            <a:spAutoFit/>
          </a:bodyPr>
          <a:lstStyle/>
          <a:p>
            <a:r>
              <a:rPr lang="en-US" b="1" dirty="0" smtClean="0"/>
              <a:t>The Impact of Tiling on Our Approach</a:t>
            </a:r>
            <a:endParaRPr lang="en-US" b="1" dirty="0"/>
          </a:p>
        </p:txBody>
      </p:sp>
      <p:pic>
        <p:nvPicPr>
          <p:cNvPr id="5122" name="Picture 2"/>
          <p:cNvPicPr>
            <a:picLocks noChangeAspect="1" noChangeArrowheads="1"/>
          </p:cNvPicPr>
          <p:nvPr/>
        </p:nvPicPr>
        <p:blipFill>
          <a:blip r:embed="rId3" cstate="print"/>
          <a:srcRect/>
          <a:stretch>
            <a:fillRect/>
          </a:stretch>
        </p:blipFill>
        <p:spPr bwMode="auto">
          <a:xfrm>
            <a:off x="1905000" y="1921727"/>
            <a:ext cx="5486400" cy="3412273"/>
          </a:xfrm>
          <a:prstGeom prst="rect">
            <a:avLst/>
          </a:prstGeom>
          <a:noFill/>
          <a:ln w="9525">
            <a:noFill/>
            <a:miter lim="800000"/>
            <a:headEnd/>
            <a:tailEnd/>
          </a:ln>
        </p:spPr>
      </p:pic>
      <p:cxnSp>
        <p:nvCxnSpPr>
          <p:cNvPr id="13" name="Straight Arrow Connector 12"/>
          <p:cNvCxnSpPr/>
          <p:nvPr/>
        </p:nvCxnSpPr>
        <p:spPr>
          <a:xfrm>
            <a:off x="5486400" y="4038600"/>
            <a:ext cx="228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705600" y="4343400"/>
            <a:ext cx="152400" cy="152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 name="Title 1"/>
          <p:cNvSpPr txBox="1">
            <a:spLocks/>
          </p:cNvSpPr>
          <p:nvPr/>
        </p:nvSpPr>
        <p:spPr>
          <a:xfrm>
            <a:off x="381000" y="228600"/>
            <a:ext cx="5616240" cy="967782"/>
          </a:xfrm>
          <a:prstGeom prst="rect">
            <a:avLst/>
          </a:prstGeom>
        </p:spPr>
        <p:txBody>
          <a:bodyPr vert="horz" lIns="91440" tIns="45720" rIns="91440" bIns="45720" rtlCol="0" anchor="ctr">
            <a:normAutofit/>
          </a:bodyPr>
          <a:lstStyle/>
          <a:p>
            <a:pPr marL="0" marR="0" lvl="0" indent="0" algn="l" defTabSz="829452" rtl="0" eaLnBrk="1" fontAlgn="auto" latinLnBrk="0" hangingPunct="1">
              <a:lnSpc>
                <a:spcPct val="100000"/>
              </a:lnSpc>
              <a:spcBef>
                <a:spcPct val="0"/>
              </a:spcBef>
              <a:spcAft>
                <a:spcPts val="0"/>
              </a:spcAft>
              <a:buClrTx/>
              <a:buSzTx/>
              <a:buFontTx/>
              <a:buNone/>
              <a:tabLst/>
              <a:defRPr/>
            </a:pPr>
            <a:r>
              <a:rPr kumimoji="0" lang="en-US" altLang="zh-CN" sz="3000" b="1" i="0" u="none" strike="noStrike" kern="1200" cap="none" spc="0" normalizeH="0" baseline="0" noProof="0" smtClean="0">
                <a:ln>
                  <a:noFill/>
                </a:ln>
                <a:solidFill>
                  <a:schemeClr val="tx1"/>
                </a:solidFill>
                <a:effectLst/>
                <a:uLnTx/>
                <a:uFillTx/>
                <a:latin typeface="+mj-lt"/>
                <a:ea typeface="+mj-ea"/>
                <a:cs typeface="+mj-cs"/>
              </a:rPr>
              <a:t>Benefits from Optimizations</a:t>
            </a:r>
            <a:endParaRPr kumimoji="0" lang="en-US" altLang="zh-CN" sz="3000" b="1" i="0" u="none" strike="noStrike" kern="1200" cap="none" spc="0" normalizeH="0" baseline="0" noProof="0" dirty="0">
              <a:ln>
                <a:noFill/>
              </a:ln>
              <a:solidFill>
                <a:schemeClr val="tx1"/>
              </a:solidFill>
              <a:effectLst/>
              <a:uLnTx/>
              <a:uFillTx/>
              <a:latin typeface="+mj-lt"/>
              <a:ea typeface="+mj-ea"/>
              <a:cs typeface="+mj-cs"/>
            </a:endParaRPr>
          </a:p>
        </p:txBody>
      </p:sp>
      <p:cxnSp>
        <p:nvCxnSpPr>
          <p:cNvPr id="18" name="Straight Connector 17"/>
          <p:cNvCxnSpPr/>
          <p:nvPr/>
        </p:nvCxnSpPr>
        <p:spPr>
          <a:xfrm>
            <a:off x="381000" y="1066800"/>
            <a:ext cx="7924800" cy="0"/>
          </a:xfrm>
          <a:prstGeom prst="line">
            <a:avLst/>
          </a:prstGeom>
          <a:ln w="222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pic>
        <p:nvPicPr>
          <p:cNvPr id="19" name="Picture 3"/>
          <p:cNvPicPr>
            <a:picLocks noChangeAspect="1" noChangeArrowheads="1"/>
          </p:cNvPicPr>
          <p:nvPr/>
        </p:nvPicPr>
        <p:blipFill>
          <a:blip r:embed="rId4" cstate="print"/>
          <a:srcRect/>
          <a:stretch>
            <a:fillRect/>
          </a:stretch>
        </p:blipFill>
        <p:spPr bwMode="auto">
          <a:xfrm>
            <a:off x="8369520" y="381000"/>
            <a:ext cx="526805" cy="533400"/>
          </a:xfrm>
          <a:prstGeom prst="rect">
            <a:avLst/>
          </a:prstGeom>
          <a:noFill/>
          <a:ln w="9525">
            <a:noFill/>
            <a:round/>
            <a:headEnd/>
            <a:tailEnd/>
          </a:ln>
          <a:effectLst/>
        </p:spPr>
      </p:pic>
      <p:pic>
        <p:nvPicPr>
          <p:cNvPr id="20" name="Picture 19" descr="microsoft-research-logo.png"/>
          <p:cNvPicPr>
            <a:picLocks noChangeAspect="1"/>
          </p:cNvPicPr>
          <p:nvPr/>
        </p:nvPicPr>
        <p:blipFill>
          <a:blip r:embed="rId5" cstate="print"/>
          <a:stretch>
            <a:fillRect/>
          </a:stretch>
        </p:blipFill>
        <p:spPr>
          <a:xfrm>
            <a:off x="6811996" y="444137"/>
            <a:ext cx="1417604" cy="394063"/>
          </a:xfrm>
          <a:prstGeom prst="rect">
            <a:avLst/>
          </a:prstGeom>
        </p:spPr>
      </p:pic>
    </p:spTree>
    <p:extLst>
      <p:ext uri="{BB962C8B-B14F-4D97-AF65-F5344CB8AC3E}">
        <p14:creationId xmlns:p14="http://schemas.microsoft.com/office/powerpoint/2010/main" val="31646511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idx="10"/>
          </p:nvPr>
        </p:nvSpPr>
        <p:spPr/>
        <p:txBody>
          <a:bodyPr/>
          <a:lstStyle/>
          <a:p>
            <a:fld id="{C85652DA-3F1F-4BD6-B308-EA7C6037426C}" type="datetime1">
              <a:rPr lang="en-US" smtClean="0"/>
              <a:pPr/>
              <a:t>4/3/13</a:t>
            </a:fld>
            <a:endParaRPr lang="en-GB" dirty="0"/>
          </a:p>
        </p:txBody>
      </p:sp>
      <p:sp>
        <p:nvSpPr>
          <p:cNvPr id="4" name="Slide Number Placeholder 3"/>
          <p:cNvSpPr>
            <a:spLocks noGrp="1"/>
          </p:cNvSpPr>
          <p:nvPr>
            <p:ph type="sldNum" idx="12"/>
          </p:nvPr>
        </p:nvSpPr>
        <p:spPr/>
        <p:txBody>
          <a:bodyPr/>
          <a:lstStyle/>
          <a:p>
            <a:fld id="{F10D7A5F-5C94-4D32-B52A-AB6C321ED3BD}" type="slidenum">
              <a:rPr lang="en-GB" smtClean="0"/>
              <a:pPr/>
              <a:t>33</a:t>
            </a:fld>
            <a:endParaRPr lang="en-GB"/>
          </a:p>
        </p:txBody>
      </p:sp>
      <p:sp>
        <p:nvSpPr>
          <p:cNvPr id="6" name="Content Placeholder 7"/>
          <p:cNvSpPr txBox="1">
            <a:spLocks/>
          </p:cNvSpPr>
          <p:nvPr/>
        </p:nvSpPr>
        <p:spPr>
          <a:xfrm>
            <a:off x="457200" y="1219200"/>
            <a:ext cx="8229600" cy="4800600"/>
          </a:xfrm>
          <a:prstGeom prst="rect">
            <a:avLst/>
          </a:prstGeom>
        </p:spPr>
        <p:txBody>
          <a:bodyPr lIns="82945" tIns="41473" rIns="82945" bIns="41473"/>
          <a:lstStyle/>
          <a:p>
            <a:pPr marL="311045" indent="-311045" defTabSz="829452">
              <a:spcBef>
                <a:spcPct val="20000"/>
              </a:spcBef>
              <a:buSzPct val="75000"/>
              <a:buFont typeface="Wingdings" pitchFamily="2" charset="2"/>
              <a:buChar char="Ø"/>
              <a:defRPr/>
            </a:pPr>
            <a:r>
              <a:rPr lang="en-US" sz="2400" dirty="0" smtClean="0"/>
              <a:t>Tiling gives us benefits for the deeper evaluation levels</a:t>
            </a:r>
          </a:p>
        </p:txBody>
      </p:sp>
      <p:pic>
        <p:nvPicPr>
          <p:cNvPr id="11" name="Picture 8"/>
          <p:cNvPicPr>
            <a:picLocks noChangeAspect="1" noChangeArrowheads="1"/>
          </p:cNvPicPr>
          <p:nvPr/>
        </p:nvPicPr>
        <p:blipFill>
          <a:blip r:embed="rId3" cstate="print"/>
          <a:srcRect/>
          <a:stretch>
            <a:fillRect/>
          </a:stretch>
        </p:blipFill>
        <p:spPr bwMode="auto">
          <a:xfrm>
            <a:off x="2039160" y="1981200"/>
            <a:ext cx="4857000" cy="3810000"/>
          </a:xfrm>
          <a:prstGeom prst="rect">
            <a:avLst/>
          </a:prstGeom>
          <a:noFill/>
          <a:ln w="9525">
            <a:noFill/>
            <a:miter lim="800000"/>
            <a:headEnd/>
            <a:tailEnd/>
          </a:ln>
        </p:spPr>
      </p:pic>
      <p:sp>
        <p:nvSpPr>
          <p:cNvPr id="15" name="TextBox 14"/>
          <p:cNvSpPr txBox="1"/>
          <p:nvPr/>
        </p:nvSpPr>
        <p:spPr>
          <a:xfrm>
            <a:off x="1277160" y="5955268"/>
            <a:ext cx="7315200" cy="369332"/>
          </a:xfrm>
          <a:prstGeom prst="rect">
            <a:avLst/>
          </a:prstGeom>
          <a:noFill/>
        </p:spPr>
        <p:txBody>
          <a:bodyPr wrap="square" rtlCol="0">
            <a:spAutoFit/>
          </a:bodyPr>
          <a:lstStyle/>
          <a:p>
            <a:r>
              <a:rPr lang="en-US" b="1" dirty="0" smtClean="0"/>
              <a:t>Execution Time with Changing Evaluation Levels and Tiling Size</a:t>
            </a:r>
            <a:endParaRPr lang="en-US" b="1" dirty="0"/>
          </a:p>
        </p:txBody>
      </p:sp>
      <p:sp>
        <p:nvSpPr>
          <p:cNvPr id="18" name="Title 1"/>
          <p:cNvSpPr txBox="1">
            <a:spLocks/>
          </p:cNvSpPr>
          <p:nvPr/>
        </p:nvSpPr>
        <p:spPr>
          <a:xfrm>
            <a:off x="381000" y="228600"/>
            <a:ext cx="5616240" cy="967782"/>
          </a:xfrm>
          <a:prstGeom prst="rect">
            <a:avLst/>
          </a:prstGeom>
        </p:spPr>
        <p:txBody>
          <a:bodyPr vert="horz" lIns="91440" tIns="45720" rIns="91440" bIns="45720" rtlCol="0" anchor="ctr">
            <a:normAutofit/>
          </a:bodyPr>
          <a:lstStyle/>
          <a:p>
            <a:pPr marL="0" marR="0" lvl="0" indent="0" algn="l" defTabSz="829452" rtl="0" eaLnBrk="1" fontAlgn="auto" latinLnBrk="0" hangingPunct="1">
              <a:lnSpc>
                <a:spcPct val="100000"/>
              </a:lnSpc>
              <a:spcBef>
                <a:spcPct val="0"/>
              </a:spcBef>
              <a:spcAft>
                <a:spcPts val="0"/>
              </a:spcAft>
              <a:buClrTx/>
              <a:buSzTx/>
              <a:buFontTx/>
              <a:buNone/>
              <a:tabLst/>
              <a:defRPr/>
            </a:pPr>
            <a:r>
              <a:rPr kumimoji="0" lang="en-US" altLang="zh-CN" sz="3000" b="1" i="0" u="none" strike="noStrike" kern="1200" cap="none" spc="0" normalizeH="0" baseline="0" noProof="0" smtClean="0">
                <a:ln>
                  <a:noFill/>
                </a:ln>
                <a:solidFill>
                  <a:schemeClr val="tx1"/>
                </a:solidFill>
                <a:effectLst/>
                <a:uLnTx/>
                <a:uFillTx/>
                <a:latin typeface="+mj-lt"/>
                <a:ea typeface="+mj-ea"/>
                <a:cs typeface="+mj-cs"/>
              </a:rPr>
              <a:t>Benefits from Optimizations</a:t>
            </a:r>
            <a:endParaRPr kumimoji="0" lang="en-US" altLang="zh-CN" sz="3000" b="1" i="0" u="none" strike="noStrike" kern="1200" cap="none" spc="0" normalizeH="0" baseline="0" noProof="0" dirty="0">
              <a:ln>
                <a:noFill/>
              </a:ln>
              <a:solidFill>
                <a:schemeClr val="tx1"/>
              </a:solidFill>
              <a:effectLst/>
              <a:uLnTx/>
              <a:uFillTx/>
              <a:latin typeface="+mj-lt"/>
              <a:ea typeface="+mj-ea"/>
              <a:cs typeface="+mj-cs"/>
            </a:endParaRPr>
          </a:p>
        </p:txBody>
      </p:sp>
      <p:cxnSp>
        <p:nvCxnSpPr>
          <p:cNvPr id="19" name="Straight Connector 18"/>
          <p:cNvCxnSpPr/>
          <p:nvPr/>
        </p:nvCxnSpPr>
        <p:spPr>
          <a:xfrm>
            <a:off x="381000" y="1066800"/>
            <a:ext cx="7924800" cy="0"/>
          </a:xfrm>
          <a:prstGeom prst="line">
            <a:avLst/>
          </a:prstGeom>
          <a:ln w="222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pic>
        <p:nvPicPr>
          <p:cNvPr id="20" name="Picture 3"/>
          <p:cNvPicPr>
            <a:picLocks noChangeAspect="1" noChangeArrowheads="1"/>
          </p:cNvPicPr>
          <p:nvPr/>
        </p:nvPicPr>
        <p:blipFill>
          <a:blip r:embed="rId4" cstate="print"/>
          <a:srcRect/>
          <a:stretch>
            <a:fillRect/>
          </a:stretch>
        </p:blipFill>
        <p:spPr bwMode="auto">
          <a:xfrm>
            <a:off x="8369520" y="381000"/>
            <a:ext cx="526805" cy="533400"/>
          </a:xfrm>
          <a:prstGeom prst="rect">
            <a:avLst/>
          </a:prstGeom>
          <a:noFill/>
          <a:ln w="9525">
            <a:noFill/>
            <a:round/>
            <a:headEnd/>
            <a:tailEnd/>
          </a:ln>
          <a:effectLst/>
        </p:spPr>
      </p:pic>
      <p:pic>
        <p:nvPicPr>
          <p:cNvPr id="21" name="Picture 20" descr="microsoft-research-logo.png"/>
          <p:cNvPicPr>
            <a:picLocks noChangeAspect="1"/>
          </p:cNvPicPr>
          <p:nvPr/>
        </p:nvPicPr>
        <p:blipFill>
          <a:blip r:embed="rId5" cstate="print"/>
          <a:stretch>
            <a:fillRect/>
          </a:stretch>
        </p:blipFill>
        <p:spPr>
          <a:xfrm>
            <a:off x="6811996" y="444137"/>
            <a:ext cx="1417604" cy="394063"/>
          </a:xfrm>
          <a:prstGeom prst="rect">
            <a:avLst/>
          </a:prstGeom>
        </p:spPr>
      </p:pic>
    </p:spTree>
    <p:extLst>
      <p:ext uri="{BB962C8B-B14F-4D97-AF65-F5344CB8AC3E}">
        <p14:creationId xmlns:p14="http://schemas.microsoft.com/office/powerpoint/2010/main" val="316465113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idx="10"/>
          </p:nvPr>
        </p:nvSpPr>
        <p:spPr/>
        <p:txBody>
          <a:bodyPr/>
          <a:lstStyle/>
          <a:p>
            <a:fld id="{C85652DA-3F1F-4BD6-B308-EA7C6037426C}" type="datetime1">
              <a:rPr lang="en-US" smtClean="0"/>
              <a:pPr/>
              <a:t>4/3/13</a:t>
            </a:fld>
            <a:endParaRPr lang="en-GB"/>
          </a:p>
        </p:txBody>
      </p:sp>
      <p:sp>
        <p:nvSpPr>
          <p:cNvPr id="4" name="Slide Number Placeholder 3"/>
          <p:cNvSpPr>
            <a:spLocks noGrp="1"/>
          </p:cNvSpPr>
          <p:nvPr>
            <p:ph type="sldNum" idx="12"/>
          </p:nvPr>
        </p:nvSpPr>
        <p:spPr/>
        <p:txBody>
          <a:bodyPr/>
          <a:lstStyle/>
          <a:p>
            <a:fld id="{F10D7A5F-5C94-4D32-B52A-AB6C321ED3BD}" type="slidenum">
              <a:rPr lang="en-GB" smtClean="0"/>
              <a:pPr/>
              <a:t>4</a:t>
            </a:fld>
            <a:endParaRPr lang="en-GB"/>
          </a:p>
        </p:txBody>
      </p:sp>
      <p:sp>
        <p:nvSpPr>
          <p:cNvPr id="6" name="Content Placeholder 7"/>
          <p:cNvSpPr txBox="1">
            <a:spLocks/>
          </p:cNvSpPr>
          <p:nvPr/>
        </p:nvSpPr>
        <p:spPr>
          <a:xfrm>
            <a:off x="533400" y="1333292"/>
            <a:ext cx="8287560" cy="5296108"/>
          </a:xfrm>
          <a:prstGeom prst="rect">
            <a:avLst/>
          </a:prstGeom>
        </p:spPr>
        <p:txBody>
          <a:bodyPr lIns="82945" tIns="41473" rIns="82945" bIns="41473"/>
          <a:lstStyle/>
          <a:p>
            <a:pPr marL="311045" indent="-311045" defTabSz="829452">
              <a:spcBef>
                <a:spcPct val="20000"/>
              </a:spcBef>
              <a:buSzPct val="75000"/>
              <a:buFont typeface="Wingdings" pitchFamily="2" charset="2"/>
              <a:buChar char="Ø"/>
              <a:defRPr/>
            </a:pPr>
            <a:r>
              <a:rPr lang="en-US" sz="2400" dirty="0"/>
              <a:t>Two types of </a:t>
            </a:r>
            <a:r>
              <a:rPr lang="en-US" sz="2400" dirty="0" err="1"/>
              <a:t>opcodes</a:t>
            </a:r>
            <a:endParaRPr lang="en-US" sz="2400" dirty="0"/>
          </a:p>
          <a:p>
            <a:pPr marL="768245" lvl="1" indent="-311045" defTabSz="829452">
              <a:spcBef>
                <a:spcPct val="20000"/>
              </a:spcBef>
              <a:buSzPct val="75000"/>
              <a:buFont typeface="Wingdings" pitchFamily="2" charset="2"/>
              <a:buChar char="Ø"/>
              <a:defRPr/>
            </a:pPr>
            <a:r>
              <a:rPr lang="en-US" sz="2400" i="1" dirty="0"/>
              <a:t>T</a:t>
            </a:r>
            <a:r>
              <a:rPr lang="en-US" sz="2400" dirty="0"/>
              <a:t> ops manage control flow (e.g., </a:t>
            </a:r>
            <a:r>
              <a:rPr lang="en-US" sz="2400" dirty="0" err="1"/>
              <a:t>jmp</a:t>
            </a:r>
            <a:r>
              <a:rPr lang="en-US" sz="2400" dirty="0"/>
              <a:t>, </a:t>
            </a:r>
            <a:r>
              <a:rPr lang="en-US" sz="2400" dirty="0" err="1"/>
              <a:t>breq</a:t>
            </a:r>
            <a:r>
              <a:rPr lang="en-US" sz="2400" dirty="0"/>
              <a:t>,…)</a:t>
            </a:r>
          </a:p>
          <a:p>
            <a:pPr marL="768245" lvl="1" indent="-311045" defTabSz="829452">
              <a:spcBef>
                <a:spcPct val="20000"/>
              </a:spcBef>
              <a:buSzPct val="75000"/>
              <a:buFont typeface="Wingdings" pitchFamily="2" charset="2"/>
              <a:buChar char="Ø"/>
              <a:defRPr/>
            </a:pPr>
            <a:r>
              <a:rPr lang="en-US" sz="2400" i="1" dirty="0"/>
              <a:t>W</a:t>
            </a:r>
            <a:r>
              <a:rPr lang="en-US" sz="2400" dirty="0"/>
              <a:t> ops manage data (e.g., loads, stores, increment</a:t>
            </a:r>
            <a:r>
              <a:rPr lang="en-US" sz="2400" dirty="0" smtClean="0"/>
              <a:t>,…)</a:t>
            </a:r>
          </a:p>
          <a:p>
            <a:pPr marL="768245" lvl="1" indent="-311045" defTabSz="829452">
              <a:spcBef>
                <a:spcPct val="20000"/>
              </a:spcBef>
              <a:buSzPct val="75000"/>
              <a:buFont typeface="Wingdings" pitchFamily="2" charset="2"/>
              <a:buChar char="Ø"/>
              <a:defRPr/>
            </a:pPr>
            <a:r>
              <a:rPr lang="en-US" sz="2400" dirty="0" smtClean="0"/>
              <a:t>Map </a:t>
            </a:r>
            <a:r>
              <a:rPr lang="en-US" sz="2400" dirty="0" err="1" smtClean="0"/>
              <a:t>opcodes</a:t>
            </a:r>
            <a:r>
              <a:rPr lang="en-US" sz="2400" dirty="0" smtClean="0"/>
              <a:t> to operations on irregular data structure</a:t>
            </a:r>
            <a:endParaRPr lang="en-US" sz="2400" dirty="0"/>
          </a:p>
          <a:p>
            <a:pPr marL="311045" indent="-311045" defTabSz="829452">
              <a:spcBef>
                <a:spcPct val="20000"/>
              </a:spcBef>
              <a:buSzPct val="75000"/>
              <a:buFont typeface="Wingdings" pitchFamily="2" charset="2"/>
              <a:buChar char="Ø"/>
              <a:defRPr/>
            </a:pPr>
            <a:endParaRPr lang="en-US" sz="2400" dirty="0" smtClean="0"/>
          </a:p>
          <a:p>
            <a:pPr marL="311045" indent="-311045" defTabSz="829452">
              <a:spcBef>
                <a:spcPct val="20000"/>
              </a:spcBef>
              <a:buSzPct val="75000"/>
              <a:buFont typeface="Wingdings" pitchFamily="2" charset="2"/>
              <a:buChar char="Ø"/>
              <a:defRPr/>
            </a:pPr>
            <a:r>
              <a:rPr lang="en-US" sz="2400" dirty="0" smtClean="0"/>
              <a:t>Emulate MIMD (</a:t>
            </a:r>
            <a:r>
              <a:rPr lang="en-US" sz="2400" i="1" dirty="0"/>
              <a:t>T</a:t>
            </a:r>
            <a:r>
              <a:rPr lang="en-US" sz="2400" dirty="0" smtClean="0"/>
              <a:t> &amp; </a:t>
            </a:r>
            <a:r>
              <a:rPr lang="en-US" sz="2400" i="1" dirty="0"/>
              <a:t>W</a:t>
            </a:r>
            <a:r>
              <a:rPr lang="en-US" sz="2400" dirty="0" smtClean="0"/>
              <a:t>) in SIMD</a:t>
            </a:r>
          </a:p>
          <a:p>
            <a:pPr marL="768245" lvl="1" indent="-311045" defTabSz="829452">
              <a:spcBef>
                <a:spcPct val="20000"/>
              </a:spcBef>
              <a:buSzPct val="75000"/>
              <a:buFont typeface="Wingdings" pitchFamily="2" charset="2"/>
              <a:buChar char="Ø"/>
              <a:defRPr/>
            </a:pPr>
            <a:r>
              <a:rPr lang="en-US" sz="2400" dirty="0" smtClean="0"/>
              <a:t>Each SIMD lane traverses </a:t>
            </a:r>
            <a:r>
              <a:rPr lang="en-US" sz="2400" i="1" dirty="0" smtClean="0"/>
              <a:t>1</a:t>
            </a:r>
            <a:r>
              <a:rPr lang="en-US" sz="2400" dirty="0" smtClean="0"/>
              <a:t> irregular data structure</a:t>
            </a:r>
          </a:p>
          <a:p>
            <a:pPr marL="311045" indent="-311045" defTabSz="829452">
              <a:spcBef>
                <a:spcPct val="20000"/>
              </a:spcBef>
              <a:buSzPct val="75000"/>
              <a:buFont typeface="Wingdings" pitchFamily="2" charset="2"/>
              <a:buChar char="Ø"/>
              <a:defRPr/>
            </a:pPr>
            <a:endParaRPr lang="en-US" sz="2400" dirty="0" smtClean="0"/>
          </a:p>
          <a:p>
            <a:pPr marL="311045" indent="-311045" defTabSz="829452">
              <a:spcBef>
                <a:spcPct val="20000"/>
              </a:spcBef>
              <a:buSzPct val="75000"/>
              <a:buFont typeface="Wingdings" pitchFamily="2" charset="2"/>
              <a:buChar char="Ø"/>
              <a:defRPr/>
            </a:pPr>
            <a:r>
              <a:rPr lang="en-US" sz="2400" dirty="0" smtClean="0"/>
              <a:t>If </a:t>
            </a:r>
            <a:r>
              <a:rPr lang="en-US" sz="2400" dirty="0" err="1" smtClean="0"/>
              <a:t>opcodes</a:t>
            </a:r>
            <a:r>
              <a:rPr lang="en-US" sz="2400" dirty="0" smtClean="0"/>
              <a:t> are simple, we see speedups!</a:t>
            </a:r>
          </a:p>
          <a:p>
            <a:pPr marL="768245" lvl="1" indent="-311045" defTabSz="829452">
              <a:spcBef>
                <a:spcPct val="20000"/>
              </a:spcBef>
              <a:buSzPct val="75000"/>
              <a:buFont typeface="Wingdings" pitchFamily="2" charset="2"/>
              <a:buChar char="Ø"/>
              <a:defRPr/>
            </a:pPr>
            <a:r>
              <a:rPr lang="en-US" sz="2400" dirty="0" err="1" smtClean="0"/>
              <a:t>Opcodes</a:t>
            </a:r>
            <a:r>
              <a:rPr lang="en-US" sz="2400" dirty="0" smtClean="0"/>
              <a:t> are domain specific</a:t>
            </a:r>
          </a:p>
          <a:p>
            <a:pPr marL="768245" lvl="1" indent="-311045" defTabSz="829452">
              <a:spcBef>
                <a:spcPct val="20000"/>
              </a:spcBef>
              <a:buSzPct val="75000"/>
              <a:buFont typeface="Wingdings" pitchFamily="2" charset="2"/>
              <a:buChar char="Ø"/>
              <a:defRPr/>
            </a:pPr>
            <a:r>
              <a:rPr lang="en-US" sz="2400" dirty="0" smtClean="0"/>
              <a:t>Paper describes</a:t>
            </a:r>
            <a:r>
              <a:rPr lang="en-US" sz="2400" i="1" dirty="0"/>
              <a:t> </a:t>
            </a:r>
            <a:r>
              <a:rPr lang="en-US" sz="2400" i="1" dirty="0" smtClean="0"/>
              <a:t>T’s </a:t>
            </a:r>
            <a:r>
              <a:rPr lang="en-US" sz="2400" dirty="0" smtClean="0"/>
              <a:t>and </a:t>
            </a:r>
            <a:r>
              <a:rPr lang="en-US" sz="2400" i="1" dirty="0" smtClean="0"/>
              <a:t>W’</a:t>
            </a:r>
            <a:r>
              <a:rPr lang="en-US" sz="2400" dirty="0" smtClean="0"/>
              <a:t>s in more detail</a:t>
            </a:r>
          </a:p>
          <a:p>
            <a:pPr marL="768245" lvl="1" indent="-311045" defTabSz="829452">
              <a:spcBef>
                <a:spcPct val="20000"/>
              </a:spcBef>
              <a:buSzPct val="75000"/>
              <a:buFont typeface="Wingdings" pitchFamily="2" charset="2"/>
              <a:buChar char="Ø"/>
              <a:defRPr/>
            </a:pPr>
            <a:endParaRPr lang="en-US" sz="2400" dirty="0" smtClean="0"/>
          </a:p>
          <a:p>
            <a:pPr marL="311045" indent="-311045" defTabSz="829452">
              <a:spcBef>
                <a:spcPct val="20000"/>
              </a:spcBef>
              <a:buFont typeface="Arial" pitchFamily="34" charset="0"/>
              <a:buChar char="•"/>
              <a:defRPr/>
            </a:pPr>
            <a:endParaRPr lang="en-US" sz="2400" dirty="0">
              <a:solidFill>
                <a:schemeClr val="tx1">
                  <a:lumMod val="50000"/>
                </a:schemeClr>
              </a:solidFill>
              <a:cs typeface="Arial" pitchFamily="34" charset="0"/>
            </a:endParaRPr>
          </a:p>
        </p:txBody>
      </p:sp>
      <p:sp>
        <p:nvSpPr>
          <p:cNvPr id="11" name="Title 1"/>
          <p:cNvSpPr txBox="1">
            <a:spLocks/>
          </p:cNvSpPr>
          <p:nvPr/>
        </p:nvSpPr>
        <p:spPr>
          <a:xfrm>
            <a:off x="533400" y="228600"/>
            <a:ext cx="5867400" cy="967782"/>
          </a:xfrm>
          <a:prstGeom prst="rect">
            <a:avLst/>
          </a:prstGeom>
        </p:spPr>
        <p:txBody>
          <a:bodyPr vert="horz" lIns="91440" tIns="45720" rIns="91440" bIns="45720" rtlCol="0" anchor="ctr">
            <a:normAutofit/>
          </a:bodyPr>
          <a:lstStyle/>
          <a:p>
            <a:pPr marL="0" marR="0" lvl="0" indent="0" algn="l" defTabSz="829452" rtl="0" eaLnBrk="1" fontAlgn="auto" latinLnBrk="0" hangingPunct="1">
              <a:lnSpc>
                <a:spcPct val="100000"/>
              </a:lnSpc>
              <a:spcBef>
                <a:spcPct val="0"/>
              </a:spcBef>
              <a:spcAft>
                <a:spcPts val="0"/>
              </a:spcAft>
              <a:buClrTx/>
              <a:buSzTx/>
              <a:buFontTx/>
              <a:buNone/>
              <a:tabLst/>
              <a:defRPr/>
            </a:pPr>
            <a:r>
              <a:rPr kumimoji="0" lang="en-US" altLang="zh-CN" sz="3000" b="1" i="0" u="none" strike="noStrike" kern="1200" cap="none" spc="0" normalizeH="0" baseline="0" noProof="0" dirty="0" smtClean="0">
                <a:ln>
                  <a:noFill/>
                </a:ln>
                <a:solidFill>
                  <a:schemeClr val="tx1"/>
                </a:solidFill>
                <a:effectLst/>
                <a:uLnTx/>
                <a:uFillTx/>
                <a:latin typeface="+mj-lt"/>
                <a:ea typeface="+mj-ea"/>
                <a:cs typeface="+mj-cs"/>
              </a:rPr>
              <a:t>Imagine a simple machine</a:t>
            </a:r>
            <a:endParaRPr kumimoji="0" lang="en-US" altLang="zh-CN" sz="3000" b="1" i="0" u="none" strike="noStrike" kern="1200" cap="none" spc="0" normalizeH="0" baseline="0" noProof="0" dirty="0">
              <a:ln>
                <a:noFill/>
              </a:ln>
              <a:solidFill>
                <a:schemeClr val="tx1"/>
              </a:solidFill>
              <a:effectLst/>
              <a:uLnTx/>
              <a:uFillTx/>
              <a:latin typeface="+mj-lt"/>
              <a:ea typeface="+mj-ea"/>
              <a:cs typeface="+mj-cs"/>
            </a:endParaRPr>
          </a:p>
        </p:txBody>
      </p:sp>
      <p:pic>
        <p:nvPicPr>
          <p:cNvPr id="12" name="Picture 3"/>
          <p:cNvPicPr>
            <a:picLocks noChangeAspect="1" noChangeArrowheads="1"/>
          </p:cNvPicPr>
          <p:nvPr/>
        </p:nvPicPr>
        <p:blipFill>
          <a:blip r:embed="rId2" cstate="print"/>
          <a:srcRect/>
          <a:stretch>
            <a:fillRect/>
          </a:stretch>
        </p:blipFill>
        <p:spPr bwMode="auto">
          <a:xfrm>
            <a:off x="8388595" y="381000"/>
            <a:ext cx="526805" cy="533400"/>
          </a:xfrm>
          <a:prstGeom prst="rect">
            <a:avLst/>
          </a:prstGeom>
          <a:noFill/>
          <a:ln w="9525">
            <a:noFill/>
            <a:round/>
            <a:headEnd/>
            <a:tailEnd/>
          </a:ln>
          <a:effectLst/>
        </p:spPr>
      </p:pic>
      <p:pic>
        <p:nvPicPr>
          <p:cNvPr id="13" name="Picture 12" descr="microsoft-research-logo.png"/>
          <p:cNvPicPr>
            <a:picLocks noChangeAspect="1"/>
          </p:cNvPicPr>
          <p:nvPr/>
        </p:nvPicPr>
        <p:blipFill>
          <a:blip r:embed="rId3" cstate="print"/>
          <a:stretch>
            <a:fillRect/>
          </a:stretch>
        </p:blipFill>
        <p:spPr>
          <a:xfrm>
            <a:off x="6831071" y="444137"/>
            <a:ext cx="1417604" cy="394063"/>
          </a:xfrm>
          <a:prstGeom prst="rect">
            <a:avLst/>
          </a:prstGeom>
        </p:spPr>
      </p:pic>
      <p:cxnSp>
        <p:nvCxnSpPr>
          <p:cNvPr id="14" name="Straight Connector 13"/>
          <p:cNvCxnSpPr/>
          <p:nvPr/>
        </p:nvCxnSpPr>
        <p:spPr>
          <a:xfrm>
            <a:off x="533400" y="1066800"/>
            <a:ext cx="7924800" cy="0"/>
          </a:xfrm>
          <a:prstGeom prst="line">
            <a:avLst/>
          </a:prstGeom>
          <a:ln w="222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94635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59664" y="228600"/>
            <a:ext cx="6422136"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11045" indent="-311045" algn="l" defTabSz="829452">
              <a:buSzPct val="75000"/>
              <a:defRPr/>
            </a:pPr>
            <a:r>
              <a:rPr lang="en-US" altLang="zh-CN" sz="3000" b="1" dirty="0" smtClean="0"/>
              <a:t>Overall Idea</a:t>
            </a:r>
          </a:p>
        </p:txBody>
      </p:sp>
      <p:sp>
        <p:nvSpPr>
          <p:cNvPr id="5" name="Date Placeholder 4"/>
          <p:cNvSpPr>
            <a:spLocks noGrp="1"/>
          </p:cNvSpPr>
          <p:nvPr>
            <p:ph type="dt" sz="half" idx="10"/>
          </p:nvPr>
        </p:nvSpPr>
        <p:spPr/>
        <p:txBody>
          <a:bodyPr/>
          <a:lstStyle/>
          <a:p>
            <a:pPr>
              <a:defRPr/>
            </a:pPr>
            <a:fld id="{52B5DBB8-4880-447C-857B-0A56BB759C09}" type="datetime1">
              <a:rPr lang="en-US" smtClean="0">
                <a:solidFill>
                  <a:prstClr val="black">
                    <a:tint val="75000"/>
                  </a:prstClr>
                </a:solidFill>
              </a:rPr>
              <a:pPr>
                <a:defRPr/>
              </a:pPr>
              <a:t>4/3/13</a:t>
            </a:fld>
            <a:endParaRPr lang="en-US">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FECB72D9-05F5-407D-A2D1-9C8921200C68}" type="slidenum">
              <a:rPr lang="en-US" smtClean="0">
                <a:solidFill>
                  <a:prstClr val="black">
                    <a:tint val="75000"/>
                  </a:prstClr>
                </a:solidFill>
              </a:rPr>
              <a:pPr>
                <a:defRPr/>
              </a:pPr>
              <a:t>5</a:t>
            </a:fld>
            <a:endParaRPr lang="en-US">
              <a:solidFill>
                <a:prstClr val="black">
                  <a:tint val="75000"/>
                </a:prstClr>
              </a:solidFill>
            </a:endParaRPr>
          </a:p>
        </p:txBody>
      </p:sp>
      <p:pic>
        <p:nvPicPr>
          <p:cNvPr id="12" name="Picture 3"/>
          <p:cNvPicPr>
            <a:picLocks noChangeAspect="1" noChangeArrowheads="1"/>
          </p:cNvPicPr>
          <p:nvPr/>
        </p:nvPicPr>
        <p:blipFill>
          <a:blip r:embed="rId3" cstate="print"/>
          <a:srcRect/>
          <a:stretch>
            <a:fillRect/>
          </a:stretch>
        </p:blipFill>
        <p:spPr bwMode="auto">
          <a:xfrm>
            <a:off x="8369520" y="381000"/>
            <a:ext cx="526805" cy="533400"/>
          </a:xfrm>
          <a:prstGeom prst="rect">
            <a:avLst/>
          </a:prstGeom>
          <a:noFill/>
          <a:ln w="9525">
            <a:noFill/>
            <a:round/>
            <a:headEnd/>
            <a:tailEnd/>
          </a:ln>
          <a:effectLst/>
        </p:spPr>
      </p:pic>
      <p:pic>
        <p:nvPicPr>
          <p:cNvPr id="13" name="Picture 12" descr="microsoft-research-logo.png"/>
          <p:cNvPicPr>
            <a:picLocks noChangeAspect="1"/>
          </p:cNvPicPr>
          <p:nvPr/>
        </p:nvPicPr>
        <p:blipFill>
          <a:blip r:embed="rId4" cstate="print"/>
          <a:stretch>
            <a:fillRect/>
          </a:stretch>
        </p:blipFill>
        <p:spPr>
          <a:xfrm>
            <a:off x="6811996" y="444137"/>
            <a:ext cx="1417604" cy="394063"/>
          </a:xfrm>
          <a:prstGeom prst="rect">
            <a:avLst/>
          </a:prstGeom>
        </p:spPr>
      </p:pic>
      <p:sp>
        <p:nvSpPr>
          <p:cNvPr id="10" name="Content Placeholder 7"/>
          <p:cNvSpPr txBox="1">
            <a:spLocks/>
          </p:cNvSpPr>
          <p:nvPr/>
        </p:nvSpPr>
        <p:spPr>
          <a:xfrm>
            <a:off x="381000" y="1143000"/>
            <a:ext cx="8287560" cy="5296108"/>
          </a:xfrm>
          <a:prstGeom prst="rect">
            <a:avLst/>
          </a:prstGeom>
        </p:spPr>
        <p:txBody>
          <a:bodyPr lIns="82945" tIns="41473" rIns="82945" bIns="41473"/>
          <a:lstStyle/>
          <a:p>
            <a:pPr marL="311045" indent="-311045" defTabSz="829452">
              <a:spcBef>
                <a:spcPct val="20000"/>
              </a:spcBef>
              <a:buSzPct val="75000"/>
              <a:buFont typeface="Wingdings" pitchFamily="2" charset="2"/>
              <a:buChar char="Ø"/>
              <a:defRPr/>
            </a:pPr>
            <a:r>
              <a:rPr lang="en-US" sz="2400" dirty="0" smtClean="0"/>
              <a:t>Each SIMD lane traverses </a:t>
            </a:r>
            <a:r>
              <a:rPr lang="en-US" sz="2400" i="1" dirty="0" smtClean="0"/>
              <a:t>one </a:t>
            </a:r>
            <a:r>
              <a:rPr lang="en-US" sz="2400" dirty="0" smtClean="0"/>
              <a:t>irregular data structure</a:t>
            </a:r>
          </a:p>
          <a:p>
            <a:pPr marL="702690" lvl="1" indent="-311045" defTabSz="829452">
              <a:spcBef>
                <a:spcPct val="20000"/>
              </a:spcBef>
              <a:buSzPct val="75000"/>
              <a:buFont typeface="Wingdings" pitchFamily="2" charset="2"/>
              <a:buChar char="ü"/>
              <a:defRPr/>
            </a:pPr>
            <a:r>
              <a:rPr lang="en-US" sz="2000" dirty="0" smtClean="0"/>
              <a:t>At internal nodes, n, we perform conditional traversal, </a:t>
            </a:r>
            <a:r>
              <a:rPr lang="en-US" sz="2000" i="1" dirty="0" smtClean="0"/>
              <a:t>T(n)</a:t>
            </a:r>
          </a:p>
          <a:p>
            <a:pPr marL="702690" lvl="1" indent="-311045" defTabSz="829452">
              <a:spcBef>
                <a:spcPct val="20000"/>
              </a:spcBef>
              <a:buSzPct val="75000"/>
              <a:buFont typeface="Wingdings" pitchFamily="2" charset="2"/>
              <a:buChar char="ü"/>
              <a:defRPr/>
            </a:pPr>
            <a:r>
              <a:rPr lang="en-US" sz="2000" dirty="0" smtClean="0"/>
              <a:t>At leaf nodes, n’, we perform some evaluation </a:t>
            </a:r>
            <a:r>
              <a:rPr lang="en-US" sz="2000" i="1" dirty="0" smtClean="0"/>
              <a:t>W(n’)</a:t>
            </a:r>
          </a:p>
          <a:p>
            <a:pPr marL="311045" indent="-311045" defTabSz="829452">
              <a:spcBef>
                <a:spcPct val="20000"/>
              </a:spcBef>
              <a:buSzPct val="75000"/>
              <a:buFont typeface="Wingdings" pitchFamily="2" charset="2"/>
              <a:buChar char="Ø"/>
              <a:defRPr/>
            </a:pPr>
            <a:r>
              <a:rPr lang="en-US" sz="2400" dirty="0" smtClean="0"/>
              <a:t>“Compile” and “Interpret” each irregular data structure</a:t>
            </a:r>
          </a:p>
          <a:p>
            <a:pPr marL="702690" lvl="1" indent="-311045" defTabSz="829452">
              <a:spcBef>
                <a:spcPct val="20000"/>
              </a:spcBef>
              <a:buSzPct val="75000"/>
              <a:buFont typeface="Wingdings" pitchFamily="2" charset="2"/>
              <a:buChar char="ü"/>
              <a:defRPr/>
            </a:pPr>
            <a:r>
              <a:rPr lang="en-US" sz="2000" dirty="0" smtClean="0"/>
              <a:t>“Compile” each node of the tree/graph into an </a:t>
            </a:r>
            <a:r>
              <a:rPr lang="en-US" sz="2000" dirty="0" err="1" smtClean="0"/>
              <a:t>opcode</a:t>
            </a:r>
            <a:endParaRPr lang="en-US" sz="2000" dirty="0" smtClean="0"/>
          </a:p>
          <a:p>
            <a:pPr marL="702690" lvl="1" indent="-311045" defTabSz="829452">
              <a:spcBef>
                <a:spcPct val="20000"/>
              </a:spcBef>
              <a:buSzPct val="75000"/>
              <a:buFont typeface="Wingdings" pitchFamily="2" charset="2"/>
              <a:buChar char="ü"/>
              <a:defRPr/>
            </a:pPr>
            <a:r>
              <a:rPr lang="en-US" sz="2000" dirty="0" smtClean="0"/>
              <a:t>Emulate MIMD machine (</a:t>
            </a:r>
            <a:r>
              <a:rPr lang="en-US" sz="2000" i="1" dirty="0" smtClean="0"/>
              <a:t>T</a:t>
            </a:r>
            <a:r>
              <a:rPr lang="en-US" sz="2000" dirty="0" smtClean="0"/>
              <a:t> and </a:t>
            </a:r>
            <a:r>
              <a:rPr lang="en-US" sz="2000" i="1" dirty="0" smtClean="0"/>
              <a:t>W </a:t>
            </a:r>
            <a:r>
              <a:rPr lang="en-US" sz="2000" dirty="0" err="1" smtClean="0"/>
              <a:t>opcodes</a:t>
            </a:r>
            <a:r>
              <a:rPr lang="en-US" sz="2000" dirty="0" smtClean="0"/>
              <a:t>) in SIMD</a:t>
            </a:r>
          </a:p>
          <a:p>
            <a:pPr marL="311045" indent="-311045" defTabSz="829452">
              <a:spcBef>
                <a:spcPct val="20000"/>
              </a:spcBef>
              <a:defRPr/>
            </a:pPr>
            <a:endParaRPr lang="en-US" sz="2400" dirty="0" smtClean="0"/>
          </a:p>
          <a:p>
            <a:pPr marL="311045" indent="-311045" defTabSz="829452">
              <a:spcBef>
                <a:spcPct val="20000"/>
              </a:spcBef>
              <a:buFont typeface="Arial" pitchFamily="34" charset="0"/>
              <a:buChar char="•"/>
              <a:defRPr/>
            </a:pPr>
            <a:endParaRPr lang="en-US" sz="2200" dirty="0">
              <a:solidFill>
                <a:schemeClr val="tx1">
                  <a:lumMod val="50000"/>
                </a:schemeClr>
              </a:solidFill>
              <a:cs typeface="Arial" pitchFamily="34" charset="0"/>
            </a:endParaRPr>
          </a:p>
        </p:txBody>
      </p:sp>
      <p:pic>
        <p:nvPicPr>
          <p:cNvPr id="5122" name="Picture 2"/>
          <p:cNvPicPr>
            <a:picLocks noChangeAspect="1" noChangeArrowheads="1"/>
          </p:cNvPicPr>
          <p:nvPr/>
        </p:nvPicPr>
        <p:blipFill>
          <a:blip r:embed="rId5" cstate="print"/>
          <a:srcRect/>
          <a:stretch>
            <a:fillRect/>
          </a:stretch>
        </p:blipFill>
        <p:spPr bwMode="auto">
          <a:xfrm>
            <a:off x="685800" y="3733800"/>
            <a:ext cx="7972425" cy="2514600"/>
          </a:xfrm>
          <a:prstGeom prst="rect">
            <a:avLst/>
          </a:prstGeom>
          <a:noFill/>
          <a:ln w="9525">
            <a:noFill/>
            <a:miter lim="800000"/>
            <a:headEnd/>
            <a:tailEnd/>
          </a:ln>
        </p:spPr>
      </p:pic>
      <p:cxnSp>
        <p:nvCxnSpPr>
          <p:cNvPr id="11" name="Straight Connector 10"/>
          <p:cNvCxnSpPr/>
          <p:nvPr/>
        </p:nvCxnSpPr>
        <p:spPr>
          <a:xfrm>
            <a:off x="381000" y="1066800"/>
            <a:ext cx="7924800" cy="0"/>
          </a:xfrm>
          <a:prstGeom prst="line">
            <a:avLst/>
          </a:prstGeom>
          <a:ln w="222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57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4984" y="1290935"/>
            <a:ext cx="6380616" cy="461665"/>
          </a:xfrm>
          <a:prstGeom prst="rect">
            <a:avLst/>
          </a:prstGeom>
          <a:noFill/>
        </p:spPr>
        <p:txBody>
          <a:bodyPr wrap="square" rtlCol="0">
            <a:spAutoFit/>
          </a:bodyPr>
          <a:lstStyle/>
          <a:p>
            <a:pPr marL="311045" indent="-311045" defTabSz="829452">
              <a:spcBef>
                <a:spcPct val="20000"/>
              </a:spcBef>
              <a:buSzPct val="75000"/>
              <a:buFont typeface="Wingdings" pitchFamily="2" charset="2"/>
              <a:buChar char="Ø"/>
              <a:defRPr/>
            </a:pPr>
            <a:r>
              <a:rPr lang="en-US" sz="2400" dirty="0" smtClean="0"/>
              <a:t>Suppose we are executing 2</a:t>
            </a:r>
            <a:r>
              <a:rPr lang="en-US" sz="2400" baseline="30000" dirty="0" smtClean="0"/>
              <a:t>nd</a:t>
            </a:r>
            <a:r>
              <a:rPr lang="en-US" sz="2400" dirty="0" smtClean="0"/>
              <a:t> level</a:t>
            </a:r>
            <a:endParaRPr lang="en-US" sz="2400" dirty="0"/>
          </a:p>
        </p:txBody>
      </p:sp>
      <p:sp>
        <p:nvSpPr>
          <p:cNvPr id="9" name="Title 1"/>
          <p:cNvSpPr txBox="1">
            <a:spLocks/>
          </p:cNvSpPr>
          <p:nvPr/>
        </p:nvSpPr>
        <p:spPr>
          <a:xfrm>
            <a:off x="304800" y="198438"/>
            <a:ext cx="6574536" cy="1020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11045" indent="-311045" algn="l" defTabSz="829452">
              <a:buSzPct val="75000"/>
              <a:defRPr/>
            </a:pPr>
            <a:r>
              <a:rPr lang="en-US" altLang="zh-CN" sz="3000" b="1" dirty="0" smtClean="0"/>
              <a:t>Challenges in SIMD Evaluation</a:t>
            </a:r>
          </a:p>
        </p:txBody>
      </p:sp>
      <p:sp>
        <p:nvSpPr>
          <p:cNvPr id="5" name="Date Placeholder 4"/>
          <p:cNvSpPr>
            <a:spLocks noGrp="1"/>
          </p:cNvSpPr>
          <p:nvPr>
            <p:ph type="dt" sz="half" idx="10"/>
          </p:nvPr>
        </p:nvSpPr>
        <p:spPr/>
        <p:txBody>
          <a:bodyPr/>
          <a:lstStyle/>
          <a:p>
            <a:pPr>
              <a:defRPr/>
            </a:pPr>
            <a:fld id="{52B5DBB8-4880-447C-857B-0A56BB759C09}" type="datetime1">
              <a:rPr lang="en-US" smtClean="0">
                <a:solidFill>
                  <a:prstClr val="black">
                    <a:tint val="75000"/>
                  </a:prstClr>
                </a:solidFill>
              </a:rPr>
              <a:pPr>
                <a:defRPr/>
              </a:pPr>
              <a:t>4/3/13</a:t>
            </a:fld>
            <a:endParaRPr lang="en-US">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FECB72D9-05F5-407D-A2D1-9C8921200C68}" type="slidenum">
              <a:rPr lang="en-US" smtClean="0">
                <a:solidFill>
                  <a:prstClr val="black">
                    <a:tint val="75000"/>
                  </a:prstClr>
                </a:solidFill>
              </a:rPr>
              <a:pPr>
                <a:defRPr/>
              </a:pPr>
              <a:t>6</a:t>
            </a:fld>
            <a:endParaRPr lang="en-US">
              <a:solidFill>
                <a:prstClr val="black">
                  <a:tint val="75000"/>
                </a:prstClr>
              </a:solidFill>
            </a:endParaRPr>
          </a:p>
        </p:txBody>
      </p:sp>
      <p:pic>
        <p:nvPicPr>
          <p:cNvPr id="12" name="Picture 3"/>
          <p:cNvPicPr>
            <a:picLocks noChangeAspect="1" noChangeArrowheads="1"/>
          </p:cNvPicPr>
          <p:nvPr/>
        </p:nvPicPr>
        <p:blipFill>
          <a:blip r:embed="rId3" cstate="print"/>
          <a:srcRect/>
          <a:stretch>
            <a:fillRect/>
          </a:stretch>
        </p:blipFill>
        <p:spPr bwMode="auto">
          <a:xfrm>
            <a:off x="8369520" y="381000"/>
            <a:ext cx="526805" cy="533400"/>
          </a:xfrm>
          <a:prstGeom prst="rect">
            <a:avLst/>
          </a:prstGeom>
          <a:noFill/>
          <a:ln w="9525">
            <a:noFill/>
            <a:round/>
            <a:headEnd/>
            <a:tailEnd/>
          </a:ln>
          <a:effectLst/>
        </p:spPr>
      </p:pic>
      <p:pic>
        <p:nvPicPr>
          <p:cNvPr id="13" name="Picture 12" descr="microsoft-research-logo.png"/>
          <p:cNvPicPr>
            <a:picLocks noChangeAspect="1"/>
          </p:cNvPicPr>
          <p:nvPr/>
        </p:nvPicPr>
        <p:blipFill>
          <a:blip r:embed="rId4" cstate="print"/>
          <a:stretch>
            <a:fillRect/>
          </a:stretch>
        </p:blipFill>
        <p:spPr>
          <a:xfrm>
            <a:off x="6811996" y="444137"/>
            <a:ext cx="1417604" cy="394063"/>
          </a:xfrm>
          <a:prstGeom prst="rect">
            <a:avLst/>
          </a:prstGeom>
        </p:spPr>
      </p:pic>
      <p:pic>
        <p:nvPicPr>
          <p:cNvPr id="3074" name="Picture 2"/>
          <p:cNvPicPr>
            <a:picLocks noChangeAspect="1" noChangeArrowheads="1"/>
          </p:cNvPicPr>
          <p:nvPr/>
        </p:nvPicPr>
        <p:blipFill>
          <a:blip r:embed="rId5" cstate="print"/>
          <a:srcRect/>
          <a:stretch>
            <a:fillRect/>
          </a:stretch>
        </p:blipFill>
        <p:spPr bwMode="auto">
          <a:xfrm>
            <a:off x="1588985" y="1981200"/>
            <a:ext cx="6111239" cy="4038600"/>
          </a:xfrm>
          <a:prstGeom prst="rect">
            <a:avLst/>
          </a:prstGeom>
          <a:noFill/>
          <a:ln w="9525">
            <a:noFill/>
            <a:miter lim="800000"/>
            <a:headEnd/>
            <a:tailEnd/>
          </a:ln>
        </p:spPr>
      </p:pic>
      <p:sp>
        <p:nvSpPr>
          <p:cNvPr id="10" name="TextBox 9"/>
          <p:cNvSpPr txBox="1"/>
          <p:nvPr/>
        </p:nvSpPr>
        <p:spPr>
          <a:xfrm>
            <a:off x="1905000" y="2566852"/>
            <a:ext cx="6019800" cy="369332"/>
          </a:xfrm>
          <a:prstGeom prst="rect">
            <a:avLst/>
          </a:prstGeom>
          <a:noFill/>
          <a:ln w="31750">
            <a:solidFill>
              <a:srgbClr val="C00000"/>
            </a:solidFill>
          </a:ln>
        </p:spPr>
        <p:txBody>
          <a:bodyPr wrap="square" rtlCol="0">
            <a:spAutoFit/>
          </a:bodyPr>
          <a:lstStyle/>
          <a:p>
            <a:endParaRPr lang="en-US" dirty="0"/>
          </a:p>
        </p:txBody>
      </p:sp>
      <p:sp>
        <p:nvSpPr>
          <p:cNvPr id="11" name="TextBox 10"/>
          <p:cNvSpPr txBox="1"/>
          <p:nvPr/>
        </p:nvSpPr>
        <p:spPr>
          <a:xfrm>
            <a:off x="3235233" y="5687479"/>
            <a:ext cx="3276600" cy="369332"/>
          </a:xfrm>
          <a:prstGeom prst="rect">
            <a:avLst/>
          </a:prstGeom>
          <a:noFill/>
          <a:ln w="31750">
            <a:solidFill>
              <a:srgbClr val="C00000"/>
            </a:solidFill>
          </a:ln>
        </p:spPr>
        <p:txBody>
          <a:bodyPr wrap="square" rtlCol="0">
            <a:spAutoFit/>
          </a:bodyPr>
          <a:lstStyle/>
          <a:p>
            <a:endParaRPr lang="en-US" dirty="0"/>
          </a:p>
        </p:txBody>
      </p:sp>
      <p:cxnSp>
        <p:nvCxnSpPr>
          <p:cNvPr id="14" name="Straight Connector 13"/>
          <p:cNvCxnSpPr/>
          <p:nvPr/>
        </p:nvCxnSpPr>
        <p:spPr>
          <a:xfrm>
            <a:off x="381000" y="1066800"/>
            <a:ext cx="7924800" cy="0"/>
          </a:xfrm>
          <a:prstGeom prst="line">
            <a:avLst/>
          </a:prstGeom>
          <a:ln w="222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57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283464" y="215537"/>
            <a:ext cx="6574536" cy="1020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indent="-342900" algn="l"/>
            <a:r>
              <a:rPr lang="en-US" sz="3000" b="1" dirty="0" smtClean="0"/>
              <a:t>Challenges in SIMD Evaluation</a:t>
            </a:r>
          </a:p>
        </p:txBody>
      </p:sp>
      <p:sp>
        <p:nvSpPr>
          <p:cNvPr id="5" name="Date Placeholder 4"/>
          <p:cNvSpPr>
            <a:spLocks noGrp="1"/>
          </p:cNvSpPr>
          <p:nvPr>
            <p:ph type="dt" sz="half" idx="10"/>
          </p:nvPr>
        </p:nvSpPr>
        <p:spPr/>
        <p:txBody>
          <a:bodyPr/>
          <a:lstStyle/>
          <a:p>
            <a:pPr>
              <a:defRPr/>
            </a:pPr>
            <a:fld id="{52B5DBB8-4880-447C-857B-0A56BB759C09}" type="datetime1">
              <a:rPr lang="en-US" smtClean="0">
                <a:solidFill>
                  <a:prstClr val="black">
                    <a:tint val="75000"/>
                  </a:prstClr>
                </a:solidFill>
              </a:rPr>
              <a:pPr>
                <a:defRPr/>
              </a:pPr>
              <a:t>4/3/13</a:t>
            </a:fld>
            <a:endParaRPr lang="en-US">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FECB72D9-05F5-407D-A2D1-9C8921200C68}" type="slidenum">
              <a:rPr lang="en-US" smtClean="0">
                <a:solidFill>
                  <a:prstClr val="black">
                    <a:tint val="75000"/>
                  </a:prstClr>
                </a:solidFill>
              </a:rPr>
              <a:pPr>
                <a:defRPr/>
              </a:pPr>
              <a:t>7</a:t>
            </a:fld>
            <a:endParaRPr lang="en-US">
              <a:solidFill>
                <a:prstClr val="black">
                  <a:tint val="75000"/>
                </a:prstClr>
              </a:solidFill>
            </a:endParaRPr>
          </a:p>
        </p:txBody>
      </p:sp>
      <p:sp>
        <p:nvSpPr>
          <p:cNvPr id="10" name="Content Placeholder 7"/>
          <p:cNvSpPr txBox="1">
            <a:spLocks/>
          </p:cNvSpPr>
          <p:nvPr/>
        </p:nvSpPr>
        <p:spPr>
          <a:xfrm>
            <a:off x="304800" y="1180892"/>
            <a:ext cx="8686800" cy="5296108"/>
          </a:xfrm>
          <a:prstGeom prst="rect">
            <a:avLst/>
          </a:prstGeom>
        </p:spPr>
        <p:txBody>
          <a:bodyPr lIns="82945" tIns="41473" rIns="82945" bIns="41473"/>
          <a:lstStyle/>
          <a:p>
            <a:pPr marL="311045" indent="-311045" defTabSz="829452">
              <a:spcBef>
                <a:spcPct val="20000"/>
              </a:spcBef>
              <a:buSzPct val="75000"/>
              <a:buFont typeface="Wingdings" pitchFamily="2" charset="2"/>
              <a:buChar char="Ø"/>
              <a:defRPr/>
            </a:pPr>
            <a:r>
              <a:rPr lang="en-US" sz="2400" dirty="0" smtClean="0"/>
              <a:t>Branch-less Addressing of Children</a:t>
            </a:r>
          </a:p>
          <a:p>
            <a:pPr marL="702690" lvl="1" indent="-311045" defTabSz="829452">
              <a:spcBef>
                <a:spcPct val="20000"/>
              </a:spcBef>
              <a:buSzPct val="75000"/>
              <a:buFont typeface="Wingdings" pitchFamily="2" charset="2"/>
              <a:buChar char="ü"/>
              <a:defRPr/>
            </a:pPr>
            <a:r>
              <a:rPr lang="en-US" sz="2000" dirty="0" smtClean="0"/>
              <a:t>Branch operations slow SIMD</a:t>
            </a:r>
          </a:p>
          <a:p>
            <a:pPr marL="702690" lvl="1" indent="-311045" defTabSz="829452">
              <a:spcBef>
                <a:spcPct val="20000"/>
              </a:spcBef>
              <a:buSzPct val="75000"/>
              <a:buFont typeface="Wingdings" pitchFamily="2" charset="2"/>
              <a:buChar char="ü"/>
              <a:defRPr/>
            </a:pPr>
            <a:r>
              <a:rPr lang="en-US" sz="2000" dirty="0" smtClean="0"/>
              <a:t>Control dependence is difficult to </a:t>
            </a:r>
            <a:r>
              <a:rPr lang="en-US" sz="2000" dirty="0" err="1" smtClean="0"/>
              <a:t>vectorize</a:t>
            </a:r>
            <a:endParaRPr lang="en-US" sz="2000" dirty="0" smtClean="0"/>
          </a:p>
          <a:p>
            <a:pPr marL="702690" lvl="1" indent="-311045" defTabSz="829452">
              <a:spcBef>
                <a:spcPct val="20000"/>
              </a:spcBef>
              <a:buSzPct val="75000"/>
              <a:buFont typeface="Wingdings" pitchFamily="2" charset="2"/>
              <a:buChar char="ü"/>
              <a:defRPr/>
            </a:pPr>
            <a:r>
              <a:rPr lang="en-US" sz="2000" dirty="0" smtClean="0"/>
              <a:t>Example:</a:t>
            </a:r>
          </a:p>
          <a:p>
            <a:pPr marL="702690" lvl="1" indent="-311045" defTabSz="829452">
              <a:spcBef>
                <a:spcPct val="20000"/>
              </a:spcBef>
              <a:buSzPct val="75000"/>
              <a:defRPr/>
            </a:pPr>
            <a:endParaRPr lang="en-US" sz="2000" dirty="0" smtClean="0"/>
          </a:p>
        </p:txBody>
      </p:sp>
      <p:sp>
        <p:nvSpPr>
          <p:cNvPr id="11" name="TextBox 10"/>
          <p:cNvSpPr txBox="1"/>
          <p:nvPr/>
        </p:nvSpPr>
        <p:spPr>
          <a:xfrm>
            <a:off x="685800" y="3696789"/>
            <a:ext cx="4191000" cy="1077218"/>
          </a:xfrm>
          <a:prstGeom prst="rect">
            <a:avLst/>
          </a:prstGeom>
          <a:noFill/>
          <a:ln>
            <a:solidFill>
              <a:schemeClr val="tx1"/>
            </a:solidFill>
          </a:ln>
        </p:spPr>
        <p:txBody>
          <a:bodyPr wrap="square" rtlCol="0">
            <a:spAutoFit/>
          </a:bodyPr>
          <a:lstStyle/>
          <a:p>
            <a:r>
              <a:rPr lang="en-US" sz="1600" b="1" dirty="0" smtClean="0"/>
              <a:t>if (cond</a:t>
            </a:r>
            <a:r>
              <a:rPr lang="en-US" sz="1100" b="1" dirty="0" smtClean="0"/>
              <a:t>0</a:t>
            </a:r>
            <a:r>
              <a:rPr lang="en-US" sz="1600" b="1" dirty="0" smtClean="0"/>
              <a:t>){ next</a:t>
            </a:r>
            <a:r>
              <a:rPr lang="en-US" sz="1100" b="1" dirty="0" smtClean="0"/>
              <a:t>0</a:t>
            </a:r>
            <a:r>
              <a:rPr lang="en-US" sz="1600" b="1" dirty="0" smtClean="0"/>
              <a:t> = B</a:t>
            </a:r>
            <a:r>
              <a:rPr lang="en-US" sz="1100" b="1" dirty="0" smtClean="0"/>
              <a:t>0</a:t>
            </a:r>
            <a:r>
              <a:rPr lang="en-US" sz="1600" b="1" dirty="0" smtClean="0"/>
              <a:t>;} else {next</a:t>
            </a:r>
            <a:r>
              <a:rPr lang="en-US" sz="1100" b="1" dirty="0" smtClean="0"/>
              <a:t>0</a:t>
            </a:r>
            <a:r>
              <a:rPr lang="en-US" sz="1600" b="1" dirty="0" smtClean="0"/>
              <a:t> = C</a:t>
            </a:r>
            <a:r>
              <a:rPr lang="en-US" sz="1100" b="1" dirty="0" smtClean="0"/>
              <a:t>0</a:t>
            </a:r>
            <a:r>
              <a:rPr lang="en-US" sz="1600" b="1" dirty="0" smtClean="0"/>
              <a:t>; }</a:t>
            </a:r>
          </a:p>
          <a:p>
            <a:r>
              <a:rPr lang="en-US" sz="1600" b="1" dirty="0" smtClean="0"/>
              <a:t>if (cond</a:t>
            </a:r>
            <a:r>
              <a:rPr lang="en-US" sz="1100" b="1" dirty="0" smtClean="0"/>
              <a:t>1</a:t>
            </a:r>
            <a:r>
              <a:rPr lang="en-US" sz="1600" b="1" dirty="0" smtClean="0"/>
              <a:t>){ next</a:t>
            </a:r>
            <a:r>
              <a:rPr lang="en-US" sz="1100" b="1" dirty="0" smtClean="0"/>
              <a:t>1</a:t>
            </a:r>
            <a:r>
              <a:rPr lang="en-US" sz="1600" b="1" dirty="0" smtClean="0"/>
              <a:t> = B</a:t>
            </a:r>
            <a:r>
              <a:rPr lang="en-US" sz="1100" b="1" dirty="0" smtClean="0"/>
              <a:t>1</a:t>
            </a:r>
            <a:r>
              <a:rPr lang="en-US" sz="1600" b="1" dirty="0" smtClean="0"/>
              <a:t>;} else {next</a:t>
            </a:r>
            <a:r>
              <a:rPr lang="en-US" sz="1100" b="1" dirty="0" smtClean="0"/>
              <a:t>1</a:t>
            </a:r>
            <a:r>
              <a:rPr lang="en-US" sz="1600" b="1" dirty="0" smtClean="0"/>
              <a:t> = C</a:t>
            </a:r>
            <a:r>
              <a:rPr lang="en-US" sz="1100" b="1" dirty="0" smtClean="0"/>
              <a:t>1</a:t>
            </a:r>
            <a:r>
              <a:rPr lang="en-US" sz="1600" b="1" dirty="0" smtClean="0"/>
              <a:t>; }</a:t>
            </a:r>
          </a:p>
          <a:p>
            <a:r>
              <a:rPr lang="en-US" sz="1600" b="1" dirty="0" smtClean="0"/>
              <a:t>if (cond</a:t>
            </a:r>
            <a:r>
              <a:rPr lang="en-US" sz="1100" b="1" dirty="0" smtClean="0"/>
              <a:t>2</a:t>
            </a:r>
            <a:r>
              <a:rPr lang="en-US" sz="1600" b="1" dirty="0" smtClean="0"/>
              <a:t>){ next</a:t>
            </a:r>
            <a:r>
              <a:rPr lang="en-US" sz="1200" b="1" dirty="0" smtClean="0"/>
              <a:t>2</a:t>
            </a:r>
            <a:r>
              <a:rPr lang="en-US" sz="1600" b="1" dirty="0" smtClean="0"/>
              <a:t> = B</a:t>
            </a:r>
            <a:r>
              <a:rPr lang="en-US" sz="1100" b="1" dirty="0" smtClean="0"/>
              <a:t>2</a:t>
            </a:r>
            <a:r>
              <a:rPr lang="en-US" sz="1600" b="1" dirty="0" smtClean="0"/>
              <a:t>;} else {next</a:t>
            </a:r>
            <a:r>
              <a:rPr lang="en-US" sz="1100" b="1" dirty="0" smtClean="0"/>
              <a:t>2</a:t>
            </a:r>
            <a:r>
              <a:rPr lang="en-US" sz="1600" b="1" dirty="0" smtClean="0"/>
              <a:t> = C</a:t>
            </a:r>
            <a:r>
              <a:rPr lang="en-US" sz="1100" b="1" dirty="0" smtClean="0"/>
              <a:t>2</a:t>
            </a:r>
            <a:r>
              <a:rPr lang="en-US" sz="1600" b="1" dirty="0" smtClean="0"/>
              <a:t>; }</a:t>
            </a:r>
          </a:p>
          <a:p>
            <a:r>
              <a:rPr lang="en-US" sz="1600" b="1" dirty="0" smtClean="0"/>
              <a:t>if (cond</a:t>
            </a:r>
            <a:r>
              <a:rPr lang="en-US" sz="1100" b="1" dirty="0" smtClean="0"/>
              <a:t>3</a:t>
            </a:r>
            <a:r>
              <a:rPr lang="en-US" sz="1600" b="1" dirty="0" smtClean="0"/>
              <a:t>){ next</a:t>
            </a:r>
            <a:r>
              <a:rPr lang="en-US" sz="1100" b="1" dirty="0" smtClean="0"/>
              <a:t>3</a:t>
            </a:r>
            <a:r>
              <a:rPr lang="en-US" sz="1600" b="1" dirty="0" smtClean="0"/>
              <a:t> = B</a:t>
            </a:r>
            <a:r>
              <a:rPr lang="en-US" sz="1100" b="1" dirty="0" smtClean="0"/>
              <a:t>3</a:t>
            </a:r>
            <a:r>
              <a:rPr lang="en-US" sz="1600" b="1" dirty="0" smtClean="0"/>
              <a:t>;} else {next</a:t>
            </a:r>
            <a:r>
              <a:rPr lang="en-US" sz="1100" b="1" dirty="0" smtClean="0"/>
              <a:t>3</a:t>
            </a:r>
            <a:r>
              <a:rPr lang="en-US" sz="1600" b="1" dirty="0" smtClean="0"/>
              <a:t> = C</a:t>
            </a:r>
            <a:r>
              <a:rPr lang="en-US" sz="1100" b="1" dirty="0" smtClean="0"/>
              <a:t>3</a:t>
            </a:r>
            <a:r>
              <a:rPr lang="en-US" sz="1600" b="1" dirty="0" smtClean="0"/>
              <a:t>; }</a:t>
            </a:r>
          </a:p>
        </p:txBody>
      </p:sp>
      <p:pic>
        <p:nvPicPr>
          <p:cNvPr id="8196" name="Picture 4"/>
          <p:cNvPicPr>
            <a:picLocks noChangeAspect="1" noChangeArrowheads="1"/>
          </p:cNvPicPr>
          <p:nvPr/>
        </p:nvPicPr>
        <p:blipFill>
          <a:blip r:embed="rId3" cstate="print"/>
          <a:srcRect/>
          <a:stretch>
            <a:fillRect/>
          </a:stretch>
        </p:blipFill>
        <p:spPr bwMode="auto">
          <a:xfrm>
            <a:off x="2366963" y="2743200"/>
            <a:ext cx="5634037" cy="791499"/>
          </a:xfrm>
          <a:prstGeom prst="rect">
            <a:avLst/>
          </a:prstGeom>
          <a:noFill/>
          <a:ln w="9525">
            <a:noFill/>
            <a:miter lim="800000"/>
            <a:headEnd/>
            <a:tailEnd/>
          </a:ln>
        </p:spPr>
      </p:pic>
      <p:grpSp>
        <p:nvGrpSpPr>
          <p:cNvPr id="2" name="Group 24"/>
          <p:cNvGrpSpPr/>
          <p:nvPr/>
        </p:nvGrpSpPr>
        <p:grpSpPr>
          <a:xfrm>
            <a:off x="685800" y="4876800"/>
            <a:ext cx="2362200" cy="1537063"/>
            <a:chOff x="685800" y="4876800"/>
            <a:chExt cx="2362200" cy="1537063"/>
          </a:xfrm>
        </p:grpSpPr>
        <p:sp>
          <p:nvSpPr>
            <p:cNvPr id="14" name="Right Arrow 13"/>
            <p:cNvSpPr/>
            <p:nvPr/>
          </p:nvSpPr>
          <p:spPr>
            <a:xfrm rot="5400000">
              <a:off x="1224643" y="4986746"/>
              <a:ext cx="293913"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752600" y="4876800"/>
              <a:ext cx="1295400" cy="307777"/>
            </a:xfrm>
            <a:prstGeom prst="rect">
              <a:avLst/>
            </a:prstGeom>
            <a:noFill/>
          </p:spPr>
          <p:txBody>
            <a:bodyPr wrap="square" rtlCol="0">
              <a:spAutoFit/>
            </a:bodyPr>
            <a:lstStyle/>
            <a:p>
              <a:r>
                <a:rPr lang="en-US" sz="1400" b="1" dirty="0" err="1" smtClean="0">
                  <a:solidFill>
                    <a:srgbClr val="C00000"/>
                  </a:solidFill>
                </a:rPr>
                <a:t>C</a:t>
              </a:r>
              <a:r>
                <a:rPr lang="en-US" sz="1050" b="1" dirty="0" err="1" smtClean="0">
                  <a:solidFill>
                    <a:srgbClr val="C00000"/>
                  </a:solidFill>
                </a:rPr>
                <a:t>i</a:t>
              </a:r>
              <a:r>
                <a:rPr lang="en-US" sz="1400" b="1" dirty="0" smtClean="0">
                  <a:solidFill>
                    <a:srgbClr val="C00000"/>
                  </a:solidFill>
                </a:rPr>
                <a:t> = B</a:t>
              </a:r>
              <a:r>
                <a:rPr lang="en-US" sz="1050" b="1" dirty="0" smtClean="0">
                  <a:solidFill>
                    <a:srgbClr val="C00000"/>
                  </a:solidFill>
                </a:rPr>
                <a:t>i</a:t>
              </a:r>
              <a:r>
                <a:rPr lang="en-US" sz="1400" b="1" dirty="0" smtClean="0">
                  <a:solidFill>
                    <a:srgbClr val="C00000"/>
                  </a:solidFill>
                </a:rPr>
                <a:t> + 1</a:t>
              </a:r>
              <a:endParaRPr lang="en-US" sz="1400" b="1" dirty="0">
                <a:solidFill>
                  <a:srgbClr val="C00000"/>
                </a:solidFill>
              </a:endParaRPr>
            </a:p>
          </p:txBody>
        </p:sp>
        <p:sp>
          <p:nvSpPr>
            <p:cNvPr id="16" name="TextBox 15"/>
            <p:cNvSpPr txBox="1"/>
            <p:nvPr/>
          </p:nvSpPr>
          <p:spPr>
            <a:xfrm>
              <a:off x="685800" y="5336645"/>
              <a:ext cx="2057400" cy="1077218"/>
            </a:xfrm>
            <a:prstGeom prst="rect">
              <a:avLst/>
            </a:prstGeom>
            <a:noFill/>
            <a:ln>
              <a:solidFill>
                <a:schemeClr val="tx1"/>
              </a:solidFill>
            </a:ln>
          </p:spPr>
          <p:txBody>
            <a:bodyPr wrap="square" rtlCol="0">
              <a:spAutoFit/>
            </a:bodyPr>
            <a:lstStyle/>
            <a:p>
              <a:r>
                <a:rPr lang="en-US" sz="1600" b="1" dirty="0" smtClean="0"/>
                <a:t>next</a:t>
              </a:r>
              <a:r>
                <a:rPr lang="en-US" sz="1100" b="1" dirty="0" smtClean="0"/>
                <a:t>0</a:t>
              </a:r>
              <a:r>
                <a:rPr lang="en-US" sz="1600" b="1" dirty="0" smtClean="0"/>
                <a:t> = C</a:t>
              </a:r>
              <a:r>
                <a:rPr lang="en-US" sz="1100" b="1" dirty="0" smtClean="0"/>
                <a:t>0</a:t>
              </a:r>
              <a:r>
                <a:rPr lang="en-US" sz="1600" b="1" dirty="0" smtClean="0"/>
                <a:t> – cond</a:t>
              </a:r>
              <a:r>
                <a:rPr lang="en-US" sz="1100" b="1" dirty="0" smtClean="0"/>
                <a:t>0</a:t>
              </a:r>
              <a:r>
                <a:rPr lang="en-US" sz="1600" b="1" dirty="0" smtClean="0"/>
                <a:t>;</a:t>
              </a:r>
            </a:p>
            <a:p>
              <a:r>
                <a:rPr lang="en-US" sz="1600" b="1" dirty="0" smtClean="0"/>
                <a:t>next</a:t>
              </a:r>
              <a:r>
                <a:rPr lang="en-US" sz="1100" b="1" dirty="0" smtClean="0"/>
                <a:t>1</a:t>
              </a:r>
              <a:r>
                <a:rPr lang="en-US" sz="1600" b="1" dirty="0" smtClean="0"/>
                <a:t> = C</a:t>
              </a:r>
              <a:r>
                <a:rPr lang="en-US" sz="1100" b="1" dirty="0" smtClean="0"/>
                <a:t>1</a:t>
              </a:r>
              <a:r>
                <a:rPr lang="en-US" sz="1600" b="1" dirty="0" smtClean="0"/>
                <a:t> – cond</a:t>
              </a:r>
              <a:r>
                <a:rPr lang="en-US" sz="1100" b="1" dirty="0" smtClean="0"/>
                <a:t>1</a:t>
              </a:r>
              <a:r>
                <a:rPr lang="en-US" sz="1600" b="1" dirty="0" smtClean="0"/>
                <a:t>;</a:t>
              </a:r>
            </a:p>
            <a:p>
              <a:r>
                <a:rPr lang="en-US" sz="1600" b="1" dirty="0" smtClean="0"/>
                <a:t>next</a:t>
              </a:r>
              <a:r>
                <a:rPr lang="en-US" sz="1100" b="1" dirty="0" smtClean="0"/>
                <a:t>2</a:t>
              </a:r>
              <a:r>
                <a:rPr lang="en-US" sz="1600" b="1" dirty="0" smtClean="0"/>
                <a:t> = C</a:t>
              </a:r>
              <a:r>
                <a:rPr lang="en-US" sz="1100" b="1" dirty="0" smtClean="0"/>
                <a:t>2</a:t>
              </a:r>
              <a:r>
                <a:rPr lang="en-US" sz="1600" b="1" dirty="0" smtClean="0"/>
                <a:t> – cond</a:t>
              </a:r>
              <a:r>
                <a:rPr lang="en-US" sz="1100" b="1" dirty="0" smtClean="0"/>
                <a:t>2</a:t>
              </a:r>
              <a:r>
                <a:rPr lang="en-US" sz="1600" b="1" dirty="0" smtClean="0"/>
                <a:t>;</a:t>
              </a:r>
            </a:p>
            <a:p>
              <a:r>
                <a:rPr lang="en-US" sz="1600" b="1" dirty="0" smtClean="0"/>
                <a:t>next</a:t>
              </a:r>
              <a:r>
                <a:rPr lang="en-US" sz="1100" b="1" dirty="0" smtClean="0"/>
                <a:t>3</a:t>
              </a:r>
              <a:r>
                <a:rPr lang="en-US" sz="1600" b="1" dirty="0" smtClean="0"/>
                <a:t> = C</a:t>
              </a:r>
              <a:r>
                <a:rPr lang="en-US" sz="1100" b="1" dirty="0" smtClean="0"/>
                <a:t>3</a:t>
              </a:r>
              <a:r>
                <a:rPr lang="en-US" sz="1600" b="1" dirty="0" smtClean="0"/>
                <a:t> – cond</a:t>
              </a:r>
              <a:r>
                <a:rPr lang="en-US" sz="1100" b="1" dirty="0" smtClean="0"/>
                <a:t>3</a:t>
              </a:r>
              <a:r>
                <a:rPr lang="en-US" sz="1600" b="1" dirty="0" smtClean="0"/>
                <a:t>;</a:t>
              </a:r>
            </a:p>
          </p:txBody>
        </p:sp>
      </p:grpSp>
      <p:sp>
        <p:nvSpPr>
          <p:cNvPr id="17" name="Right Arrow 16"/>
          <p:cNvSpPr/>
          <p:nvPr/>
        </p:nvSpPr>
        <p:spPr>
          <a:xfrm>
            <a:off x="2895600" y="5791200"/>
            <a:ext cx="1371600" cy="1523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743200" y="5410200"/>
            <a:ext cx="1981200" cy="307777"/>
          </a:xfrm>
          <a:prstGeom prst="rect">
            <a:avLst/>
          </a:prstGeom>
          <a:noFill/>
        </p:spPr>
        <p:txBody>
          <a:bodyPr wrap="square" rtlCol="0">
            <a:spAutoFit/>
          </a:bodyPr>
          <a:lstStyle/>
          <a:p>
            <a:r>
              <a:rPr lang="en-US" sz="1400" b="1" dirty="0" err="1" smtClean="0">
                <a:solidFill>
                  <a:srgbClr val="C00000"/>
                </a:solidFill>
              </a:rPr>
              <a:t>Vectorize</a:t>
            </a:r>
            <a:r>
              <a:rPr lang="en-US" sz="1400" b="1" dirty="0" smtClean="0">
                <a:solidFill>
                  <a:srgbClr val="C00000"/>
                </a:solidFill>
              </a:rPr>
              <a:t> by SSE</a:t>
            </a:r>
            <a:endParaRPr lang="en-US" sz="1400" b="1" dirty="0">
              <a:solidFill>
                <a:srgbClr val="C00000"/>
              </a:solidFill>
            </a:endParaRPr>
          </a:p>
        </p:txBody>
      </p:sp>
      <p:sp>
        <p:nvSpPr>
          <p:cNvPr id="19" name="TextBox 18"/>
          <p:cNvSpPr txBox="1"/>
          <p:nvPr/>
        </p:nvSpPr>
        <p:spPr>
          <a:xfrm>
            <a:off x="4495800" y="5410200"/>
            <a:ext cx="3962400" cy="830997"/>
          </a:xfrm>
          <a:prstGeom prst="rect">
            <a:avLst/>
          </a:prstGeom>
          <a:noFill/>
          <a:ln>
            <a:solidFill>
              <a:schemeClr val="tx1"/>
            </a:solidFill>
          </a:ln>
        </p:spPr>
        <p:txBody>
          <a:bodyPr wrap="square" rtlCol="0">
            <a:spAutoFit/>
          </a:bodyPr>
          <a:lstStyle/>
          <a:p>
            <a:r>
              <a:rPr lang="en-US" sz="1600" b="1" dirty="0" smtClean="0"/>
              <a:t>__m128i </a:t>
            </a:r>
            <a:r>
              <a:rPr lang="en-US" sz="1600" b="1" dirty="0" err="1" smtClean="0"/>
              <a:t>cond</a:t>
            </a:r>
            <a:r>
              <a:rPr lang="en-US" sz="1600" b="1" dirty="0" smtClean="0"/>
              <a:t> = _</a:t>
            </a:r>
            <a:r>
              <a:rPr lang="en-US" sz="1600" b="1" dirty="0" err="1" smtClean="0"/>
              <a:t>mm_cmple_ps</a:t>
            </a:r>
            <a:r>
              <a:rPr lang="en-US" sz="1600" b="1" dirty="0" smtClean="0"/>
              <a:t>(…);</a:t>
            </a:r>
          </a:p>
          <a:p>
            <a:r>
              <a:rPr lang="en-US" sz="1600" b="1" dirty="0" smtClean="0"/>
              <a:t>__m128i next = Load (C</a:t>
            </a:r>
            <a:r>
              <a:rPr lang="en-US" sz="1100" b="1" dirty="0" smtClean="0"/>
              <a:t>0</a:t>
            </a:r>
            <a:r>
              <a:rPr lang="en-US" sz="1600" b="1" dirty="0" smtClean="0"/>
              <a:t>, C</a:t>
            </a:r>
            <a:r>
              <a:rPr lang="en-US" sz="1100" b="1" dirty="0" smtClean="0"/>
              <a:t>1</a:t>
            </a:r>
            <a:r>
              <a:rPr lang="en-US" sz="1600" b="1" dirty="0" smtClean="0"/>
              <a:t>, C</a:t>
            </a:r>
            <a:r>
              <a:rPr lang="en-US" sz="1200" b="1" dirty="0" smtClean="0"/>
              <a:t>2</a:t>
            </a:r>
            <a:r>
              <a:rPr lang="en-US" sz="1600" b="1" dirty="0" smtClean="0"/>
              <a:t>, C</a:t>
            </a:r>
            <a:r>
              <a:rPr lang="en-US" sz="1100" b="1" dirty="0" smtClean="0"/>
              <a:t>3</a:t>
            </a:r>
            <a:r>
              <a:rPr lang="en-US" sz="1600" b="1" dirty="0" smtClean="0"/>
              <a:t>);</a:t>
            </a:r>
          </a:p>
          <a:p>
            <a:r>
              <a:rPr lang="en-US" sz="1600" b="1" dirty="0" smtClean="0"/>
              <a:t>next = _mm_add_epi32(next,  </a:t>
            </a:r>
            <a:r>
              <a:rPr lang="en-US" sz="1600" b="1" dirty="0" err="1" smtClean="0"/>
              <a:t>cond</a:t>
            </a:r>
            <a:r>
              <a:rPr lang="en-US" sz="1600" b="1" dirty="0" smtClean="0"/>
              <a:t>);</a:t>
            </a:r>
          </a:p>
        </p:txBody>
      </p:sp>
      <p:grpSp>
        <p:nvGrpSpPr>
          <p:cNvPr id="3" name="Group 23"/>
          <p:cNvGrpSpPr/>
          <p:nvPr/>
        </p:nvGrpSpPr>
        <p:grpSpPr>
          <a:xfrm>
            <a:off x="1143000" y="3581400"/>
            <a:ext cx="1600200" cy="1219200"/>
            <a:chOff x="1143000" y="3581400"/>
            <a:chExt cx="1600200" cy="1219200"/>
          </a:xfrm>
        </p:grpSpPr>
        <p:cxnSp>
          <p:nvCxnSpPr>
            <p:cNvPr id="21" name="Straight Connector 20"/>
            <p:cNvCxnSpPr/>
            <p:nvPr/>
          </p:nvCxnSpPr>
          <p:spPr>
            <a:xfrm flipH="1">
              <a:off x="1143000" y="3581400"/>
              <a:ext cx="1524000" cy="114300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95400" y="3657600"/>
              <a:ext cx="1447800" cy="114300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a:off x="381000" y="1066800"/>
            <a:ext cx="7924800" cy="0"/>
          </a:xfrm>
          <a:prstGeom prst="line">
            <a:avLst/>
          </a:prstGeom>
          <a:ln w="222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pic>
        <p:nvPicPr>
          <p:cNvPr id="24" name="Picture 3"/>
          <p:cNvPicPr>
            <a:picLocks noChangeAspect="1" noChangeArrowheads="1"/>
          </p:cNvPicPr>
          <p:nvPr/>
        </p:nvPicPr>
        <p:blipFill>
          <a:blip r:embed="rId4" cstate="print"/>
          <a:srcRect/>
          <a:stretch>
            <a:fillRect/>
          </a:stretch>
        </p:blipFill>
        <p:spPr bwMode="auto">
          <a:xfrm>
            <a:off x="8369520" y="381000"/>
            <a:ext cx="526805" cy="533400"/>
          </a:xfrm>
          <a:prstGeom prst="rect">
            <a:avLst/>
          </a:prstGeom>
          <a:noFill/>
          <a:ln w="9525">
            <a:noFill/>
            <a:round/>
            <a:headEnd/>
            <a:tailEnd/>
          </a:ln>
          <a:effectLst/>
        </p:spPr>
      </p:pic>
      <p:pic>
        <p:nvPicPr>
          <p:cNvPr id="25" name="Picture 24" descr="microsoft-research-logo.png"/>
          <p:cNvPicPr>
            <a:picLocks noChangeAspect="1"/>
          </p:cNvPicPr>
          <p:nvPr/>
        </p:nvPicPr>
        <p:blipFill>
          <a:blip r:embed="rId5" cstate="print"/>
          <a:stretch>
            <a:fillRect/>
          </a:stretch>
        </p:blipFill>
        <p:spPr>
          <a:xfrm>
            <a:off x="6811996" y="444137"/>
            <a:ext cx="1417604" cy="394063"/>
          </a:xfrm>
          <a:prstGeom prst="rect">
            <a:avLst/>
          </a:prstGeom>
        </p:spPr>
      </p:pic>
    </p:spTree>
    <p:extLst>
      <p:ext uri="{BB962C8B-B14F-4D97-AF65-F5344CB8AC3E}">
        <p14:creationId xmlns:p14="http://schemas.microsoft.com/office/powerpoint/2010/main" val="88257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59664" y="198438"/>
            <a:ext cx="5355336"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000" b="1" dirty="0" smtClean="0"/>
              <a:t>Parallelism Optimizations</a:t>
            </a:r>
          </a:p>
        </p:txBody>
      </p:sp>
      <p:sp>
        <p:nvSpPr>
          <p:cNvPr id="5" name="Date Placeholder 4"/>
          <p:cNvSpPr>
            <a:spLocks noGrp="1"/>
          </p:cNvSpPr>
          <p:nvPr>
            <p:ph type="dt" sz="half" idx="10"/>
          </p:nvPr>
        </p:nvSpPr>
        <p:spPr/>
        <p:txBody>
          <a:bodyPr/>
          <a:lstStyle/>
          <a:p>
            <a:pPr>
              <a:defRPr/>
            </a:pPr>
            <a:fld id="{52B5DBB8-4880-447C-857B-0A56BB759C09}" type="datetime1">
              <a:rPr lang="en-US" smtClean="0">
                <a:solidFill>
                  <a:prstClr val="black">
                    <a:tint val="75000"/>
                  </a:prstClr>
                </a:solidFill>
              </a:rPr>
              <a:pPr>
                <a:defRPr/>
              </a:pPr>
              <a:t>4/3/13</a:t>
            </a:fld>
            <a:endParaRPr lang="en-US">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FECB72D9-05F5-407D-A2D1-9C8921200C68}" type="slidenum">
              <a:rPr lang="en-US" smtClean="0">
                <a:solidFill>
                  <a:prstClr val="black">
                    <a:tint val="75000"/>
                  </a:prstClr>
                </a:solidFill>
              </a:rPr>
              <a:pPr>
                <a:defRPr/>
              </a:pPr>
              <a:t>8</a:t>
            </a:fld>
            <a:endParaRPr lang="en-US" dirty="0">
              <a:solidFill>
                <a:prstClr val="black">
                  <a:tint val="75000"/>
                </a:prstClr>
              </a:solidFill>
            </a:endParaRPr>
          </a:p>
        </p:txBody>
      </p:sp>
      <p:pic>
        <p:nvPicPr>
          <p:cNvPr id="12" name="Picture 3"/>
          <p:cNvPicPr>
            <a:picLocks noChangeAspect="1" noChangeArrowheads="1"/>
          </p:cNvPicPr>
          <p:nvPr/>
        </p:nvPicPr>
        <p:blipFill>
          <a:blip r:embed="rId3" cstate="print"/>
          <a:srcRect/>
          <a:stretch>
            <a:fillRect/>
          </a:stretch>
        </p:blipFill>
        <p:spPr bwMode="auto">
          <a:xfrm>
            <a:off x="8369520" y="381000"/>
            <a:ext cx="526805" cy="533400"/>
          </a:xfrm>
          <a:prstGeom prst="rect">
            <a:avLst/>
          </a:prstGeom>
          <a:noFill/>
          <a:ln w="9525">
            <a:noFill/>
            <a:round/>
            <a:headEnd/>
            <a:tailEnd/>
          </a:ln>
          <a:effectLst/>
        </p:spPr>
      </p:pic>
      <p:pic>
        <p:nvPicPr>
          <p:cNvPr id="13" name="Picture 12" descr="microsoft-research-logo.png"/>
          <p:cNvPicPr>
            <a:picLocks noChangeAspect="1"/>
          </p:cNvPicPr>
          <p:nvPr/>
        </p:nvPicPr>
        <p:blipFill>
          <a:blip r:embed="rId4" cstate="print"/>
          <a:stretch>
            <a:fillRect/>
          </a:stretch>
        </p:blipFill>
        <p:spPr>
          <a:xfrm>
            <a:off x="6811996" y="444137"/>
            <a:ext cx="1417604" cy="394063"/>
          </a:xfrm>
          <a:prstGeom prst="rect">
            <a:avLst/>
          </a:prstGeom>
        </p:spPr>
      </p:pic>
      <p:sp>
        <p:nvSpPr>
          <p:cNvPr id="10" name="Content Placeholder 7"/>
          <p:cNvSpPr txBox="1">
            <a:spLocks/>
          </p:cNvSpPr>
          <p:nvPr/>
        </p:nvSpPr>
        <p:spPr>
          <a:xfrm>
            <a:off x="381000" y="1180892"/>
            <a:ext cx="8287560" cy="5296108"/>
          </a:xfrm>
          <a:prstGeom prst="rect">
            <a:avLst/>
          </a:prstGeom>
        </p:spPr>
        <p:txBody>
          <a:bodyPr lIns="82945" tIns="41473" rIns="82945" bIns="41473"/>
          <a:lstStyle/>
          <a:p>
            <a:pPr marL="311045" indent="-311045" defTabSz="829452">
              <a:spcBef>
                <a:spcPct val="20000"/>
              </a:spcBef>
              <a:buSzPct val="75000"/>
              <a:buFont typeface="Wingdings" pitchFamily="2" charset="2"/>
              <a:buChar char="Ø"/>
              <a:defRPr/>
            </a:pPr>
            <a:r>
              <a:rPr lang="en-US" sz="2400" dirty="0" smtClean="0"/>
              <a:t>Task Removal– Light-weight Stream Compaction</a:t>
            </a:r>
          </a:p>
          <a:p>
            <a:pPr marL="702690" lvl="1" indent="-311045" defTabSz="829452">
              <a:spcBef>
                <a:spcPct val="20000"/>
              </a:spcBef>
              <a:buSzPct val="75000"/>
              <a:buFont typeface="Wingdings" pitchFamily="2" charset="2"/>
              <a:buChar char="ü"/>
              <a:defRPr/>
            </a:pPr>
            <a:r>
              <a:rPr lang="en-US" sz="2000" dirty="0" smtClean="0"/>
              <a:t>To get rid of Control Flow Dependency, </a:t>
            </a:r>
            <a:r>
              <a:rPr lang="en-US" sz="2000" i="1" dirty="0" smtClean="0"/>
              <a:t>stream compaction </a:t>
            </a:r>
            <a:r>
              <a:rPr lang="en-US" sz="2000" dirty="0" smtClean="0"/>
              <a:t>operation is used (different from </a:t>
            </a:r>
            <a:r>
              <a:rPr lang="en-US" sz="2000" i="1" dirty="0" smtClean="0"/>
              <a:t>prefix-sum</a:t>
            </a:r>
            <a:r>
              <a:rPr lang="en-US" sz="2000" dirty="0" smtClean="0"/>
              <a:t> strategy)</a:t>
            </a:r>
          </a:p>
          <a:p>
            <a:pPr marL="702690" lvl="1" indent="-311045" defTabSz="829452">
              <a:spcBef>
                <a:spcPct val="20000"/>
              </a:spcBef>
              <a:buSzPct val="75000"/>
              <a:buFont typeface="Wingdings" pitchFamily="2" charset="2"/>
              <a:buChar char="ü"/>
              <a:defRPr/>
            </a:pPr>
            <a:r>
              <a:rPr lang="en-US" sz="2000" dirty="0" smtClean="0"/>
              <a:t>Example:</a:t>
            </a:r>
          </a:p>
          <a:p>
            <a:pPr marL="702690" lvl="1" indent="-311045" defTabSz="829452">
              <a:spcBef>
                <a:spcPct val="20000"/>
              </a:spcBef>
              <a:buSzPct val="75000"/>
              <a:defRPr/>
            </a:pPr>
            <a:endParaRPr lang="en-US" sz="2000" dirty="0" smtClean="0"/>
          </a:p>
        </p:txBody>
      </p:sp>
      <p:grpSp>
        <p:nvGrpSpPr>
          <p:cNvPr id="2" name="Group 45"/>
          <p:cNvGrpSpPr/>
          <p:nvPr/>
        </p:nvGrpSpPr>
        <p:grpSpPr>
          <a:xfrm>
            <a:off x="2570584" y="4379016"/>
            <a:ext cx="1341742" cy="535578"/>
            <a:chOff x="2570584" y="5445816"/>
            <a:chExt cx="1341742" cy="535578"/>
          </a:xfrm>
        </p:grpSpPr>
        <p:sp>
          <p:nvSpPr>
            <p:cNvPr id="14" name="Right Arrow 13"/>
            <p:cNvSpPr/>
            <p:nvPr/>
          </p:nvSpPr>
          <p:spPr>
            <a:xfrm rot="5400000">
              <a:off x="2910083" y="5549564"/>
              <a:ext cx="168534" cy="85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sp>
          <p:nvSpPr>
            <p:cNvPr id="15" name="TextBox 14"/>
            <p:cNvSpPr txBox="1"/>
            <p:nvPr/>
          </p:nvSpPr>
          <p:spPr>
            <a:xfrm>
              <a:off x="3140995" y="5445816"/>
              <a:ext cx="771331" cy="276999"/>
            </a:xfrm>
            <a:prstGeom prst="rect">
              <a:avLst/>
            </a:prstGeom>
            <a:noFill/>
          </p:spPr>
          <p:txBody>
            <a:bodyPr wrap="square" rtlCol="0">
              <a:spAutoFit/>
            </a:bodyPr>
            <a:lstStyle/>
            <a:p>
              <a:r>
                <a:rPr lang="en-US" sz="1200" b="1" dirty="0" smtClean="0">
                  <a:solidFill>
                    <a:srgbClr val="C00000"/>
                  </a:solidFill>
                </a:rPr>
                <a:t>shuffle</a:t>
              </a:r>
              <a:endParaRPr lang="en-US" sz="1200" b="1" dirty="0">
                <a:solidFill>
                  <a:srgbClr val="C00000"/>
                </a:solidFill>
              </a:endParaRPr>
            </a:p>
          </p:txBody>
        </p:sp>
        <p:sp>
          <p:nvSpPr>
            <p:cNvPr id="16" name="TextBox 15"/>
            <p:cNvSpPr txBox="1"/>
            <p:nvPr/>
          </p:nvSpPr>
          <p:spPr>
            <a:xfrm>
              <a:off x="2570584" y="5704395"/>
              <a:ext cx="1306286" cy="276999"/>
            </a:xfrm>
            <a:prstGeom prst="rect">
              <a:avLst/>
            </a:prstGeom>
            <a:noFill/>
            <a:ln>
              <a:solidFill>
                <a:schemeClr val="tx1"/>
              </a:solidFill>
            </a:ln>
          </p:spPr>
          <p:txBody>
            <a:bodyPr wrap="square" rtlCol="0">
              <a:spAutoFit/>
            </a:bodyPr>
            <a:lstStyle/>
            <a:p>
              <a:r>
                <a:rPr lang="en-US" sz="1200" b="1" dirty="0" smtClean="0"/>
                <a:t>R = [a, b, d, 0]</a:t>
              </a:r>
              <a:endParaRPr lang="en-US" sz="1200" b="1" dirty="0"/>
            </a:p>
          </p:txBody>
        </p:sp>
      </p:grpSp>
      <p:grpSp>
        <p:nvGrpSpPr>
          <p:cNvPr id="3" name="Group 44"/>
          <p:cNvGrpSpPr/>
          <p:nvPr/>
        </p:nvGrpSpPr>
        <p:grpSpPr>
          <a:xfrm>
            <a:off x="2570584" y="3823343"/>
            <a:ext cx="2297507" cy="530050"/>
            <a:chOff x="2570584" y="4890143"/>
            <a:chExt cx="2297507" cy="530050"/>
          </a:xfrm>
        </p:grpSpPr>
        <p:sp>
          <p:nvSpPr>
            <p:cNvPr id="11" name="TextBox 10"/>
            <p:cNvSpPr txBox="1"/>
            <p:nvPr/>
          </p:nvSpPr>
          <p:spPr>
            <a:xfrm>
              <a:off x="2570584" y="5143194"/>
              <a:ext cx="1306286" cy="276999"/>
            </a:xfrm>
            <a:prstGeom prst="rect">
              <a:avLst/>
            </a:prstGeom>
            <a:noFill/>
            <a:ln>
              <a:solidFill>
                <a:schemeClr val="tx1"/>
              </a:solidFill>
            </a:ln>
          </p:spPr>
          <p:txBody>
            <a:bodyPr wrap="square" rtlCol="0">
              <a:spAutoFit/>
            </a:bodyPr>
            <a:lstStyle/>
            <a:p>
              <a:r>
                <a:rPr lang="en-US" sz="1200" b="1" dirty="0" smtClean="0"/>
                <a:t>R = [a, b, 0, d]</a:t>
              </a:r>
              <a:endParaRPr lang="en-US" sz="1200" b="1" dirty="0"/>
            </a:p>
          </p:txBody>
        </p:sp>
        <p:sp>
          <p:nvSpPr>
            <p:cNvPr id="18" name="Right Arrow 17"/>
            <p:cNvSpPr/>
            <p:nvPr/>
          </p:nvSpPr>
          <p:spPr>
            <a:xfrm rot="5400000">
              <a:off x="2919741" y="4997516"/>
              <a:ext cx="158550" cy="761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sp>
          <p:nvSpPr>
            <p:cNvPr id="19" name="TextBox 18"/>
            <p:cNvSpPr txBox="1"/>
            <p:nvPr/>
          </p:nvSpPr>
          <p:spPr>
            <a:xfrm>
              <a:off x="3039293" y="4890143"/>
              <a:ext cx="1828798" cy="276999"/>
            </a:xfrm>
            <a:prstGeom prst="rect">
              <a:avLst/>
            </a:prstGeom>
            <a:noFill/>
          </p:spPr>
          <p:txBody>
            <a:bodyPr wrap="square" rtlCol="0">
              <a:spAutoFit/>
            </a:bodyPr>
            <a:lstStyle/>
            <a:p>
              <a:r>
                <a:rPr lang="en-US" sz="1200" b="1" dirty="0" smtClean="0">
                  <a:solidFill>
                    <a:srgbClr val="C00000"/>
                  </a:solidFill>
                </a:rPr>
                <a:t>get next buffer</a:t>
              </a:r>
              <a:endParaRPr lang="en-US" sz="1200" b="1" dirty="0">
                <a:solidFill>
                  <a:srgbClr val="C00000"/>
                </a:solidFill>
              </a:endParaRPr>
            </a:p>
          </p:txBody>
        </p:sp>
      </p:grpSp>
      <p:sp>
        <p:nvSpPr>
          <p:cNvPr id="20" name="TextBox 19"/>
          <p:cNvSpPr txBox="1"/>
          <p:nvPr/>
        </p:nvSpPr>
        <p:spPr>
          <a:xfrm>
            <a:off x="2438400" y="2923402"/>
            <a:ext cx="1981200" cy="276999"/>
          </a:xfrm>
          <a:prstGeom prst="rect">
            <a:avLst/>
          </a:prstGeom>
          <a:noFill/>
          <a:ln>
            <a:solidFill>
              <a:schemeClr val="tx1"/>
            </a:solidFill>
          </a:ln>
        </p:spPr>
        <p:txBody>
          <a:bodyPr wrap="square" rtlCol="0">
            <a:spAutoFit/>
          </a:bodyPr>
          <a:lstStyle/>
          <a:p>
            <a:r>
              <a:rPr lang="en-US" sz="1200" b="1" dirty="0" smtClean="0"/>
              <a:t>TQ = [a, b, c, d, e, f, g, h]</a:t>
            </a:r>
            <a:endParaRPr lang="en-US" sz="1200" b="1" dirty="0"/>
          </a:p>
        </p:txBody>
      </p:sp>
      <p:grpSp>
        <p:nvGrpSpPr>
          <p:cNvPr id="4" name="Group 49"/>
          <p:cNvGrpSpPr/>
          <p:nvPr/>
        </p:nvGrpSpPr>
        <p:grpSpPr>
          <a:xfrm>
            <a:off x="4932784" y="4379016"/>
            <a:ext cx="1341742" cy="535578"/>
            <a:chOff x="4932784" y="5445816"/>
            <a:chExt cx="1341742" cy="535578"/>
          </a:xfrm>
        </p:grpSpPr>
        <p:sp>
          <p:nvSpPr>
            <p:cNvPr id="29" name="Right Arrow 28"/>
            <p:cNvSpPr/>
            <p:nvPr/>
          </p:nvSpPr>
          <p:spPr>
            <a:xfrm rot="5400000">
              <a:off x="5272283" y="5549564"/>
              <a:ext cx="168534" cy="85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sp>
          <p:nvSpPr>
            <p:cNvPr id="30" name="TextBox 29"/>
            <p:cNvSpPr txBox="1"/>
            <p:nvPr/>
          </p:nvSpPr>
          <p:spPr>
            <a:xfrm>
              <a:off x="5503195" y="5445816"/>
              <a:ext cx="771331" cy="276999"/>
            </a:xfrm>
            <a:prstGeom prst="rect">
              <a:avLst/>
            </a:prstGeom>
            <a:noFill/>
          </p:spPr>
          <p:txBody>
            <a:bodyPr wrap="square" rtlCol="0">
              <a:spAutoFit/>
            </a:bodyPr>
            <a:lstStyle/>
            <a:p>
              <a:r>
                <a:rPr lang="en-US" sz="1200" b="1" dirty="0" smtClean="0">
                  <a:solidFill>
                    <a:srgbClr val="C00000"/>
                  </a:solidFill>
                </a:rPr>
                <a:t>shuffle</a:t>
              </a:r>
              <a:endParaRPr lang="en-US" sz="1200" b="1" dirty="0">
                <a:solidFill>
                  <a:srgbClr val="C00000"/>
                </a:solidFill>
              </a:endParaRPr>
            </a:p>
          </p:txBody>
        </p:sp>
        <p:sp>
          <p:nvSpPr>
            <p:cNvPr id="31" name="TextBox 30"/>
            <p:cNvSpPr txBox="1"/>
            <p:nvPr/>
          </p:nvSpPr>
          <p:spPr>
            <a:xfrm>
              <a:off x="4932784" y="5704395"/>
              <a:ext cx="1306286" cy="276999"/>
            </a:xfrm>
            <a:prstGeom prst="rect">
              <a:avLst/>
            </a:prstGeom>
            <a:noFill/>
            <a:ln>
              <a:solidFill>
                <a:schemeClr val="tx1"/>
              </a:solidFill>
            </a:ln>
          </p:spPr>
          <p:txBody>
            <a:bodyPr wrap="square" rtlCol="0">
              <a:spAutoFit/>
            </a:bodyPr>
            <a:lstStyle/>
            <a:p>
              <a:r>
                <a:rPr lang="en-US" sz="1200" b="1" dirty="0" smtClean="0"/>
                <a:t>R = [h, 0, 0, 0]</a:t>
              </a:r>
              <a:endParaRPr lang="en-US" sz="1200" b="1" dirty="0"/>
            </a:p>
          </p:txBody>
        </p:sp>
      </p:grpSp>
      <p:grpSp>
        <p:nvGrpSpPr>
          <p:cNvPr id="6" name="Group 48"/>
          <p:cNvGrpSpPr/>
          <p:nvPr/>
        </p:nvGrpSpPr>
        <p:grpSpPr>
          <a:xfrm>
            <a:off x="4932784" y="3826413"/>
            <a:ext cx="2306216" cy="526980"/>
            <a:chOff x="4932784" y="4893213"/>
            <a:chExt cx="2306216" cy="526980"/>
          </a:xfrm>
        </p:grpSpPr>
        <p:sp>
          <p:nvSpPr>
            <p:cNvPr id="28" name="TextBox 27"/>
            <p:cNvSpPr txBox="1"/>
            <p:nvPr/>
          </p:nvSpPr>
          <p:spPr>
            <a:xfrm>
              <a:off x="4932784" y="5143194"/>
              <a:ext cx="1306286" cy="276999"/>
            </a:xfrm>
            <a:prstGeom prst="rect">
              <a:avLst/>
            </a:prstGeom>
            <a:noFill/>
            <a:ln>
              <a:solidFill>
                <a:schemeClr val="tx1"/>
              </a:solidFill>
            </a:ln>
          </p:spPr>
          <p:txBody>
            <a:bodyPr wrap="square" rtlCol="0">
              <a:spAutoFit/>
            </a:bodyPr>
            <a:lstStyle/>
            <a:p>
              <a:r>
                <a:rPr lang="en-US" sz="1200" b="1" dirty="0" smtClean="0"/>
                <a:t>R = [0, 0, 0, h]</a:t>
              </a:r>
              <a:endParaRPr lang="en-US" sz="1200" b="1" dirty="0"/>
            </a:p>
          </p:txBody>
        </p:sp>
        <p:sp>
          <p:nvSpPr>
            <p:cNvPr id="33" name="Right Arrow 32"/>
            <p:cNvSpPr/>
            <p:nvPr/>
          </p:nvSpPr>
          <p:spPr>
            <a:xfrm rot="5400000">
              <a:off x="5281941" y="4997516"/>
              <a:ext cx="158550" cy="761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sp>
          <p:nvSpPr>
            <p:cNvPr id="35" name="TextBox 34"/>
            <p:cNvSpPr txBox="1"/>
            <p:nvPr/>
          </p:nvSpPr>
          <p:spPr>
            <a:xfrm>
              <a:off x="5410202" y="4893213"/>
              <a:ext cx="1828798" cy="276999"/>
            </a:xfrm>
            <a:prstGeom prst="rect">
              <a:avLst/>
            </a:prstGeom>
            <a:noFill/>
          </p:spPr>
          <p:txBody>
            <a:bodyPr wrap="square" rtlCol="0">
              <a:spAutoFit/>
            </a:bodyPr>
            <a:lstStyle/>
            <a:p>
              <a:r>
                <a:rPr lang="en-US" sz="1200" b="1" dirty="0" smtClean="0">
                  <a:solidFill>
                    <a:srgbClr val="C00000"/>
                  </a:solidFill>
                </a:rPr>
                <a:t>get next buffer</a:t>
              </a:r>
              <a:endParaRPr lang="en-US" sz="1200" b="1" dirty="0">
                <a:solidFill>
                  <a:srgbClr val="C00000"/>
                </a:solidFill>
              </a:endParaRPr>
            </a:p>
          </p:txBody>
        </p:sp>
      </p:grpSp>
      <p:grpSp>
        <p:nvGrpSpPr>
          <p:cNvPr id="7" name="Group 46"/>
          <p:cNvGrpSpPr/>
          <p:nvPr/>
        </p:nvGrpSpPr>
        <p:grpSpPr>
          <a:xfrm>
            <a:off x="2514600" y="4904601"/>
            <a:ext cx="1981200" cy="505599"/>
            <a:chOff x="2514600" y="5971401"/>
            <a:chExt cx="1981200" cy="505599"/>
          </a:xfrm>
        </p:grpSpPr>
        <p:sp>
          <p:nvSpPr>
            <p:cNvPr id="36" name="TextBox 35"/>
            <p:cNvSpPr txBox="1"/>
            <p:nvPr/>
          </p:nvSpPr>
          <p:spPr>
            <a:xfrm>
              <a:off x="3191069" y="5971401"/>
              <a:ext cx="771331" cy="276999"/>
            </a:xfrm>
            <a:prstGeom prst="rect">
              <a:avLst/>
            </a:prstGeom>
            <a:noFill/>
          </p:spPr>
          <p:txBody>
            <a:bodyPr wrap="square" rtlCol="0">
              <a:spAutoFit/>
            </a:bodyPr>
            <a:lstStyle/>
            <a:p>
              <a:r>
                <a:rPr lang="en-US" sz="1200" b="1" dirty="0" smtClean="0">
                  <a:solidFill>
                    <a:srgbClr val="C00000"/>
                  </a:solidFill>
                </a:rPr>
                <a:t>store</a:t>
              </a:r>
              <a:endParaRPr lang="en-US" sz="1200" b="1" dirty="0">
                <a:solidFill>
                  <a:srgbClr val="C00000"/>
                </a:solidFill>
              </a:endParaRPr>
            </a:p>
          </p:txBody>
        </p:sp>
        <p:sp>
          <p:nvSpPr>
            <p:cNvPr id="38" name="Right Arrow 37"/>
            <p:cNvSpPr/>
            <p:nvPr/>
          </p:nvSpPr>
          <p:spPr>
            <a:xfrm rot="5400000">
              <a:off x="2930298" y="6072969"/>
              <a:ext cx="168534" cy="85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sp>
          <p:nvSpPr>
            <p:cNvPr id="39" name="TextBox 38"/>
            <p:cNvSpPr txBox="1"/>
            <p:nvPr/>
          </p:nvSpPr>
          <p:spPr>
            <a:xfrm>
              <a:off x="2514600" y="6200001"/>
              <a:ext cx="1981200" cy="276999"/>
            </a:xfrm>
            <a:prstGeom prst="rect">
              <a:avLst/>
            </a:prstGeom>
            <a:noFill/>
            <a:ln>
              <a:solidFill>
                <a:schemeClr val="tx1"/>
              </a:solidFill>
            </a:ln>
          </p:spPr>
          <p:txBody>
            <a:bodyPr wrap="square" rtlCol="0">
              <a:spAutoFit/>
            </a:bodyPr>
            <a:lstStyle/>
            <a:p>
              <a:r>
                <a:rPr lang="en-US" sz="1200" b="1" dirty="0" smtClean="0"/>
                <a:t>TQ = [a, b, d, 0, e, f, g, h]</a:t>
              </a:r>
              <a:endParaRPr lang="en-US" sz="1200" b="1" dirty="0"/>
            </a:p>
          </p:txBody>
        </p:sp>
      </p:grpSp>
      <p:grpSp>
        <p:nvGrpSpPr>
          <p:cNvPr id="21" name="Group 50"/>
          <p:cNvGrpSpPr/>
          <p:nvPr/>
        </p:nvGrpSpPr>
        <p:grpSpPr>
          <a:xfrm>
            <a:off x="4800600" y="4904601"/>
            <a:ext cx="1981200" cy="505599"/>
            <a:chOff x="4800600" y="5971401"/>
            <a:chExt cx="1981200" cy="505599"/>
          </a:xfrm>
        </p:grpSpPr>
        <p:sp>
          <p:nvSpPr>
            <p:cNvPr id="37" name="TextBox 36"/>
            <p:cNvSpPr txBox="1"/>
            <p:nvPr/>
          </p:nvSpPr>
          <p:spPr>
            <a:xfrm>
              <a:off x="5562600" y="5971401"/>
              <a:ext cx="771331" cy="276999"/>
            </a:xfrm>
            <a:prstGeom prst="rect">
              <a:avLst/>
            </a:prstGeom>
            <a:noFill/>
          </p:spPr>
          <p:txBody>
            <a:bodyPr wrap="square" rtlCol="0">
              <a:spAutoFit/>
            </a:bodyPr>
            <a:lstStyle/>
            <a:p>
              <a:r>
                <a:rPr lang="en-US" sz="1200" b="1" dirty="0" smtClean="0">
                  <a:solidFill>
                    <a:srgbClr val="C00000"/>
                  </a:solidFill>
                </a:rPr>
                <a:t>store</a:t>
              </a:r>
              <a:endParaRPr lang="en-US" sz="1200" b="1" dirty="0">
                <a:solidFill>
                  <a:srgbClr val="C00000"/>
                </a:solidFill>
              </a:endParaRPr>
            </a:p>
          </p:txBody>
        </p:sp>
        <p:sp>
          <p:nvSpPr>
            <p:cNvPr id="40" name="TextBox 39"/>
            <p:cNvSpPr txBox="1"/>
            <p:nvPr/>
          </p:nvSpPr>
          <p:spPr>
            <a:xfrm>
              <a:off x="4800600" y="6200001"/>
              <a:ext cx="1981200" cy="276999"/>
            </a:xfrm>
            <a:prstGeom prst="rect">
              <a:avLst/>
            </a:prstGeom>
            <a:noFill/>
            <a:ln>
              <a:solidFill>
                <a:schemeClr val="tx1"/>
              </a:solidFill>
            </a:ln>
          </p:spPr>
          <p:txBody>
            <a:bodyPr wrap="square" rtlCol="0">
              <a:spAutoFit/>
            </a:bodyPr>
            <a:lstStyle/>
            <a:p>
              <a:r>
                <a:rPr lang="en-US" sz="1200" b="1" dirty="0" smtClean="0"/>
                <a:t>TQ = [a, b, d, h, 0, 0, 0, 0]</a:t>
              </a:r>
              <a:endParaRPr lang="en-US" sz="1200" b="1" dirty="0"/>
            </a:p>
          </p:txBody>
        </p:sp>
        <p:sp>
          <p:nvSpPr>
            <p:cNvPr id="41" name="Right Arrow 40"/>
            <p:cNvSpPr/>
            <p:nvPr/>
          </p:nvSpPr>
          <p:spPr>
            <a:xfrm rot="5400000">
              <a:off x="5292498" y="6072969"/>
              <a:ext cx="168534" cy="85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grpSp>
      <p:grpSp>
        <p:nvGrpSpPr>
          <p:cNvPr id="23" name="Group 42"/>
          <p:cNvGrpSpPr/>
          <p:nvPr/>
        </p:nvGrpSpPr>
        <p:grpSpPr>
          <a:xfrm>
            <a:off x="2286000" y="3256002"/>
            <a:ext cx="2122715" cy="553998"/>
            <a:chOff x="2286000" y="4322802"/>
            <a:chExt cx="2122715" cy="553998"/>
          </a:xfrm>
        </p:grpSpPr>
        <p:sp>
          <p:nvSpPr>
            <p:cNvPr id="17" name="TextBox 16"/>
            <p:cNvSpPr txBox="1"/>
            <p:nvPr/>
          </p:nvSpPr>
          <p:spPr>
            <a:xfrm>
              <a:off x="2427515" y="4599801"/>
              <a:ext cx="1981200" cy="276999"/>
            </a:xfrm>
            <a:prstGeom prst="rect">
              <a:avLst/>
            </a:prstGeom>
            <a:noFill/>
            <a:ln>
              <a:solidFill>
                <a:schemeClr val="tx1"/>
              </a:solidFill>
            </a:ln>
          </p:spPr>
          <p:txBody>
            <a:bodyPr wrap="square" rtlCol="0">
              <a:spAutoFit/>
            </a:bodyPr>
            <a:lstStyle/>
            <a:p>
              <a:r>
                <a:rPr lang="en-US" sz="1200" b="1" dirty="0" smtClean="0"/>
                <a:t>Evaluate first 4 Tasks</a:t>
              </a:r>
              <a:endParaRPr lang="en-US" sz="1200" b="1" dirty="0"/>
            </a:p>
          </p:txBody>
        </p:sp>
        <p:sp>
          <p:nvSpPr>
            <p:cNvPr id="22" name="TextBox 21"/>
            <p:cNvSpPr txBox="1"/>
            <p:nvPr/>
          </p:nvSpPr>
          <p:spPr>
            <a:xfrm>
              <a:off x="2286000" y="4322802"/>
              <a:ext cx="762000" cy="276999"/>
            </a:xfrm>
            <a:prstGeom prst="rect">
              <a:avLst/>
            </a:prstGeom>
            <a:noFill/>
            <a:ln>
              <a:noFill/>
            </a:ln>
          </p:spPr>
          <p:txBody>
            <a:bodyPr wrap="square" rtlCol="0">
              <a:spAutoFit/>
            </a:bodyPr>
            <a:lstStyle/>
            <a:p>
              <a:r>
                <a:rPr lang="en-US" sz="1200" b="1" dirty="0" smtClean="0">
                  <a:solidFill>
                    <a:srgbClr val="C00000"/>
                  </a:solidFill>
                </a:rPr>
                <a:t>Loop1:</a:t>
              </a:r>
              <a:endParaRPr lang="en-US" sz="1200" b="1" dirty="0">
                <a:solidFill>
                  <a:srgbClr val="C00000"/>
                </a:solidFill>
              </a:endParaRPr>
            </a:p>
          </p:txBody>
        </p:sp>
        <p:sp>
          <p:nvSpPr>
            <p:cNvPr id="42" name="Right Arrow 41"/>
            <p:cNvSpPr/>
            <p:nvPr/>
          </p:nvSpPr>
          <p:spPr>
            <a:xfrm rot="5400000">
              <a:off x="2930624" y="4406227"/>
              <a:ext cx="158550" cy="761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grpSp>
      <p:grpSp>
        <p:nvGrpSpPr>
          <p:cNvPr id="24" name="Group 47"/>
          <p:cNvGrpSpPr/>
          <p:nvPr/>
        </p:nvGrpSpPr>
        <p:grpSpPr>
          <a:xfrm>
            <a:off x="4495800" y="3256002"/>
            <a:ext cx="2275115" cy="1939499"/>
            <a:chOff x="4495800" y="4322802"/>
            <a:chExt cx="2275115" cy="1939499"/>
          </a:xfrm>
        </p:grpSpPr>
        <p:sp>
          <p:nvSpPr>
            <p:cNvPr id="32" name="TextBox 31"/>
            <p:cNvSpPr txBox="1"/>
            <p:nvPr/>
          </p:nvSpPr>
          <p:spPr>
            <a:xfrm>
              <a:off x="4789715" y="4599801"/>
              <a:ext cx="1981200" cy="276999"/>
            </a:xfrm>
            <a:prstGeom prst="rect">
              <a:avLst/>
            </a:prstGeom>
            <a:noFill/>
            <a:ln>
              <a:solidFill>
                <a:schemeClr val="tx1"/>
              </a:solidFill>
            </a:ln>
          </p:spPr>
          <p:txBody>
            <a:bodyPr wrap="square" rtlCol="0">
              <a:spAutoFit/>
            </a:bodyPr>
            <a:lstStyle/>
            <a:p>
              <a:r>
                <a:rPr lang="en-US" sz="1200" b="1" dirty="0" smtClean="0"/>
                <a:t>Evaluate next 4 Tasks</a:t>
              </a:r>
              <a:endParaRPr lang="en-US" sz="1200" b="1" dirty="0"/>
            </a:p>
          </p:txBody>
        </p:sp>
        <p:sp>
          <p:nvSpPr>
            <p:cNvPr id="34" name="TextBox 33"/>
            <p:cNvSpPr txBox="1"/>
            <p:nvPr/>
          </p:nvSpPr>
          <p:spPr>
            <a:xfrm>
              <a:off x="4724400" y="4322802"/>
              <a:ext cx="762000" cy="276999"/>
            </a:xfrm>
            <a:prstGeom prst="rect">
              <a:avLst/>
            </a:prstGeom>
            <a:noFill/>
            <a:ln>
              <a:noFill/>
            </a:ln>
          </p:spPr>
          <p:txBody>
            <a:bodyPr wrap="square" rtlCol="0">
              <a:spAutoFit/>
            </a:bodyPr>
            <a:lstStyle/>
            <a:p>
              <a:r>
                <a:rPr lang="en-US" sz="1200" b="1" dirty="0" smtClean="0">
                  <a:solidFill>
                    <a:srgbClr val="C00000"/>
                  </a:solidFill>
                </a:rPr>
                <a:t>Loop2:</a:t>
              </a:r>
              <a:endParaRPr lang="en-US" sz="1200" b="1" dirty="0">
                <a:solidFill>
                  <a:srgbClr val="C00000"/>
                </a:solidFill>
              </a:endParaRPr>
            </a:p>
          </p:txBody>
        </p:sp>
        <p:cxnSp>
          <p:nvCxnSpPr>
            <p:cNvPr id="44" name="Elbow Connector 43"/>
            <p:cNvCxnSpPr>
              <a:stCxn id="39" idx="3"/>
              <a:endCxn id="32" idx="1"/>
            </p:cNvCxnSpPr>
            <p:nvPr/>
          </p:nvCxnSpPr>
          <p:spPr>
            <a:xfrm flipV="1">
              <a:off x="4495800" y="4738301"/>
              <a:ext cx="293915" cy="1524000"/>
            </a:xfrm>
            <a:prstGeom prst="bentConnector3">
              <a:avLst>
                <a:gd name="adj1" fmla="val 50000"/>
              </a:avLst>
            </a:prstGeom>
            <a:ln w="31750">
              <a:tailEnd type="arrow"/>
            </a:ln>
          </p:spPr>
          <p:style>
            <a:lnRef idx="1">
              <a:schemeClr val="accent1"/>
            </a:lnRef>
            <a:fillRef idx="0">
              <a:schemeClr val="accent1"/>
            </a:fillRef>
            <a:effectRef idx="0">
              <a:schemeClr val="accent1"/>
            </a:effectRef>
            <a:fontRef idx="minor">
              <a:schemeClr val="tx1"/>
            </a:fontRef>
          </p:style>
        </p:cxnSp>
      </p:grpSp>
      <p:cxnSp>
        <p:nvCxnSpPr>
          <p:cNvPr id="52" name="Straight Arrow Connector 51"/>
          <p:cNvCxnSpPr>
            <a:endCxn id="39" idx="2"/>
          </p:cNvCxnSpPr>
          <p:nvPr/>
        </p:nvCxnSpPr>
        <p:spPr>
          <a:xfrm flipH="1" flipV="1">
            <a:off x="3505200" y="5410200"/>
            <a:ext cx="304800" cy="152400"/>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flipV="1">
            <a:off x="5943600" y="5410200"/>
            <a:ext cx="304800" cy="152400"/>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2971800" y="2743200"/>
            <a:ext cx="381000" cy="152400"/>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81000" y="1066800"/>
            <a:ext cx="7924800" cy="0"/>
          </a:xfrm>
          <a:prstGeom prst="line">
            <a:avLst/>
          </a:prstGeom>
          <a:ln w="222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57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fld id="{0EE63A68-858F-4132-AB78-FF954AB03046}" type="datetime1">
              <a:rPr lang="en-US" smtClean="0">
                <a:solidFill>
                  <a:prstClr val="black">
                    <a:tint val="75000"/>
                  </a:prstClr>
                </a:solidFill>
              </a:rPr>
              <a:pPr>
                <a:defRPr/>
              </a:pPr>
              <a:t>4/3/13</a:t>
            </a:fld>
            <a:endParaRPr lang="en-US">
              <a:solidFill>
                <a:prstClr val="black">
                  <a:tint val="75000"/>
                </a:prstClr>
              </a:solidFill>
            </a:endParaRPr>
          </a:p>
        </p:txBody>
      </p:sp>
      <p:sp>
        <p:nvSpPr>
          <p:cNvPr id="24" name="Slide Number Placeholder 23"/>
          <p:cNvSpPr>
            <a:spLocks noGrp="1"/>
          </p:cNvSpPr>
          <p:nvPr>
            <p:ph type="sldNum" sz="quarter" idx="12"/>
          </p:nvPr>
        </p:nvSpPr>
        <p:spPr/>
        <p:txBody>
          <a:bodyPr/>
          <a:lstStyle/>
          <a:p>
            <a:pPr>
              <a:defRPr/>
            </a:pPr>
            <a:fld id="{FECB72D9-05F5-407D-A2D1-9C8921200C68}" type="slidenum">
              <a:rPr lang="en-US" smtClean="0">
                <a:solidFill>
                  <a:prstClr val="black">
                    <a:tint val="75000"/>
                  </a:prstClr>
                </a:solidFill>
              </a:rPr>
              <a:pPr>
                <a:defRPr/>
              </a:pPr>
              <a:t>9</a:t>
            </a:fld>
            <a:endParaRPr lang="en-US">
              <a:solidFill>
                <a:prstClr val="black">
                  <a:tint val="75000"/>
                </a:prstClr>
              </a:solidFill>
            </a:endParaRPr>
          </a:p>
        </p:txBody>
      </p:sp>
      <p:pic>
        <p:nvPicPr>
          <p:cNvPr id="2050" name="Picture 2"/>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904875" y="2590800"/>
            <a:ext cx="7315200" cy="3548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18401" y="1905000"/>
            <a:ext cx="7868399" cy="307777"/>
          </a:xfrm>
          <a:prstGeom prst="rect">
            <a:avLst/>
          </a:prstGeom>
          <a:noFill/>
        </p:spPr>
        <p:txBody>
          <a:bodyPr wrap="square" rtlCol="0">
            <a:spAutoFit/>
          </a:bodyPr>
          <a:lstStyle/>
          <a:p>
            <a:r>
              <a:rPr lang="en-US" sz="1400" b="1" dirty="0" err="1" smtClean="0"/>
              <a:t>nextEvalBuffer</a:t>
            </a:r>
            <a:r>
              <a:rPr lang="en-US" sz="1400" b="1" dirty="0" smtClean="0"/>
              <a:t>[</a:t>
            </a:r>
            <a:r>
              <a:rPr lang="en-US" sz="1400" b="1" dirty="0" err="1" smtClean="0"/>
              <a:t>num_trees</a:t>
            </a:r>
            <a:r>
              <a:rPr lang="en-US" sz="1400" b="1" dirty="0" smtClean="0"/>
              <a:t>] = {</a:t>
            </a:r>
            <a:r>
              <a:rPr lang="en-US" sz="1400" b="1" dirty="0" smtClean="0">
                <a:solidFill>
                  <a:srgbClr val="00B050"/>
                </a:solidFill>
              </a:rPr>
              <a:t>A0, A1, A2, A3, A4, A5, A6, A7</a:t>
            </a:r>
            <a:r>
              <a:rPr lang="en-US" sz="1400" b="1" dirty="0" smtClean="0"/>
              <a:t>}</a:t>
            </a:r>
            <a:endParaRPr lang="en-US" sz="1400" b="1" dirty="0"/>
          </a:p>
        </p:txBody>
      </p:sp>
      <p:sp>
        <p:nvSpPr>
          <p:cNvPr id="30" name="Rectangle 29"/>
          <p:cNvSpPr/>
          <p:nvPr/>
        </p:nvSpPr>
        <p:spPr>
          <a:xfrm>
            <a:off x="914400" y="2570252"/>
            <a:ext cx="7391401" cy="304800"/>
          </a:xfrm>
          <a:prstGeom prst="rect">
            <a:avLst/>
          </a:prstGeom>
          <a:solidFill>
            <a:schemeClr val="bg1">
              <a:alpha val="0"/>
            </a:schemeClr>
          </a:solid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4"/>
          <p:cNvGrpSpPr/>
          <p:nvPr/>
        </p:nvGrpSpPr>
        <p:grpSpPr>
          <a:xfrm>
            <a:off x="1362946" y="2936696"/>
            <a:ext cx="5709098" cy="257803"/>
            <a:chOff x="1362946" y="2936696"/>
            <a:chExt cx="5709098" cy="257803"/>
          </a:xfrm>
        </p:grpSpPr>
        <p:sp>
          <p:nvSpPr>
            <p:cNvPr id="31" name="Oval 30"/>
            <p:cNvSpPr/>
            <p:nvPr/>
          </p:nvSpPr>
          <p:spPr>
            <a:xfrm>
              <a:off x="1362946" y="2942598"/>
              <a:ext cx="251901" cy="251901"/>
            </a:xfrm>
            <a:prstGeom prst="ellipse">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144748" y="2936696"/>
              <a:ext cx="251901" cy="251901"/>
            </a:xfrm>
            <a:prstGeom prst="ellipse">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5778173" y="2936696"/>
              <a:ext cx="251901" cy="251901"/>
            </a:xfrm>
            <a:prstGeom prst="ellipse">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820143" y="2940978"/>
              <a:ext cx="251901" cy="251901"/>
            </a:xfrm>
            <a:prstGeom prst="ellipse">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6"/>
          <p:cNvGrpSpPr/>
          <p:nvPr/>
        </p:nvGrpSpPr>
        <p:grpSpPr>
          <a:xfrm>
            <a:off x="1767156" y="2580526"/>
            <a:ext cx="5723745" cy="263704"/>
            <a:chOff x="1767156" y="2580526"/>
            <a:chExt cx="5723745" cy="263704"/>
          </a:xfrm>
        </p:grpSpPr>
        <p:sp>
          <p:nvSpPr>
            <p:cNvPr id="37" name="Oval 36"/>
            <p:cNvSpPr/>
            <p:nvPr/>
          </p:nvSpPr>
          <p:spPr>
            <a:xfrm>
              <a:off x="1767156" y="2592329"/>
              <a:ext cx="251901" cy="251901"/>
            </a:xfrm>
            <a:prstGeom prst="ellipse">
              <a:avLst/>
            </a:prstGeom>
            <a:solidFill>
              <a:srgbClr val="00B050">
                <a:alpha val="4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558099" y="2580526"/>
              <a:ext cx="251901" cy="251901"/>
            </a:xfrm>
            <a:prstGeom prst="ellipse">
              <a:avLst/>
            </a:prstGeom>
            <a:solidFill>
              <a:srgbClr val="00B050">
                <a:alpha val="4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5386899" y="2590800"/>
              <a:ext cx="251901" cy="251901"/>
            </a:xfrm>
            <a:prstGeom prst="ellipse">
              <a:avLst/>
            </a:prstGeom>
            <a:solidFill>
              <a:srgbClr val="00B050">
                <a:alpha val="4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239000" y="2590619"/>
              <a:ext cx="251901" cy="251901"/>
            </a:xfrm>
            <a:prstGeom prst="ellipse">
              <a:avLst/>
            </a:prstGeom>
            <a:solidFill>
              <a:srgbClr val="00B050">
                <a:alpha val="4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42"/>
          <p:cNvGrpSpPr/>
          <p:nvPr/>
        </p:nvGrpSpPr>
        <p:grpSpPr>
          <a:xfrm>
            <a:off x="1458074" y="4781671"/>
            <a:ext cx="5709098" cy="257803"/>
            <a:chOff x="1362946" y="2936696"/>
            <a:chExt cx="5709098" cy="257803"/>
          </a:xfrm>
        </p:grpSpPr>
        <p:sp>
          <p:nvSpPr>
            <p:cNvPr id="45" name="Oval 44"/>
            <p:cNvSpPr/>
            <p:nvPr/>
          </p:nvSpPr>
          <p:spPr>
            <a:xfrm>
              <a:off x="1362946" y="2942598"/>
              <a:ext cx="251901" cy="251901"/>
            </a:xfrm>
            <a:prstGeom prst="ellipse">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144748" y="2936696"/>
              <a:ext cx="251901" cy="251901"/>
            </a:xfrm>
            <a:prstGeom prst="ellipse">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5788447" y="2936696"/>
              <a:ext cx="251901" cy="251901"/>
            </a:xfrm>
            <a:prstGeom prst="ellipse">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6820143" y="2940978"/>
              <a:ext cx="251901" cy="251901"/>
            </a:xfrm>
            <a:prstGeom prst="ellipse">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48"/>
          <p:cNvGrpSpPr/>
          <p:nvPr/>
        </p:nvGrpSpPr>
        <p:grpSpPr>
          <a:xfrm>
            <a:off x="1859622" y="4425592"/>
            <a:ext cx="5723745" cy="263704"/>
            <a:chOff x="1767156" y="2580526"/>
            <a:chExt cx="5723745" cy="263704"/>
          </a:xfrm>
        </p:grpSpPr>
        <p:sp>
          <p:nvSpPr>
            <p:cNvPr id="50" name="Oval 49"/>
            <p:cNvSpPr/>
            <p:nvPr/>
          </p:nvSpPr>
          <p:spPr>
            <a:xfrm>
              <a:off x="1767156" y="2592329"/>
              <a:ext cx="251901" cy="251901"/>
            </a:xfrm>
            <a:prstGeom prst="ellipse">
              <a:avLst/>
            </a:prstGeom>
            <a:solidFill>
              <a:srgbClr val="00B050">
                <a:alpha val="4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568373" y="2580526"/>
              <a:ext cx="251901" cy="251901"/>
            </a:xfrm>
            <a:prstGeom prst="ellipse">
              <a:avLst/>
            </a:prstGeom>
            <a:solidFill>
              <a:srgbClr val="00B050">
                <a:alpha val="4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5397173" y="2590800"/>
              <a:ext cx="251901" cy="251901"/>
            </a:xfrm>
            <a:prstGeom prst="ellipse">
              <a:avLst/>
            </a:prstGeom>
            <a:solidFill>
              <a:srgbClr val="00B050">
                <a:alpha val="4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7239000" y="2590619"/>
              <a:ext cx="251901" cy="251901"/>
            </a:xfrm>
            <a:prstGeom prst="ellipse">
              <a:avLst/>
            </a:prstGeom>
            <a:solidFill>
              <a:srgbClr val="00B050">
                <a:alpha val="4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p:cNvSpPr txBox="1"/>
          <p:nvPr/>
        </p:nvSpPr>
        <p:spPr>
          <a:xfrm>
            <a:off x="818401" y="1902023"/>
            <a:ext cx="7868399" cy="307777"/>
          </a:xfrm>
          <a:prstGeom prst="rect">
            <a:avLst/>
          </a:prstGeom>
          <a:noFill/>
        </p:spPr>
        <p:txBody>
          <a:bodyPr wrap="square" rtlCol="0">
            <a:spAutoFit/>
          </a:bodyPr>
          <a:lstStyle/>
          <a:p>
            <a:r>
              <a:rPr lang="en-US" sz="1400" b="1" dirty="0" err="1" smtClean="0"/>
              <a:t>nextEvalBuffer</a:t>
            </a:r>
            <a:r>
              <a:rPr lang="en-US" sz="1400" b="1" dirty="0" smtClean="0"/>
              <a:t>[</a:t>
            </a:r>
            <a:r>
              <a:rPr lang="en-US" sz="1400" b="1" dirty="0" err="1" smtClean="0"/>
              <a:t>num_trees</a:t>
            </a:r>
            <a:r>
              <a:rPr lang="en-US" sz="1400" b="1" dirty="0" smtClean="0"/>
              <a:t>] = {</a:t>
            </a:r>
            <a:r>
              <a:rPr lang="en-US" sz="1400" b="1" dirty="0" smtClean="0">
                <a:solidFill>
                  <a:schemeClr val="tx2"/>
                </a:solidFill>
              </a:rPr>
              <a:t>B0, B1, C2, B3</a:t>
            </a:r>
            <a:r>
              <a:rPr lang="en-US" sz="1400" b="1" dirty="0" smtClean="0"/>
              <a:t>, </a:t>
            </a:r>
            <a:r>
              <a:rPr lang="en-US" sz="1400" b="1" dirty="0" smtClean="0">
                <a:solidFill>
                  <a:srgbClr val="00B050"/>
                </a:solidFill>
              </a:rPr>
              <a:t>A4, A5, A6, A7</a:t>
            </a:r>
            <a:r>
              <a:rPr lang="en-US" sz="1400" b="1" dirty="0" smtClean="0"/>
              <a:t>}</a:t>
            </a:r>
            <a:endParaRPr lang="en-US" sz="1400" b="1" dirty="0"/>
          </a:p>
        </p:txBody>
      </p:sp>
      <p:sp>
        <p:nvSpPr>
          <p:cNvPr id="58" name="TextBox 57"/>
          <p:cNvSpPr txBox="1"/>
          <p:nvPr/>
        </p:nvSpPr>
        <p:spPr>
          <a:xfrm>
            <a:off x="823644" y="1902023"/>
            <a:ext cx="7868399" cy="307777"/>
          </a:xfrm>
          <a:prstGeom prst="rect">
            <a:avLst/>
          </a:prstGeom>
          <a:noFill/>
        </p:spPr>
        <p:txBody>
          <a:bodyPr wrap="square" rtlCol="0">
            <a:spAutoFit/>
          </a:bodyPr>
          <a:lstStyle/>
          <a:p>
            <a:r>
              <a:rPr lang="en-US" sz="1400" b="1" dirty="0" err="1" smtClean="0"/>
              <a:t>nextEvalBuffer</a:t>
            </a:r>
            <a:r>
              <a:rPr lang="en-US" sz="1400" b="1" dirty="0" smtClean="0"/>
              <a:t>[</a:t>
            </a:r>
            <a:r>
              <a:rPr lang="en-US" sz="1400" b="1" dirty="0" err="1" smtClean="0"/>
              <a:t>num_trees</a:t>
            </a:r>
            <a:r>
              <a:rPr lang="en-US" sz="1400" b="1" dirty="0" smtClean="0"/>
              <a:t>] = {</a:t>
            </a:r>
            <a:r>
              <a:rPr lang="en-US" sz="1400" b="1" dirty="0" smtClean="0">
                <a:solidFill>
                  <a:schemeClr val="tx2"/>
                </a:solidFill>
              </a:rPr>
              <a:t>B0, B1, C2, B3, B4, B5, C6, B7</a:t>
            </a:r>
            <a:r>
              <a:rPr lang="en-US" sz="1400" b="1" dirty="0" smtClean="0"/>
              <a:t>}</a:t>
            </a:r>
            <a:endParaRPr lang="en-US" sz="1400" b="1" dirty="0"/>
          </a:p>
        </p:txBody>
      </p:sp>
      <p:grpSp>
        <p:nvGrpSpPr>
          <p:cNvPr id="8" name="Group 27"/>
          <p:cNvGrpSpPr/>
          <p:nvPr/>
        </p:nvGrpSpPr>
        <p:grpSpPr>
          <a:xfrm>
            <a:off x="1111138" y="3274980"/>
            <a:ext cx="5716040" cy="284343"/>
            <a:chOff x="1111138" y="3274980"/>
            <a:chExt cx="5716040" cy="284343"/>
          </a:xfrm>
        </p:grpSpPr>
        <p:sp>
          <p:nvSpPr>
            <p:cNvPr id="59" name="Oval 58"/>
            <p:cNvSpPr/>
            <p:nvPr/>
          </p:nvSpPr>
          <p:spPr>
            <a:xfrm>
              <a:off x="1111138" y="3300665"/>
              <a:ext cx="251901" cy="251901"/>
            </a:xfrm>
            <a:prstGeom prst="ellipse">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365826" y="3274980"/>
              <a:ext cx="251901" cy="251901"/>
            </a:xfrm>
            <a:prstGeom prst="ellipse">
              <a:avLst/>
            </a:prstGeom>
            <a:solidFill>
              <a:srgbClr val="C00000">
                <a:alpha val="4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546334" y="3307422"/>
              <a:ext cx="251901" cy="251901"/>
            </a:xfrm>
            <a:prstGeom prst="ellipse">
              <a:avLst/>
            </a:prstGeom>
            <a:solidFill>
              <a:srgbClr val="C00000">
                <a:alpha val="4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6575277" y="3297148"/>
              <a:ext cx="251901" cy="251901"/>
            </a:xfrm>
            <a:prstGeom prst="ellipse">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28"/>
          <p:cNvGrpSpPr/>
          <p:nvPr/>
        </p:nvGrpSpPr>
        <p:grpSpPr>
          <a:xfrm>
            <a:off x="1655852" y="5123195"/>
            <a:ext cx="5268074" cy="275202"/>
            <a:chOff x="1655852" y="5123195"/>
            <a:chExt cx="5268074" cy="275202"/>
          </a:xfrm>
        </p:grpSpPr>
        <p:sp>
          <p:nvSpPr>
            <p:cNvPr id="64" name="Oval 63"/>
            <p:cNvSpPr/>
            <p:nvPr/>
          </p:nvSpPr>
          <p:spPr>
            <a:xfrm>
              <a:off x="1655852" y="5123195"/>
              <a:ext cx="251901" cy="251901"/>
            </a:xfrm>
            <a:prstGeom prst="ellipse">
              <a:avLst/>
            </a:prstGeom>
            <a:solidFill>
              <a:srgbClr val="C00000">
                <a:alpha val="4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017178" y="5143743"/>
              <a:ext cx="251901" cy="251901"/>
            </a:xfrm>
            <a:prstGeom prst="ellipse">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5649074" y="5143743"/>
              <a:ext cx="251901" cy="251901"/>
            </a:xfrm>
            <a:prstGeom prst="ellipse">
              <a:avLst/>
            </a:prstGeom>
            <a:solidFill>
              <a:srgbClr val="C00000">
                <a:alpha val="4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6672025" y="5146496"/>
              <a:ext cx="251901" cy="251901"/>
            </a:xfrm>
            <a:prstGeom prst="ellipse">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35"/>
          <p:cNvGrpSpPr/>
          <p:nvPr/>
        </p:nvGrpSpPr>
        <p:grpSpPr>
          <a:xfrm>
            <a:off x="904126" y="3669403"/>
            <a:ext cx="5725274" cy="257893"/>
            <a:chOff x="904126" y="3669403"/>
            <a:chExt cx="5725274" cy="257893"/>
          </a:xfrm>
        </p:grpSpPr>
        <p:sp>
          <p:nvSpPr>
            <p:cNvPr id="69" name="Oval 68"/>
            <p:cNvSpPr/>
            <p:nvPr/>
          </p:nvSpPr>
          <p:spPr>
            <a:xfrm>
              <a:off x="904126" y="3675395"/>
              <a:ext cx="251901" cy="251901"/>
            </a:xfrm>
            <a:prstGeom prst="ellipse">
              <a:avLst/>
            </a:prstGeom>
            <a:solidFill>
              <a:srgbClr val="C00000">
                <a:alpha val="4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377499" y="3669403"/>
              <a:ext cx="251901" cy="251901"/>
            </a:xfrm>
            <a:prstGeom prst="ellipse">
              <a:avLst/>
            </a:prstGeom>
            <a:solidFill>
              <a:srgbClr val="C00000">
                <a:alpha val="4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2047"/>
          <p:cNvGrpSpPr/>
          <p:nvPr/>
        </p:nvGrpSpPr>
        <p:grpSpPr>
          <a:xfrm>
            <a:off x="2809126" y="5514469"/>
            <a:ext cx="3906748" cy="254654"/>
            <a:chOff x="2809126" y="5514469"/>
            <a:chExt cx="3906748" cy="254654"/>
          </a:xfrm>
        </p:grpSpPr>
        <p:sp>
          <p:nvSpPr>
            <p:cNvPr id="71" name="Oval 70"/>
            <p:cNvSpPr/>
            <p:nvPr/>
          </p:nvSpPr>
          <p:spPr>
            <a:xfrm>
              <a:off x="2809126" y="5514469"/>
              <a:ext cx="251901" cy="251901"/>
            </a:xfrm>
            <a:prstGeom prst="ellipse">
              <a:avLst/>
            </a:prstGeom>
            <a:solidFill>
              <a:srgbClr val="C00000">
                <a:alpha val="4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6463973" y="5517222"/>
              <a:ext cx="251901" cy="251901"/>
            </a:xfrm>
            <a:prstGeom prst="ellipse">
              <a:avLst/>
            </a:prstGeom>
            <a:solidFill>
              <a:srgbClr val="C00000">
                <a:alpha val="4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TextBox 74"/>
          <p:cNvSpPr txBox="1"/>
          <p:nvPr/>
        </p:nvSpPr>
        <p:spPr>
          <a:xfrm>
            <a:off x="818401" y="1902023"/>
            <a:ext cx="7868399" cy="307777"/>
          </a:xfrm>
          <a:prstGeom prst="rect">
            <a:avLst/>
          </a:prstGeom>
          <a:noFill/>
        </p:spPr>
        <p:txBody>
          <a:bodyPr wrap="square" rtlCol="0">
            <a:spAutoFit/>
          </a:bodyPr>
          <a:lstStyle/>
          <a:p>
            <a:r>
              <a:rPr lang="en-US" sz="1400" b="1" dirty="0" err="1" smtClean="0"/>
              <a:t>nextEvalBuffer</a:t>
            </a:r>
            <a:r>
              <a:rPr lang="en-US" sz="1400" b="1" dirty="0" smtClean="0"/>
              <a:t>[</a:t>
            </a:r>
            <a:r>
              <a:rPr lang="en-US" sz="1400" b="1" dirty="0" err="1" smtClean="0"/>
              <a:t>num_trees</a:t>
            </a:r>
            <a:r>
              <a:rPr lang="en-US" sz="1400" b="1" dirty="0" smtClean="0"/>
              <a:t>] = {</a:t>
            </a:r>
            <a:r>
              <a:rPr lang="en-US" sz="1400" b="1" dirty="0">
                <a:solidFill>
                  <a:schemeClr val="tx2"/>
                </a:solidFill>
              </a:rPr>
              <a:t>D</a:t>
            </a:r>
            <a:r>
              <a:rPr lang="en-US" sz="1400" b="1" dirty="0" smtClean="0">
                <a:solidFill>
                  <a:schemeClr val="tx2"/>
                </a:solidFill>
              </a:rPr>
              <a:t>0, </a:t>
            </a:r>
            <a:r>
              <a:rPr lang="en-US" sz="1400" b="1" dirty="0" smtClean="0">
                <a:solidFill>
                  <a:srgbClr val="C00000"/>
                </a:solidFill>
              </a:rPr>
              <a:t>E1</a:t>
            </a:r>
            <a:r>
              <a:rPr lang="en-US" sz="1400" b="1" dirty="0" smtClean="0">
                <a:solidFill>
                  <a:schemeClr val="tx2"/>
                </a:solidFill>
              </a:rPr>
              <a:t>, </a:t>
            </a:r>
            <a:r>
              <a:rPr lang="en-US" sz="1400" b="1" dirty="0" smtClean="0">
                <a:solidFill>
                  <a:srgbClr val="C00000"/>
                </a:solidFill>
              </a:rPr>
              <a:t>F2, </a:t>
            </a:r>
            <a:r>
              <a:rPr lang="en-US" sz="1400" b="1" dirty="0" smtClean="0">
                <a:solidFill>
                  <a:schemeClr val="tx2"/>
                </a:solidFill>
              </a:rPr>
              <a:t>D3, B4, B5, C6, B7</a:t>
            </a:r>
            <a:r>
              <a:rPr lang="en-US" sz="1400" b="1" dirty="0" smtClean="0"/>
              <a:t>}</a:t>
            </a:r>
            <a:endParaRPr lang="en-US" sz="1400" b="1" dirty="0"/>
          </a:p>
        </p:txBody>
      </p:sp>
      <p:sp>
        <p:nvSpPr>
          <p:cNvPr id="76" name="TextBox 75"/>
          <p:cNvSpPr txBox="1"/>
          <p:nvPr/>
        </p:nvSpPr>
        <p:spPr>
          <a:xfrm>
            <a:off x="818401" y="1902028"/>
            <a:ext cx="7868399" cy="307777"/>
          </a:xfrm>
          <a:prstGeom prst="rect">
            <a:avLst/>
          </a:prstGeom>
          <a:noFill/>
        </p:spPr>
        <p:txBody>
          <a:bodyPr wrap="square" rtlCol="0">
            <a:spAutoFit/>
          </a:bodyPr>
          <a:lstStyle/>
          <a:p>
            <a:r>
              <a:rPr lang="en-US" sz="1400" b="1" dirty="0" err="1" smtClean="0"/>
              <a:t>nextEvalBuffer</a:t>
            </a:r>
            <a:r>
              <a:rPr lang="en-US" sz="1400" b="1" dirty="0" smtClean="0"/>
              <a:t>[</a:t>
            </a:r>
            <a:r>
              <a:rPr lang="en-US" sz="1400" b="1" dirty="0" err="1" smtClean="0"/>
              <a:t>num_trees</a:t>
            </a:r>
            <a:r>
              <a:rPr lang="en-US" sz="1400" b="1" dirty="0" smtClean="0"/>
              <a:t>] = {</a:t>
            </a:r>
            <a:r>
              <a:rPr lang="en-US" sz="1400" b="1" dirty="0" smtClean="0">
                <a:solidFill>
                  <a:schemeClr val="tx2"/>
                </a:solidFill>
              </a:rPr>
              <a:t>D0, </a:t>
            </a:r>
            <a:r>
              <a:rPr lang="en-US" sz="1400" b="1" dirty="0" smtClean="0">
                <a:solidFill>
                  <a:srgbClr val="C00000"/>
                </a:solidFill>
              </a:rPr>
              <a:t>E1</a:t>
            </a:r>
            <a:r>
              <a:rPr lang="en-US" sz="1400" b="1" dirty="0" smtClean="0">
                <a:solidFill>
                  <a:schemeClr val="tx2"/>
                </a:solidFill>
              </a:rPr>
              <a:t>, </a:t>
            </a:r>
            <a:r>
              <a:rPr lang="en-US" sz="1400" b="1" dirty="0" smtClean="0">
                <a:solidFill>
                  <a:srgbClr val="C00000"/>
                </a:solidFill>
              </a:rPr>
              <a:t>F2, </a:t>
            </a:r>
            <a:r>
              <a:rPr lang="en-US" sz="1400" b="1" dirty="0" smtClean="0">
                <a:solidFill>
                  <a:schemeClr val="tx2"/>
                </a:solidFill>
              </a:rPr>
              <a:t>D3, </a:t>
            </a:r>
            <a:r>
              <a:rPr lang="en-US" sz="1400" b="1" dirty="0" smtClean="0">
                <a:solidFill>
                  <a:srgbClr val="C00000"/>
                </a:solidFill>
              </a:rPr>
              <a:t>E4, </a:t>
            </a:r>
            <a:r>
              <a:rPr lang="en-US" sz="1400" b="1" dirty="0" smtClean="0">
                <a:solidFill>
                  <a:schemeClr val="tx2"/>
                </a:solidFill>
              </a:rPr>
              <a:t>D5,</a:t>
            </a:r>
            <a:r>
              <a:rPr lang="en-US" sz="1400" b="1" dirty="0" smtClean="0">
                <a:solidFill>
                  <a:srgbClr val="C00000"/>
                </a:solidFill>
              </a:rPr>
              <a:t> F6, </a:t>
            </a:r>
            <a:r>
              <a:rPr lang="en-US" sz="1400" b="1" dirty="0" smtClean="0">
                <a:solidFill>
                  <a:schemeClr val="tx2"/>
                </a:solidFill>
              </a:rPr>
              <a:t>D7</a:t>
            </a:r>
            <a:r>
              <a:rPr lang="en-US" sz="1400" b="1" dirty="0" smtClean="0"/>
              <a:t>}</a:t>
            </a:r>
            <a:endParaRPr lang="en-US" sz="1400" b="1" dirty="0"/>
          </a:p>
        </p:txBody>
      </p:sp>
      <p:sp>
        <p:nvSpPr>
          <p:cNvPr id="78" name="TextBox 77"/>
          <p:cNvSpPr txBox="1"/>
          <p:nvPr/>
        </p:nvSpPr>
        <p:spPr>
          <a:xfrm>
            <a:off x="818401" y="1902023"/>
            <a:ext cx="7868399" cy="307777"/>
          </a:xfrm>
          <a:prstGeom prst="rect">
            <a:avLst/>
          </a:prstGeom>
          <a:noFill/>
        </p:spPr>
        <p:txBody>
          <a:bodyPr wrap="square" rtlCol="0">
            <a:spAutoFit/>
          </a:bodyPr>
          <a:lstStyle/>
          <a:p>
            <a:r>
              <a:rPr lang="en-US" sz="1400" b="1" dirty="0" err="1" smtClean="0"/>
              <a:t>nextEvalBuffer</a:t>
            </a:r>
            <a:r>
              <a:rPr lang="en-US" sz="1400" b="1" dirty="0" smtClean="0"/>
              <a:t>[</a:t>
            </a:r>
            <a:r>
              <a:rPr lang="en-US" sz="1400" b="1" dirty="0" err="1" smtClean="0"/>
              <a:t>num_trees</a:t>
            </a:r>
            <a:r>
              <a:rPr lang="en-US" sz="1400" b="1" dirty="0" smtClean="0"/>
              <a:t>] = {</a:t>
            </a:r>
            <a:r>
              <a:rPr lang="en-US" sz="1400" b="1" dirty="0">
                <a:solidFill>
                  <a:srgbClr val="C00000"/>
                </a:solidFill>
              </a:rPr>
              <a:t>0</a:t>
            </a:r>
            <a:r>
              <a:rPr lang="en-US" sz="1400" b="1" dirty="0" smtClean="0">
                <a:solidFill>
                  <a:srgbClr val="C00000"/>
                </a:solidFill>
              </a:rPr>
              <a:t>, 0, 0, 0,</a:t>
            </a:r>
            <a:r>
              <a:rPr lang="en-US" sz="1400" b="1" dirty="0" smtClean="0">
                <a:solidFill>
                  <a:schemeClr val="tx2"/>
                </a:solidFill>
              </a:rPr>
              <a:t> </a:t>
            </a:r>
            <a:r>
              <a:rPr lang="en-US" sz="1400" b="1" dirty="0" smtClean="0">
                <a:solidFill>
                  <a:srgbClr val="C00000"/>
                </a:solidFill>
              </a:rPr>
              <a:t>0, 0, 0, 0</a:t>
            </a:r>
            <a:r>
              <a:rPr lang="en-US" sz="1400" b="1" dirty="0" smtClean="0"/>
              <a:t>}</a:t>
            </a:r>
            <a:endParaRPr lang="en-US" sz="1400" b="1" dirty="0"/>
          </a:p>
        </p:txBody>
      </p:sp>
      <p:sp>
        <p:nvSpPr>
          <p:cNvPr id="2051" name="Rectangle 2050"/>
          <p:cNvSpPr/>
          <p:nvPr/>
        </p:nvSpPr>
        <p:spPr>
          <a:xfrm>
            <a:off x="904126" y="3259569"/>
            <a:ext cx="7401675" cy="29975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914400" y="5110446"/>
            <a:ext cx="7401675" cy="29975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904125" y="3657600"/>
            <a:ext cx="7401675" cy="29975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14400" y="5486400"/>
            <a:ext cx="7401675" cy="29975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810490" y="1902023"/>
            <a:ext cx="5715000" cy="307777"/>
          </a:xfrm>
          <a:prstGeom prst="rect">
            <a:avLst/>
          </a:prstGeom>
        </p:spPr>
        <p:txBody>
          <a:bodyPr wrap="square">
            <a:spAutoFit/>
          </a:bodyPr>
          <a:lstStyle/>
          <a:p>
            <a:r>
              <a:rPr lang="en-US" sz="1400" b="1" dirty="0" err="1" smtClean="0"/>
              <a:t>nextEvalBuffer</a:t>
            </a:r>
            <a:r>
              <a:rPr lang="en-US" sz="1400" b="1" dirty="0" smtClean="0"/>
              <a:t>[</a:t>
            </a:r>
            <a:r>
              <a:rPr lang="en-US" sz="1400" b="1" dirty="0" err="1" smtClean="0"/>
              <a:t>num_trees</a:t>
            </a:r>
            <a:r>
              <a:rPr lang="en-US" sz="1400" b="1" dirty="0" smtClean="0"/>
              <a:t>] = {</a:t>
            </a:r>
            <a:r>
              <a:rPr lang="en-US" sz="1400" b="1" dirty="0" smtClean="0">
                <a:solidFill>
                  <a:srgbClr val="C00000"/>
                </a:solidFill>
              </a:rPr>
              <a:t>H0, H3, 0, 0, E4</a:t>
            </a:r>
            <a:r>
              <a:rPr lang="en-US" sz="1400" b="1" dirty="0" smtClean="0"/>
              <a:t>, </a:t>
            </a:r>
            <a:r>
              <a:rPr lang="en-US" sz="1400" b="1" dirty="0" smtClean="0">
                <a:solidFill>
                  <a:schemeClr val="tx2"/>
                </a:solidFill>
              </a:rPr>
              <a:t>D5</a:t>
            </a:r>
            <a:r>
              <a:rPr lang="en-US" sz="1400" b="1" dirty="0" smtClean="0"/>
              <a:t>, </a:t>
            </a:r>
            <a:r>
              <a:rPr lang="en-US" sz="1400" b="1" dirty="0" smtClean="0">
                <a:solidFill>
                  <a:srgbClr val="C00000"/>
                </a:solidFill>
              </a:rPr>
              <a:t>F6,</a:t>
            </a:r>
            <a:r>
              <a:rPr lang="en-US" sz="1400" b="1" dirty="0" smtClean="0"/>
              <a:t> </a:t>
            </a:r>
            <a:r>
              <a:rPr lang="en-US" sz="1400" b="1" dirty="0" smtClean="0">
                <a:solidFill>
                  <a:schemeClr val="tx2"/>
                </a:solidFill>
              </a:rPr>
              <a:t>D7</a:t>
            </a:r>
            <a:r>
              <a:rPr lang="en-US" sz="1400" b="1" dirty="0" smtClean="0"/>
              <a:t>}</a:t>
            </a:r>
          </a:p>
        </p:txBody>
      </p:sp>
      <p:sp>
        <p:nvSpPr>
          <p:cNvPr id="73" name="Rectangle 72"/>
          <p:cNvSpPr/>
          <p:nvPr/>
        </p:nvSpPr>
        <p:spPr>
          <a:xfrm>
            <a:off x="824345" y="1902023"/>
            <a:ext cx="5715000" cy="307777"/>
          </a:xfrm>
          <a:prstGeom prst="rect">
            <a:avLst/>
          </a:prstGeom>
        </p:spPr>
        <p:txBody>
          <a:bodyPr wrap="square">
            <a:spAutoFit/>
          </a:bodyPr>
          <a:lstStyle/>
          <a:p>
            <a:r>
              <a:rPr lang="en-US" sz="1400" b="1" dirty="0" err="1" smtClean="0"/>
              <a:t>nextEvalBuffer</a:t>
            </a:r>
            <a:r>
              <a:rPr lang="en-US" sz="1400" b="1" dirty="0" smtClean="0"/>
              <a:t>[</a:t>
            </a:r>
            <a:r>
              <a:rPr lang="en-US" sz="1400" b="1" dirty="0" err="1" smtClean="0"/>
              <a:t>num_trees</a:t>
            </a:r>
            <a:r>
              <a:rPr lang="en-US" sz="1400" b="1" dirty="0" smtClean="0"/>
              <a:t>] = {</a:t>
            </a:r>
            <a:r>
              <a:rPr lang="en-US" sz="1400" b="1" dirty="0" smtClean="0">
                <a:solidFill>
                  <a:srgbClr val="C00000"/>
                </a:solidFill>
              </a:rPr>
              <a:t>H0, H3, H5, H7,</a:t>
            </a:r>
            <a:r>
              <a:rPr lang="en-US" sz="1400" b="1" dirty="0" smtClean="0">
                <a:solidFill>
                  <a:schemeClr val="tx2"/>
                </a:solidFill>
              </a:rPr>
              <a:t> </a:t>
            </a:r>
            <a:r>
              <a:rPr lang="en-US" sz="1400" b="1" dirty="0" smtClean="0">
                <a:solidFill>
                  <a:srgbClr val="C00000"/>
                </a:solidFill>
              </a:rPr>
              <a:t>0, 0, 0, 0</a:t>
            </a:r>
            <a:r>
              <a:rPr lang="en-US" sz="1400" b="1" dirty="0" smtClean="0"/>
              <a:t>}</a:t>
            </a:r>
          </a:p>
        </p:txBody>
      </p:sp>
      <p:sp>
        <p:nvSpPr>
          <p:cNvPr id="56" name="TextBox 55"/>
          <p:cNvSpPr txBox="1"/>
          <p:nvPr/>
        </p:nvSpPr>
        <p:spPr>
          <a:xfrm>
            <a:off x="457200" y="1219200"/>
            <a:ext cx="5029200" cy="461665"/>
          </a:xfrm>
          <a:prstGeom prst="rect">
            <a:avLst/>
          </a:prstGeom>
          <a:noFill/>
        </p:spPr>
        <p:txBody>
          <a:bodyPr wrap="square" rtlCol="0">
            <a:spAutoFit/>
          </a:bodyPr>
          <a:lstStyle/>
          <a:p>
            <a:pPr marL="311045" indent="-311045" defTabSz="829452">
              <a:spcBef>
                <a:spcPct val="20000"/>
              </a:spcBef>
              <a:buSzPct val="75000"/>
              <a:buFont typeface="Wingdings" pitchFamily="2" charset="2"/>
              <a:buChar char="Ø"/>
              <a:defRPr/>
            </a:pPr>
            <a:r>
              <a:rPr lang="en-US" sz="2400" dirty="0" smtClean="0"/>
              <a:t>Stream Compaction</a:t>
            </a:r>
          </a:p>
        </p:txBody>
      </p:sp>
      <p:sp>
        <p:nvSpPr>
          <p:cNvPr id="77" name="Title 1"/>
          <p:cNvSpPr txBox="1">
            <a:spLocks/>
          </p:cNvSpPr>
          <p:nvPr/>
        </p:nvSpPr>
        <p:spPr>
          <a:xfrm>
            <a:off x="359664" y="198438"/>
            <a:ext cx="5355336"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000" b="1" dirty="0" smtClean="0"/>
              <a:t>Parallelism Optimizations</a:t>
            </a:r>
          </a:p>
        </p:txBody>
      </p:sp>
      <p:pic>
        <p:nvPicPr>
          <p:cNvPr id="79" name="Picture 3"/>
          <p:cNvPicPr>
            <a:picLocks noChangeAspect="1" noChangeArrowheads="1"/>
          </p:cNvPicPr>
          <p:nvPr/>
        </p:nvPicPr>
        <p:blipFill>
          <a:blip r:embed="rId4" cstate="print"/>
          <a:srcRect/>
          <a:stretch>
            <a:fillRect/>
          </a:stretch>
        </p:blipFill>
        <p:spPr bwMode="auto">
          <a:xfrm>
            <a:off x="8369520" y="381000"/>
            <a:ext cx="526805" cy="533400"/>
          </a:xfrm>
          <a:prstGeom prst="rect">
            <a:avLst/>
          </a:prstGeom>
          <a:noFill/>
          <a:ln w="9525">
            <a:noFill/>
            <a:round/>
            <a:headEnd/>
            <a:tailEnd/>
          </a:ln>
          <a:effectLst/>
        </p:spPr>
      </p:pic>
      <p:pic>
        <p:nvPicPr>
          <p:cNvPr id="80" name="Picture 79" descr="microsoft-research-logo.png"/>
          <p:cNvPicPr>
            <a:picLocks noChangeAspect="1"/>
          </p:cNvPicPr>
          <p:nvPr/>
        </p:nvPicPr>
        <p:blipFill>
          <a:blip r:embed="rId5" cstate="print"/>
          <a:stretch>
            <a:fillRect/>
          </a:stretch>
        </p:blipFill>
        <p:spPr>
          <a:xfrm>
            <a:off x="6811996" y="444137"/>
            <a:ext cx="1417604" cy="394063"/>
          </a:xfrm>
          <a:prstGeom prst="rect">
            <a:avLst/>
          </a:prstGeom>
        </p:spPr>
      </p:pic>
      <p:cxnSp>
        <p:nvCxnSpPr>
          <p:cNvPr id="81" name="Straight Connector 80"/>
          <p:cNvCxnSpPr/>
          <p:nvPr/>
        </p:nvCxnSpPr>
        <p:spPr>
          <a:xfrm>
            <a:off x="381000" y="1066800"/>
            <a:ext cx="7924800" cy="0"/>
          </a:xfrm>
          <a:prstGeom prst="line">
            <a:avLst/>
          </a:prstGeom>
          <a:ln w="222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29820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3.33333E-6 4.75596E-6 L 3.33333E-6 0.26948 " pathEditMode="relative" rAng="0" ptsTypes="AA">
                                      <p:cBhvr>
                                        <p:cTn id="16" dur="250" fill="hold"/>
                                        <p:tgtEl>
                                          <p:spTgt spid="30"/>
                                        </p:tgtEl>
                                        <p:attrNameLst>
                                          <p:attrName>ppt_x</p:attrName>
                                          <p:attrName>ppt_y</p:attrName>
                                        </p:attrNameLst>
                                      </p:cBhvr>
                                      <p:rCtr x="0" y="13463"/>
                                    </p:animMotion>
                                  </p:childTnLst>
                                </p:cTn>
                              </p:par>
                              <p:par>
                                <p:cTn id="17" presetID="1" presetClass="exit" presetSubtype="0" fill="hold" nodeType="withEffect">
                                  <p:stCondLst>
                                    <p:cond delay="0"/>
                                  </p:stCondLst>
                                  <p:childTnLst>
                                    <p:set>
                                      <p:cBhvr>
                                        <p:cTn id="18" dur="1" fill="hold">
                                          <p:stCondLst>
                                            <p:cond delay="0"/>
                                          </p:stCondLst>
                                        </p:cTn>
                                        <p:tgtEl>
                                          <p:spTgt spid="3"/>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33333E-6 0.04742 L 3.33333E-6 0.26948 " pathEditMode="relative" rAng="0" ptsTypes="AA">
                                      <p:cBhvr>
                                        <p:cTn id="32" dur="250" spd="-100000" fill="hold"/>
                                        <p:tgtEl>
                                          <p:spTgt spid="30"/>
                                        </p:tgtEl>
                                        <p:attrNameLst>
                                          <p:attrName>ppt_x</p:attrName>
                                          <p:attrName>ppt_y</p:attrName>
                                        </p:attrNameLst>
                                      </p:cBhvr>
                                      <p:rCtr x="0" y="11103"/>
                                    </p:animMotion>
                                  </p:childTnLst>
                                </p:cTn>
                              </p:par>
                              <p:par>
                                <p:cTn id="33" presetID="1" presetClass="entr" presetSubtype="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57"/>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3" nodeType="clickEffect">
                                  <p:stCondLst>
                                    <p:cond delay="0"/>
                                  </p:stCondLst>
                                  <p:childTnLst>
                                    <p:animMotion origin="layout" path="M 3.33333E-6 0.06939 L 3.33333E-6 0.31945 " pathEditMode="relative" rAng="0" ptsTypes="AA">
                                      <p:cBhvr>
                                        <p:cTn id="46" dur="250" fill="hold"/>
                                        <p:tgtEl>
                                          <p:spTgt spid="30"/>
                                        </p:tgtEl>
                                        <p:attrNameLst>
                                          <p:attrName>ppt_x</p:attrName>
                                          <p:attrName>ppt_y</p:attrName>
                                        </p:attrNameLst>
                                      </p:cBhvr>
                                      <p:rCtr x="0" y="12491"/>
                                    </p:animMotion>
                                  </p:childTnLst>
                                </p:cTn>
                              </p:par>
                              <p:par>
                                <p:cTn id="47" presetID="1" presetClass="exit" presetSubtype="0" fill="hold" nodeType="withEffect">
                                  <p:stCondLst>
                                    <p:cond delay="0"/>
                                  </p:stCondLst>
                                  <p:childTnLst>
                                    <p:set>
                                      <p:cBhvr>
                                        <p:cTn id="48" dur="1" fill="hold">
                                          <p:stCondLst>
                                            <p:cond delay="0"/>
                                          </p:stCondLst>
                                        </p:cTn>
                                        <p:tgtEl>
                                          <p:spTgt spid="2"/>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58"/>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051"/>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6"/>
                                        </p:tgtEl>
                                        <p:attrNameLst>
                                          <p:attrName>style.visibility</p:attrName>
                                        </p:attrNameLst>
                                      </p:cBhvr>
                                      <p:to>
                                        <p:strVal val="hidden"/>
                                      </p:to>
                                    </p:set>
                                  </p:childTnLst>
                                </p:cTn>
                              </p:par>
                              <p:par>
                                <p:cTn id="63" presetID="1" presetClass="exit" presetSubtype="0" fill="hold" grpId="4" nodeType="withEffect">
                                  <p:stCondLst>
                                    <p:cond delay="0"/>
                                  </p:stCondLst>
                                  <p:childTnLst>
                                    <p:set>
                                      <p:cBhvr>
                                        <p:cTn id="64" dur="1" fill="hold">
                                          <p:stCondLst>
                                            <p:cond delay="0"/>
                                          </p:stCondLst>
                                        </p:cTn>
                                        <p:tgtEl>
                                          <p:spTgt spid="30"/>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75"/>
                                        </p:tgtEl>
                                        <p:attrNameLst>
                                          <p:attrName>style.visibility</p:attrName>
                                        </p:attrNameLst>
                                      </p:cBhvr>
                                      <p:to>
                                        <p:strVal val="hidden"/>
                                      </p:to>
                                    </p:set>
                                  </p:childTnLst>
                                </p:cTn>
                              </p:par>
                              <p:par>
                                <p:cTn id="67" presetID="1" presetClass="entr" presetSubtype="0" fill="hold" grpId="1" nodeType="withEffect">
                                  <p:stCondLst>
                                    <p:cond delay="0"/>
                                  </p:stCondLst>
                                  <p:childTnLst>
                                    <p:set>
                                      <p:cBhvr>
                                        <p:cTn id="68" dur="1" fill="hold">
                                          <p:stCondLst>
                                            <p:cond delay="0"/>
                                          </p:stCondLst>
                                        </p:cTn>
                                        <p:tgtEl>
                                          <p:spTgt spid="7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0" nodeType="clickEffect">
                                  <p:stCondLst>
                                    <p:cond delay="0"/>
                                  </p:stCondLst>
                                  <p:childTnLst>
                                    <p:set>
                                      <p:cBhvr>
                                        <p:cTn id="76" dur="1" fill="hold">
                                          <p:stCondLst>
                                            <p:cond delay="0"/>
                                          </p:stCondLst>
                                        </p:cTn>
                                        <p:tgtEl>
                                          <p:spTgt spid="76"/>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xit" presetSubtype="0" fill="hold" grpId="2" nodeType="withEffect">
                                  <p:stCondLst>
                                    <p:cond delay="0"/>
                                  </p:stCondLst>
                                  <p:childTnLst>
                                    <p:set>
                                      <p:cBhvr>
                                        <p:cTn id="80" dur="1" fill="hold">
                                          <p:stCondLst>
                                            <p:cond delay="0"/>
                                          </p:stCondLst>
                                        </p:cTn>
                                        <p:tgtEl>
                                          <p:spTgt spid="2051"/>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82"/>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0"/>
                                          </p:stCondLst>
                                        </p:cTn>
                                        <p:tgtEl>
                                          <p:spTgt spid="8"/>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67"/>
                                        </p:tgtEl>
                                        <p:attrNameLst>
                                          <p:attrName>style.visibility</p:attrName>
                                        </p:attrNameLst>
                                      </p:cBhvr>
                                      <p:to>
                                        <p:strVal val="hidden"/>
                                      </p:to>
                                    </p:set>
                                  </p:childTnLst>
                                </p:cTn>
                              </p:par>
                              <p:par>
                                <p:cTn id="93" presetID="1"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5"/>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82"/>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9"/>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11"/>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55"/>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78"/>
                                        </p:tgtEl>
                                        <p:attrNameLst>
                                          <p:attrName>style.visibility</p:attrName>
                                        </p:attrNameLst>
                                      </p:cBhvr>
                                      <p:to>
                                        <p:strVal val="visible"/>
                                      </p:to>
                                    </p:set>
                                  </p:childTnLst>
                                </p:cTn>
                              </p:par>
                              <p:par>
                                <p:cTn id="111" presetID="1" presetClass="exit" presetSubtype="0" fill="hold" grpId="1" nodeType="withEffect">
                                  <p:stCondLst>
                                    <p:cond delay="0"/>
                                  </p:stCondLst>
                                  <p:childTnLst>
                                    <p:set>
                                      <p:cBhvr>
                                        <p:cTn id="112" dur="1" fill="hold">
                                          <p:stCondLst>
                                            <p:cond delay="0"/>
                                          </p:stCondLst>
                                        </p:cTn>
                                        <p:tgtEl>
                                          <p:spTgt spid="2051"/>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10"/>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9"/>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54"/>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0" grpId="0" animBg="1"/>
      <p:bldP spid="30" grpId="1" animBg="1"/>
      <p:bldP spid="30" grpId="2" animBg="1"/>
      <p:bldP spid="30" grpId="3" animBg="1"/>
      <p:bldP spid="30" grpId="4" animBg="1"/>
      <p:bldP spid="57" grpId="0"/>
      <p:bldP spid="57" grpId="1"/>
      <p:bldP spid="58" grpId="0"/>
      <p:bldP spid="58" grpId="1"/>
      <p:bldP spid="75" grpId="0"/>
      <p:bldP spid="75" grpId="1"/>
      <p:bldP spid="76" grpId="0"/>
      <p:bldP spid="76" grpId="1"/>
      <p:bldP spid="78" grpId="0"/>
      <p:bldP spid="2051" grpId="0" animBg="1"/>
      <p:bldP spid="2051" grpId="1" animBg="1"/>
      <p:bldP spid="2051" grpId="2" animBg="1"/>
      <p:bldP spid="82" grpId="0" animBg="1"/>
      <p:bldP spid="82" grpId="1" animBg="1"/>
      <p:bldP spid="54" grpId="0" animBg="1"/>
      <p:bldP spid="54" grpId="1" animBg="1"/>
      <p:bldP spid="55" grpId="0" animBg="1"/>
      <p:bldP spid="55" grpId="1" animBg="1"/>
      <p:bldP spid="67" grpId="0"/>
      <p:bldP spid="67" grpId="1"/>
      <p:bldP spid="73" grpId="0"/>
      <p:bldP spid="73" grpId="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4.1|8|43.2"/>
</p:tagLst>
</file>

<file path=ppt/tags/tag10.xml><?xml version="1.0" encoding="utf-8"?>
<p:tagLst xmlns:a="http://schemas.openxmlformats.org/drawingml/2006/main" xmlns:r="http://schemas.openxmlformats.org/officeDocument/2006/relationships" xmlns:p="http://schemas.openxmlformats.org/presentationml/2006/main">
  <p:tag name="TIMING" val="|5.2|2.2|4.5|7.6|2.8|1.6|3|5.1|14.7"/>
</p:tagLst>
</file>

<file path=ppt/tags/tag2.xml><?xml version="1.0" encoding="utf-8"?>
<p:tagLst xmlns:a="http://schemas.openxmlformats.org/drawingml/2006/main" xmlns:r="http://schemas.openxmlformats.org/officeDocument/2006/relationships" xmlns:p="http://schemas.openxmlformats.org/presentationml/2006/main">
  <p:tag name="TIMING" val="|16.2|0.5|0|0.2|0|0.3|0|0.3|0|0|0.4"/>
</p:tagLst>
</file>

<file path=ppt/tags/tag3.xml><?xml version="1.0" encoding="utf-8"?>
<p:tagLst xmlns:a="http://schemas.openxmlformats.org/drawingml/2006/main" xmlns:r="http://schemas.openxmlformats.org/officeDocument/2006/relationships" xmlns:p="http://schemas.openxmlformats.org/presentationml/2006/main">
  <p:tag name="TIMING" val="|0.2|48|0.8"/>
</p:tagLst>
</file>

<file path=ppt/tags/tag4.xml><?xml version="1.0" encoding="utf-8"?>
<p:tagLst xmlns:a="http://schemas.openxmlformats.org/drawingml/2006/main" xmlns:r="http://schemas.openxmlformats.org/officeDocument/2006/relationships" xmlns:p="http://schemas.openxmlformats.org/presentationml/2006/main">
  <p:tag name="TIMING" val="|5.2|2.2|4.5|7.6|2.8|1.6|3|5.1|14.7"/>
</p:tagLst>
</file>

<file path=ppt/tags/tag5.xml><?xml version="1.0" encoding="utf-8"?>
<p:tagLst xmlns:a="http://schemas.openxmlformats.org/drawingml/2006/main" xmlns:r="http://schemas.openxmlformats.org/officeDocument/2006/relationships" xmlns:p="http://schemas.openxmlformats.org/presentationml/2006/main">
  <p:tag name="TIMING" val="|5.2|2.2|4.5|7.6|2.8|1.6|3|5.1|14.7"/>
</p:tagLst>
</file>

<file path=ppt/tags/tag6.xml><?xml version="1.0" encoding="utf-8"?>
<p:tagLst xmlns:a="http://schemas.openxmlformats.org/drawingml/2006/main" xmlns:r="http://schemas.openxmlformats.org/officeDocument/2006/relationships" xmlns:p="http://schemas.openxmlformats.org/presentationml/2006/main">
  <p:tag name="TIMING" val="|5.2|2.2|4.5|7.6|2.8|1.6|3|5.1|14.7"/>
</p:tagLst>
</file>

<file path=ppt/tags/tag7.xml><?xml version="1.0" encoding="utf-8"?>
<p:tagLst xmlns:a="http://schemas.openxmlformats.org/drawingml/2006/main" xmlns:r="http://schemas.openxmlformats.org/officeDocument/2006/relationships" xmlns:p="http://schemas.openxmlformats.org/presentationml/2006/main">
  <p:tag name="TIMING" val="|24.1|8|43.2"/>
</p:tagLst>
</file>

<file path=ppt/tags/tag8.xml><?xml version="1.0" encoding="utf-8"?>
<p:tagLst xmlns:a="http://schemas.openxmlformats.org/drawingml/2006/main" xmlns:r="http://schemas.openxmlformats.org/officeDocument/2006/relationships" xmlns:p="http://schemas.openxmlformats.org/presentationml/2006/main">
  <p:tag name="TIMING" val="|34.7"/>
</p:tagLst>
</file>

<file path=ppt/tags/tag9.xml><?xml version="1.0" encoding="utf-8"?>
<p:tagLst xmlns:a="http://schemas.openxmlformats.org/drawingml/2006/main" xmlns:r="http://schemas.openxmlformats.org/officeDocument/2006/relationships" xmlns:p="http://schemas.openxmlformats.org/presentationml/2006/main">
  <p:tag name="TIMING" val="|34.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DEEC30898F4348957F69F62DE7906F" ma:contentTypeVersion="0" ma:contentTypeDescription="Create a new document." ma:contentTypeScope="" ma:versionID="9101126327f63baee2cc8abe7bea4689">
  <xsd:schema xmlns:xsd="http://www.w3.org/2001/XMLSchema" xmlns:xs="http://www.w3.org/2001/XMLSchema" xmlns:p="http://schemas.microsoft.com/office/2006/metadata/properties" targetNamespace="http://schemas.microsoft.com/office/2006/metadata/properties" ma:root="true" ma:fieldsID="32a13a99608e460220446bfe63f8d08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01FFC46-AB25-4FF2-93BC-A2FC4076D5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FBE7125-B3A4-4B2F-9E6D-E8930E0F3FDC}">
  <ds:schemaRefs>
    <ds:schemaRef ds:uri="http://schemas.microsoft.com/sharepoint/v3/contenttype/forms"/>
  </ds:schemaRefs>
</ds:datastoreItem>
</file>

<file path=customXml/itemProps3.xml><?xml version="1.0" encoding="utf-8"?>
<ds:datastoreItem xmlns:ds="http://schemas.openxmlformats.org/officeDocument/2006/customXml" ds:itemID="{74B4DD04-3425-4299-A92A-727B7BA29D18}">
  <ds:schemaRefs>
    <ds:schemaRef ds:uri="http://schemas.openxmlformats.org/package/2006/metadata/core-properties"/>
    <ds:schemaRef ds:uri="http://purl.org/dc/dcmitype/"/>
    <ds:schemaRef ds:uri="http://purl.org/dc/terms/"/>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26836</TotalTime>
  <Words>2186</Words>
  <Application>Microsoft Macintosh PowerPoint</Application>
  <PresentationFormat>On-screen Show (4:3)</PresentationFormat>
  <Paragraphs>343</Paragraphs>
  <Slides>33</Slides>
  <Notes>27</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SIMD Parallelization of Applications that Traverse Irregular Data 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Experimental Evaluation</vt:lpstr>
      <vt:lpstr>PowerPoint Presentation</vt:lpstr>
      <vt:lpstr>Overall Speedup from SIMD</vt:lpstr>
      <vt:lpstr>Overall Speedup from SIMD</vt:lpstr>
      <vt:lpstr>PowerPoint Presentation</vt:lpstr>
      <vt:lpstr>Benefits from Optimizations</vt:lpstr>
      <vt:lpstr>PowerPoint Presentation</vt:lpstr>
      <vt:lpstr>Benefits from Optimizations</vt:lpstr>
      <vt:lpstr>Related Work</vt:lpstr>
      <vt:lpstr>Conclusion</vt:lpstr>
      <vt:lpstr>PowerPoint Presentation</vt:lpstr>
      <vt:lpstr>Backup Slides</vt:lpstr>
      <vt:lpstr>Background</vt:lpstr>
      <vt:lpstr>Background</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Bin Ren</dc:creator>
  <cp:lastModifiedBy>Bin Ren</cp:lastModifiedBy>
  <cp:revision>409</cp:revision>
  <cp:lastPrinted>2011-09-02T04:32:30Z</cp:lastPrinted>
  <dcterms:created xsi:type="dcterms:W3CDTF">2006-08-16T00:00:00Z</dcterms:created>
  <dcterms:modified xsi:type="dcterms:W3CDTF">2013-04-03T15:04:51Z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0x0101008CDEEC30898F4348957F69F62DE7906F</vt:lpwstr>
  </property>
</Properties>
</file>