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7"/>
  </p:notesMasterIdLst>
  <p:sldIdLst>
    <p:sldId id="256" r:id="rId2"/>
    <p:sldId id="261" r:id="rId3"/>
    <p:sldId id="258" r:id="rId4"/>
    <p:sldId id="259" r:id="rId5"/>
    <p:sldId id="260" r:id="rId6"/>
    <p:sldId id="263" r:id="rId7"/>
    <p:sldId id="262" r:id="rId8"/>
    <p:sldId id="264" r:id="rId9"/>
    <p:sldId id="266" r:id="rId10"/>
    <p:sldId id="268" r:id="rId11"/>
    <p:sldId id="267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1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X:\junk\Copy%20of%20speedups-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X:\junk\Copy%20of%20speedups-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X:\junk\Copy%20of%20speedups-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X:\junk\Copy%20of%20speedups-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X:\junk\Copy%20of%20speedups-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X:\junk\Copy%20of%20speedups-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'speedups-1'!$C$3</c:f>
              <c:strCache>
                <c:ptCount val="1"/>
                <c:pt idx="0">
                  <c:v>DOALL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val>
            <c:numRef>
              <c:f>'speedups-1'!$C$4:$C$10</c:f>
              <c:numCache>
                <c:formatCode>General</c:formatCode>
                <c:ptCount val="7"/>
                <c:pt idx="0">
                  <c:v>1.170000000000001</c:v>
                </c:pt>
                <c:pt idx="1">
                  <c:v>0.96000000000000052</c:v>
                </c:pt>
                <c:pt idx="2">
                  <c:v>0.93</c:v>
                </c:pt>
                <c:pt idx="3">
                  <c:v>0.88000000000000056</c:v>
                </c:pt>
                <c:pt idx="4">
                  <c:v>0.83000000000000052</c:v>
                </c:pt>
                <c:pt idx="5">
                  <c:v>0.70000000000000051</c:v>
                </c:pt>
                <c:pt idx="6">
                  <c:v>0.60000000000000053</c:v>
                </c:pt>
              </c:numCache>
            </c:numRef>
          </c:val>
        </c:ser>
        <c:ser>
          <c:idx val="1"/>
          <c:order val="1"/>
          <c:tx>
            <c:strRef>
              <c:f>'speedups-1'!$D$3</c:f>
              <c:strCache>
                <c:ptCount val="1"/>
                <c:pt idx="0">
                  <c:v>DOMORE</c:v>
                </c:pt>
              </c:strCache>
            </c:strRef>
          </c:tx>
          <c:val>
            <c:numRef>
              <c:f>'speedups-1'!$D$4:$D$10</c:f>
              <c:numCache>
                <c:formatCode>General</c:formatCode>
                <c:ptCount val="7"/>
                <c:pt idx="0">
                  <c:v>1.45</c:v>
                </c:pt>
                <c:pt idx="1">
                  <c:v>2.74</c:v>
                </c:pt>
                <c:pt idx="2">
                  <c:v>3.9699999999999998</c:v>
                </c:pt>
                <c:pt idx="3">
                  <c:v>5.01</c:v>
                </c:pt>
                <c:pt idx="4">
                  <c:v>5.57</c:v>
                </c:pt>
                <c:pt idx="5">
                  <c:v>5.9700000000000024</c:v>
                </c:pt>
                <c:pt idx="6">
                  <c:v>6.53</c:v>
                </c:pt>
              </c:numCache>
            </c:numRef>
          </c:val>
        </c:ser>
        <c:marker val="1"/>
        <c:axId val="46165376"/>
        <c:axId val="40198912"/>
      </c:lineChart>
      <c:catAx>
        <c:axId val="46165376"/>
        <c:scaling>
          <c:orientation val="minMax"/>
        </c:scaling>
        <c:axPos val="b"/>
        <c:numFmt formatCode="#,##0;\-#,##0" sourceLinked="0"/>
        <c:tickLblPos val="nextTo"/>
        <c:crossAx val="40198912"/>
        <c:crosses val="autoZero"/>
        <c:auto val="1"/>
        <c:lblAlgn val="ctr"/>
        <c:lblOffset val="100"/>
      </c:catAx>
      <c:valAx>
        <c:axId val="40198912"/>
        <c:scaling>
          <c:orientation val="minMax"/>
          <c:max val="8"/>
          <c:min val="0"/>
        </c:scaling>
        <c:axPos val="l"/>
        <c:majorGridlines/>
        <c:numFmt formatCode="General" sourceLinked="1"/>
        <c:tickLblPos val="nextTo"/>
        <c:crossAx val="4616537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'speedups-1'!$E$3</c:f>
              <c:strCache>
                <c:ptCount val="1"/>
                <c:pt idx="0">
                  <c:v>Spec-DOALL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val>
            <c:numRef>
              <c:f>'speedups-1'!$E$4:$E$10</c:f>
              <c:numCache>
                <c:formatCode>General</c:formatCode>
                <c:ptCount val="7"/>
                <c:pt idx="0">
                  <c:v>1.6300000000000001</c:v>
                </c:pt>
                <c:pt idx="1">
                  <c:v>2.08</c:v>
                </c:pt>
                <c:pt idx="2">
                  <c:v>1.9600000000000011</c:v>
                </c:pt>
                <c:pt idx="3">
                  <c:v>1.72</c:v>
                </c:pt>
                <c:pt idx="4">
                  <c:v>1.85</c:v>
                </c:pt>
                <c:pt idx="5">
                  <c:v>1.6400000000000001</c:v>
                </c:pt>
                <c:pt idx="6">
                  <c:v>1.54</c:v>
                </c:pt>
              </c:numCache>
            </c:numRef>
          </c:val>
        </c:ser>
        <c:ser>
          <c:idx val="1"/>
          <c:order val="1"/>
          <c:tx>
            <c:strRef>
              <c:f>'speedups-1'!$F$3</c:f>
              <c:strCache>
                <c:ptCount val="1"/>
                <c:pt idx="0">
                  <c:v>DOMORE</c:v>
                </c:pt>
              </c:strCache>
            </c:strRef>
          </c:tx>
          <c:val>
            <c:numRef>
              <c:f>'speedups-1'!$F$4:$F$10</c:f>
              <c:numCache>
                <c:formatCode>General</c:formatCode>
                <c:ptCount val="7"/>
                <c:pt idx="0">
                  <c:v>1.1000000000000001</c:v>
                </c:pt>
                <c:pt idx="1">
                  <c:v>1.5</c:v>
                </c:pt>
                <c:pt idx="2">
                  <c:v>2.5099999999999998</c:v>
                </c:pt>
                <c:pt idx="3">
                  <c:v>2.64</c:v>
                </c:pt>
                <c:pt idx="4">
                  <c:v>2.4</c:v>
                </c:pt>
                <c:pt idx="5">
                  <c:v>2.2999999999999998</c:v>
                </c:pt>
                <c:pt idx="6">
                  <c:v>2.2200000000000002</c:v>
                </c:pt>
              </c:numCache>
            </c:numRef>
          </c:val>
        </c:ser>
        <c:marker val="1"/>
        <c:axId val="40223488"/>
        <c:axId val="40225024"/>
      </c:lineChart>
      <c:catAx>
        <c:axId val="40223488"/>
        <c:scaling>
          <c:orientation val="minMax"/>
        </c:scaling>
        <c:axPos val="b"/>
        <c:tickLblPos val="nextTo"/>
        <c:crossAx val="40225024"/>
        <c:crosses val="autoZero"/>
        <c:auto val="1"/>
        <c:lblAlgn val="ctr"/>
        <c:lblOffset val="100"/>
      </c:catAx>
      <c:valAx>
        <c:axId val="40225024"/>
        <c:scaling>
          <c:orientation val="minMax"/>
          <c:max val="8"/>
          <c:min val="0"/>
        </c:scaling>
        <c:axPos val="l"/>
        <c:majorGridlines/>
        <c:numFmt formatCode="General" sourceLinked="1"/>
        <c:tickLblPos val="nextTo"/>
        <c:crossAx val="4022348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'speedups-1'!$K$3</c:f>
              <c:strCache>
                <c:ptCount val="1"/>
                <c:pt idx="0">
                  <c:v>DOALL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val>
            <c:numRef>
              <c:f>'speedups-1'!$K$4:$K$10</c:f>
              <c:numCache>
                <c:formatCode>General</c:formatCode>
                <c:ptCount val="7"/>
                <c:pt idx="0">
                  <c:v>1.04</c:v>
                </c:pt>
                <c:pt idx="1">
                  <c:v>0.97000000000000053</c:v>
                </c:pt>
                <c:pt idx="2">
                  <c:v>0.86000000000000054</c:v>
                </c:pt>
                <c:pt idx="3">
                  <c:v>0.72000000000000053</c:v>
                </c:pt>
                <c:pt idx="4">
                  <c:v>0.59</c:v>
                </c:pt>
                <c:pt idx="5">
                  <c:v>0.51</c:v>
                </c:pt>
                <c:pt idx="6">
                  <c:v>0.43000000000000027</c:v>
                </c:pt>
              </c:numCache>
            </c:numRef>
          </c:val>
        </c:ser>
        <c:ser>
          <c:idx val="1"/>
          <c:order val="1"/>
          <c:tx>
            <c:strRef>
              <c:f>'speedups-1'!$L$3</c:f>
              <c:strCache>
                <c:ptCount val="1"/>
                <c:pt idx="0">
                  <c:v>DOMORE</c:v>
                </c:pt>
              </c:strCache>
            </c:strRef>
          </c:tx>
          <c:val>
            <c:numRef>
              <c:f>'speedups-1'!$L$4:$L$10</c:f>
              <c:numCache>
                <c:formatCode>General</c:formatCode>
                <c:ptCount val="7"/>
                <c:pt idx="0">
                  <c:v>1.56</c:v>
                </c:pt>
                <c:pt idx="1">
                  <c:v>1.45</c:v>
                </c:pt>
                <c:pt idx="2">
                  <c:v>1.32</c:v>
                </c:pt>
                <c:pt idx="3">
                  <c:v>1.25</c:v>
                </c:pt>
                <c:pt idx="4">
                  <c:v>1.1100000000000001</c:v>
                </c:pt>
                <c:pt idx="5">
                  <c:v>1.01</c:v>
                </c:pt>
                <c:pt idx="6">
                  <c:v>0.86000000000000054</c:v>
                </c:pt>
              </c:numCache>
            </c:numRef>
          </c:val>
        </c:ser>
        <c:marker val="1"/>
        <c:axId val="46008576"/>
        <c:axId val="46022656"/>
      </c:lineChart>
      <c:catAx>
        <c:axId val="46008576"/>
        <c:scaling>
          <c:orientation val="minMax"/>
        </c:scaling>
        <c:axPos val="b"/>
        <c:tickLblPos val="nextTo"/>
        <c:crossAx val="46022656"/>
        <c:crosses val="autoZero"/>
        <c:auto val="1"/>
        <c:lblAlgn val="ctr"/>
        <c:lblOffset val="100"/>
      </c:catAx>
      <c:valAx>
        <c:axId val="46022656"/>
        <c:scaling>
          <c:orientation val="minMax"/>
          <c:max val="8"/>
          <c:min val="0"/>
        </c:scaling>
        <c:axPos val="l"/>
        <c:majorGridlines/>
        <c:numFmt formatCode="General" sourceLinked="1"/>
        <c:tickLblPos val="nextTo"/>
        <c:crossAx val="4600857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'speedups-1'!$I$3</c:f>
              <c:strCache>
                <c:ptCount val="1"/>
                <c:pt idx="0">
                  <c:v>DOALL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val>
            <c:numRef>
              <c:f>'speedups-1'!$I$4:$I$10</c:f>
              <c:numCache>
                <c:formatCode>General</c:formatCode>
                <c:ptCount val="7"/>
                <c:pt idx="0">
                  <c:v>1.79</c:v>
                </c:pt>
                <c:pt idx="1">
                  <c:v>1.9600000000000011</c:v>
                </c:pt>
                <c:pt idx="2">
                  <c:v>1.9600000000000011</c:v>
                </c:pt>
                <c:pt idx="3">
                  <c:v>2.17</c:v>
                </c:pt>
                <c:pt idx="4">
                  <c:v>2.9</c:v>
                </c:pt>
                <c:pt idx="5">
                  <c:v>2.65</c:v>
                </c:pt>
                <c:pt idx="6">
                  <c:v>2.34</c:v>
                </c:pt>
              </c:numCache>
            </c:numRef>
          </c:val>
        </c:ser>
        <c:ser>
          <c:idx val="1"/>
          <c:order val="1"/>
          <c:tx>
            <c:strRef>
              <c:f>'speedups-1'!$J$3</c:f>
              <c:strCache>
                <c:ptCount val="1"/>
                <c:pt idx="0">
                  <c:v>DOMORE</c:v>
                </c:pt>
              </c:strCache>
            </c:strRef>
          </c:tx>
          <c:val>
            <c:numRef>
              <c:f>'speedups-1'!$J$4:$J$10</c:f>
              <c:numCache>
                <c:formatCode>General</c:formatCode>
                <c:ptCount val="7"/>
                <c:pt idx="0">
                  <c:v>0.96000000000000052</c:v>
                </c:pt>
                <c:pt idx="1">
                  <c:v>1.79</c:v>
                </c:pt>
                <c:pt idx="2">
                  <c:v>2.2000000000000002</c:v>
                </c:pt>
                <c:pt idx="3">
                  <c:v>2.71</c:v>
                </c:pt>
                <c:pt idx="4">
                  <c:v>3.06</c:v>
                </c:pt>
                <c:pt idx="5">
                  <c:v>3.3499999999999988</c:v>
                </c:pt>
                <c:pt idx="6">
                  <c:v>3.7</c:v>
                </c:pt>
              </c:numCache>
            </c:numRef>
          </c:val>
        </c:ser>
        <c:marker val="1"/>
        <c:axId val="46047232"/>
        <c:axId val="46048768"/>
      </c:lineChart>
      <c:catAx>
        <c:axId val="46047232"/>
        <c:scaling>
          <c:orientation val="minMax"/>
        </c:scaling>
        <c:axPos val="b"/>
        <c:tickLblPos val="nextTo"/>
        <c:crossAx val="46048768"/>
        <c:crosses val="autoZero"/>
        <c:auto val="1"/>
        <c:lblAlgn val="ctr"/>
        <c:lblOffset val="100"/>
      </c:catAx>
      <c:valAx>
        <c:axId val="46048768"/>
        <c:scaling>
          <c:orientation val="minMax"/>
          <c:max val="8"/>
          <c:min val="0"/>
        </c:scaling>
        <c:axPos val="l"/>
        <c:majorGridlines/>
        <c:numFmt formatCode="General" sourceLinked="1"/>
        <c:tickLblPos val="nextTo"/>
        <c:crossAx val="46047232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'speedups-1'!$G$3</c:f>
              <c:strCache>
                <c:ptCount val="1"/>
                <c:pt idx="0">
                  <c:v>LOCALWRITE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val>
            <c:numRef>
              <c:f>'speedups-1'!$G$4:$G$10</c:f>
              <c:numCache>
                <c:formatCode>General</c:formatCode>
                <c:ptCount val="7"/>
                <c:pt idx="0">
                  <c:v>0.74000000000000055</c:v>
                </c:pt>
                <c:pt idx="1">
                  <c:v>0.77000000000000068</c:v>
                </c:pt>
                <c:pt idx="2">
                  <c:v>0.67000000000000082</c:v>
                </c:pt>
                <c:pt idx="3">
                  <c:v>0.53</c:v>
                </c:pt>
                <c:pt idx="4">
                  <c:v>0.45</c:v>
                </c:pt>
                <c:pt idx="5">
                  <c:v>0.39000000000000035</c:v>
                </c:pt>
                <c:pt idx="6">
                  <c:v>0.37000000000000027</c:v>
                </c:pt>
              </c:numCache>
            </c:numRef>
          </c:val>
        </c:ser>
        <c:ser>
          <c:idx val="1"/>
          <c:order val="1"/>
          <c:tx>
            <c:strRef>
              <c:f>'speedups-1'!$H$3</c:f>
              <c:strCache>
                <c:ptCount val="1"/>
                <c:pt idx="0">
                  <c:v>DOMORE</c:v>
                </c:pt>
              </c:strCache>
            </c:strRef>
          </c:tx>
          <c:val>
            <c:numRef>
              <c:f>'speedups-1'!$H$4:$H$10</c:f>
              <c:numCache>
                <c:formatCode>General</c:formatCode>
                <c:ptCount val="7"/>
                <c:pt idx="0">
                  <c:v>1.1100000000000001</c:v>
                </c:pt>
                <c:pt idx="1">
                  <c:v>1.44</c:v>
                </c:pt>
                <c:pt idx="2">
                  <c:v>1.46</c:v>
                </c:pt>
                <c:pt idx="3">
                  <c:v>1.21</c:v>
                </c:pt>
                <c:pt idx="4">
                  <c:v>1.58</c:v>
                </c:pt>
                <c:pt idx="5">
                  <c:v>1.6900000000000011</c:v>
                </c:pt>
                <c:pt idx="6">
                  <c:v>2.0699999999999998</c:v>
                </c:pt>
              </c:numCache>
            </c:numRef>
          </c:val>
        </c:ser>
        <c:marker val="1"/>
        <c:axId val="46069248"/>
        <c:axId val="46070784"/>
      </c:lineChart>
      <c:catAx>
        <c:axId val="46069248"/>
        <c:scaling>
          <c:orientation val="minMax"/>
        </c:scaling>
        <c:axPos val="b"/>
        <c:tickLblPos val="nextTo"/>
        <c:crossAx val="46070784"/>
        <c:crosses val="autoZero"/>
        <c:auto val="1"/>
        <c:lblAlgn val="ctr"/>
        <c:lblOffset val="100"/>
      </c:catAx>
      <c:valAx>
        <c:axId val="46070784"/>
        <c:scaling>
          <c:orientation val="minMax"/>
          <c:max val="8"/>
          <c:min val="0"/>
        </c:scaling>
        <c:axPos val="l"/>
        <c:majorGridlines/>
        <c:numFmt formatCode="General" sourceLinked="1"/>
        <c:tickLblPos val="nextTo"/>
        <c:crossAx val="4606924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'speedups-1'!$A$3</c:f>
              <c:strCache>
                <c:ptCount val="1"/>
                <c:pt idx="0">
                  <c:v>DOALL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val>
            <c:numRef>
              <c:f>'speedups-1'!$A$4:$A$10</c:f>
              <c:numCache>
                <c:formatCode>General</c:formatCode>
                <c:ptCount val="7"/>
                <c:pt idx="0">
                  <c:v>1.87</c:v>
                </c:pt>
                <c:pt idx="1">
                  <c:v>2.7</c:v>
                </c:pt>
                <c:pt idx="2">
                  <c:v>3.23</c:v>
                </c:pt>
                <c:pt idx="3">
                  <c:v>3.61</c:v>
                </c:pt>
                <c:pt idx="4">
                  <c:v>3.98</c:v>
                </c:pt>
                <c:pt idx="5">
                  <c:v>4.0599999999999996</c:v>
                </c:pt>
                <c:pt idx="6">
                  <c:v>4.1899999999999995</c:v>
                </c:pt>
              </c:numCache>
            </c:numRef>
          </c:val>
        </c:ser>
        <c:ser>
          <c:idx val="1"/>
          <c:order val="1"/>
          <c:tx>
            <c:strRef>
              <c:f>'speedups-1'!$B$3</c:f>
              <c:strCache>
                <c:ptCount val="1"/>
                <c:pt idx="0">
                  <c:v>DOMORE</c:v>
                </c:pt>
              </c:strCache>
            </c:strRef>
          </c:tx>
          <c:val>
            <c:numRef>
              <c:f>'speedups-1'!$B$4:$B$10</c:f>
              <c:numCache>
                <c:formatCode>General</c:formatCode>
                <c:ptCount val="7"/>
                <c:pt idx="0">
                  <c:v>1.05</c:v>
                </c:pt>
                <c:pt idx="1">
                  <c:v>2.6</c:v>
                </c:pt>
                <c:pt idx="2">
                  <c:v>3.42</c:v>
                </c:pt>
                <c:pt idx="3">
                  <c:v>4.04</c:v>
                </c:pt>
                <c:pt idx="4">
                  <c:v>4.7300000000000004</c:v>
                </c:pt>
                <c:pt idx="5">
                  <c:v>5.4</c:v>
                </c:pt>
                <c:pt idx="6">
                  <c:v>6.3599999999999985</c:v>
                </c:pt>
              </c:numCache>
            </c:numRef>
          </c:val>
        </c:ser>
        <c:marker val="1"/>
        <c:axId val="53623808"/>
        <c:axId val="53637888"/>
      </c:lineChart>
      <c:catAx>
        <c:axId val="53623808"/>
        <c:scaling>
          <c:orientation val="minMax"/>
        </c:scaling>
        <c:axPos val="b"/>
        <c:tickLblPos val="nextTo"/>
        <c:crossAx val="53637888"/>
        <c:crosses val="autoZero"/>
        <c:auto val="1"/>
        <c:lblAlgn val="ctr"/>
        <c:lblOffset val="100"/>
      </c:catAx>
      <c:valAx>
        <c:axId val="53637888"/>
        <c:scaling>
          <c:orientation val="minMax"/>
          <c:max val="8"/>
          <c:min val="0"/>
        </c:scaling>
        <c:axPos val="l"/>
        <c:majorGridlines/>
        <c:numFmt formatCode="General" sourceLinked="1"/>
        <c:tickLblPos val="nextTo"/>
        <c:crossAx val="5362380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6D9BB-D63C-48A4-B747-5A51C2253E2F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9616-0D34-4858-A0D9-F113F55C7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69616-0D34-4858-A0D9-F113F55C73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847B-3403-47E6-BD5D-EF67C1B9C9BD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913F-0634-47BD-9DEA-5DAB23B0E73D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DB0-5ECE-4912-AC3D-9E85FAED0D5E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83-72C1-44A4-9B0D-6D98EB04933E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14DF-DB5C-4A83-80BE-0CA855E34117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D6E5-5451-4D66-BFC2-0940D1046D12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2339-1CA1-4586-9AF4-57F89AEAAA79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454-C663-463A-AAED-982CB6D771BF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463D-8D35-4666-879C-E2A5D5BCCC0D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2F9A-BEF6-411E-B179-B355C6F3BD3C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FEAE-CC10-4527-9E01-4C891CF5F4DC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4D60-BC74-49EC-9B86-464D5035B139}" type="datetime1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CGO'13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4461-21F4-4747-A119-ACBE340F4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Automatically Exploiting Cross-Invocation Parallelism Using Runtime Information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505200"/>
            <a:ext cx="51054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Jialu</a:t>
            </a:r>
            <a:r>
              <a:rPr lang="en-US" dirty="0" smtClean="0"/>
              <a:t> Huang,</a:t>
            </a:r>
          </a:p>
          <a:p>
            <a:pPr algn="l"/>
            <a:r>
              <a:rPr lang="en-US" dirty="0" smtClean="0"/>
              <a:t>Thomas B. </a:t>
            </a:r>
            <a:r>
              <a:rPr lang="en-US" dirty="0" err="1" smtClean="0"/>
              <a:t>Jablin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Stephen R. Beard,</a:t>
            </a:r>
          </a:p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Nick P. Johnson</a:t>
            </a:r>
            <a:r>
              <a:rPr lang="en-US" dirty="0" smtClean="0"/>
              <a:t>, and</a:t>
            </a:r>
          </a:p>
          <a:p>
            <a:pPr algn="l"/>
            <a:r>
              <a:rPr lang="en-US" dirty="0" smtClean="0"/>
              <a:t>David I. August</a:t>
            </a:r>
          </a:p>
        </p:txBody>
      </p:sp>
      <p:pic>
        <p:nvPicPr>
          <p:cNvPr id="4" name="Picture 3" descr="princeton-university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108" y="4495800"/>
            <a:ext cx="1536892" cy="1961187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ibert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3535017"/>
            <a:ext cx="1143000" cy="286578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94941" y="9144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01914" y="9906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12828" y="10668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23741" y="11430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91000" y="22098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01914" y="2057400"/>
            <a:ext cx="529459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12828" y="22098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23741" y="22098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91000" y="35052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29400" y="1219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40314" y="12954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851228" y="13716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462141" y="14478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629400" y="25146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40314" y="2362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851228" y="2514600"/>
            <a:ext cx="529459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462141" y="25146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00400" y="609600"/>
            <a:ext cx="579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43694" y="34671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486400" y="304800"/>
            <a:ext cx="3088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Parallel Resources (CPUs, Cores, …)</a:t>
            </a:r>
            <a:endParaRPr lang="en-US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4800600" y="26670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410200" y="3048000"/>
            <a:ext cx="529459" cy="1371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629400" y="35814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7239000" y="35814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7848600" y="3200400"/>
            <a:ext cx="529459" cy="685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458200" y="32766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023741" y="3429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429794" y="8382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3429794" y="9144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3432941" y="9906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3429794" y="10668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3429794" y="11430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3429794" y="12192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3429794" y="12954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3429794" y="13716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3429794" y="14478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3429794" y="15240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3429794" y="16002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3429794" y="16764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3433735" y="17526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3429794" y="18288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3429794" y="19050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3429794" y="19812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>
            <a:off x="3429794" y="20574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3429794" y="21336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3429794" y="22098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3429794" y="22860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429794" y="23622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stCxn id="74" idx="3"/>
            <a:endCxn id="7" idx="0"/>
          </p:cNvCxnSpPr>
          <p:nvPr/>
        </p:nvCxnSpPr>
        <p:spPr>
          <a:xfrm>
            <a:off x="3959253" y="876300"/>
            <a:ext cx="500418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47" idx="3"/>
            <a:endCxn id="8" idx="0"/>
          </p:cNvCxnSpPr>
          <p:nvPr/>
        </p:nvCxnSpPr>
        <p:spPr>
          <a:xfrm>
            <a:off x="3959253" y="952500"/>
            <a:ext cx="1107391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48" idx="3"/>
            <a:endCxn id="9" idx="0"/>
          </p:cNvCxnSpPr>
          <p:nvPr/>
        </p:nvCxnSpPr>
        <p:spPr>
          <a:xfrm>
            <a:off x="3962400" y="1028700"/>
            <a:ext cx="1715158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49" idx="3"/>
            <a:endCxn id="10" idx="0"/>
          </p:cNvCxnSpPr>
          <p:nvPr/>
        </p:nvCxnSpPr>
        <p:spPr>
          <a:xfrm>
            <a:off x="3959253" y="1104900"/>
            <a:ext cx="2329218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0" idx="3"/>
            <a:endCxn id="23" idx="0"/>
          </p:cNvCxnSpPr>
          <p:nvPr/>
        </p:nvCxnSpPr>
        <p:spPr>
          <a:xfrm>
            <a:off x="3959253" y="1181100"/>
            <a:ext cx="2934877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51" idx="3"/>
            <a:endCxn id="24" idx="0"/>
          </p:cNvCxnSpPr>
          <p:nvPr/>
        </p:nvCxnSpPr>
        <p:spPr>
          <a:xfrm>
            <a:off x="3959253" y="1257300"/>
            <a:ext cx="3545791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52" idx="3"/>
            <a:endCxn id="25" idx="0"/>
          </p:cNvCxnSpPr>
          <p:nvPr/>
        </p:nvCxnSpPr>
        <p:spPr>
          <a:xfrm>
            <a:off x="3959253" y="1333500"/>
            <a:ext cx="4156705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54" idx="3"/>
            <a:endCxn id="26" idx="0"/>
          </p:cNvCxnSpPr>
          <p:nvPr/>
        </p:nvCxnSpPr>
        <p:spPr>
          <a:xfrm>
            <a:off x="3959253" y="1409700"/>
            <a:ext cx="4767618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55" idx="3"/>
            <a:endCxn id="11" idx="0"/>
          </p:cNvCxnSpPr>
          <p:nvPr/>
        </p:nvCxnSpPr>
        <p:spPr>
          <a:xfrm>
            <a:off x="3959253" y="1485900"/>
            <a:ext cx="496477" cy="723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56" idx="3"/>
            <a:endCxn id="12" idx="0"/>
          </p:cNvCxnSpPr>
          <p:nvPr/>
        </p:nvCxnSpPr>
        <p:spPr>
          <a:xfrm>
            <a:off x="3959253" y="1562100"/>
            <a:ext cx="1107391" cy="495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57" idx="3"/>
            <a:endCxn id="13" idx="0"/>
          </p:cNvCxnSpPr>
          <p:nvPr/>
        </p:nvCxnSpPr>
        <p:spPr>
          <a:xfrm>
            <a:off x="3959253" y="1638300"/>
            <a:ext cx="1718305" cy="5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58" idx="3"/>
            <a:endCxn id="14" idx="0"/>
          </p:cNvCxnSpPr>
          <p:nvPr/>
        </p:nvCxnSpPr>
        <p:spPr>
          <a:xfrm>
            <a:off x="3959253" y="1714500"/>
            <a:ext cx="2329218" cy="495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59" idx="3"/>
            <a:endCxn id="27" idx="0"/>
          </p:cNvCxnSpPr>
          <p:nvPr/>
        </p:nvCxnSpPr>
        <p:spPr>
          <a:xfrm>
            <a:off x="3963194" y="1790700"/>
            <a:ext cx="2930936" cy="723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60" idx="3"/>
            <a:endCxn id="28" idx="0"/>
          </p:cNvCxnSpPr>
          <p:nvPr/>
        </p:nvCxnSpPr>
        <p:spPr>
          <a:xfrm>
            <a:off x="3959253" y="1866900"/>
            <a:ext cx="3545791" cy="495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61" idx="3"/>
            <a:endCxn id="29" idx="0"/>
          </p:cNvCxnSpPr>
          <p:nvPr/>
        </p:nvCxnSpPr>
        <p:spPr>
          <a:xfrm>
            <a:off x="3959253" y="1943100"/>
            <a:ext cx="4156705" cy="5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62" idx="3"/>
            <a:endCxn id="30" idx="0"/>
          </p:cNvCxnSpPr>
          <p:nvPr/>
        </p:nvCxnSpPr>
        <p:spPr>
          <a:xfrm>
            <a:off x="3959253" y="2019300"/>
            <a:ext cx="4767618" cy="495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63" idx="3"/>
            <a:endCxn id="15" idx="0"/>
          </p:cNvCxnSpPr>
          <p:nvPr/>
        </p:nvCxnSpPr>
        <p:spPr>
          <a:xfrm>
            <a:off x="3959253" y="2095500"/>
            <a:ext cx="496477" cy="1409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64" idx="3"/>
            <a:endCxn id="77" idx="0"/>
          </p:cNvCxnSpPr>
          <p:nvPr/>
        </p:nvCxnSpPr>
        <p:spPr>
          <a:xfrm>
            <a:off x="3959253" y="2171700"/>
            <a:ext cx="1106077" cy="495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65" idx="3"/>
            <a:endCxn id="85" idx="0"/>
          </p:cNvCxnSpPr>
          <p:nvPr/>
        </p:nvCxnSpPr>
        <p:spPr>
          <a:xfrm>
            <a:off x="3959253" y="2247900"/>
            <a:ext cx="1715677" cy="800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66" idx="3"/>
            <a:endCxn id="121" idx="0"/>
          </p:cNvCxnSpPr>
          <p:nvPr/>
        </p:nvCxnSpPr>
        <p:spPr>
          <a:xfrm>
            <a:off x="3959253" y="2324100"/>
            <a:ext cx="2325277" cy="723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1" idx="2"/>
            <a:endCxn id="121" idx="2"/>
          </p:cNvCxnSpPr>
          <p:nvPr/>
        </p:nvCxnSpPr>
        <p:spPr>
          <a:xfrm>
            <a:off x="4455730" y="3352800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67" idx="3"/>
            <a:endCxn id="89" idx="0"/>
          </p:cNvCxnSpPr>
          <p:nvPr/>
        </p:nvCxnSpPr>
        <p:spPr>
          <a:xfrm>
            <a:off x="3959253" y="2400300"/>
            <a:ext cx="2934877" cy="118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/>
          <p:cNvSpPr/>
          <p:nvPr/>
        </p:nvSpPr>
        <p:spPr>
          <a:xfrm>
            <a:off x="3429000" y="24384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/>
          <p:cNvSpPr/>
          <p:nvPr/>
        </p:nvSpPr>
        <p:spPr>
          <a:xfrm>
            <a:off x="3429000" y="25146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238"/>
          <p:cNvSpPr/>
          <p:nvPr/>
        </p:nvSpPr>
        <p:spPr>
          <a:xfrm>
            <a:off x="3429000" y="2590800"/>
            <a:ext cx="529459" cy="7620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/>
          <p:cNvCxnSpPr>
            <a:stCxn id="237" idx="3"/>
            <a:endCxn id="99" idx="0"/>
          </p:cNvCxnSpPr>
          <p:nvPr/>
        </p:nvCxnSpPr>
        <p:spPr>
          <a:xfrm>
            <a:off x="3958459" y="2476500"/>
            <a:ext cx="3545271" cy="1104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38" idx="3"/>
            <a:endCxn id="101" idx="0"/>
          </p:cNvCxnSpPr>
          <p:nvPr/>
        </p:nvCxnSpPr>
        <p:spPr>
          <a:xfrm>
            <a:off x="3958459" y="2552700"/>
            <a:ext cx="4154871" cy="647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9" idx="3"/>
            <a:endCxn id="103" idx="0"/>
          </p:cNvCxnSpPr>
          <p:nvPr/>
        </p:nvCxnSpPr>
        <p:spPr>
          <a:xfrm>
            <a:off x="3958459" y="2628900"/>
            <a:ext cx="4764471" cy="647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/>
          <p:cNvGrpSpPr/>
          <p:nvPr/>
        </p:nvGrpSpPr>
        <p:grpSpPr>
          <a:xfrm>
            <a:off x="4191001" y="838199"/>
            <a:ext cx="4800601" cy="533400"/>
            <a:chOff x="4876800" y="914399"/>
            <a:chExt cx="4119040" cy="457200"/>
          </a:xfrm>
        </p:grpSpPr>
        <p:sp>
          <p:nvSpPr>
            <p:cNvPr id="250" name="Right Triangle 249"/>
            <p:cNvSpPr/>
            <p:nvPr/>
          </p:nvSpPr>
          <p:spPr>
            <a:xfrm flipH="1" flipV="1">
              <a:off x="4876800" y="914399"/>
              <a:ext cx="4114800" cy="45720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519741" y="914400"/>
              <a:ext cx="1476099" cy="31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Pipeline filling…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2016978" y="1559778"/>
            <a:ext cx="954822" cy="914400"/>
            <a:chOff x="2016978" y="1559778"/>
            <a:chExt cx="954822" cy="914400"/>
          </a:xfrm>
        </p:grpSpPr>
        <p:sp>
          <p:nvSpPr>
            <p:cNvPr id="254" name="Teardrop 253"/>
            <p:cNvSpPr/>
            <p:nvPr/>
          </p:nvSpPr>
          <p:spPr>
            <a:xfrm rot="2909598">
              <a:off x="2016978" y="1559778"/>
              <a:ext cx="914400" cy="914400"/>
            </a:xfrm>
            <a:prstGeom prst="teardrop">
              <a:avLst>
                <a:gd name="adj" fmla="val 16139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017693" y="1715869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Pipeline</a:t>
              </a:r>
            </a:p>
            <a:p>
              <a:pPr algn="ctr"/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full.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6019800" y="3048000"/>
            <a:ext cx="529459" cy="3048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Wait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77" grpId="0" animBg="1"/>
      <p:bldP spid="85" grpId="0" animBg="1"/>
      <p:bldP spid="89" grpId="0" animBg="1"/>
      <p:bldP spid="99" grpId="0" animBg="1"/>
      <p:bldP spid="101" grpId="0" animBg="1"/>
      <p:bldP spid="103" grpId="0" animBg="1"/>
      <p:bldP spid="116" grpId="1" animBg="1"/>
      <p:bldP spid="74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237" grpId="0" animBg="1"/>
      <p:bldP spid="238" grpId="0" animBg="1"/>
      <p:bldP spid="239" grpId="0" animBg="1"/>
      <p:bldP spid="1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scheduler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4959350" cy="5853113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execution </a:t>
            </a:r>
            <a:r>
              <a:rPr lang="en-US" b="1" dirty="0" smtClean="0">
                <a:solidFill>
                  <a:schemeClr val="accent6"/>
                </a:solidFill>
              </a:rPr>
              <a:t>without side-effects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cf. </a:t>
            </a:r>
            <a:r>
              <a:rPr lang="en-US" i="1" dirty="0" smtClean="0"/>
              <a:t>Inspector-Executor</a:t>
            </a:r>
            <a:br>
              <a:rPr lang="en-US" i="1" dirty="0" smtClean="0"/>
            </a:br>
            <a:r>
              <a:rPr lang="en-US" dirty="0" smtClean="0"/>
              <a:t>[</a:t>
            </a:r>
            <a:r>
              <a:rPr lang="en-US" dirty="0" err="1" smtClean="0"/>
              <a:t>Salz</a:t>
            </a:r>
            <a:r>
              <a:rPr lang="en-US" dirty="0" smtClean="0"/>
              <a:t> et al. ‘91]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Shadow memory</a:t>
            </a:r>
            <a:r>
              <a:rPr lang="en-US" dirty="0" smtClean="0"/>
              <a:t> for efficient detection.</a:t>
            </a:r>
          </a:p>
          <a:p>
            <a:pPr lvl="1"/>
            <a:r>
              <a:rPr lang="en-US" dirty="0" smtClean="0"/>
              <a:t>cf. </a:t>
            </a:r>
            <a:r>
              <a:rPr lang="en-US" i="1" dirty="0" smtClean="0"/>
              <a:t>Memory profiling</a:t>
            </a:r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Acyclic communication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cf. </a:t>
            </a:r>
            <a:r>
              <a:rPr lang="en-US" i="1" dirty="0" smtClean="0"/>
              <a:t>pipeline processors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 rot="1677330">
            <a:off x="4270167" y="3264503"/>
            <a:ext cx="484632" cy="84824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922670" flipH="1">
            <a:off x="6682605" y="3262664"/>
            <a:ext cx="484632" cy="8798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505200" cy="116205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Separating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sz="2400" dirty="0" smtClean="0"/>
              <a:t> from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worker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429000" cy="46910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Reverse-slice</a:t>
            </a:r>
            <a:r>
              <a:rPr lang="en-US" sz="2000" b="1" dirty="0" smtClean="0"/>
              <a:t> of </a:t>
            </a:r>
            <a:r>
              <a:rPr lang="en-US" sz="2000" b="1" dirty="0" smtClean="0"/>
              <a:t>all pointers: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Compute PDG</a:t>
            </a:r>
            <a:endParaRPr lang="en-US" sz="2000" baseline="-25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Mark </a:t>
            </a:r>
            <a:r>
              <a:rPr lang="en-US" sz="2000" dirty="0" smtClean="0"/>
              <a:t>vertices </a:t>
            </a:r>
            <a:r>
              <a:rPr lang="en-US" sz="2000" dirty="0" smtClean="0"/>
              <a:t>that compute  pointers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Mark </a:t>
            </a:r>
            <a:r>
              <a:rPr lang="en-US" sz="2000" dirty="0" smtClean="0"/>
              <a:t>their</a:t>
            </a:r>
            <a:r>
              <a:rPr lang="en-US" sz="2000" dirty="0" smtClean="0"/>
              <a:t> </a:t>
            </a:r>
            <a:r>
              <a:rPr lang="en-US" sz="2000" dirty="0" smtClean="0"/>
              <a:t>predecessors, transitively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Based on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Multi-Threaded Code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Generation</a:t>
            </a:r>
            <a:endParaRPr lang="en-US" sz="2000" b="1" i="1" dirty="0" smtClean="0"/>
          </a:p>
          <a:p>
            <a:r>
              <a:rPr lang="en-US" sz="2000" b="1" i="1" dirty="0" smtClean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Ottoni</a:t>
            </a:r>
            <a:r>
              <a:rPr lang="en-US" sz="2000" dirty="0" smtClean="0"/>
              <a:t> </a:t>
            </a:r>
            <a:r>
              <a:rPr lang="en-US" sz="2000" dirty="0" smtClean="0"/>
              <a:t>et al. ’05]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Replicate </a:t>
            </a:r>
            <a:r>
              <a:rPr lang="en-US" sz="2000" dirty="0" smtClean="0"/>
              <a:t>branches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Add communication.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Shadow memory checks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762000"/>
            <a:ext cx="2603277" cy="25853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loop:</a:t>
            </a:r>
          </a:p>
          <a:p>
            <a:r>
              <a:rPr lang="en-US" dirty="0" smtClean="0"/>
              <a:t>    field = &amp;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 = load field</a:t>
            </a:r>
          </a:p>
          <a:p>
            <a:r>
              <a:rPr lang="en-US" dirty="0" smtClean="0"/>
              <a:t>    if( </a:t>
            </a:r>
            <a:r>
              <a:rPr lang="en-US" dirty="0" err="1" smtClean="0"/>
              <a:t>ptr</a:t>
            </a:r>
            <a:r>
              <a:rPr lang="en-US" dirty="0" smtClean="0"/>
              <a:t> == null ) </a:t>
            </a:r>
            <a:r>
              <a:rPr lang="en-US" dirty="0" err="1" smtClean="0"/>
              <a:t>goto</a:t>
            </a:r>
            <a:r>
              <a:rPr lang="en-US" dirty="0" smtClean="0"/>
              <a:t> exit</a:t>
            </a:r>
          </a:p>
          <a:p>
            <a:endParaRPr lang="en-US" dirty="0" smtClean="0"/>
          </a:p>
          <a:p>
            <a:r>
              <a:rPr lang="en-US" dirty="0" smtClean="0"/>
              <a:t>body:</a:t>
            </a:r>
          </a:p>
          <a:p>
            <a:r>
              <a:rPr lang="en-US" dirty="0" smtClean="0"/>
              <a:t>    call </a:t>
            </a:r>
            <a:r>
              <a:rPr lang="en-US" dirty="0" err="1" smtClean="0"/>
              <a:t>doWork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br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exit: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762000"/>
            <a:ext cx="26032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field = &amp;</a:t>
            </a:r>
            <a:r>
              <a:rPr lang="en-US" dirty="0" err="1" smtClean="0">
                <a:solidFill>
                  <a:schemeClr val="accent6"/>
                </a:solidFill>
              </a:rPr>
              <a:t>ptr</a:t>
            </a:r>
            <a:r>
              <a:rPr lang="en-US" dirty="0" smtClean="0">
                <a:solidFill>
                  <a:schemeClr val="accent6"/>
                </a:solidFill>
              </a:rPr>
              <a:t>-&gt;next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 = load field</a:t>
            </a:r>
          </a:p>
          <a:p>
            <a:r>
              <a:rPr lang="en-US" dirty="0" smtClean="0"/>
              <a:t>    if( </a:t>
            </a:r>
            <a:r>
              <a:rPr lang="en-US" dirty="0" err="1" smtClean="0"/>
              <a:t>ptr</a:t>
            </a:r>
            <a:r>
              <a:rPr lang="en-US" dirty="0" smtClean="0"/>
              <a:t> == null ) </a:t>
            </a:r>
            <a:r>
              <a:rPr lang="en-US" dirty="0" err="1" smtClean="0"/>
              <a:t>goto</a:t>
            </a:r>
            <a:r>
              <a:rPr lang="en-US" dirty="0" smtClean="0"/>
              <a:t> exit</a:t>
            </a:r>
          </a:p>
          <a:p>
            <a:endParaRPr lang="en-US" dirty="0" smtClean="0"/>
          </a:p>
          <a:p>
            <a:r>
              <a:rPr lang="en-US" dirty="0" smtClean="0"/>
              <a:t>body:</a:t>
            </a:r>
          </a:p>
          <a:p>
            <a:r>
              <a:rPr lang="en-US" dirty="0" smtClean="0"/>
              <a:t>    call </a:t>
            </a:r>
            <a:r>
              <a:rPr lang="en-US" dirty="0" err="1" smtClean="0"/>
              <a:t>doWork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br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exit: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762000"/>
            <a:ext cx="26032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field = &amp;</a:t>
            </a:r>
            <a:r>
              <a:rPr lang="en-US" dirty="0" err="1" smtClean="0">
                <a:solidFill>
                  <a:schemeClr val="accent6"/>
                </a:solidFill>
              </a:rPr>
              <a:t>ptr</a:t>
            </a:r>
            <a:r>
              <a:rPr lang="en-US" dirty="0" smtClean="0">
                <a:solidFill>
                  <a:schemeClr val="accent6"/>
                </a:solidFill>
              </a:rPr>
              <a:t>-&gt;next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</a:t>
            </a:r>
            <a:r>
              <a:rPr lang="en-US" dirty="0" err="1" smtClean="0">
                <a:solidFill>
                  <a:schemeClr val="accent6"/>
                </a:solidFill>
              </a:rPr>
              <a:t>ptr</a:t>
            </a:r>
            <a:r>
              <a:rPr lang="en-US" dirty="0" smtClean="0">
                <a:solidFill>
                  <a:schemeClr val="accent6"/>
                </a:solidFill>
              </a:rPr>
              <a:t> = load field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if( </a:t>
            </a:r>
            <a:r>
              <a:rPr lang="en-US" dirty="0" err="1" smtClean="0">
                <a:solidFill>
                  <a:schemeClr val="accent6"/>
                </a:solidFill>
              </a:rPr>
              <a:t>ptr</a:t>
            </a:r>
            <a:r>
              <a:rPr lang="en-US" dirty="0" smtClean="0">
                <a:solidFill>
                  <a:schemeClr val="accent6"/>
                </a:solidFill>
              </a:rPr>
              <a:t> == null ) </a:t>
            </a:r>
            <a:r>
              <a:rPr lang="en-US" dirty="0" err="1" smtClean="0">
                <a:solidFill>
                  <a:schemeClr val="accent6"/>
                </a:solidFill>
              </a:rPr>
              <a:t>goto</a:t>
            </a:r>
            <a:r>
              <a:rPr lang="en-US" dirty="0" smtClean="0">
                <a:solidFill>
                  <a:schemeClr val="accent6"/>
                </a:solidFill>
              </a:rPr>
              <a:t> exit</a:t>
            </a:r>
          </a:p>
          <a:p>
            <a:endParaRPr lang="en-US" dirty="0" smtClean="0"/>
          </a:p>
          <a:p>
            <a:r>
              <a:rPr lang="en-US" dirty="0" smtClean="0"/>
              <a:t>body:</a:t>
            </a:r>
          </a:p>
          <a:p>
            <a:r>
              <a:rPr lang="en-US" dirty="0" smtClean="0"/>
              <a:t>    call </a:t>
            </a:r>
            <a:r>
              <a:rPr lang="en-US" dirty="0" err="1" smtClean="0"/>
              <a:t>doWork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br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exit: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5123" y="4044077"/>
            <a:ext cx="2603277" cy="25853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loop: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field = &amp;</a:t>
            </a:r>
            <a:r>
              <a:rPr lang="en-US" dirty="0" err="1" smtClean="0">
                <a:solidFill>
                  <a:schemeClr val="accent6"/>
                </a:solidFill>
              </a:rPr>
              <a:t>ptr</a:t>
            </a:r>
            <a:r>
              <a:rPr lang="en-US" dirty="0" smtClean="0">
                <a:solidFill>
                  <a:schemeClr val="accent6"/>
                </a:solidFill>
              </a:rPr>
              <a:t>-&gt;next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</a:t>
            </a:r>
            <a:r>
              <a:rPr lang="en-US" dirty="0" err="1" smtClean="0">
                <a:solidFill>
                  <a:schemeClr val="accent6"/>
                </a:solidFill>
              </a:rPr>
              <a:t>ptr</a:t>
            </a:r>
            <a:r>
              <a:rPr lang="en-US" dirty="0" smtClean="0">
                <a:solidFill>
                  <a:schemeClr val="accent6"/>
                </a:solidFill>
              </a:rPr>
              <a:t> = load field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produce(</a:t>
            </a:r>
            <a:r>
              <a:rPr lang="en-US" dirty="0" err="1" smtClean="0">
                <a:solidFill>
                  <a:schemeClr val="accent6"/>
                </a:solidFill>
              </a:rPr>
              <a:t>ptr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if( </a:t>
            </a:r>
            <a:r>
              <a:rPr lang="en-US" dirty="0" err="1" smtClean="0">
                <a:solidFill>
                  <a:schemeClr val="accent6"/>
                </a:solidFill>
              </a:rPr>
              <a:t>ptr</a:t>
            </a:r>
            <a:r>
              <a:rPr lang="en-US" dirty="0" smtClean="0">
                <a:solidFill>
                  <a:schemeClr val="accent6"/>
                </a:solidFill>
              </a:rPr>
              <a:t> == null ) </a:t>
            </a:r>
            <a:r>
              <a:rPr lang="en-US" dirty="0" err="1" smtClean="0">
                <a:solidFill>
                  <a:schemeClr val="accent6"/>
                </a:solidFill>
              </a:rPr>
              <a:t>goto</a:t>
            </a:r>
            <a:r>
              <a:rPr lang="en-US" dirty="0" smtClean="0">
                <a:solidFill>
                  <a:schemeClr val="accent6"/>
                </a:solidFill>
              </a:rPr>
              <a:t> exit</a:t>
            </a:r>
          </a:p>
          <a:p>
            <a:r>
              <a:rPr lang="en-US" dirty="0" smtClean="0"/>
              <a:t>body: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br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exit: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4523" y="4038600"/>
            <a:ext cx="2550378" cy="25853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loop: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 = consume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    if( </a:t>
            </a:r>
            <a:r>
              <a:rPr lang="en-US" dirty="0" err="1" smtClean="0"/>
              <a:t>ptr</a:t>
            </a:r>
            <a:r>
              <a:rPr lang="en-US" dirty="0" smtClean="0"/>
              <a:t> == null) </a:t>
            </a:r>
            <a:r>
              <a:rPr lang="en-US" dirty="0" err="1" smtClean="0"/>
              <a:t>goto</a:t>
            </a:r>
            <a:r>
              <a:rPr lang="en-US" dirty="0" smtClean="0"/>
              <a:t> exit</a:t>
            </a:r>
          </a:p>
          <a:p>
            <a:r>
              <a:rPr lang="en-US" dirty="0" smtClean="0"/>
              <a:t>body:</a:t>
            </a:r>
          </a:p>
          <a:p>
            <a:r>
              <a:rPr lang="en-US" dirty="0" smtClean="0"/>
              <a:t>    call </a:t>
            </a:r>
            <a:r>
              <a:rPr lang="en-US" dirty="0" err="1" smtClean="0"/>
              <a:t>doWork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br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exit: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15200" y="1219200"/>
            <a:ext cx="6858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229600" y="1219200"/>
            <a:ext cx="6858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772400" y="2057400"/>
            <a:ext cx="6858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305800" y="2971800"/>
            <a:ext cx="6858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315200" y="2971800"/>
            <a:ext cx="6858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8115300" y="2286000"/>
            <a:ext cx="4191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2"/>
            <a:endCxn id="21" idx="0"/>
          </p:cNvCxnSpPr>
          <p:nvPr/>
        </p:nvCxnSpPr>
        <p:spPr>
          <a:xfrm flipH="1">
            <a:off x="7658100" y="2286000"/>
            <a:ext cx="4572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8" idx="0"/>
            <a:endCxn id="17" idx="0"/>
          </p:cNvCxnSpPr>
          <p:nvPr/>
        </p:nvCxnSpPr>
        <p:spPr>
          <a:xfrm rot="16200000" flipV="1">
            <a:off x="8115300" y="762000"/>
            <a:ext cx="12700" cy="91440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9" idx="1"/>
            <a:endCxn id="17" idx="1"/>
          </p:cNvCxnSpPr>
          <p:nvPr/>
        </p:nvCxnSpPr>
        <p:spPr>
          <a:xfrm rot="10800000">
            <a:off x="7315200" y="1333500"/>
            <a:ext cx="457200" cy="838200"/>
          </a:xfrm>
          <a:prstGeom prst="curvedConnector3">
            <a:avLst>
              <a:gd name="adj1" fmla="val 11527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19" idx="3"/>
          </p:cNvCxnSpPr>
          <p:nvPr/>
        </p:nvCxnSpPr>
        <p:spPr>
          <a:xfrm rot="5400000">
            <a:off x="8210550" y="1695450"/>
            <a:ext cx="723900" cy="2286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" idx="0"/>
            <a:endCxn id="18" idx="2"/>
          </p:cNvCxnSpPr>
          <p:nvPr/>
        </p:nvCxnSpPr>
        <p:spPr>
          <a:xfrm flipV="1">
            <a:off x="8115300" y="14478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8763000" y="1447800"/>
            <a:ext cx="76200" cy="15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7" idx="2"/>
            <a:endCxn id="18" idx="2"/>
          </p:cNvCxnSpPr>
          <p:nvPr/>
        </p:nvCxnSpPr>
        <p:spPr>
          <a:xfrm rot="16200000" flipH="1">
            <a:off x="8115300" y="990600"/>
            <a:ext cx="12700" cy="91440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315200" y="1219200"/>
            <a:ext cx="685800" cy="2286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field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8229600" y="1219200"/>
            <a:ext cx="685800" cy="2286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772400" y="2057400"/>
            <a:ext cx="685800" cy="2286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88569" y="452735"/>
            <a:ext cx="187423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Original Code</a:t>
            </a:r>
            <a:endParaRPr lang="en-US" sz="2400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848658" y="3733800"/>
            <a:ext cx="139974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Scheduler</a:t>
            </a:r>
            <a:endParaRPr lang="en-US" sz="24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898544" y="3733800"/>
            <a:ext cx="109305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Worker</a:t>
            </a:r>
            <a:endParaRPr lang="en-US" sz="2400" i="1" dirty="0"/>
          </a:p>
        </p:txBody>
      </p:sp>
      <p:cxnSp>
        <p:nvCxnSpPr>
          <p:cNvPr id="122" name="Curved Connector 121"/>
          <p:cNvCxnSpPr/>
          <p:nvPr/>
        </p:nvCxnSpPr>
        <p:spPr>
          <a:xfrm rot="16200000" flipV="1">
            <a:off x="8115300" y="768350"/>
            <a:ext cx="12700" cy="91440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/>
          <p:nvPr/>
        </p:nvCxnSpPr>
        <p:spPr>
          <a:xfrm rot="10800000">
            <a:off x="7315200" y="1339850"/>
            <a:ext cx="457200" cy="838200"/>
          </a:xfrm>
          <a:prstGeom prst="curvedConnector3">
            <a:avLst>
              <a:gd name="adj1" fmla="val 115278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60"/>
          <p:cNvCxnSpPr/>
          <p:nvPr/>
        </p:nvCxnSpPr>
        <p:spPr>
          <a:xfrm rot="5400000">
            <a:off x="8210550" y="1701800"/>
            <a:ext cx="723900" cy="22860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8115300" y="1454150"/>
            <a:ext cx="457200" cy="609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16200000" flipH="1">
            <a:off x="8115300" y="996950"/>
            <a:ext cx="12700" cy="91440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8" grpId="0"/>
      <p:bldP spid="9" grpId="0"/>
      <p:bldP spid="10" grpId="0" uiExpand="1" build="allAtOnce" animBg="1"/>
      <p:bldP spid="11" grpId="0" uiExpand="1" build="allAtOnce" animBg="1"/>
      <p:bldP spid="17" grpId="0" animBg="1"/>
      <p:bldP spid="18" grpId="0" animBg="1"/>
      <p:bldP spid="19" grpId="0" animBg="1"/>
      <p:bldP spid="20" grpId="0" animBg="1"/>
      <p:bldP spid="21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Arrow Connector 92"/>
          <p:cNvCxnSpPr/>
          <p:nvPr/>
        </p:nvCxnSpPr>
        <p:spPr>
          <a:xfrm>
            <a:off x="3505200" y="6172200"/>
            <a:ext cx="39624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581400" cy="1162050"/>
          </a:xfrm>
        </p:spPr>
        <p:txBody>
          <a:bodyPr>
            <a:noAutofit/>
          </a:bodyPr>
          <a:lstStyle/>
          <a:p>
            <a:r>
              <a:rPr lang="en-US" sz="2800" dirty="0" smtClean="0"/>
              <a:t>Dependence detection with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shadow memory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loop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report_iter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report_store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(ptr1)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store tmp1 → ptr1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report_load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(ptr2)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tmp2 = load ptr2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report_load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(ptr3)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tmp3 = load ptr3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86800" y="838200"/>
            <a:ext cx="0" cy="396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400000">
            <a:off x="7976157" y="3301444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77000" y="304800"/>
            <a:ext cx="231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Shadow Memory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 flipV="1">
            <a:off x="7315200" y="1219200"/>
            <a:ext cx="1143000" cy="381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V="1">
            <a:off x="7315200" y="1676400"/>
            <a:ext cx="1143000" cy="381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V="1">
            <a:off x="7315200" y="2133600"/>
            <a:ext cx="1143000" cy="381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flipV="1">
            <a:off x="7315200" y="2590800"/>
            <a:ext cx="1143000" cy="381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V="1">
            <a:off x="7315200" y="3048000"/>
            <a:ext cx="1143000" cy="381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flipV="1">
            <a:off x="7315200" y="3505200"/>
            <a:ext cx="1143000" cy="381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flipV="1">
            <a:off x="7315200" y="3962400"/>
            <a:ext cx="1143000" cy="381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7785384" y="8252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7785384" y="4368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24400" y="1371600"/>
            <a:ext cx="12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Iteration: </a:t>
            </a:r>
            <a:r>
              <a:rPr lang="en-US" b="1" dirty="0" smtClean="0">
                <a:solidFill>
                  <a:schemeClr val="accent6"/>
                </a:solidFill>
              </a:rPr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0" y="16764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ptr1→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12192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ptr3→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2096869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ptr2→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flipH="1">
            <a:off x="3364992" y="1676400"/>
            <a:ext cx="978408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flipH="1">
            <a:off x="3352800" y="2029968"/>
            <a:ext cx="978408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3352800" y="3020568"/>
            <a:ext cx="978408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flipH="1">
            <a:off x="3352800" y="4011168"/>
            <a:ext cx="978408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24400" y="1371600"/>
            <a:ext cx="12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24400" y="1371600"/>
            <a:ext cx="12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Iteration: </a:t>
            </a:r>
            <a:r>
              <a:rPr lang="en-US" b="1" dirty="0" smtClean="0">
                <a:solidFill>
                  <a:schemeClr val="accent2"/>
                </a:solidFill>
              </a:rPr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24400" y="1371600"/>
            <a:ext cx="12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Iteration: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315200" y="1219200"/>
            <a:ext cx="11430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T0, </a:t>
            </a:r>
            <a:r>
              <a:rPr lang="en-US" dirty="0" err="1" smtClean="0">
                <a:solidFill>
                  <a:schemeClr val="bg1"/>
                </a:solidFill>
              </a:rPr>
              <a:t>iter</a:t>
            </a:r>
            <a:r>
              <a:rPr lang="en-US" dirty="0" smtClean="0">
                <a:solidFill>
                  <a:schemeClr val="bg1"/>
                </a:solidFill>
              </a:rPr>
              <a:t>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315200" y="1676400"/>
            <a:ext cx="11430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T0, </a:t>
            </a:r>
            <a:r>
              <a:rPr lang="en-US" dirty="0" err="1" smtClean="0">
                <a:solidFill>
                  <a:schemeClr val="bg1"/>
                </a:solidFill>
              </a:rPr>
              <a:t>iter</a:t>
            </a:r>
            <a:r>
              <a:rPr lang="en-US" dirty="0" smtClean="0">
                <a:solidFill>
                  <a:schemeClr val="bg1"/>
                </a:solidFill>
              </a:rPr>
              <a:t>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315200" y="2133600"/>
            <a:ext cx="11430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T0, </a:t>
            </a:r>
            <a:r>
              <a:rPr lang="en-US" dirty="0" err="1" smtClean="0">
                <a:solidFill>
                  <a:schemeClr val="bg1"/>
                </a:solidFill>
              </a:rPr>
              <a:t>iter</a:t>
            </a:r>
            <a:r>
              <a:rPr lang="en-US" dirty="0" smtClean="0">
                <a:solidFill>
                  <a:schemeClr val="bg1"/>
                </a:solidFill>
              </a:rPr>
              <a:t>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315200" y="2590800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T1, </a:t>
            </a:r>
            <a:r>
              <a:rPr lang="en-US" dirty="0" err="1" smtClean="0">
                <a:solidFill>
                  <a:schemeClr val="bg1"/>
                </a:solidFill>
              </a:rPr>
              <a:t>iter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15200" y="3048000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T1, </a:t>
            </a:r>
            <a:r>
              <a:rPr lang="en-US" dirty="0" err="1" smtClean="0">
                <a:solidFill>
                  <a:schemeClr val="bg1"/>
                </a:solidFill>
              </a:rPr>
              <a:t>iter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315200" y="3962400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T1, iter1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05200" y="5181600"/>
            <a:ext cx="39624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724400" y="5040868"/>
            <a:ext cx="1676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GO: iteration 0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505200" y="5486400"/>
            <a:ext cx="39624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724400" y="5334000"/>
            <a:ext cx="1676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GO: iteration 1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505200" y="5791200"/>
            <a:ext cx="39624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657600" y="5638800"/>
            <a:ext cx="1676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GO: iteration 2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3657600" y="6019800"/>
            <a:ext cx="1676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GO: iteration 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62200" y="5040868"/>
            <a:ext cx="11176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30201" y="5029200"/>
            <a:ext cx="11565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Worker T0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530201" y="5334000"/>
            <a:ext cx="11565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Worker T1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530201" y="5650468"/>
            <a:ext cx="11565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Worker T2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530201" y="5955268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T3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5410200" y="5638800"/>
            <a:ext cx="1676400" cy="3048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Wait: T0, </a:t>
            </a:r>
            <a:r>
              <a:rPr lang="en-US" dirty="0" err="1" smtClean="0"/>
              <a:t>iter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5410200" y="6019800"/>
            <a:ext cx="1676400" cy="3048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Wait: T1, </a:t>
            </a:r>
            <a:r>
              <a:rPr lang="en-US" dirty="0" err="1" smtClean="0"/>
              <a:t>iter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477000" y="3011269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ptr1→</a:t>
            </a:r>
          </a:p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477000" y="25908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ptr2→</a:t>
            </a:r>
          </a:p>
          <a:p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77000" y="39624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ptr3→</a:t>
            </a:r>
          </a:p>
          <a:p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7315200" y="1219200"/>
            <a:ext cx="1143000" cy="381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T2, </a:t>
            </a:r>
            <a:r>
              <a:rPr lang="en-US" dirty="0" err="1" smtClean="0">
                <a:solidFill>
                  <a:schemeClr val="bg1"/>
                </a:solidFill>
              </a:rPr>
              <a:t>iter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315200" y="3505200"/>
            <a:ext cx="1143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T3, </a:t>
            </a:r>
            <a:r>
              <a:rPr lang="en-US" dirty="0" err="1" smtClean="0">
                <a:solidFill>
                  <a:schemeClr val="bg1"/>
                </a:solidFill>
              </a:rPr>
              <a:t>iter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77000" y="12192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ptr1→</a:t>
            </a:r>
          </a:p>
          <a:p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477000" y="12192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ptr2→</a:t>
            </a:r>
          </a:p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477000" y="12192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ptr3→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441243" y="3468469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ptr1→</a:t>
            </a:r>
          </a:p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441243" y="3468469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ptr2→</a:t>
            </a:r>
          </a:p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477000" y="39624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ptr3→</a:t>
            </a:r>
          </a:p>
          <a:p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7315200" y="3962400"/>
            <a:ext cx="114300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T3, </a:t>
            </a:r>
            <a:r>
              <a:rPr lang="en-US" dirty="0" err="1" smtClean="0">
                <a:solidFill>
                  <a:schemeClr val="bg1"/>
                </a:solidFill>
              </a:rPr>
              <a:t>iter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7861" y="4643735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IPC Queues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500"/>
                            </p:stCondLst>
                            <p:childTnLst>
                              <p:par>
                                <p:cTn id="2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5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500"/>
                            </p:stCondLst>
                            <p:childTnLst>
                              <p:par>
                                <p:cTn id="2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000"/>
                            </p:stCondLst>
                            <p:childTnLst>
                              <p:par>
                                <p:cTn id="26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65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70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7500"/>
                            </p:stCondLst>
                            <p:childTnLst>
                              <p:par>
                                <p:cTn id="2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8000"/>
                            </p:stCondLst>
                            <p:childTnLst>
                              <p:par>
                                <p:cTn id="27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8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0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000"/>
                            </p:stCondLst>
                            <p:childTnLst>
                              <p:par>
                                <p:cTn id="34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5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000"/>
                            </p:stCondLst>
                            <p:childTnLst>
                              <p:par>
                                <p:cTn id="3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500"/>
                            </p:stCondLst>
                            <p:childTnLst>
                              <p:par>
                                <p:cTn id="35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500"/>
                            </p:stCondLst>
                            <p:childTnLst>
                              <p:par>
                                <p:cTn id="3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500"/>
                            </p:stCondLst>
                            <p:childTnLst>
                              <p:par>
                                <p:cTn id="3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3000"/>
                            </p:stCondLst>
                            <p:childTnLst>
                              <p:par>
                                <p:cTn id="3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500"/>
                            </p:stCondLst>
                            <p:childTnLst>
                              <p:par>
                                <p:cTn id="39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4000"/>
                            </p:stCondLst>
                            <p:childTnLst>
                              <p:par>
                                <p:cTn id="4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4500"/>
                            </p:stCondLst>
                            <p:childTnLst>
                              <p:par>
                                <p:cTn id="4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0"/>
                            </p:stCondLst>
                            <p:childTnLst>
                              <p:par>
                                <p:cTn id="412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500"/>
                            </p:stCondLst>
                            <p:childTnLst>
                              <p:par>
                                <p:cTn id="4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0"/>
                            </p:stCondLst>
                            <p:childTnLst>
                              <p:par>
                                <p:cTn id="4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3000"/>
                            </p:stCondLst>
                            <p:childTnLst>
                              <p:par>
                                <p:cTn id="436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8" grpId="0"/>
      <p:bldP spid="38" grpId="1"/>
      <p:bldP spid="39" grpId="0"/>
      <p:bldP spid="39" grpId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71" grpId="0" animBg="1"/>
      <p:bldP spid="76" grpId="0" animBg="1"/>
      <p:bldP spid="81" grpId="0" animBg="1"/>
      <p:bldP spid="51" grpId="0" animBg="1"/>
      <p:bldP spid="52" grpId="0" animBg="1"/>
      <p:bldP spid="73" grpId="0" animBg="1"/>
      <p:bldP spid="78" grpId="0" animBg="1"/>
      <p:bldP spid="83" grpId="0"/>
      <p:bldP spid="96" grpId="0" animBg="1"/>
      <p:bldP spid="97" grpId="0" animBg="1"/>
      <p:bldP spid="103" grpId="0"/>
      <p:bldP spid="103" grpId="1"/>
      <p:bldP spid="104" grpId="0"/>
      <p:bldP spid="104" grpId="1"/>
      <p:bldP spid="105" grpId="0"/>
      <p:bldP spid="105" grpId="1"/>
      <p:bldP spid="106" grpId="0" animBg="1"/>
      <p:bldP spid="107" grpId="0" animBg="1"/>
      <p:bldP spid="109" grpId="0"/>
      <p:bldP spid="109" grpId="1"/>
      <p:bldP spid="109" grpId="2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57200" y="685800"/>
          <a:ext cx="259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3314700" y="685800"/>
          <a:ext cx="259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6172200" y="685800"/>
          <a:ext cx="259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457200" y="3505200"/>
          <a:ext cx="259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3314700" y="3505200"/>
          <a:ext cx="259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6172200" y="3505200"/>
          <a:ext cx="259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47800" y="457200"/>
            <a:ext cx="45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457200"/>
            <a:ext cx="74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457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MGRID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276600"/>
            <a:ext cx="117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LLUBENCH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3276600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FLUIDANIMATE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5600" y="3276600"/>
            <a:ext cx="16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BLACKSCHOLES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3857" y="2667000"/>
            <a:ext cx="4166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Put it all together:</a:t>
            </a:r>
          </a:p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how much does it help?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inter-invocation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parallelism available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Barrier penalty </a:t>
            </a:r>
            <a:r>
              <a:rPr lang="en-US" dirty="0" smtClean="0"/>
              <a:t>can be significant.</a:t>
            </a:r>
          </a:p>
          <a:p>
            <a:r>
              <a:rPr lang="en-US" dirty="0" smtClean="0"/>
              <a:t>We can do better,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automatically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6167735"/>
            <a:ext cx="376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sz="2400" dirty="0" smtClean="0"/>
              <a:t>liberty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princeton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429000" cy="2697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Multicore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“</a:t>
            </a:r>
            <a:r>
              <a:rPr lang="en-US" sz="2400" dirty="0" smtClean="0"/>
              <a:t>F</a:t>
            </a:r>
            <a:r>
              <a:rPr lang="en-US" sz="2400" dirty="0" smtClean="0"/>
              <a:t>ree </a:t>
            </a:r>
            <a:r>
              <a:rPr lang="en-US" sz="2400" dirty="0" smtClean="0"/>
              <a:t>lunch” is over.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</a:t>
            </a:r>
            <a:r>
              <a:rPr lang="en-US" sz="2400" dirty="0" smtClean="0"/>
              <a:t>reat </a:t>
            </a:r>
            <a:r>
              <a:rPr lang="en-US" sz="2400" dirty="0" smtClean="0"/>
              <a:t>successes in TLP.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Missed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opportunities…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62400" y="609600"/>
            <a:ext cx="502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0" y="34671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304800"/>
            <a:ext cx="3088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Parallel Resources (CPUs, Cores,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41962" y="613844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191000" y="838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01914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412828" y="8382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23741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91000" y="21336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01914" y="1905000"/>
            <a:ext cx="529459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12828" y="19812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023741" y="19050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629400" y="838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240314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851228" y="8382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462141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629400" y="21336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240314" y="19050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851228" y="1981200"/>
            <a:ext cx="529459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462141" y="19050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6"/>
          <p:cNvSpPr txBox="1">
            <a:spLocks/>
          </p:cNvSpPr>
          <p:nvPr/>
        </p:nvSpPr>
        <p:spPr>
          <a:xfrm>
            <a:off x="304800" y="457200"/>
            <a:ext cx="3429000" cy="176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hot_function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loop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work(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94941" y="838200"/>
            <a:ext cx="529459" cy="6400800"/>
            <a:chOff x="3200400" y="838200"/>
            <a:chExt cx="529459" cy="6400800"/>
          </a:xfrm>
        </p:grpSpPr>
        <p:sp>
          <p:nvSpPr>
            <p:cNvPr id="30" name="Rounded Rectangle 29"/>
            <p:cNvSpPr/>
            <p:nvPr/>
          </p:nvSpPr>
          <p:spPr>
            <a:xfrm>
              <a:off x="3200400" y="838200"/>
              <a:ext cx="529459" cy="1143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200400" y="2057400"/>
              <a:ext cx="529459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200400" y="3048000"/>
              <a:ext cx="529459" cy="990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200400" y="4114800"/>
              <a:ext cx="529459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200400" y="5105400"/>
              <a:ext cx="529459" cy="1143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200400" y="6324600"/>
              <a:ext cx="529459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Left Brace 38"/>
          <p:cNvSpPr/>
          <p:nvPr/>
        </p:nvSpPr>
        <p:spPr>
          <a:xfrm>
            <a:off x="3733800" y="838200"/>
            <a:ext cx="76200" cy="24384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533400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Automatic Parallelization?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9" grpId="0" uiExpand="1" build="p"/>
      <p:bldP spid="39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2971800" cy="106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Problem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457200"/>
            <a:ext cx="3429000" cy="17653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hot_function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algn="l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loop {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work(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1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91000" y="838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01914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2828" y="8382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23741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91000" y="21336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801914" y="1905000"/>
            <a:ext cx="529459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12828" y="19812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23741" y="19050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91000" y="34290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01914" y="34290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12828" y="3429000"/>
            <a:ext cx="529459" cy="1371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023741" y="3429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191000" y="43434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1914" y="47244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12828" y="4953000"/>
            <a:ext cx="529459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023741" y="4495800"/>
            <a:ext cx="529459" cy="838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629400" y="838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240314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851228" y="8382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462141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629400" y="21336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240314" y="19050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851228" y="1981200"/>
            <a:ext cx="529459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8462141" y="19050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29400" y="34290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240314" y="34290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851228" y="3429000"/>
            <a:ext cx="529459" cy="685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462141" y="3429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629400" y="4343400"/>
            <a:ext cx="529459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40314" y="47244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851228" y="4191000"/>
            <a:ext cx="529459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462141" y="44958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962400" y="609600"/>
            <a:ext cx="502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1104900" y="34671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800600" y="2514600"/>
            <a:ext cx="529459" cy="762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14141" y="2819400"/>
            <a:ext cx="529459" cy="457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023741" y="2743200"/>
            <a:ext cx="529459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852541" y="2667000"/>
            <a:ext cx="529459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462141" y="2667000"/>
            <a:ext cx="529459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39000" y="3124200"/>
            <a:ext cx="529459" cy="152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191000" y="5638800"/>
            <a:ext cx="529459" cy="3048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804541" y="5791200"/>
            <a:ext cx="529459" cy="152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023741" y="5410200"/>
            <a:ext cx="529459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633341" y="4953000"/>
            <a:ext cx="529459" cy="990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242941" y="5715000"/>
            <a:ext cx="529459" cy="228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852541" y="5334000"/>
            <a:ext cx="529459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462141" y="5486400"/>
            <a:ext cx="529459" cy="457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629400" y="3124200"/>
            <a:ext cx="529459" cy="152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/>
          <p:cNvSpPr/>
          <p:nvPr/>
        </p:nvSpPr>
        <p:spPr>
          <a:xfrm>
            <a:off x="4267200" y="838200"/>
            <a:ext cx="381000" cy="2438400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-Down Arrow 68"/>
          <p:cNvSpPr/>
          <p:nvPr/>
        </p:nvSpPr>
        <p:spPr>
          <a:xfrm>
            <a:off x="5486400" y="3429000"/>
            <a:ext cx="381000" cy="2514600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8600" y="3657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loop 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hot_function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Left Brace 70"/>
          <p:cNvSpPr/>
          <p:nvPr/>
        </p:nvSpPr>
        <p:spPr>
          <a:xfrm>
            <a:off x="3733800" y="838200"/>
            <a:ext cx="76200" cy="24384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>
            <a:off x="3733800" y="3429000"/>
            <a:ext cx="76200" cy="25146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3306633" y="1932940"/>
            <a:ext cx="461665" cy="3198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3306633" y="4504118"/>
            <a:ext cx="461665" cy="36965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86400" y="304800"/>
            <a:ext cx="3088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Parallel Resources (CPUs, Cores, …)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441962" y="613844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cxnSp>
        <p:nvCxnSpPr>
          <p:cNvPr id="65" name="Curved Connector 64"/>
          <p:cNvCxnSpPr>
            <a:stCxn id="68" idx="4"/>
            <a:endCxn id="19" idx="0"/>
          </p:cNvCxnSpPr>
          <p:nvPr/>
        </p:nvCxnSpPr>
        <p:spPr>
          <a:xfrm rot="16200000" flipH="1">
            <a:off x="5296885" y="2437414"/>
            <a:ext cx="152400" cy="183077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05308" y="5943600"/>
            <a:ext cx="320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Barrier Penalty!</a:t>
            </a:r>
            <a:endParaRPr lang="en-US" sz="3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46051" y="5903893"/>
            <a:ext cx="4345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Synchronization necessary,</a:t>
            </a:r>
          </a:p>
          <a:p>
            <a:r>
              <a:rPr lang="en-US" sz="2800" b="1" dirty="0" smtClean="0"/>
              <a:t>but not the full barrier!</a:t>
            </a:r>
            <a:endParaRPr lang="en-US" sz="2800" b="1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886200" y="5943600"/>
            <a:ext cx="15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8" grpId="0" animBg="1"/>
      <p:bldP spid="68" grpId="1" animBg="1"/>
      <p:bldP spid="69" grpId="0" animBg="1"/>
      <p:bldP spid="69" grpId="1" animBg="1"/>
      <p:bldP spid="70" grpId="0"/>
      <p:bldP spid="72" grpId="0" animBg="1"/>
      <p:bldP spid="73" grpId="0"/>
      <p:bldP spid="74" grpId="0"/>
      <p:bldP spid="78" grpId="0"/>
      <p:bldP spid="78" grpId="1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91000" y="838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01914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12828" y="8382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23741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91000" y="21336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01914" y="1905000"/>
            <a:ext cx="529459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12828" y="19812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23741" y="19050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91000" y="34290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91000" y="43434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01914" y="34290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01914" y="47244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410200" y="3429000"/>
            <a:ext cx="529459" cy="1371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10200" y="4953000"/>
            <a:ext cx="529459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023741" y="3429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023741" y="4495800"/>
            <a:ext cx="529459" cy="838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29400" y="838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40314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851228" y="8382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462141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629400" y="21336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40314" y="19050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851228" y="1981200"/>
            <a:ext cx="529459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462141" y="19050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629400" y="34290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629400" y="4343400"/>
            <a:ext cx="529459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240314" y="34290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240314" y="47244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851228" y="3429000"/>
            <a:ext cx="529459" cy="685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851228" y="4191000"/>
            <a:ext cx="529459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462141" y="3429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462141" y="44958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962400" y="609600"/>
            <a:ext cx="502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104900" y="34671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800600" y="2514600"/>
            <a:ext cx="529459" cy="762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14141" y="2819400"/>
            <a:ext cx="529459" cy="457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023741" y="2743200"/>
            <a:ext cx="529459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852541" y="2667000"/>
            <a:ext cx="529459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62141" y="2667000"/>
            <a:ext cx="529459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239000" y="3124200"/>
            <a:ext cx="529459" cy="152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191000" y="5638800"/>
            <a:ext cx="529459" cy="3048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04541" y="5791200"/>
            <a:ext cx="529459" cy="152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023741" y="5410200"/>
            <a:ext cx="529459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633341" y="4953000"/>
            <a:ext cx="529459" cy="990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42941" y="5715000"/>
            <a:ext cx="529459" cy="228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852541" y="5334000"/>
            <a:ext cx="529459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462141" y="5486400"/>
            <a:ext cx="529459" cy="457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6629400" y="3124200"/>
            <a:ext cx="529459" cy="152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>
            <a:off x="3733800" y="838200"/>
            <a:ext cx="76200" cy="24384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3733800" y="3429000"/>
            <a:ext cx="76200" cy="25146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3306633" y="1932940"/>
            <a:ext cx="461665" cy="3198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3306633" y="4504118"/>
            <a:ext cx="461665" cy="36965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400" y="304800"/>
            <a:ext cx="3088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Parallel Resources (CPUs, Cores, …)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4800600" y="25146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4800600" y="3810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410200" y="2819400"/>
            <a:ext cx="529459" cy="1371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5410200" y="4343400"/>
            <a:ext cx="529459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6629400" y="32004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629400" y="4114800"/>
            <a:ext cx="529459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239000" y="31242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239000" y="44196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848600" y="2667000"/>
            <a:ext cx="529459" cy="685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848600" y="3429000"/>
            <a:ext cx="529459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458200" y="2667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8458200" y="37338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800600" y="4876800"/>
            <a:ext cx="529459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6633341" y="4724400"/>
            <a:ext cx="529459" cy="762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852541" y="4495800"/>
            <a:ext cx="529459" cy="990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8462141" y="4724400"/>
            <a:ext cx="529459" cy="762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5410200" y="5410200"/>
            <a:ext cx="529459" cy="76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7239000" y="5410200"/>
            <a:ext cx="529459" cy="76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023741" y="5410200"/>
            <a:ext cx="529459" cy="76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6019800" y="2743200"/>
            <a:ext cx="529459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urved Connector 109"/>
          <p:cNvCxnSpPr/>
          <p:nvPr/>
        </p:nvCxnSpPr>
        <p:spPr>
          <a:xfrm rot="16200000" flipH="1">
            <a:off x="5296885" y="2437414"/>
            <a:ext cx="152400" cy="183077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86200" y="5943600"/>
            <a:ext cx="15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86200" y="5486400"/>
            <a:ext cx="15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Left Brace 112"/>
          <p:cNvSpPr/>
          <p:nvPr/>
        </p:nvSpPr>
        <p:spPr>
          <a:xfrm>
            <a:off x="3581400" y="2514600"/>
            <a:ext cx="152400" cy="2971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3154394" y="3851541"/>
            <a:ext cx="461665" cy="36965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191000" y="5410200"/>
            <a:ext cx="4800600" cy="533400"/>
            <a:chOff x="4191000" y="5410200"/>
            <a:chExt cx="4800600" cy="533400"/>
          </a:xfrm>
        </p:grpSpPr>
        <p:sp>
          <p:nvSpPr>
            <p:cNvPr id="116" name="TextBox 115"/>
            <p:cNvSpPr txBox="1"/>
            <p:nvPr/>
          </p:nvSpPr>
          <p:spPr>
            <a:xfrm>
              <a:off x="6019800" y="5420380"/>
              <a:ext cx="1290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Savings</a:t>
              </a:r>
              <a:endParaRPr lang="en-US" sz="2800" b="1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5410200" y="5410200"/>
              <a:ext cx="529459" cy="76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242941" y="5410200"/>
              <a:ext cx="529459" cy="76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023741" y="5410200"/>
              <a:ext cx="529459" cy="76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91000" y="5486400"/>
              <a:ext cx="4800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41910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44196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46482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48768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51054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53340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55626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72390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74676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76962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79248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81534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83820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86106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7" grpId="0" animBg="1"/>
      <p:bldP spid="21" grpId="0" animBg="1"/>
      <p:bldP spid="31" grpId="0" animBg="1"/>
      <p:bldP spid="35" grpId="0" animBg="1"/>
      <p:bldP spid="32" grpId="0" animBg="1"/>
      <p:bldP spid="36" grpId="0" animBg="1"/>
      <p:bldP spid="33" grpId="0" animBg="1"/>
      <p:bldP spid="37" grpId="0" animBg="1"/>
      <p:bldP spid="34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60" grpId="0"/>
      <p:bldP spid="68" grpId="0" animBg="1"/>
      <p:bldP spid="76" grpId="0" animBg="1"/>
      <p:bldP spid="79" grpId="0" animBg="1"/>
      <p:bldP spid="80" grpId="0" animBg="1"/>
      <p:bldP spid="83" grpId="1" animBg="1"/>
      <p:bldP spid="84" grpId="1" animBg="1"/>
      <p:bldP spid="91" grpId="1" animBg="1"/>
      <p:bldP spid="92" grpId="1" animBg="1"/>
      <p:bldP spid="93" grpId="1" animBg="1"/>
      <p:bldP spid="94" grpId="1" animBg="1"/>
      <p:bldP spid="95" grpId="1" animBg="1"/>
      <p:bldP spid="96" grpId="1" animBg="1"/>
      <p:bldP spid="101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1" animBg="1"/>
      <p:bldP spid="113" grpId="0" animBg="1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Goals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435100"/>
            <a:ext cx="3352800" cy="46910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/>
                </a:solidFill>
              </a:rPr>
              <a:t>Fast</a:t>
            </a:r>
            <a:r>
              <a:rPr lang="en-US" sz="2400" dirty="0" smtClean="0"/>
              <a:t>: </a:t>
            </a:r>
            <a:r>
              <a:rPr lang="en-US" sz="2400" i="1" dirty="0" smtClean="0"/>
              <a:t>exploit parallelism between invocations.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/>
                </a:solidFill>
              </a:rPr>
              <a:t>Safe</a:t>
            </a:r>
            <a:r>
              <a:rPr lang="en-US" sz="2400" dirty="0" smtClean="0"/>
              <a:t>: </a:t>
            </a:r>
            <a:r>
              <a:rPr lang="en-US" sz="2400" i="1" dirty="0" smtClean="0"/>
              <a:t>fine-grained synchronization.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/>
                </a:solidFill>
              </a:rPr>
              <a:t>Robust</a:t>
            </a:r>
            <a:r>
              <a:rPr lang="en-US" sz="2400" dirty="0" smtClean="0"/>
              <a:t>: </a:t>
            </a:r>
            <a:r>
              <a:rPr lang="en-US" sz="2400" i="1" dirty="0" smtClean="0"/>
              <a:t>insensitive to static analysis.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/>
                </a:solidFill>
              </a:rPr>
              <a:t>Graceful</a:t>
            </a:r>
            <a:r>
              <a:rPr lang="en-US" sz="2400" dirty="0" smtClean="0"/>
              <a:t>: </a:t>
            </a:r>
            <a:r>
              <a:rPr lang="en-US" sz="2400" i="1" dirty="0" smtClean="0"/>
              <a:t>avoid </a:t>
            </a:r>
            <a:r>
              <a:rPr lang="en-US" sz="2400" i="1" dirty="0" err="1" smtClean="0"/>
              <a:t>misspeculation</a:t>
            </a:r>
            <a:r>
              <a:rPr lang="en-US" sz="2400" i="1" dirty="0" smtClean="0"/>
              <a:t> penalties.</a:t>
            </a:r>
          </a:p>
          <a:p>
            <a:pPr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/>
                </a:solidFill>
              </a:rPr>
              <a:t>Automatic</a:t>
            </a:r>
            <a:r>
              <a:rPr lang="en-US" sz="2400" i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91000" y="838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01914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12828" y="8382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23741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91000" y="21336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01914" y="1905000"/>
            <a:ext cx="529459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12828" y="19812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23741" y="19050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91000" y="34290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91000" y="43434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29400" y="8382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40314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851228" y="838200"/>
            <a:ext cx="529459" cy="990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462141" y="8382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629400" y="2133600"/>
            <a:ext cx="52945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40314" y="1905000"/>
            <a:ext cx="529459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851228" y="1981200"/>
            <a:ext cx="529459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462141" y="1905000"/>
            <a:ext cx="529459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962400" y="609600"/>
            <a:ext cx="5029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104900" y="34671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eft Brace 56"/>
          <p:cNvSpPr/>
          <p:nvPr/>
        </p:nvSpPr>
        <p:spPr>
          <a:xfrm>
            <a:off x="3733800" y="838200"/>
            <a:ext cx="76200" cy="24384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3306633" y="1932940"/>
            <a:ext cx="461665" cy="3198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400" y="304800"/>
            <a:ext cx="3088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Parallel Resources (CPUs, Cores, …)</a:t>
            </a:r>
            <a:endParaRPr lang="en-US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4800600" y="25146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800600" y="3810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410200" y="2819400"/>
            <a:ext cx="529459" cy="1371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5410200" y="4343400"/>
            <a:ext cx="529459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629400" y="3200400"/>
            <a:ext cx="5294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6629400" y="4114800"/>
            <a:ext cx="529459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7239000" y="3124200"/>
            <a:ext cx="529459" cy="1143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7239000" y="44196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7848600" y="2667000"/>
            <a:ext cx="529459" cy="685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7848600" y="3429000"/>
            <a:ext cx="529459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458200" y="2667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458200" y="37338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800600" y="4876800"/>
            <a:ext cx="529459" cy="60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6633341" y="4724400"/>
            <a:ext cx="529459" cy="762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7852541" y="4495800"/>
            <a:ext cx="529459" cy="990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462141" y="4724400"/>
            <a:ext cx="529459" cy="762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023741" y="3429000"/>
            <a:ext cx="529459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023741" y="4495800"/>
            <a:ext cx="529459" cy="8382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023741" y="2743200"/>
            <a:ext cx="529459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6019800" y="2743200"/>
            <a:ext cx="529459" cy="5334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3886200" y="5943600"/>
            <a:ext cx="15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886200" y="5486400"/>
            <a:ext cx="15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Left Brace 123"/>
          <p:cNvSpPr/>
          <p:nvPr/>
        </p:nvSpPr>
        <p:spPr>
          <a:xfrm>
            <a:off x="3581400" y="2514600"/>
            <a:ext cx="152400" cy="2971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3154394" y="3851541"/>
            <a:ext cx="461665" cy="36965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4191000" y="5410200"/>
            <a:ext cx="4800600" cy="533400"/>
            <a:chOff x="4191000" y="5410200"/>
            <a:chExt cx="4800600" cy="533400"/>
          </a:xfrm>
        </p:grpSpPr>
        <p:sp>
          <p:nvSpPr>
            <p:cNvPr id="107" name="TextBox 106"/>
            <p:cNvSpPr txBox="1"/>
            <p:nvPr/>
          </p:nvSpPr>
          <p:spPr>
            <a:xfrm>
              <a:off x="6019800" y="5420380"/>
              <a:ext cx="1290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Savings</a:t>
              </a:r>
              <a:endParaRPr lang="en-US" sz="2800" b="1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410200" y="5410200"/>
              <a:ext cx="529459" cy="76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242941" y="5410200"/>
              <a:ext cx="529459" cy="76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023741" y="5410200"/>
              <a:ext cx="529459" cy="762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191000" y="5486400"/>
              <a:ext cx="4800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41910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44196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46482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8768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51054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53340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55626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72390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4676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76962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9248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81534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83820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8610600" y="5486400"/>
              <a:ext cx="381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Curved Connector 71"/>
          <p:cNvCxnSpPr/>
          <p:nvPr/>
        </p:nvCxnSpPr>
        <p:spPr>
          <a:xfrm rot="16200000" flipH="1">
            <a:off x="5296885" y="2437414"/>
            <a:ext cx="152400" cy="183077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05200" y="2362200"/>
            <a:ext cx="457200" cy="1066800"/>
          </a:xfrm>
          <a:prstGeom prst="ellipse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76600" cy="1162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Ideal Solution: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outer-loop</a:t>
            </a:r>
            <a:r>
              <a:rPr lang="en-US" sz="2800" dirty="0" smtClean="0"/>
              <a:t> parallelism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if you can.</a:t>
            </a:r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always applicable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657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loop 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hot_function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4538461">
            <a:off x="2385735" y="2768156"/>
            <a:ext cx="484632" cy="23125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 a solution: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work stealing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546350"/>
          </a:xfrm>
        </p:spPr>
        <p:txBody>
          <a:bodyPr/>
          <a:lstStyle/>
          <a:p>
            <a:r>
              <a:rPr lang="en-US" dirty="0" smtClean="0"/>
              <a:t>Re-order iterations from different invocations.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Need synchronization </a:t>
            </a:r>
            <a:r>
              <a:rPr lang="en-US" dirty="0" smtClean="0"/>
              <a:t>for safety.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86001" y="3429000"/>
            <a:ext cx="1058918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1" y="4343400"/>
            <a:ext cx="1058918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286001" y="5257800"/>
            <a:ext cx="1058918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94941" y="5257800"/>
            <a:ext cx="1062859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194941" y="3429000"/>
            <a:ext cx="1062859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194941" y="4343400"/>
            <a:ext cx="1062859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191000" y="4343400"/>
            <a:ext cx="1062859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91000" y="3429000"/>
            <a:ext cx="1062859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191000" y="3429000"/>
            <a:ext cx="1062859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191000" y="3429000"/>
            <a:ext cx="1062859" cy="76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Curved Connector 42"/>
          <p:cNvCxnSpPr>
            <a:stCxn id="19" idx="1"/>
            <a:endCxn id="20" idx="1"/>
          </p:cNvCxnSpPr>
          <p:nvPr/>
        </p:nvCxnSpPr>
        <p:spPr>
          <a:xfrm rot="10800000" flipV="1">
            <a:off x="2286001" y="4724400"/>
            <a:ext cx="12700" cy="914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9" idx="3"/>
            <a:endCxn id="41" idx="1"/>
          </p:cNvCxnSpPr>
          <p:nvPr/>
        </p:nvCxnSpPr>
        <p:spPr>
          <a:xfrm flipV="1">
            <a:off x="3344919" y="3810000"/>
            <a:ext cx="846081" cy="9144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ultiply 49"/>
          <p:cNvSpPr/>
          <p:nvPr/>
        </p:nvSpPr>
        <p:spPr>
          <a:xfrm>
            <a:off x="3352800" y="3810000"/>
            <a:ext cx="914400" cy="914400"/>
          </a:xfrm>
          <a:prstGeom prst="mathMultiply">
            <a:avLst/>
          </a:prstGeom>
          <a:solidFill>
            <a:srgbClr val="C0504D">
              <a:alpha val="7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914820" y="2590800"/>
            <a:ext cx="4571580" cy="3962400"/>
            <a:chOff x="914820" y="2590800"/>
            <a:chExt cx="4571580" cy="396240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676400" y="3200400"/>
              <a:ext cx="0" cy="335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14820" y="3200400"/>
              <a:ext cx="68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88366" y="5943600"/>
              <a:ext cx="611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Rear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08412" y="2590800"/>
              <a:ext cx="1044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Worker 1</a:t>
              </a:r>
            </a:p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13412" y="2590800"/>
              <a:ext cx="1044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Worker 2</a:t>
              </a:r>
            </a:p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676400" y="3200400"/>
              <a:ext cx="381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0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41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Partial solution: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speculation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/>
          <a:p>
            <a:r>
              <a:rPr lang="en-US" dirty="0" smtClean="0"/>
              <a:t>Validation overhead in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common case</a:t>
            </a:r>
            <a:r>
              <a:rPr lang="en-US" dirty="0" smtClean="0"/>
              <a:t> (STM).</a:t>
            </a:r>
          </a:p>
          <a:p>
            <a:r>
              <a:rPr lang="en-US" dirty="0" smtClean="0"/>
              <a:t>Performance degrades upon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misspeculation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Failure mode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probabilistic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Transactional memories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Speculative lock elision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a </a:t>
            </a:r>
            <a:r>
              <a:rPr lang="en-US" b="1" dirty="0" smtClean="0">
                <a:solidFill>
                  <a:schemeClr val="accent6"/>
                </a:solidFill>
              </a:rPr>
              <a:t>scheduler</a:t>
            </a:r>
            <a:r>
              <a:rPr lang="en-US" dirty="0" smtClean="0"/>
              <a:t> thread.</a:t>
            </a:r>
          </a:p>
          <a:p>
            <a:r>
              <a:rPr lang="en-US" dirty="0" smtClean="0"/>
              <a:t>Compute synchronization </a:t>
            </a:r>
            <a:r>
              <a:rPr lang="en-US" b="1" dirty="0" smtClean="0">
                <a:solidFill>
                  <a:schemeClr val="accent6"/>
                </a:solidFill>
              </a:rPr>
              <a:t>at runtime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Scheduler directs workers to </a:t>
            </a:r>
            <a:r>
              <a:rPr lang="en-US" b="1" dirty="0" smtClean="0">
                <a:solidFill>
                  <a:schemeClr val="accent6"/>
                </a:solidFill>
              </a:rPr>
              <a:t>stop or go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Worker </a:t>
            </a:r>
            <a:r>
              <a:rPr lang="en-US" i="1" dirty="0" smtClean="0"/>
              <a:t>T0</a:t>
            </a:r>
            <a:r>
              <a:rPr lang="en-US" dirty="0" smtClean="0"/>
              <a:t>: begin task </a:t>
            </a:r>
            <a:r>
              <a:rPr lang="en-US" i="1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Worker </a:t>
            </a:r>
            <a:r>
              <a:rPr lang="en-US" i="1" dirty="0" smtClean="0"/>
              <a:t>T1</a:t>
            </a:r>
            <a:r>
              <a:rPr lang="en-US" dirty="0" smtClean="0"/>
              <a:t>: wait for worker </a:t>
            </a:r>
            <a:r>
              <a:rPr lang="en-US" i="1" dirty="0" smtClean="0"/>
              <a:t>T0</a:t>
            </a:r>
            <a:r>
              <a:rPr lang="en-US" dirty="0" smtClean="0"/>
              <a:t> to complete task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Workers </a:t>
            </a:r>
            <a:r>
              <a:rPr lang="en-US" b="1" dirty="0" smtClean="0">
                <a:solidFill>
                  <a:schemeClr val="accent6"/>
                </a:solidFill>
              </a:rPr>
              <a:t>avoid locks</a:t>
            </a:r>
            <a:r>
              <a:rPr lang="en-US" dirty="0" smtClean="0"/>
              <a:t> by publishing their progress.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4461-21F4-4747-A119-ACBE340F4A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</TotalTime>
  <Words>760</Words>
  <Application>Microsoft Office PowerPoint</Application>
  <PresentationFormat>On-screen Show (4:3)</PresentationFormat>
  <Paragraphs>262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Automatically Exploiting Cross-Invocation Parallelism Using Runtime Information </vt:lpstr>
      <vt:lpstr>Slide 2</vt:lpstr>
      <vt:lpstr>The Problem</vt:lpstr>
      <vt:lpstr>Slide 4</vt:lpstr>
      <vt:lpstr>Design Goals</vt:lpstr>
      <vt:lpstr>Ideal Solution: outer-loop parallelism</vt:lpstr>
      <vt:lpstr>Not a solution: work stealing</vt:lpstr>
      <vt:lpstr>Partial solution: speculation</vt:lpstr>
      <vt:lpstr>Our approach</vt:lpstr>
      <vt:lpstr>Slide 10</vt:lpstr>
      <vt:lpstr>The scheduler</vt:lpstr>
      <vt:lpstr>Separating the scheduler from the worker.</vt:lpstr>
      <vt:lpstr>Dependence detection with shadow memory.</vt:lpstr>
      <vt:lpstr>Slide 14</vt:lpstr>
      <vt:lpstr>Conclusions</vt:lpstr>
    </vt:vector>
  </TitlesOfParts>
  <Company>Princeton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Exploiting Cross-Invocation Parallelism Using Runtime Information </dc:title>
  <dc:creator>Nick</dc:creator>
  <cp:lastModifiedBy>Nick</cp:lastModifiedBy>
  <cp:revision>212</cp:revision>
  <dcterms:created xsi:type="dcterms:W3CDTF">2013-01-10T15:49:53Z</dcterms:created>
  <dcterms:modified xsi:type="dcterms:W3CDTF">2013-02-18T14:11:04Z</dcterms:modified>
</cp:coreProperties>
</file>