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15.xml" ContentType="application/vnd.openxmlformats-officedocument.presentationml.notesSlide+xml"/>
  <Override PartName="/ppt/charts/chart2.xml" ContentType="application/vnd.openxmlformats-officedocument.drawingml.chart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drawings/drawing2.xml" ContentType="application/vnd.openxmlformats-officedocument.drawingml.chartshape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4.xml" ContentType="application/vnd.openxmlformats-officedocument.drawingml.chart+xml"/>
  <Override PartName="/ppt/drawings/drawing3.xml" ContentType="application/vnd.openxmlformats-officedocument.drawingml.chartshapes+xml"/>
  <Override PartName="/ppt/notesSlides/notesSlide34.xml" ContentType="application/vnd.openxmlformats-officedocument.presentationml.notesSlide+xml"/>
  <Override PartName="/ppt/charts/chart5.xml" ContentType="application/vnd.openxmlformats-officedocument.drawingml.chart+xml"/>
  <Override PartName="/ppt/drawings/drawing4.xml" ContentType="application/vnd.openxmlformats-officedocument.drawingml.chartshapes+xml"/>
  <Override PartName="/ppt/notesSlides/notesSlide35.xml" ContentType="application/vnd.openxmlformats-officedocument.presentationml.notesSl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91" r:id="rId4"/>
    <p:sldId id="259" r:id="rId5"/>
    <p:sldId id="260" r:id="rId6"/>
    <p:sldId id="261" r:id="rId7"/>
    <p:sldId id="262" r:id="rId8"/>
    <p:sldId id="263" r:id="rId9"/>
    <p:sldId id="258" r:id="rId10"/>
    <p:sldId id="264" r:id="rId11"/>
    <p:sldId id="273" r:id="rId12"/>
    <p:sldId id="274" r:id="rId13"/>
    <p:sldId id="270" r:id="rId14"/>
    <p:sldId id="275" r:id="rId15"/>
    <p:sldId id="276" r:id="rId16"/>
    <p:sldId id="299" r:id="rId17"/>
    <p:sldId id="300" r:id="rId18"/>
    <p:sldId id="308" r:id="rId19"/>
    <p:sldId id="278" r:id="rId20"/>
    <p:sldId id="304" r:id="rId21"/>
    <p:sldId id="302" r:id="rId22"/>
    <p:sldId id="303" r:id="rId23"/>
    <p:sldId id="301" r:id="rId24"/>
    <p:sldId id="292" r:id="rId25"/>
    <p:sldId id="293" r:id="rId26"/>
    <p:sldId id="294" r:id="rId27"/>
    <p:sldId id="285" r:id="rId28"/>
    <p:sldId id="282" r:id="rId29"/>
    <p:sldId id="286" r:id="rId30"/>
    <p:sldId id="295" r:id="rId31"/>
    <p:sldId id="297" r:id="rId32"/>
    <p:sldId id="298" r:id="rId33"/>
    <p:sldId id="307" r:id="rId34"/>
    <p:sldId id="296" r:id="rId35"/>
    <p:sldId id="284" r:id="rId36"/>
    <p:sldId id="305" r:id="rId37"/>
    <p:sldId id="306" r:id="rId38"/>
    <p:sldId id="288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348" autoAdjust="0"/>
  </p:normalViewPr>
  <p:slideViewPr>
    <p:cSldViewPr>
      <p:cViewPr>
        <p:scale>
          <a:sx n="73" d="100"/>
          <a:sy n="73" d="100"/>
        </p:scale>
        <p:origin x="-9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yanyan\Dropbox\cgo2014_presentation_related\cgo2014_talks\intel_graphs\RegionLogReplay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anyan\Dropbox\cgo2014_presentation_related\cgo2014_talks\intel_graphs\RegionLogReplay.xlsx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yanyan\Dropbox\cgo2014_presentation_related\cgo2014_talks\intel_graphs\RegionLogReplay.xlsx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file:///C:\Users\yanyan\Dropbox\cgo2014_presentation_related\cgo2014_talks\intel_graphs\RegionLogReplay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file:///C:\Users\yanyan\Dropbox\cgo2014_presentation_related\cgo2014_talks\intel_graphs\RegionLogReplay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yanyan\Dropbox\cgo2014_presentation_related\Intel\DrDebug-paper\ucr\figs\slice-precision-save-restore-SPECOMP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/>
              <a:t>PARSEC 4T runs: Region logging time in seconds</a:t>
            </a:r>
          </a:p>
        </c:rich>
      </c:tx>
      <c:layout>
        <c:manualLayout>
          <c:xMode val="edge"/>
          <c:yMode val="edge"/>
          <c:x val="0.14842714230586501"/>
          <c:y val="2.711606416685689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[RegionLogReplay.xlsx]Parsec2.1bzipped!$I$1</c:f>
              <c:strCache>
                <c:ptCount val="1"/>
                <c:pt idx="0">
                  <c:v> log:10M</c:v>
                </c:pt>
              </c:strCache>
            </c:strRef>
          </c:tx>
          <c:spPr>
            <a:pattFill prst="pct90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[RegionLogReplay.xlsx]Parsec2.1bzipped!$H$2:$H$10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[RegionLogReplay.xlsx]Parsec2.1bzipped!$I$2:$I$10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25</c:v>
                </c:pt>
                <c:pt idx="3">
                  <c:v>1</c:v>
                </c:pt>
                <c:pt idx="4">
                  <c:v>2</c:v>
                </c:pt>
                <c:pt idx="5">
                  <c:v>33</c:v>
                </c:pt>
                <c:pt idx="6">
                  <c:v>7</c:v>
                </c:pt>
                <c:pt idx="7">
                  <c:v>11</c:v>
                </c:pt>
                <c:pt idx="8" formatCode="#,##0">
                  <c:v>10.25</c:v>
                </c:pt>
              </c:numCache>
            </c:numRef>
          </c:val>
        </c:ser>
        <c:ser>
          <c:idx val="1"/>
          <c:order val="1"/>
          <c:tx>
            <c:strRef>
              <c:f>[RegionLogReplay.xlsx]Parsec2.1bzipped!$J$1</c:f>
              <c:strCache>
                <c:ptCount val="1"/>
                <c:pt idx="0">
                  <c:v> log:100M</c:v>
                </c:pt>
              </c:strCache>
            </c:strRef>
          </c:tx>
          <c:spPr>
            <a:pattFill prst="pct10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[RegionLogReplay.xlsx]Parsec2.1bzipped!$H$2:$H$10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[RegionLogReplay.xlsx]Parsec2.1bzipped!$J$2:$J$10</c:f>
              <c:numCache>
                <c:formatCode>General</c:formatCode>
                <c:ptCount val="9"/>
                <c:pt idx="0">
                  <c:v>12</c:v>
                </c:pt>
                <c:pt idx="1">
                  <c:v>9</c:v>
                </c:pt>
                <c:pt idx="2">
                  <c:v>44</c:v>
                </c:pt>
                <c:pt idx="3">
                  <c:v>7</c:v>
                </c:pt>
                <c:pt idx="4">
                  <c:v>6</c:v>
                </c:pt>
                <c:pt idx="5">
                  <c:v>89</c:v>
                </c:pt>
                <c:pt idx="6">
                  <c:v>31</c:v>
                </c:pt>
                <c:pt idx="7">
                  <c:v>37</c:v>
                </c:pt>
                <c:pt idx="8" formatCode="#,##0">
                  <c:v>29.375</c:v>
                </c:pt>
              </c:numCache>
            </c:numRef>
          </c:val>
        </c:ser>
        <c:ser>
          <c:idx val="2"/>
          <c:order val="2"/>
          <c:tx>
            <c:strRef>
              <c:f>[RegionLogReplay.xlsx]Parsec2.1bzipped!$K$1</c:f>
              <c:strCache>
                <c:ptCount val="1"/>
                <c:pt idx="0">
                  <c:v> log:500M</c:v>
                </c:pt>
              </c:strCache>
            </c:strRef>
          </c:tx>
          <c:spPr>
            <a:pattFill prst="wd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[RegionLogReplay.xlsx]Parsec2.1bzipped!$H$2:$H$10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[RegionLogReplay.xlsx]Parsec2.1bzipped!$K$2:$K$10</c:f>
              <c:numCache>
                <c:formatCode>General</c:formatCode>
                <c:ptCount val="9"/>
                <c:pt idx="0">
                  <c:v>59</c:v>
                </c:pt>
                <c:pt idx="1">
                  <c:v>47</c:v>
                </c:pt>
                <c:pt idx="2">
                  <c:v>46</c:v>
                </c:pt>
                <c:pt idx="3">
                  <c:v>34</c:v>
                </c:pt>
                <c:pt idx="4">
                  <c:v>23</c:v>
                </c:pt>
                <c:pt idx="5">
                  <c:v>158</c:v>
                </c:pt>
                <c:pt idx="6">
                  <c:v>106</c:v>
                </c:pt>
                <c:pt idx="7">
                  <c:v>129</c:v>
                </c:pt>
                <c:pt idx="8" formatCode="#,##0">
                  <c:v>75.25</c:v>
                </c:pt>
              </c:numCache>
            </c:numRef>
          </c:val>
        </c:ser>
        <c:ser>
          <c:idx val="3"/>
          <c:order val="3"/>
          <c:tx>
            <c:strRef>
              <c:f>[RegionLogReplay.xlsx]Parsec2.1bzipped!$L$1</c:f>
              <c:strCache>
                <c:ptCount val="1"/>
                <c:pt idx="0">
                  <c:v> log:1B</c:v>
                </c:pt>
              </c:strCache>
            </c:strRef>
          </c:tx>
          <c:spPr>
            <a:pattFill prst="smCheck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5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[RegionLogReplay.xlsx]Parsec2.1bzipped!$H$2:$H$10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[RegionLogReplay.xlsx]Parsec2.1bzipped!$L$2:$L$10</c:f>
              <c:numCache>
                <c:formatCode>General</c:formatCode>
                <c:ptCount val="9"/>
                <c:pt idx="0">
                  <c:v>120</c:v>
                </c:pt>
                <c:pt idx="1">
                  <c:v>84</c:v>
                </c:pt>
                <c:pt idx="2">
                  <c:v>97</c:v>
                </c:pt>
                <c:pt idx="3">
                  <c:v>71</c:v>
                </c:pt>
                <c:pt idx="4">
                  <c:v>44</c:v>
                </c:pt>
                <c:pt idx="5">
                  <c:v>202</c:v>
                </c:pt>
                <c:pt idx="6">
                  <c:v>144</c:v>
                </c:pt>
                <c:pt idx="7">
                  <c:v>237</c:v>
                </c:pt>
                <c:pt idx="8" formatCode="#,##0">
                  <c:v>124.875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9685888"/>
        <c:axId val="81403904"/>
      </c:barChart>
      <c:catAx>
        <c:axId val="79685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03904"/>
        <c:crosses val="autoZero"/>
        <c:auto val="1"/>
        <c:lblAlgn val="ctr"/>
        <c:lblOffset val="100"/>
        <c:noMultiLvlLbl val="0"/>
      </c:catAx>
      <c:valAx>
        <c:axId val="8140390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968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bg1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/>
              <a:t>PARSEC: 4T Region pinballs: Replay time in seconds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[RegionLogReplay.xlsx]Parsec2.1bzipped!$I$12</c:f>
              <c:strCache>
                <c:ptCount val="1"/>
                <c:pt idx="0">
                  <c:v> replay:10M</c:v>
                </c:pt>
              </c:strCache>
            </c:strRef>
          </c:tx>
          <c:spPr>
            <a:pattFill prst="pct90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[RegionLogReplay.xlsx]Parsec2.1bzipped!$H$13:$H$21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[RegionLogReplay.xlsx]Parsec2.1bzipped!$I$13:$I$21</c:f>
              <c:numCache>
                <c:formatCode>General</c:formatCode>
                <c:ptCount val="9"/>
                <c:pt idx="0">
                  <c:v>1</c:v>
                </c:pt>
                <c:pt idx="1">
                  <c:v>3</c:v>
                </c:pt>
                <c:pt idx="2">
                  <c:v>16</c:v>
                </c:pt>
                <c:pt idx="3">
                  <c:v>1</c:v>
                </c:pt>
                <c:pt idx="4">
                  <c:v>2</c:v>
                </c:pt>
                <c:pt idx="5">
                  <c:v>34</c:v>
                </c:pt>
                <c:pt idx="6">
                  <c:v>12</c:v>
                </c:pt>
                <c:pt idx="7">
                  <c:v>18</c:v>
                </c:pt>
                <c:pt idx="8" formatCode="#,##0">
                  <c:v>10.875</c:v>
                </c:pt>
              </c:numCache>
            </c:numRef>
          </c:val>
        </c:ser>
        <c:ser>
          <c:idx val="1"/>
          <c:order val="1"/>
          <c:tx>
            <c:strRef>
              <c:f>[RegionLogReplay.xlsx]Parsec2.1bzipped!$J$12</c:f>
              <c:strCache>
                <c:ptCount val="1"/>
                <c:pt idx="0">
                  <c:v> replay:100M</c:v>
                </c:pt>
              </c:strCache>
            </c:strRef>
          </c:tx>
          <c:spPr>
            <a:pattFill prst="pct10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[RegionLogReplay.xlsx]Parsec2.1bzipped!$H$13:$H$21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[RegionLogReplay.xlsx]Parsec2.1bzipped!$J$13:$J$21</c:f>
              <c:numCache>
                <c:formatCode>General</c:formatCode>
                <c:ptCount val="9"/>
                <c:pt idx="0">
                  <c:v>5</c:v>
                </c:pt>
                <c:pt idx="1">
                  <c:v>7</c:v>
                </c:pt>
                <c:pt idx="2">
                  <c:v>29</c:v>
                </c:pt>
                <c:pt idx="3">
                  <c:v>1</c:v>
                </c:pt>
                <c:pt idx="4">
                  <c:v>2</c:v>
                </c:pt>
                <c:pt idx="5">
                  <c:v>105</c:v>
                </c:pt>
                <c:pt idx="6">
                  <c:v>28</c:v>
                </c:pt>
                <c:pt idx="7">
                  <c:v>35</c:v>
                </c:pt>
                <c:pt idx="8" formatCode="#,##0">
                  <c:v>26.5</c:v>
                </c:pt>
              </c:numCache>
            </c:numRef>
          </c:val>
        </c:ser>
        <c:ser>
          <c:idx val="2"/>
          <c:order val="2"/>
          <c:tx>
            <c:strRef>
              <c:f>[RegionLogReplay.xlsx]Parsec2.1bzipped!$K$12</c:f>
              <c:strCache>
                <c:ptCount val="1"/>
                <c:pt idx="0">
                  <c:v> replay:500M</c:v>
                </c:pt>
              </c:strCache>
            </c:strRef>
          </c:tx>
          <c:spPr>
            <a:pattFill prst="wd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[RegionLogReplay.xlsx]Parsec2.1bzipped!$H$13:$H$21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[RegionLogReplay.xlsx]Parsec2.1bzipped!$K$13:$K$21</c:f>
              <c:numCache>
                <c:formatCode>General</c:formatCode>
                <c:ptCount val="9"/>
                <c:pt idx="0">
                  <c:v>19</c:v>
                </c:pt>
                <c:pt idx="1">
                  <c:v>29</c:v>
                </c:pt>
                <c:pt idx="2">
                  <c:v>17</c:v>
                </c:pt>
                <c:pt idx="3">
                  <c:v>4</c:v>
                </c:pt>
                <c:pt idx="4">
                  <c:v>5</c:v>
                </c:pt>
                <c:pt idx="5">
                  <c:v>132</c:v>
                </c:pt>
                <c:pt idx="6">
                  <c:v>83</c:v>
                </c:pt>
                <c:pt idx="7">
                  <c:v>52</c:v>
                </c:pt>
                <c:pt idx="8" formatCode="#,##0">
                  <c:v>42.625</c:v>
                </c:pt>
              </c:numCache>
            </c:numRef>
          </c:val>
        </c:ser>
        <c:ser>
          <c:idx val="3"/>
          <c:order val="3"/>
          <c:tx>
            <c:strRef>
              <c:f>[RegionLogReplay.xlsx]Parsec2.1bzipped!$L$12</c:f>
              <c:strCache>
                <c:ptCount val="1"/>
                <c:pt idx="0">
                  <c:v> replay:1B</c:v>
                </c:pt>
              </c:strCache>
            </c:strRef>
          </c:tx>
          <c:spPr>
            <a:pattFill prst="smCheck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[RegionLogReplay.xlsx]Parsec2.1bzipped!$H$13:$H$21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[RegionLogReplay.xlsx]Parsec2.1bzipped!$L$13:$L$21</c:f>
              <c:numCache>
                <c:formatCode>General</c:formatCode>
                <c:ptCount val="9"/>
                <c:pt idx="0">
                  <c:v>37</c:v>
                </c:pt>
                <c:pt idx="1">
                  <c:v>44</c:v>
                </c:pt>
                <c:pt idx="2">
                  <c:v>35</c:v>
                </c:pt>
                <c:pt idx="3">
                  <c:v>5</c:v>
                </c:pt>
                <c:pt idx="4">
                  <c:v>8</c:v>
                </c:pt>
                <c:pt idx="5">
                  <c:v>142</c:v>
                </c:pt>
                <c:pt idx="6">
                  <c:v>105</c:v>
                </c:pt>
                <c:pt idx="7">
                  <c:v>60</c:v>
                </c:pt>
                <c:pt idx="8" formatCode="#,##0">
                  <c:v>54.5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1497472"/>
        <c:axId val="81499264"/>
      </c:barChart>
      <c:catAx>
        <c:axId val="8149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99264"/>
        <c:crosses val="autoZero"/>
        <c:auto val="1"/>
        <c:lblAlgn val="ctr"/>
        <c:lblOffset val="100"/>
        <c:noMultiLvlLbl val="0"/>
      </c:catAx>
      <c:valAx>
        <c:axId val="81499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149747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/>
              <a:t>PARSEC: (4T) Region and Slice pinballs: Replay time in seconds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6.2961235460529605E-2"/>
          <c:y val="9.2368318868261107E-2"/>
          <c:w val="0.92532045426444998"/>
          <c:h val="0.6200718658241719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[RegionLogReplay.xlsx]ExecSlicing!$L$35</c:f>
              <c:strCache>
                <c:ptCount val="1"/>
                <c:pt idx="0">
                  <c:v>region-replaytime:1M</c:v>
                </c:pt>
              </c:strCache>
            </c:strRef>
          </c:tx>
          <c:spPr>
            <a:pattFill prst="pct90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-1.8144328849530499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[RegionLogReplay.xlsx]ExecSlicing!$A$36:$A$44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[RegionLogReplay.xlsx]ExecSlicing!$L$36:$L$44</c:f>
              <c:numCache>
                <c:formatCode>General</c:formatCode>
                <c:ptCount val="9"/>
                <c:pt idx="0">
                  <c:v>0.3</c:v>
                </c:pt>
                <c:pt idx="1">
                  <c:v>2.1</c:v>
                </c:pt>
                <c:pt idx="2">
                  <c:v>2.2999999999999998</c:v>
                </c:pt>
                <c:pt idx="3">
                  <c:v>0.7</c:v>
                </c:pt>
                <c:pt idx="4">
                  <c:v>0.3</c:v>
                </c:pt>
                <c:pt idx="5">
                  <c:v>4.4000000000000004</c:v>
                </c:pt>
                <c:pt idx="6">
                  <c:v>3.4</c:v>
                </c:pt>
                <c:pt idx="7">
                  <c:v>2.1</c:v>
                </c:pt>
                <c:pt idx="8">
                  <c:v>1.95</c:v>
                </c:pt>
              </c:numCache>
            </c:numRef>
          </c:val>
        </c:ser>
        <c:ser>
          <c:idx val="1"/>
          <c:order val="1"/>
          <c:tx>
            <c:strRef>
              <c:f>[RegionLogReplay.xlsx]ExecSlicing!$M$35</c:f>
              <c:strCache>
                <c:ptCount val="1"/>
                <c:pt idx="0">
                  <c:v>avg-slice-replaytime:1M</c:v>
                </c:pt>
              </c:strCache>
            </c:strRef>
          </c:tx>
          <c:spPr>
            <a:pattFill prst="pct10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4"/>
              <c:layout>
                <c:manualLayout>
                  <c:x val="1.7577465412530701E-2"/>
                  <c:y val="-7.40444556982307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5"/>
              <c:layout>
                <c:manualLayout>
                  <c:x val="2.926018165043309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[RegionLogReplay.xlsx]ExecSlicing!$A$36:$A$44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[RegionLogReplay.xlsx]ExecSlicing!$M$36:$M$44</c:f>
              <c:numCache>
                <c:formatCode>0.0</c:formatCode>
                <c:ptCount val="9"/>
                <c:pt idx="0">
                  <c:v>0.1875</c:v>
                </c:pt>
                <c:pt idx="1">
                  <c:v>1.7625</c:v>
                </c:pt>
                <c:pt idx="2">
                  <c:v>0.98750000000000004</c:v>
                </c:pt>
                <c:pt idx="3">
                  <c:v>0.36249999999999999</c:v>
                </c:pt>
                <c:pt idx="4">
                  <c:v>0.3</c:v>
                </c:pt>
                <c:pt idx="5">
                  <c:v>4.3624999999999954</c:v>
                </c:pt>
                <c:pt idx="6">
                  <c:v>1.2250000000000001</c:v>
                </c:pt>
                <c:pt idx="7">
                  <c:v>0.6875</c:v>
                </c:pt>
                <c:pt idx="8">
                  <c:v>1.234375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0937216"/>
        <c:axId val="90938752"/>
      </c:barChart>
      <c:catAx>
        <c:axId val="90937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38752"/>
        <c:crosses val="autoZero"/>
        <c:auto val="1"/>
        <c:lblAlgn val="ctr"/>
        <c:lblOffset val="100"/>
        <c:noMultiLvlLbl val="0"/>
      </c:catAx>
      <c:valAx>
        <c:axId val="90938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937216"/>
        <c:crosses val="autoZero"/>
        <c:crossBetween val="between"/>
        <c:majorUnit val="1"/>
      </c:valAx>
      <c:spPr>
        <a:noFill/>
        <a:ln w="25400"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9947816611212299"/>
          <c:y val="0.90037274950222101"/>
          <c:w val="0.61276186271307498"/>
          <c:h val="8.75107450505983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/>
              <a:t>PARSEC 4T runs: Region logging time in seconds</a:t>
            </a:r>
          </a:p>
        </c:rich>
      </c:tx>
      <c:layout>
        <c:manualLayout>
          <c:xMode val="edge"/>
          <c:yMode val="edge"/>
          <c:x val="0.14842714230586501"/>
          <c:y val="2.7116064166856899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[RegionLogReplay.xlsx]Parsec2.1bzipped!$I$1</c:f>
              <c:strCache>
                <c:ptCount val="1"/>
                <c:pt idx="0">
                  <c:v> log:10M</c:v>
                </c:pt>
              </c:strCache>
            </c:strRef>
          </c:tx>
          <c:spPr>
            <a:pattFill prst="pct90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[RegionLogReplay.xlsx]Parsec2.1bzipped!$H$2:$H$10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[RegionLogReplay.xlsx]Parsec2.1bzipped!$I$2:$I$10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25</c:v>
                </c:pt>
                <c:pt idx="3">
                  <c:v>1</c:v>
                </c:pt>
                <c:pt idx="4">
                  <c:v>2</c:v>
                </c:pt>
                <c:pt idx="5">
                  <c:v>33</c:v>
                </c:pt>
                <c:pt idx="6">
                  <c:v>7</c:v>
                </c:pt>
                <c:pt idx="7">
                  <c:v>11</c:v>
                </c:pt>
                <c:pt idx="8" formatCode="#,##0">
                  <c:v>10.25</c:v>
                </c:pt>
              </c:numCache>
            </c:numRef>
          </c:val>
        </c:ser>
        <c:ser>
          <c:idx val="1"/>
          <c:order val="1"/>
          <c:tx>
            <c:strRef>
              <c:f>[RegionLogReplay.xlsx]Parsec2.1bzipped!$J$1</c:f>
              <c:strCache>
                <c:ptCount val="1"/>
                <c:pt idx="0">
                  <c:v> log:100M</c:v>
                </c:pt>
              </c:strCache>
            </c:strRef>
          </c:tx>
          <c:spPr>
            <a:pattFill prst="pct10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[RegionLogReplay.xlsx]Parsec2.1bzipped!$H$2:$H$10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[RegionLogReplay.xlsx]Parsec2.1bzipped!$J$2:$J$10</c:f>
              <c:numCache>
                <c:formatCode>General</c:formatCode>
                <c:ptCount val="9"/>
                <c:pt idx="0">
                  <c:v>12</c:v>
                </c:pt>
                <c:pt idx="1">
                  <c:v>9</c:v>
                </c:pt>
                <c:pt idx="2">
                  <c:v>44</c:v>
                </c:pt>
                <c:pt idx="3">
                  <c:v>7</c:v>
                </c:pt>
                <c:pt idx="4">
                  <c:v>6</c:v>
                </c:pt>
                <c:pt idx="5">
                  <c:v>89</c:v>
                </c:pt>
                <c:pt idx="6">
                  <c:v>31</c:v>
                </c:pt>
                <c:pt idx="7">
                  <c:v>37</c:v>
                </c:pt>
                <c:pt idx="8" formatCode="#,##0">
                  <c:v>29.375</c:v>
                </c:pt>
              </c:numCache>
            </c:numRef>
          </c:val>
        </c:ser>
        <c:ser>
          <c:idx val="2"/>
          <c:order val="2"/>
          <c:tx>
            <c:strRef>
              <c:f>[RegionLogReplay.xlsx]Parsec2.1bzipped!$K$1</c:f>
              <c:strCache>
                <c:ptCount val="1"/>
                <c:pt idx="0">
                  <c:v> log:500M</c:v>
                </c:pt>
              </c:strCache>
            </c:strRef>
          </c:tx>
          <c:spPr>
            <a:pattFill prst="wd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[RegionLogReplay.xlsx]Parsec2.1bzipped!$H$2:$H$10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[RegionLogReplay.xlsx]Parsec2.1bzipped!$K$2:$K$10</c:f>
              <c:numCache>
                <c:formatCode>General</c:formatCode>
                <c:ptCount val="9"/>
                <c:pt idx="0">
                  <c:v>59</c:v>
                </c:pt>
                <c:pt idx="1">
                  <c:v>47</c:v>
                </c:pt>
                <c:pt idx="2">
                  <c:v>46</c:v>
                </c:pt>
                <c:pt idx="3">
                  <c:v>34</c:v>
                </c:pt>
                <c:pt idx="4">
                  <c:v>23</c:v>
                </c:pt>
                <c:pt idx="5">
                  <c:v>158</c:v>
                </c:pt>
                <c:pt idx="6">
                  <c:v>106</c:v>
                </c:pt>
                <c:pt idx="7">
                  <c:v>129</c:v>
                </c:pt>
                <c:pt idx="8" formatCode="#,##0">
                  <c:v>75.25</c:v>
                </c:pt>
              </c:numCache>
            </c:numRef>
          </c:val>
        </c:ser>
        <c:ser>
          <c:idx val="3"/>
          <c:order val="3"/>
          <c:tx>
            <c:strRef>
              <c:f>[RegionLogReplay.xlsx]Parsec2.1bzipped!$L$1</c:f>
              <c:strCache>
                <c:ptCount val="1"/>
                <c:pt idx="0">
                  <c:v> log:1B</c:v>
                </c:pt>
              </c:strCache>
            </c:strRef>
          </c:tx>
          <c:spPr>
            <a:pattFill prst="smCheck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dLbl>
              <c:idx val="5"/>
              <c:numFmt formatCode="#,##0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[RegionLogReplay.xlsx]Parsec2.1bzipped!$H$2:$H$10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[RegionLogReplay.xlsx]Parsec2.1bzipped!$L$2:$L$10</c:f>
              <c:numCache>
                <c:formatCode>General</c:formatCode>
                <c:ptCount val="9"/>
                <c:pt idx="0">
                  <c:v>120</c:v>
                </c:pt>
                <c:pt idx="1">
                  <c:v>84</c:v>
                </c:pt>
                <c:pt idx="2">
                  <c:v>97</c:v>
                </c:pt>
                <c:pt idx="3">
                  <c:v>71</c:v>
                </c:pt>
                <c:pt idx="4">
                  <c:v>44</c:v>
                </c:pt>
                <c:pt idx="5">
                  <c:v>202</c:v>
                </c:pt>
                <c:pt idx="6">
                  <c:v>144</c:v>
                </c:pt>
                <c:pt idx="7">
                  <c:v>237</c:v>
                </c:pt>
                <c:pt idx="8" formatCode="#,##0">
                  <c:v>124.875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243264"/>
        <c:axId val="91244800"/>
      </c:barChart>
      <c:catAx>
        <c:axId val="912432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accent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44800"/>
        <c:crosses val="autoZero"/>
        <c:auto val="1"/>
        <c:lblAlgn val="ctr"/>
        <c:lblOffset val="100"/>
        <c:noMultiLvlLbl val="0"/>
      </c:catAx>
      <c:valAx>
        <c:axId val="9124480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243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bg1"/>
        </a:solidFill>
        <a:ln>
          <a:solidFill>
            <a:sysClr val="windowText" lastClr="000000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baseline="0"/>
              <a:t>PARSEC: 4T Region pinballs: Replay time in seconds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[RegionLogReplay.xlsx]Parsec2.1bzipped!$I$12</c:f>
              <c:strCache>
                <c:ptCount val="1"/>
                <c:pt idx="0">
                  <c:v> replay:10M</c:v>
                </c:pt>
              </c:strCache>
            </c:strRef>
          </c:tx>
          <c:spPr>
            <a:pattFill prst="pct90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[RegionLogReplay.xlsx]Parsec2.1bzipped!$H$13:$H$21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[RegionLogReplay.xlsx]Parsec2.1bzipped!$I$13:$I$21</c:f>
              <c:numCache>
                <c:formatCode>General</c:formatCode>
                <c:ptCount val="9"/>
                <c:pt idx="0">
                  <c:v>1</c:v>
                </c:pt>
                <c:pt idx="1">
                  <c:v>3</c:v>
                </c:pt>
                <c:pt idx="2">
                  <c:v>16</c:v>
                </c:pt>
                <c:pt idx="3">
                  <c:v>1</c:v>
                </c:pt>
                <c:pt idx="4">
                  <c:v>2</c:v>
                </c:pt>
                <c:pt idx="5">
                  <c:v>34</c:v>
                </c:pt>
                <c:pt idx="6">
                  <c:v>12</c:v>
                </c:pt>
                <c:pt idx="7">
                  <c:v>18</c:v>
                </c:pt>
                <c:pt idx="8" formatCode="#,##0">
                  <c:v>10.875</c:v>
                </c:pt>
              </c:numCache>
            </c:numRef>
          </c:val>
        </c:ser>
        <c:ser>
          <c:idx val="1"/>
          <c:order val="1"/>
          <c:tx>
            <c:strRef>
              <c:f>[RegionLogReplay.xlsx]Parsec2.1bzipped!$J$12</c:f>
              <c:strCache>
                <c:ptCount val="1"/>
                <c:pt idx="0">
                  <c:v> replay:100M</c:v>
                </c:pt>
              </c:strCache>
            </c:strRef>
          </c:tx>
          <c:spPr>
            <a:pattFill prst="pct10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[RegionLogReplay.xlsx]Parsec2.1bzipped!$H$13:$H$21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[RegionLogReplay.xlsx]Parsec2.1bzipped!$J$13:$J$21</c:f>
              <c:numCache>
                <c:formatCode>General</c:formatCode>
                <c:ptCount val="9"/>
                <c:pt idx="0">
                  <c:v>5</c:v>
                </c:pt>
                <c:pt idx="1">
                  <c:v>7</c:v>
                </c:pt>
                <c:pt idx="2">
                  <c:v>29</c:v>
                </c:pt>
                <c:pt idx="3">
                  <c:v>1</c:v>
                </c:pt>
                <c:pt idx="4">
                  <c:v>2</c:v>
                </c:pt>
                <c:pt idx="5">
                  <c:v>105</c:v>
                </c:pt>
                <c:pt idx="6">
                  <c:v>28</c:v>
                </c:pt>
                <c:pt idx="7">
                  <c:v>35</c:v>
                </c:pt>
                <c:pt idx="8" formatCode="#,##0">
                  <c:v>26.5</c:v>
                </c:pt>
              </c:numCache>
            </c:numRef>
          </c:val>
        </c:ser>
        <c:ser>
          <c:idx val="2"/>
          <c:order val="2"/>
          <c:tx>
            <c:strRef>
              <c:f>[RegionLogReplay.xlsx]Parsec2.1bzipped!$K$12</c:f>
              <c:strCache>
                <c:ptCount val="1"/>
                <c:pt idx="0">
                  <c:v> replay:500M</c:v>
                </c:pt>
              </c:strCache>
            </c:strRef>
          </c:tx>
          <c:spPr>
            <a:pattFill prst="wdUpDiag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[RegionLogReplay.xlsx]Parsec2.1bzipped!$H$13:$H$21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[RegionLogReplay.xlsx]Parsec2.1bzipped!$K$13:$K$21</c:f>
              <c:numCache>
                <c:formatCode>General</c:formatCode>
                <c:ptCount val="9"/>
                <c:pt idx="0">
                  <c:v>19</c:v>
                </c:pt>
                <c:pt idx="1">
                  <c:v>29</c:v>
                </c:pt>
                <c:pt idx="2">
                  <c:v>17</c:v>
                </c:pt>
                <c:pt idx="3">
                  <c:v>4</c:v>
                </c:pt>
                <c:pt idx="4">
                  <c:v>5</c:v>
                </c:pt>
                <c:pt idx="5">
                  <c:v>132</c:v>
                </c:pt>
                <c:pt idx="6">
                  <c:v>83</c:v>
                </c:pt>
                <c:pt idx="7">
                  <c:v>52</c:v>
                </c:pt>
                <c:pt idx="8" formatCode="#,##0">
                  <c:v>42.625</c:v>
                </c:pt>
              </c:numCache>
            </c:numRef>
          </c:val>
        </c:ser>
        <c:ser>
          <c:idx val="3"/>
          <c:order val="3"/>
          <c:tx>
            <c:strRef>
              <c:f>[RegionLogReplay.xlsx]Parsec2.1bzipped!$L$12</c:f>
              <c:strCache>
                <c:ptCount val="1"/>
                <c:pt idx="0">
                  <c:v> replay:1B</c:v>
                </c:pt>
              </c:strCache>
            </c:strRef>
          </c:tx>
          <c:spPr>
            <a:pattFill prst="smCheck">
              <a:fgClr>
                <a:schemeClr val="tx1">
                  <a:lumMod val="65000"/>
                  <a:lumOff val="35000"/>
                </a:schemeClr>
              </a:fgClr>
              <a:bgClr>
                <a:schemeClr val="bg1"/>
              </a:bgClr>
            </a:pattFill>
            <a:ln>
              <a:solidFill>
                <a:sysClr val="windowText" lastClr="000000"/>
              </a:solidFill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[RegionLogReplay.xlsx]Parsec2.1bzipped!$H$13:$H$21</c:f>
              <c:strCache>
                <c:ptCount val="9"/>
                <c:pt idx="0">
                  <c:v>blackscholes</c:v>
                </c:pt>
                <c:pt idx="1">
                  <c:v>bodytrack</c:v>
                </c:pt>
                <c:pt idx="2">
                  <c:v>fluidanimate</c:v>
                </c:pt>
                <c:pt idx="3">
                  <c:v>swaptions</c:v>
                </c:pt>
                <c:pt idx="4">
                  <c:v>vips</c:v>
                </c:pt>
                <c:pt idx="5">
                  <c:v>canneal</c:v>
                </c:pt>
                <c:pt idx="6">
                  <c:v>dedup</c:v>
                </c:pt>
                <c:pt idx="7">
                  <c:v>streamcluster</c:v>
                </c:pt>
                <c:pt idx="8">
                  <c:v>Average</c:v>
                </c:pt>
              </c:strCache>
            </c:strRef>
          </c:cat>
          <c:val>
            <c:numRef>
              <c:f>[RegionLogReplay.xlsx]Parsec2.1bzipped!$L$13:$L$21</c:f>
              <c:numCache>
                <c:formatCode>General</c:formatCode>
                <c:ptCount val="9"/>
                <c:pt idx="0">
                  <c:v>37</c:v>
                </c:pt>
                <c:pt idx="1">
                  <c:v>44</c:v>
                </c:pt>
                <c:pt idx="2">
                  <c:v>35</c:v>
                </c:pt>
                <c:pt idx="3">
                  <c:v>5</c:v>
                </c:pt>
                <c:pt idx="4">
                  <c:v>8</c:v>
                </c:pt>
                <c:pt idx="5">
                  <c:v>142</c:v>
                </c:pt>
                <c:pt idx="6">
                  <c:v>105</c:v>
                </c:pt>
                <c:pt idx="7">
                  <c:v>60</c:v>
                </c:pt>
                <c:pt idx="8" formatCode="#,##0">
                  <c:v>54.5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141632"/>
        <c:axId val="91143168"/>
      </c:barChart>
      <c:catAx>
        <c:axId val="91141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43168"/>
        <c:crosses val="autoZero"/>
        <c:auto val="1"/>
        <c:lblAlgn val="ctr"/>
        <c:lblOffset val="100"/>
        <c:noMultiLvlLbl val="0"/>
      </c:catAx>
      <c:valAx>
        <c:axId val="91143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0"/>
        <c:majorTickMark val="none"/>
        <c:minorTickMark val="none"/>
        <c:tickLblPos val="nextTo"/>
        <c:spPr>
          <a:noFill/>
          <a:ln>
            <a:solidFill>
              <a:sysClr val="windowText" lastClr="000000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141632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 algn="ctr">
              <a:defRPr sz="1800" b="0"/>
            </a:pPr>
            <a:r>
              <a:rPr lang="en-US" sz="1800" b="1" dirty="0"/>
              <a:t>SPECOMP 4T runs: Average percent of reduction in slice sizes</a:t>
            </a:r>
          </a:p>
        </c:rich>
      </c:tx>
      <c:layout>
        <c:manualLayout>
          <c:xMode val="edge"/>
          <c:yMode val="edge"/>
          <c:x val="0.17177239637498101"/>
          <c:y val="2.3148148148148098E-2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12054487375124601"/>
          <c:y val="0.15163203557888599"/>
          <c:w val="0.87249200768142998"/>
          <c:h val="0.723128827646543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Sheet1!$D$4</c:f>
              <c:strCache>
                <c:ptCount val="1"/>
                <c:pt idx="0">
                  <c:v>slice:1M</c:v>
                </c:pt>
              </c:strCache>
            </c:strRef>
          </c:tx>
          <c:spPr>
            <a:pattFill prst="dashDnDiag">
              <a:fgClr>
                <a:srgbClr val="00B0F0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c:spPr>
          <c:invertIfNegative val="0"/>
          <c:dLbls>
            <c:dLbl>
              <c:idx val="1"/>
              <c:layout>
                <c:manualLayout>
                  <c:x val="-8.0971659919028306E-3"/>
                  <c:y val="4.62962962962963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layout>
                <c:manualLayout>
                  <c:x val="-8.0971659919028306E-3"/>
                  <c:y val="9.25925925925926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-1.0796221322537099E-2"/>
                  <c:y val="9.25925925925926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7.6976207933512604E-4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200"/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Sheet1!$C$5:$C$10</c:f>
              <c:strCache>
                <c:ptCount val="6"/>
                <c:pt idx="0">
                  <c:v>mgrid_m</c:v>
                </c:pt>
                <c:pt idx="1">
                  <c:v>wupwise_m</c:v>
                </c:pt>
                <c:pt idx="2">
                  <c:v>ammp_m</c:v>
                </c:pt>
                <c:pt idx="3">
                  <c:v>apsi_m</c:v>
                </c:pt>
                <c:pt idx="4">
                  <c:v>galgel_m</c:v>
                </c:pt>
                <c:pt idx="5">
                  <c:v>Average</c:v>
                </c:pt>
              </c:strCache>
            </c:strRef>
          </c:cat>
          <c:val>
            <c:numRef>
              <c:f>Sheet1!$D$5:$D$10</c:f>
              <c:numCache>
                <c:formatCode>General</c:formatCode>
                <c:ptCount val="6"/>
                <c:pt idx="0">
                  <c:v>11.4</c:v>
                </c:pt>
                <c:pt idx="1">
                  <c:v>1.1200000000000001</c:v>
                </c:pt>
                <c:pt idx="2">
                  <c:v>2.92</c:v>
                </c:pt>
                <c:pt idx="3">
                  <c:v>29.76</c:v>
                </c:pt>
                <c:pt idx="4">
                  <c:v>2.2400000000000002</c:v>
                </c:pt>
                <c:pt idx="5" formatCode="0.00">
                  <c:v>9.4880000000000013</c:v>
                </c:pt>
              </c:numCache>
            </c:numRef>
          </c:val>
        </c:ser>
        <c:ser>
          <c:idx val="1"/>
          <c:order val="1"/>
          <c:tx>
            <c:strRef>
              <c:f>Sheet1!$E$4</c:f>
              <c:strCache>
                <c:ptCount val="1"/>
                <c:pt idx="0">
                  <c:v>slice:10M</c:v>
                </c:pt>
              </c:strCache>
            </c:strRef>
          </c:tx>
          <c:spPr>
            <a:pattFill prst="pct5">
              <a:fgClr>
                <a:schemeClr val="accent1"/>
              </a:fgClr>
              <a:bgClr>
                <a:srgbClr val="7030A0"/>
              </a:bgClr>
            </a:pattFill>
            <a:ln>
              <a:solidFill>
                <a:schemeClr val="tx1"/>
              </a:solidFill>
            </a:ln>
          </c:spPr>
          <c:invertIfNegative val="0"/>
          <c:dLbls>
            <c:dLbl>
              <c:idx val="0"/>
              <c:layout>
                <c:manualLayout>
                  <c:x val="1.079622132253709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3"/>
              <c:layout>
                <c:manualLayout>
                  <c:x val="1.349527665317139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layout>
                <c:manualLayout>
                  <c:x val="5.3981106612685497E-3"/>
                  <c:y val="4.6296296296296302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1.0796221322537099E-2"/>
                  <c:y val="9.2592592592592605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Sheet1!$C$5:$C$10</c:f>
              <c:strCache>
                <c:ptCount val="6"/>
                <c:pt idx="0">
                  <c:v>mgrid_m</c:v>
                </c:pt>
                <c:pt idx="1">
                  <c:v>wupwise_m</c:v>
                </c:pt>
                <c:pt idx="2">
                  <c:v>ammp_m</c:v>
                </c:pt>
                <c:pt idx="3">
                  <c:v>apsi_m</c:v>
                </c:pt>
                <c:pt idx="4">
                  <c:v>galgel_m</c:v>
                </c:pt>
                <c:pt idx="5">
                  <c:v>Average</c:v>
                </c:pt>
              </c:strCache>
            </c:strRef>
          </c:cat>
          <c:val>
            <c:numRef>
              <c:f>Sheet1!$E$5:$E$10</c:f>
              <c:numCache>
                <c:formatCode>General</c:formatCode>
                <c:ptCount val="6"/>
                <c:pt idx="0">
                  <c:v>8.5300000000000011</c:v>
                </c:pt>
                <c:pt idx="1">
                  <c:v>1.97</c:v>
                </c:pt>
                <c:pt idx="2">
                  <c:v>3.6</c:v>
                </c:pt>
                <c:pt idx="3">
                  <c:v>15.48</c:v>
                </c:pt>
                <c:pt idx="4">
                  <c:v>1.95</c:v>
                </c:pt>
                <c:pt idx="5" formatCode="0.00">
                  <c:v>6.3059999999999956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1061248"/>
        <c:axId val="91071232"/>
      </c:barChart>
      <c:catAx>
        <c:axId val="91061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91071232"/>
        <c:crosses val="autoZero"/>
        <c:auto val="1"/>
        <c:lblAlgn val="ctr"/>
        <c:lblOffset val="100"/>
        <c:noMultiLvlLbl val="0"/>
      </c:catAx>
      <c:valAx>
        <c:axId val="91071232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95000"/>
              </a:schemeClr>
            </a:solidFill>
          </a:ln>
        </c:spPr>
        <c:crossAx val="91061248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7712868531766202"/>
          <c:y val="0.150213254593176"/>
          <c:w val="0.151294590200516"/>
          <c:h val="0.1674343832021"/>
        </c:manualLayout>
      </c:layout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spPr>
    <a:ln w="22225">
      <a:solidFill>
        <a:schemeClr val="bg1">
          <a:lumMod val="85000"/>
        </a:schemeClr>
      </a:solidFill>
    </a:ln>
  </c:sp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0.55556</cdr:x>
      <cdr:y>0.14769</cdr:y>
    </cdr:from>
    <cdr:to>
      <cdr:x>0.66098</cdr:x>
      <cdr:y>0.29288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818529" y="93008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0.55943</cdr:x>
      <cdr:y>0.14947</cdr:y>
    </cdr:from>
    <cdr:to>
      <cdr:x>0.66486</cdr:x>
      <cdr:y>0.29466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852147" y="94129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0.34052</cdr:x>
      <cdr:y>0.07446</cdr:y>
    </cdr:from>
    <cdr:to>
      <cdr:x>0.81905</cdr:x>
      <cdr:y>0.4055</cdr:y>
    </cdr:to>
    <cdr:sp macro="" textlink="">
      <cdr:nvSpPr>
        <cdr:cNvPr id="3" name="TextBox 1"/>
        <cdr:cNvSpPr txBox="1"/>
      </cdr:nvSpPr>
      <cdr:spPr>
        <a:xfrm xmlns:a="http://schemas.openxmlformats.org/drawingml/2006/main">
          <a:off x="2952354" y="468275"/>
          <a:ext cx="4148947" cy="20818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l"/>
          <a:r>
            <a:rPr lang="en-US" sz="1600" b="0" u="sng" dirty="0"/>
            <a:t>Average</a:t>
          </a:r>
          <a:r>
            <a:rPr lang="en-US" sz="1600" b="0" u="sng" baseline="0" dirty="0"/>
            <a:t> i</a:t>
          </a:r>
          <a:r>
            <a:rPr lang="en-US" sz="1600" b="0" u="sng" dirty="0"/>
            <a:t>nstruction count</a:t>
          </a:r>
          <a:r>
            <a:rPr lang="en-US" sz="1600" b="0" u="sng" baseline="0" dirty="0"/>
            <a:t> for slice pinball </a:t>
          </a:r>
          <a:br>
            <a:rPr lang="en-US" sz="1600" b="0" u="sng" baseline="0" dirty="0"/>
          </a:br>
          <a:r>
            <a:rPr lang="en-US" sz="1600" b="0" u="sng" baseline="0" dirty="0"/>
            <a:t> (% of region ) </a:t>
          </a:r>
          <a:r>
            <a:rPr lang="en-US" sz="1600" b="0" u="sng" dirty="0"/>
            <a:t>:</a:t>
          </a:r>
          <a:r>
            <a:rPr lang="en-US" sz="1600" b="0" dirty="0"/>
            <a:t/>
          </a:r>
          <a:br>
            <a:rPr lang="en-US" sz="1600" b="0" dirty="0"/>
          </a:br>
          <a:r>
            <a:rPr lang="en-US" sz="1600" b="0" i="0" u="none" strike="noStrike" dirty="0" err="1">
              <a:solidFill>
                <a:srgbClr val="000000"/>
              </a:solidFill>
              <a:effectLst/>
              <a:latin typeface="Calibri" panose="020F0502020204030204" pitchFamily="34" charset="0"/>
            </a:rPr>
            <a:t>blackscholes</a:t>
          </a:r>
          <a:r>
            <a: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: </a:t>
          </a:r>
          <a:r>
            <a:rPr lang="en-US" sz="1600" dirty="0"/>
            <a:t> </a:t>
          </a:r>
          <a:r>
            <a: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22%</a:t>
          </a:r>
          <a:br>
            <a: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</a:br>
          <a:r>
            <a:rPr lang="en-US" sz="1600" b="0" i="0" u="none" strike="noStrike" dirty="0" err="1">
              <a:solidFill>
                <a:srgbClr val="000000"/>
              </a:solidFill>
              <a:effectLst/>
              <a:latin typeface="Calibri" panose="020F0502020204030204" pitchFamily="34" charset="0"/>
            </a:rPr>
            <a:t>bodytrack</a:t>
          </a:r>
          <a:r>
            <a: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: 32%</a:t>
          </a:r>
          <a:br>
            <a: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</a:br>
          <a:r>
            <a:rPr lang="en-US" sz="1600" b="0" i="0" u="none" strike="noStrike" dirty="0" err="1">
              <a:solidFill>
                <a:srgbClr val="000000"/>
              </a:solidFill>
              <a:effectLst/>
              <a:latin typeface="Calibri" panose="020F0502020204030204" pitchFamily="34" charset="0"/>
            </a:rPr>
            <a:t>fludanimate</a:t>
          </a:r>
          <a:r>
            <a:rPr lang="en-US" sz="16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:</a:t>
          </a:r>
          <a:r>
            <a:rPr lang="en-US" sz="1600" b="0" i="0" u="none" strike="noStrike" baseline="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  23%</a:t>
          </a:r>
          <a:br>
            <a:rPr lang="en-US" sz="1600" b="0" i="0" u="none" strike="noStrike" baseline="0" dirty="0">
              <a:solidFill>
                <a:srgbClr val="000000"/>
              </a:solidFill>
              <a:effectLst/>
              <a:latin typeface="Calibri" panose="020F0502020204030204" pitchFamily="34" charset="0"/>
            </a:rPr>
          </a:br>
          <a:r>
            <a:rPr lang="en-US" sz="1600" b="0" i="0" u="none" strike="noStrike" baseline="0" dirty="0" err="1">
              <a:solidFill>
                <a:srgbClr val="000000"/>
              </a:solidFill>
              <a:effectLst/>
              <a:latin typeface="Calibri" panose="020F0502020204030204" pitchFamily="34" charset="0"/>
            </a:rPr>
            <a:t>swaptions</a:t>
          </a:r>
          <a:r>
            <a:rPr lang="en-US" sz="1600" b="0" i="0" u="none" strike="noStrike" baseline="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: 10%</a:t>
          </a:r>
          <a:br>
            <a:rPr lang="en-US" sz="1600" b="0" i="0" u="none" strike="noStrike" baseline="0" dirty="0">
              <a:solidFill>
                <a:srgbClr val="000000"/>
              </a:solidFill>
              <a:effectLst/>
              <a:latin typeface="Calibri" panose="020F0502020204030204" pitchFamily="34" charset="0"/>
            </a:rPr>
          </a:br>
          <a:r>
            <a:rPr lang="en-US" sz="1600" b="0" i="0" u="none" strike="noStrike" baseline="0" dirty="0" err="1">
              <a:solidFill>
                <a:srgbClr val="000000"/>
              </a:solidFill>
              <a:effectLst/>
              <a:latin typeface="Calibri" panose="020F0502020204030204" pitchFamily="34" charset="0"/>
            </a:rPr>
            <a:t>vips</a:t>
          </a:r>
          <a:r>
            <a:rPr lang="en-US" sz="1600" b="0" i="0" u="none" strike="noStrike" baseline="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:  81%</a:t>
          </a:r>
          <a:br>
            <a:rPr lang="en-US" sz="1600" b="0" i="0" u="none" strike="noStrike" baseline="0" dirty="0">
              <a:solidFill>
                <a:srgbClr val="000000"/>
              </a:solidFill>
              <a:effectLst/>
              <a:latin typeface="Calibri" panose="020F0502020204030204" pitchFamily="34" charset="0"/>
            </a:rPr>
          </a:br>
          <a:r>
            <a:rPr lang="en-US" sz="1600" b="0" i="0" u="none" strike="noStrike" baseline="0" dirty="0" err="1">
              <a:solidFill>
                <a:srgbClr val="000000"/>
              </a:solidFill>
              <a:effectLst/>
              <a:latin typeface="Calibri" panose="020F0502020204030204" pitchFamily="34" charset="0"/>
            </a:rPr>
            <a:t>canneal</a:t>
          </a:r>
          <a:r>
            <a:rPr lang="en-US" sz="1600" b="0" i="0" u="none" strike="noStrike" baseline="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:  99%</a:t>
          </a:r>
        </a:p>
        <a:p xmlns:a="http://schemas.openxmlformats.org/drawingml/2006/main">
          <a:pPr algn="l"/>
          <a:r>
            <a:rPr lang="en-US" sz="1600" b="0" i="0" u="none" strike="noStrike" baseline="0" dirty="0" err="1">
              <a:solidFill>
                <a:srgbClr val="000000"/>
              </a:solidFill>
              <a:effectLst/>
              <a:latin typeface="Calibri" panose="020F0502020204030204" pitchFamily="34" charset="0"/>
            </a:rPr>
            <a:t>dedup</a:t>
          </a:r>
          <a:r>
            <a:rPr lang="en-US" sz="1600" b="0" i="0" u="none" strike="noStrike" baseline="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:  30%</a:t>
          </a:r>
          <a:br>
            <a:rPr lang="en-US" sz="1600" b="0" i="0" u="none" strike="noStrike" baseline="0" dirty="0">
              <a:solidFill>
                <a:srgbClr val="000000"/>
              </a:solidFill>
              <a:effectLst/>
              <a:latin typeface="Calibri" panose="020F0502020204030204" pitchFamily="34" charset="0"/>
            </a:rPr>
          </a:br>
          <a:r>
            <a:rPr lang="en-US" sz="1600" b="0" i="0" u="none" strike="noStrike" baseline="0" dirty="0" err="1">
              <a:solidFill>
                <a:srgbClr val="000000"/>
              </a:solidFill>
              <a:effectLst/>
              <a:latin typeface="Calibri" panose="020F0502020204030204" pitchFamily="34" charset="0"/>
            </a:rPr>
            <a:t>streamcluster</a:t>
          </a:r>
          <a:r>
            <a:rPr lang="en-US" sz="1600" b="0" i="0" u="none" strike="noStrike" baseline="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:  27%</a:t>
          </a:r>
          <a:br>
            <a:rPr lang="en-US" sz="1600" b="0" i="0" u="none" strike="noStrike" baseline="0" dirty="0">
              <a:solidFill>
                <a:srgbClr val="000000"/>
              </a:solidFill>
              <a:effectLst/>
              <a:latin typeface="Calibri" panose="020F0502020204030204" pitchFamily="34" charset="0"/>
            </a:rPr>
          </a:br>
          <a:r>
            <a:rPr lang="en-US" sz="1600" b="1" i="0" u="none" strike="noStrike" baseline="0" dirty="0">
              <a:solidFill>
                <a:srgbClr val="000000"/>
              </a:solidFill>
              <a:effectLst/>
              <a:latin typeface="Calibri" panose="020F0502020204030204" pitchFamily="34" charset="0"/>
            </a:rPr>
            <a:t>Average : 41% </a:t>
          </a:r>
        </a:p>
        <a:p xmlns:a="http://schemas.openxmlformats.org/drawingml/2006/main">
          <a:pPr algn="l"/>
          <a:endParaRPr lang="en-US" sz="1600" b="0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0.55556</cdr:x>
      <cdr:y>0.14769</cdr:y>
    </cdr:from>
    <cdr:to>
      <cdr:x>0.66098</cdr:x>
      <cdr:y>0.29288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4818529" y="93008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0.55943</cdr:x>
      <cdr:y>0.14947</cdr:y>
    </cdr:from>
    <cdr:to>
      <cdr:x>0.66486</cdr:x>
      <cdr:y>0.29466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4852147" y="941294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0.04137</cdr:x>
      <cdr:y>0.11162</cdr:y>
    </cdr:from>
    <cdr:to>
      <cdr:x>0.34111</cdr:x>
      <cdr:y>0.27888</cdr:y>
    </cdr:to>
    <cdr:sp macro="" textlink="">
      <cdr:nvSpPr>
        <cdr:cNvPr id="6" name="TextBox 1"/>
        <cdr:cNvSpPr txBox="1"/>
      </cdr:nvSpPr>
      <cdr:spPr>
        <a:xfrm xmlns:a="http://schemas.openxmlformats.org/drawingml/2006/main">
          <a:off x="358468" y="701936"/>
          <a:ext cx="2597150" cy="105182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u="sng" dirty="0"/>
            <a:t>Average region </a:t>
          </a:r>
          <a:r>
            <a:rPr lang="en-US" sz="1800" b="0" u="sng" baseline="0" dirty="0"/>
            <a:t> (all threads) instruction count </a:t>
          </a:r>
          <a:r>
            <a:rPr lang="en-US" sz="1800" b="0" u="sng" dirty="0"/>
            <a:t>:</a:t>
          </a:r>
          <a:r>
            <a:rPr lang="en-US" sz="1800" b="0" dirty="0"/>
            <a:t/>
          </a:r>
          <a:br>
            <a:rPr lang="en-US" sz="1800" b="0" dirty="0"/>
          </a:br>
          <a:r>
            <a:rPr lang="en-US" sz="1800" b="0" dirty="0"/>
            <a:t>	log:10M</a:t>
          </a:r>
          <a:r>
            <a:rPr lang="en-US" sz="1800" b="0" baseline="0" dirty="0"/>
            <a:t> : 37 million</a:t>
          </a:r>
          <a:br>
            <a:rPr lang="en-US" sz="1800" b="0" baseline="0" dirty="0"/>
          </a:br>
          <a:r>
            <a:rPr lang="en-US" sz="1800" b="0" baseline="0" dirty="0"/>
            <a:t>	log:100M: 541 million</a:t>
          </a:r>
          <a:br>
            <a:rPr lang="en-US" sz="1800" b="0" baseline="0" dirty="0"/>
          </a:br>
          <a:r>
            <a:rPr lang="en-US" sz="1800" b="0" baseline="0" dirty="0"/>
            <a:t>	log:500M: 2.3 billion</a:t>
          </a:r>
          <a:br>
            <a:rPr lang="en-US" sz="1800" b="0" baseline="0" dirty="0"/>
          </a:br>
          <a:r>
            <a:rPr lang="en-US" sz="1800" b="0" baseline="0" dirty="0"/>
            <a:t>	log:1B : 4.5 billion</a:t>
          </a:r>
          <a:endParaRPr lang="en-US" sz="1800" b="0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0.11892</cdr:x>
      <cdr:y>0.17295</cdr:y>
    </cdr:from>
    <cdr:to>
      <cdr:x>0.44769</cdr:x>
      <cdr:y>0.3535</cdr:y>
    </cdr:to>
    <cdr:sp macro="" textlink="">
      <cdr:nvSpPr>
        <cdr:cNvPr id="5" name="TextBox 1"/>
        <cdr:cNvSpPr txBox="1"/>
      </cdr:nvSpPr>
      <cdr:spPr>
        <a:xfrm xmlns:a="http://schemas.openxmlformats.org/drawingml/2006/main">
          <a:off x="1030403" y="1087578"/>
          <a:ext cx="2848686" cy="1135398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0" u="sng" dirty="0"/>
            <a:t>Average </a:t>
          </a:r>
          <a:r>
            <a:rPr lang="en-US" sz="1800" b="0" u="sng" baseline="0" dirty="0"/>
            <a:t>pinball</a:t>
          </a:r>
          <a:r>
            <a:rPr lang="en-US" sz="1800" b="0" u="sng" dirty="0"/>
            <a:t> sizes:</a:t>
          </a:r>
          <a:r>
            <a:rPr lang="en-US" sz="1800" b="0" dirty="0"/>
            <a:t/>
          </a:r>
          <a:br>
            <a:rPr lang="en-US" sz="1800" b="0" dirty="0"/>
          </a:br>
          <a:r>
            <a:rPr lang="en-US" sz="1800" b="0" dirty="0"/>
            <a:t>	log:10M</a:t>
          </a:r>
          <a:r>
            <a:rPr lang="en-US" sz="1800" b="0" baseline="0" dirty="0"/>
            <a:t> : 23 MB</a:t>
          </a:r>
          <a:br>
            <a:rPr lang="en-US" sz="1800" b="0" baseline="0" dirty="0"/>
          </a:br>
          <a:r>
            <a:rPr lang="en-US" sz="1800" b="0" baseline="0" dirty="0"/>
            <a:t>	log:100M: 56 MB</a:t>
          </a:r>
          <a:br>
            <a:rPr lang="en-US" sz="1800" b="0" baseline="0" dirty="0"/>
          </a:br>
          <a:r>
            <a:rPr lang="en-US" sz="1800" b="0" baseline="0" dirty="0"/>
            <a:t>	log:500M: 86 MB</a:t>
          </a:r>
          <a:br>
            <a:rPr lang="en-US" sz="1800" b="0" baseline="0" dirty="0"/>
          </a:br>
          <a:r>
            <a:rPr lang="en-US" sz="1800" b="0" baseline="0" dirty="0"/>
            <a:t>	log:1B : 105 MB</a:t>
          </a:r>
          <a:endParaRPr lang="en-US" sz="1800" b="0" dirty="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A28FB-9AF4-4D09-83A4-9993CFD5D299}" type="datetimeFigureOut">
              <a:rPr lang="en-US" smtClean="0"/>
              <a:t>2/24/2014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6D59E-EC0D-456F-B4F0-68601D910D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4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488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2D2837-B79D-478F-BA4D-7F538455DF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85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88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74600-E56D-49CB-A284-08579906F5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92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74600-E56D-49CB-A284-08579906F5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19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9EB97-D6E8-4DAD-B772-0DAD1193B5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820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488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71D65-5188-42B9-841F-16F7D33415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0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71D65-5188-42B9-841F-16F7D33415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05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71D65-5188-42B9-841F-16F7D33415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05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accurately capturing dynamic control dependence in the presence of recursive functions and irregular control flow, we use the online algorithm by [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Xin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et al. ISSTA’07]. However, using this algorithm in the context of a dynamic binary instrumentation framework poses a major challenge.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 assumes the availability of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precomputed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static immediate post-dominator information for each basic block. Due to the presence of indirect jumps, accurate static construction of the control flow graph is not possible. As a result, the post-dominator information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precomputed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statically is imprecise and the dynamic control dependences computed are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imprecise as well. 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prior works, this problem is addressed by restricting the applicability of the slicing tool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binaries generated using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specific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compiler </a:t>
            </a:r>
            <a:r>
              <a:rPr lang="en-US" sz="1200" b="0" i="0" u="none" strike="noStrike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which limits the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applicability of the tool.</a:t>
            </a:r>
          </a:p>
          <a:p>
            <a:endParaRPr lang="en-US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488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71D65-5188-42B9-841F-16F7D33415C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05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71D65-5188-42B9-841F-16F7D33415C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0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604881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71D65-5188-42B9-841F-16F7D33415C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9052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4881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7F2C6-93C5-4D61-8E74-DB77BD7A95F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139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7F2C6-93C5-4D61-8E74-DB77BD7A95F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408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7F2C6-93C5-4D61-8E74-DB77BD7A95F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2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07F2C6-93C5-4D61-8E74-DB77BD7A95F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80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9EB97-D6E8-4DAD-B772-0DAD1193B5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819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C2D6A-029B-4DE1-942C-4A629C0CF399}" type="datetime1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8DEF6-89EE-41B4-BD1E-2281747A3654}" type="datetime1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72FB2-1336-4147-8A29-F346A76177EF}" type="datetime1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C5F5C-24E4-4492-AF11-0806A332041A}" type="datetime1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734D8-558A-421D-91C5-909DEAB6ADDF}" type="datetime1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9E9D3-FB40-455B-819B-B971569CF515}" type="datetime1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91019-8609-42A6-B087-00FBD63A1C7F}" type="datetime1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C448-FAE6-46BB-963C-6B0D055B8554}" type="datetime1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B4E79-8A6A-4B79-A311-2FCF4A28BBA5}" type="datetime1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E25918-6C2F-4B9D-A3AF-410596F4A88D}" type="datetime1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352DB-76F0-4973-8DF0-9049B23457A8}" type="datetime1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9C5C3-D720-4694-BB4E-D7E9B97A59E7}" type="datetime1">
              <a:rPr lang="zh-CN" altLang="en-US" smtClean="0"/>
              <a:t>2014/2/24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inplay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1520" y="381000"/>
            <a:ext cx="8784976" cy="2362200"/>
          </a:xfrm>
        </p:spPr>
        <p:txBody>
          <a:bodyPr>
            <a:normAutofit fontScale="90000"/>
          </a:bodyPr>
          <a:lstStyle/>
          <a:p>
            <a:r>
              <a:rPr lang="en-US" b="1" i="1" dirty="0" err="1"/>
              <a:t>DrDebug</a:t>
            </a:r>
            <a:r>
              <a:rPr lang="en-US" b="1" i="1" dirty="0"/>
              <a:t>: </a:t>
            </a:r>
            <a:r>
              <a:rPr lang="en-US" b="1" i="1" u="sng" dirty="0"/>
              <a:t>D</a:t>
            </a:r>
            <a:r>
              <a:rPr lang="en-US" b="1" i="1" dirty="0"/>
              <a:t>eterministic </a:t>
            </a:r>
            <a:r>
              <a:rPr lang="en-US" b="1" i="1" u="sng" dirty="0"/>
              <a:t>R</a:t>
            </a:r>
            <a:r>
              <a:rPr lang="en-US" b="1" i="1" dirty="0"/>
              <a:t>eplay based Cyclic </a:t>
            </a:r>
            <a:r>
              <a:rPr lang="en-US" b="1" i="1" u="sng" dirty="0" smtClean="0"/>
              <a:t>Debug</a:t>
            </a:r>
            <a:r>
              <a:rPr lang="en-US" b="1" i="1" dirty="0" smtClean="0"/>
              <a:t>ging with </a:t>
            </a:r>
            <a:r>
              <a:rPr lang="en-US" b="1" i="1" dirty="0"/>
              <a:t>Dynamic Slicing</a:t>
            </a:r>
            <a:r>
              <a:rPr lang="en-US" dirty="0"/>
              <a:t/>
            </a:r>
            <a:br>
              <a:rPr lang="en-US" dirty="0"/>
            </a:br>
            <a:endParaRPr lang="en-US" altLang="zh-CN" b="1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352800"/>
            <a:ext cx="8287072" cy="2819400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Yan Wang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Harish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Patil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**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Cristiano Pereira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**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Gregory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Lueck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**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Rajiv Gupta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and 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Iulian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Neamtiu</a:t>
            </a:r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</a:t>
            </a:r>
          </a:p>
          <a:p>
            <a:r>
              <a:rPr lang="en-US" altLang="zh-CN" sz="2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*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University </a:t>
            </a:r>
            <a:r>
              <a:rPr lang="en-US" altLang="zh-CN" dirty="0">
                <a:solidFill>
                  <a:schemeClr val="accent4">
                    <a:lumMod val="75000"/>
                  </a:schemeClr>
                </a:solidFill>
              </a:rPr>
              <a:t>of California </a:t>
            </a:r>
            <a:r>
              <a:rPr lang="en-US" altLang="zh-CN" dirty="0" smtClean="0">
                <a:solidFill>
                  <a:schemeClr val="accent4">
                    <a:lumMod val="75000"/>
                  </a:schemeClr>
                </a:solidFill>
              </a:rPr>
              <a:t>Riverside</a:t>
            </a:r>
          </a:p>
          <a:p>
            <a:r>
              <a:rPr lang="en-US" sz="2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**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Intel Corporation</a:t>
            </a:r>
          </a:p>
          <a:p>
            <a:pPr marL="457200" indent="-457200">
              <a:buFont typeface="Arial" charset="0"/>
              <a:buChar char="•"/>
            </a:pPr>
            <a:endParaRPr lang="en-US" altLang="zh-CN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420858"/>
      </p:ext>
    </p:extLst>
  </p:cSld>
  <p:clrMapOvr>
    <a:masterClrMapping/>
  </p:clrMapOvr>
  <p:transition advTm="92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3184" y="76200"/>
            <a:ext cx="8507288" cy="88423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000000"/>
                </a:solidFill>
              </a:rPr>
              <a:t>Other Contributions 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50405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Improve Precision of Dynamic Slice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Dynamic Data Dependence Precision</a:t>
            </a:r>
          </a:p>
          <a:p>
            <a:pPr marL="1200150" lvl="2" indent="-342900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Filter out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spurious register dependences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due to save/restore pairs at the entry/exit of each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function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Dynamic Control Dependence Precision</a:t>
            </a:r>
          </a:p>
          <a:p>
            <a:pPr marL="1200150" lvl="2" indent="-342900"/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Presence of Indirect jumps 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Inaccurate CFG</a:t>
            </a:r>
          </a:p>
          <a:p>
            <a:pPr marL="857250" lvl="2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                           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Missing Control Dependence</a:t>
            </a:r>
          </a:p>
          <a:p>
            <a:pPr marL="1200150" lvl="2" indent="-342900"/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Refine CFG with dynamically collected jump targets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Integration with Maple [Yu et al.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OOPSLA’12]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apture exposed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buggy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execution into pinball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Debug exposed concurrency bug with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DrDebug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1314450" lvl="3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3703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48" y="1340768"/>
            <a:ext cx="8568952" cy="51163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组合 2"/>
          <p:cNvGrpSpPr/>
          <p:nvPr/>
        </p:nvGrpSpPr>
        <p:grpSpPr>
          <a:xfrm>
            <a:off x="251520" y="4217233"/>
            <a:ext cx="6408712" cy="2239860"/>
            <a:chOff x="179512" y="4217233"/>
            <a:chExt cx="6408712" cy="2239860"/>
          </a:xfrm>
        </p:grpSpPr>
        <p:sp>
          <p:nvSpPr>
            <p:cNvPr id="2" name="矩形 1"/>
            <p:cNvSpPr/>
            <p:nvPr/>
          </p:nvSpPr>
          <p:spPr>
            <a:xfrm>
              <a:off x="179512" y="4937313"/>
              <a:ext cx="5832648" cy="1519780"/>
            </a:xfrm>
            <a:prstGeom prst="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椭圆形标注 4"/>
            <p:cNvSpPr/>
            <p:nvPr/>
          </p:nvSpPr>
          <p:spPr>
            <a:xfrm>
              <a:off x="5148064" y="4217233"/>
              <a:ext cx="1440160" cy="576064"/>
            </a:xfrm>
            <a:prstGeom prst="wedgeEllipseCallout">
              <a:avLst>
                <a:gd name="adj1" fmla="val -73631"/>
                <a:gd name="adj2" fmla="val 6960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Slice Criterion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/>
          <p:cNvSpPr txBox="1">
            <a:spLocks/>
          </p:cNvSpPr>
          <p:nvPr/>
        </p:nvSpPr>
        <p:spPr>
          <a:xfrm>
            <a:off x="457200" y="0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err="1" smtClean="0"/>
              <a:t>DrDebug</a:t>
            </a:r>
            <a:r>
              <a:rPr lang="en-US" sz="3600" b="1" dirty="0" smtClean="0"/>
              <a:t> GUI Showing a Dynamic </a:t>
            </a:r>
            <a:r>
              <a:rPr lang="en-US" sz="3600" b="1" dirty="0"/>
              <a:t>S</a:t>
            </a:r>
            <a:r>
              <a:rPr lang="en-US" sz="3600" b="1" dirty="0" smtClean="0"/>
              <a:t>lice</a:t>
            </a:r>
            <a:endParaRPr lang="en-US" sz="3600" b="1" dirty="0"/>
          </a:p>
        </p:txBody>
      </p:sp>
      <p:sp>
        <p:nvSpPr>
          <p:cNvPr id="7" name="椭圆 6"/>
          <p:cNvSpPr/>
          <p:nvPr/>
        </p:nvSpPr>
        <p:spPr>
          <a:xfrm>
            <a:off x="6300192" y="1340768"/>
            <a:ext cx="1296144" cy="36004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7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</p:spPr>
        <p:txBody>
          <a:bodyPr>
            <a:normAutofit/>
          </a:bodyPr>
          <a:lstStyle/>
          <a:p>
            <a:r>
              <a:rPr lang="en-US" sz="3600" b="1" dirty="0"/>
              <a:t>Data Race bugs used in our </a:t>
            </a:r>
            <a:r>
              <a:rPr lang="en-US" sz="3600" b="1" dirty="0" smtClean="0"/>
              <a:t>Case Studies</a:t>
            </a:r>
            <a:endParaRPr lang="en-US" sz="3600" b="1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010960"/>
              </p:ext>
            </p:extLst>
          </p:nvPr>
        </p:nvGraphicFramePr>
        <p:xfrm>
          <a:off x="467544" y="1412777"/>
          <a:ext cx="8020000" cy="3672408"/>
        </p:xfrm>
        <a:graphic>
          <a:graphicData uri="http://schemas.openxmlformats.org/drawingml/2006/table">
            <a:tbl>
              <a:tblPr/>
              <a:tblGrid>
                <a:gridCol w="1800200"/>
                <a:gridCol w="6219800"/>
              </a:tblGrid>
              <a:tr h="6330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Program Name</a:t>
                      </a:r>
                      <a:endParaRPr lang="en-US" sz="20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Bug Description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66741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pbzip2-0.9.4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data race on variable </a:t>
                      </a:r>
                      <a:r>
                        <a:rPr lang="en-US" i="1" dirty="0" err="1" smtClean="0"/>
                        <a:t>fifo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smtClean="0">
                          <a:sym typeface="Wingdings" pitchFamily="2" charset="2"/>
                        </a:rPr>
                        <a:t></a:t>
                      </a:r>
                      <a:r>
                        <a:rPr lang="en-US" i="1" dirty="0" smtClean="0"/>
                        <a:t> </a:t>
                      </a:r>
                      <a:r>
                        <a:rPr lang="en-US" i="1" dirty="0" err="1" smtClean="0"/>
                        <a:t>mut</a:t>
                      </a:r>
                      <a:r>
                        <a:rPr lang="en-US" i="1" dirty="0" smtClean="0"/>
                        <a:t> </a:t>
                      </a:r>
                      <a:r>
                        <a:rPr lang="en-US" dirty="0" smtClean="0"/>
                        <a:t>between main thread and the compressor threads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8101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Aget-0.57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A data race on variable </a:t>
                      </a:r>
                      <a:r>
                        <a:rPr lang="en-US" i="1" smtClean="0"/>
                        <a:t>bwritten</a:t>
                      </a:r>
                      <a:r>
                        <a:rPr lang="en-US" baseline="0" smtClean="0"/>
                        <a:t> </a:t>
                      </a:r>
                      <a:r>
                        <a:rPr lang="en-US" smtClean="0"/>
                        <a:t>between downloader threads and the signal handler thread</a:t>
                      </a:r>
                      <a:endParaRPr lang="en-US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9094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Mozilla-1.9.1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A data race on variable </a:t>
                      </a:r>
                      <a:r>
                        <a:rPr lang="en-US" i="1" dirty="0" err="1" smtClean="0"/>
                        <a:t>rt</a:t>
                      </a:r>
                      <a:r>
                        <a:rPr lang="en-US" i="1" dirty="0" err="1" smtClean="0">
                          <a:sym typeface="Wingdings" pitchFamily="2" charset="2"/>
                        </a:rPr>
                        <a:t></a:t>
                      </a:r>
                      <a:r>
                        <a:rPr lang="en-US" i="1" dirty="0" err="1" smtClean="0"/>
                        <a:t>scriptFilenameTable</a:t>
                      </a:r>
                      <a:r>
                        <a:rPr lang="en-US" dirty="0" smtClean="0"/>
                        <a:t>. One thread destroys a hash table, and another thread crashes in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i="1" dirty="0" err="1" smtClean="0"/>
                        <a:t>js_SweepScriptFilenames</a:t>
                      </a:r>
                      <a:r>
                        <a:rPr lang="en-US" dirty="0" smtClean="0"/>
                        <a:t> when accessing this hash 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Rectangle 5"/>
          <p:cNvSpPr/>
          <p:nvPr/>
        </p:nvSpPr>
        <p:spPr>
          <a:xfrm>
            <a:off x="395536" y="5221649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/>
              <a:t>Quantify the buggy execution region size for real bugs.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/>
              <a:t>Time and space overhead of </a:t>
            </a:r>
            <a:r>
              <a:rPr lang="en-US" sz="2000" i="1" dirty="0" err="1" smtClean="0"/>
              <a:t>DrDebug</a:t>
            </a:r>
            <a:r>
              <a:rPr lang="en-US" sz="2000" i="1" dirty="0" smtClean="0"/>
              <a:t> are reasonable for real bugs.</a:t>
            </a:r>
            <a:endParaRPr lang="en-US" sz="2000" i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51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</p:spPr>
        <p:txBody>
          <a:bodyPr/>
          <a:lstStyle/>
          <a:p>
            <a:r>
              <a:rPr lang="en-US" sz="2800" b="1" dirty="0" smtClean="0"/>
              <a:t>Time and Space Overheads for Data Race Bugs with </a:t>
            </a:r>
            <a:r>
              <a:rPr lang="en-US" sz="2800" b="1" dirty="0" smtClean="0">
                <a:solidFill>
                  <a:srgbClr val="FF0000"/>
                </a:solidFill>
              </a:rPr>
              <a:t>Buggy Execution Region</a:t>
            </a:r>
            <a:endParaRPr lang="en-US" sz="28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85971"/>
              </p:ext>
            </p:extLst>
          </p:nvPr>
        </p:nvGraphicFramePr>
        <p:xfrm>
          <a:off x="251520" y="1268760"/>
          <a:ext cx="8568953" cy="3817834"/>
        </p:xfrm>
        <a:graphic>
          <a:graphicData uri="http://schemas.openxmlformats.org/drawingml/2006/table">
            <a:tbl>
              <a:tblPr/>
              <a:tblGrid>
                <a:gridCol w="1224136"/>
                <a:gridCol w="1152128"/>
                <a:gridCol w="2018071"/>
                <a:gridCol w="732389"/>
                <a:gridCol w="1025345"/>
                <a:gridCol w="1098583"/>
                <a:gridCol w="1318301"/>
              </a:tblGrid>
              <a:tr h="360041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Program Name</a:t>
                      </a:r>
                      <a:endParaRPr lang="en-US" sz="1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#ins(%ins in region vs. total)</a:t>
                      </a:r>
                    </a:p>
                    <a:p>
                      <a:pPr algn="ctr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#ins in slice pinball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(%ins in slice vs. region</a:t>
                      </a:r>
                      <a:r>
                        <a:rPr lang="en-US" sz="1800" baseline="0" dirty="0" smtClean="0">
                          <a:solidFill>
                            <a:schemeClr val="tx1"/>
                          </a:solidFill>
                        </a:rPr>
                        <a:t> pinball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Logging Overhead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Replay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(sec)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Slicing Time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(sec)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(sec)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Space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(MB)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540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Pbzip2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(</a:t>
                      </a:r>
                      <a:r>
                        <a:rPr lang="en-US" b="1" dirty="0" smtClean="0"/>
                        <a:t>0.9.4</a:t>
                      </a:r>
                      <a:r>
                        <a:rPr lang="en-US" sz="1800" b="1" dirty="0" smtClean="0"/>
                        <a:t>)</a:t>
                      </a:r>
                      <a:endParaRPr lang="en-US" sz="1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11,186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(0.04%)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1,065 (9.5%)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0.7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0.01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404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 smtClean="0"/>
                        <a:t>Aget</a:t>
                      </a:r>
                      <a:endParaRPr lang="en-US" sz="1800" b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/>
                        <a:t>(</a:t>
                      </a:r>
                      <a:r>
                        <a:rPr lang="en-US" b="1" dirty="0" smtClean="0"/>
                        <a:t>0.57</a:t>
                      </a:r>
                      <a:r>
                        <a:rPr lang="en-US" sz="1800" b="1" dirty="0" smtClean="0"/>
                        <a:t>)</a:t>
                      </a:r>
                      <a:endParaRPr lang="en-US" sz="1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108,695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(14.3%)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51,278(47.2%)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8.4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3.9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0.02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821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Mozilla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(1.9.1)</a:t>
                      </a:r>
                    </a:p>
                    <a:p>
                      <a:endParaRPr lang="en-US" sz="1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999,997</a:t>
                      </a:r>
                    </a:p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(12.2%)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100 (0.01%)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9.9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1.1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3.6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1.2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" name="Content Placeholder 4" descr="ucr_logo_cmyk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15200" y="6400800"/>
            <a:ext cx="1752600" cy="381000"/>
          </a:xfrm>
        </p:spPr>
      </p:pic>
      <p:sp>
        <p:nvSpPr>
          <p:cNvPr id="5" name="Rectangle 1"/>
          <p:cNvSpPr/>
          <p:nvPr/>
        </p:nvSpPr>
        <p:spPr>
          <a:xfrm>
            <a:off x="1475656" y="2564905"/>
            <a:ext cx="1152128" cy="25202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/>
          <p:cNvSpPr/>
          <p:nvPr/>
        </p:nvSpPr>
        <p:spPr>
          <a:xfrm>
            <a:off x="2627784" y="2564905"/>
            <a:ext cx="2016224" cy="25202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/>
          <p:cNvSpPr/>
          <p:nvPr/>
        </p:nvSpPr>
        <p:spPr>
          <a:xfrm>
            <a:off x="4644008" y="2564905"/>
            <a:ext cx="1728192" cy="25202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6372200" y="2564905"/>
            <a:ext cx="1152128" cy="25202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1"/>
          <p:cNvSpPr/>
          <p:nvPr/>
        </p:nvSpPr>
        <p:spPr>
          <a:xfrm>
            <a:off x="7524328" y="2564905"/>
            <a:ext cx="1296144" cy="252028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5"/>
          <p:cNvSpPr/>
          <p:nvPr/>
        </p:nvSpPr>
        <p:spPr>
          <a:xfrm>
            <a:off x="395536" y="5293657"/>
            <a:ext cx="820891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i="1" dirty="0" smtClean="0"/>
              <a:t>Buggy region size </a:t>
            </a:r>
            <a:r>
              <a:rPr lang="en-US" sz="2000" i="1" dirty="0" smtClean="0">
                <a:solidFill>
                  <a:srgbClr val="FF0000"/>
                </a:solidFill>
              </a:rPr>
              <a:t>~ 1M 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/>
              <a:t>Buggy Region: </a:t>
            </a:r>
            <a:r>
              <a:rPr lang="en-US" sz="2000" i="1" dirty="0" smtClean="0">
                <a:solidFill>
                  <a:srgbClr val="FF0000"/>
                </a:solidFill>
              </a:rPr>
              <a:t>&lt;15</a:t>
            </a:r>
            <a:r>
              <a:rPr lang="en-US" sz="2000" dirty="0" smtClean="0">
                <a:solidFill>
                  <a:srgbClr val="FF0000"/>
                </a:solidFill>
              </a:rPr>
              <a:t>% of total execution </a:t>
            </a:r>
            <a:endParaRPr lang="en-US" sz="2000" i="1" dirty="0" smtClean="0">
              <a:solidFill>
                <a:srgbClr val="FF0000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i="1" dirty="0" smtClean="0"/>
              <a:t>Execution Slice:  </a:t>
            </a:r>
            <a:r>
              <a:rPr lang="en-US" sz="2000" i="1" dirty="0" smtClean="0">
                <a:solidFill>
                  <a:srgbClr val="FF0000"/>
                </a:solidFill>
              </a:rPr>
              <a:t>&lt;48%  of buggy region</a:t>
            </a:r>
            <a:r>
              <a:rPr lang="en-US" sz="2000" i="1" dirty="0" smtClean="0"/>
              <a:t>,</a:t>
            </a:r>
            <a:r>
              <a:rPr lang="en-US" sz="2000" i="1" dirty="0" smtClean="0">
                <a:solidFill>
                  <a:srgbClr val="FF0000"/>
                </a:solidFill>
              </a:rPr>
              <a:t> &lt;7</a:t>
            </a:r>
            <a:r>
              <a:rPr lang="en-US" sz="2000" dirty="0" smtClean="0">
                <a:solidFill>
                  <a:srgbClr val="FF0000"/>
                </a:solidFill>
              </a:rPr>
              <a:t>% of total execution</a:t>
            </a: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endParaRPr lang="en-US" sz="2000" i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38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Logging</a:t>
            </a:r>
            <a:r>
              <a:rPr lang="en-US" sz="3600" b="1" dirty="0" smtClean="0"/>
              <a:t> Time Overheads</a:t>
            </a:r>
            <a:endParaRPr lang="en-US" sz="3600" b="1" dirty="0"/>
          </a:p>
        </p:txBody>
      </p:sp>
      <p:graphicFrame>
        <p:nvGraphicFramePr>
          <p:cNvPr id="4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878958"/>
              </p:ext>
            </p:extLst>
          </p:nvPr>
        </p:nvGraphicFramePr>
        <p:xfrm>
          <a:off x="229720" y="908720"/>
          <a:ext cx="8684559" cy="567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椭圆 1"/>
          <p:cNvSpPr/>
          <p:nvPr/>
        </p:nvSpPr>
        <p:spPr>
          <a:xfrm>
            <a:off x="7884368" y="2708920"/>
            <a:ext cx="1080120" cy="316835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308304" y="6093296"/>
            <a:ext cx="15115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w</a:t>
            </a:r>
            <a:r>
              <a:rPr lang="en-US" sz="1500" dirty="0" smtClean="0"/>
              <a:t>ith native input</a:t>
            </a:r>
            <a:endParaRPr lang="en-US" sz="15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48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Replay</a:t>
            </a:r>
            <a:r>
              <a:rPr lang="en-US" sz="3600" b="1" dirty="0" smtClean="0"/>
              <a:t> Time Overheads</a:t>
            </a:r>
            <a:endParaRPr lang="en-US" sz="3600" b="1" dirty="0"/>
          </a:p>
        </p:txBody>
      </p:sp>
      <p:graphicFrame>
        <p:nvGraphicFramePr>
          <p:cNvPr id="3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217534"/>
              </p:ext>
            </p:extLst>
          </p:nvPr>
        </p:nvGraphicFramePr>
        <p:xfrm>
          <a:off x="238713" y="980728"/>
          <a:ext cx="8666574" cy="5593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椭圆 3"/>
          <p:cNvSpPr/>
          <p:nvPr/>
        </p:nvSpPr>
        <p:spPr>
          <a:xfrm>
            <a:off x="7884368" y="2708920"/>
            <a:ext cx="1080120" cy="316835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472417" y="6042774"/>
            <a:ext cx="1597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</a:t>
            </a:r>
            <a:r>
              <a:rPr lang="en-US" sz="1600" dirty="0" smtClean="0"/>
              <a:t>ith native input</a:t>
            </a:r>
            <a:endParaRPr lang="en-US" sz="1600" dirty="0"/>
          </a:p>
        </p:txBody>
      </p:sp>
      <p:sp>
        <p:nvSpPr>
          <p:cNvPr id="2" name="矩形 1"/>
          <p:cNvSpPr/>
          <p:nvPr/>
        </p:nvSpPr>
        <p:spPr>
          <a:xfrm>
            <a:off x="629708" y="2729517"/>
            <a:ext cx="8028891" cy="18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The buggy </a:t>
            </a:r>
            <a:r>
              <a:rPr lang="en-US" sz="2800" b="1" dirty="0">
                <a:solidFill>
                  <a:schemeClr val="tx1"/>
                </a:solidFill>
              </a:rPr>
              <a:t>regions up to a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billion </a:t>
            </a:r>
            <a:r>
              <a:rPr lang="en-US" sz="2800" b="1" dirty="0">
                <a:solidFill>
                  <a:schemeClr val="tx1"/>
                </a:solidFill>
              </a:rPr>
              <a:t>instructions </a:t>
            </a:r>
            <a:r>
              <a:rPr lang="en-US" sz="2800" b="1" dirty="0" smtClean="0">
                <a:solidFill>
                  <a:schemeClr val="tx1"/>
                </a:solidFill>
              </a:rPr>
              <a:t>can </a:t>
            </a:r>
            <a:r>
              <a:rPr lang="en-US" sz="2800" b="1" dirty="0">
                <a:solidFill>
                  <a:schemeClr val="tx1"/>
                </a:solidFill>
              </a:rPr>
              <a:t>still be collected/replayed in reasonable </a:t>
            </a:r>
            <a:r>
              <a:rPr lang="en-US" sz="2800" b="1" dirty="0" smtClean="0">
                <a:solidFill>
                  <a:schemeClr val="tx1"/>
                </a:solidFill>
              </a:rPr>
              <a:t>time(</a:t>
            </a:r>
            <a:r>
              <a:rPr lang="en-US" sz="2800" b="1" dirty="0" smtClean="0">
                <a:solidFill>
                  <a:srgbClr val="FF0000"/>
                </a:solidFill>
              </a:rPr>
              <a:t>~2 min</a:t>
            </a:r>
            <a:r>
              <a:rPr lang="en-US" sz="2800" b="1" dirty="0" smtClean="0">
                <a:solidFill>
                  <a:schemeClr val="tx1"/>
                </a:solidFill>
              </a:rPr>
              <a:t>).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91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Execution Slice</a:t>
            </a:r>
            <a:r>
              <a:rPr lang="en-US" sz="3600" b="1" dirty="0" smtClean="0"/>
              <a:t>: replay time </a:t>
            </a:r>
            <a:endParaRPr lang="en-US" sz="3600" b="1" dirty="0"/>
          </a:p>
        </p:txBody>
      </p:sp>
      <p:graphicFrame>
        <p:nvGraphicFramePr>
          <p:cNvPr id="4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233926"/>
              </p:ext>
            </p:extLst>
          </p:nvPr>
        </p:nvGraphicFramePr>
        <p:xfrm>
          <a:off x="238713" y="980728"/>
          <a:ext cx="8666574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椭圆 4"/>
          <p:cNvSpPr/>
          <p:nvPr/>
        </p:nvSpPr>
        <p:spPr>
          <a:xfrm>
            <a:off x="7884368" y="2708920"/>
            <a:ext cx="1080120" cy="316835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3275856" y="3897052"/>
            <a:ext cx="1368152" cy="324036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236296" y="6165304"/>
            <a:ext cx="15115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/>
              <a:t>w</a:t>
            </a:r>
            <a:r>
              <a:rPr lang="en-US" sz="1500" dirty="0" smtClean="0"/>
              <a:t>ith native input</a:t>
            </a:r>
            <a:endParaRPr lang="en-US" sz="1500" dirty="0"/>
          </a:p>
        </p:txBody>
      </p:sp>
      <p:sp>
        <p:nvSpPr>
          <p:cNvPr id="3" name="TextBox 2"/>
          <p:cNvSpPr txBox="1"/>
          <p:nvPr/>
        </p:nvSpPr>
        <p:spPr>
          <a:xfrm>
            <a:off x="8316416" y="3563724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36%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46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3184" y="76200"/>
            <a:ext cx="8507288" cy="884238"/>
          </a:xfrm>
        </p:spPr>
        <p:txBody>
          <a:bodyPr>
            <a:noAutofit/>
          </a:bodyPr>
          <a:lstStyle/>
          <a:p>
            <a:r>
              <a:rPr lang="en-US" sz="3600" b="1" smtClean="0"/>
              <a:t>Contributions</a:t>
            </a:r>
            <a:endParaRPr lang="en-US" sz="3600" b="1" dirty="0">
              <a:solidFill>
                <a:srgbClr val="000000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68052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Support for recording: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execution regions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dynamic slices 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Execution of dynamic slices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bug localization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replay efficiency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Backward navigation of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a dynamic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slice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along dependence edges with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Kdbg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based GUI 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Results:  </a:t>
            </a:r>
            <a:r>
              <a:rPr lang="en-US" sz="2400" i="1" dirty="0" smtClean="0"/>
              <a:t>Buggy </a:t>
            </a:r>
            <a:r>
              <a:rPr lang="en-US" sz="2400" i="1" dirty="0"/>
              <a:t>region: </a:t>
            </a:r>
            <a:r>
              <a:rPr lang="en-US" sz="2400" i="1" dirty="0">
                <a:solidFill>
                  <a:srgbClr val="FF0000"/>
                </a:solidFill>
              </a:rPr>
              <a:t> &lt;</a:t>
            </a:r>
            <a:r>
              <a:rPr lang="en-US" sz="2400" dirty="0">
                <a:solidFill>
                  <a:srgbClr val="FF0000"/>
                </a:solidFill>
              </a:rPr>
              <a:t>15% of </a:t>
            </a:r>
            <a:r>
              <a:rPr lang="en-US" sz="2400" dirty="0" smtClean="0">
                <a:solidFill>
                  <a:srgbClr val="FF0000"/>
                </a:solidFill>
              </a:rPr>
              <a:t>total execution</a:t>
            </a:r>
            <a:r>
              <a:rPr lang="en-US" sz="2400" dirty="0" smtClean="0"/>
              <a:t>;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i="1" dirty="0" smtClean="0"/>
              <a:t>Execution </a:t>
            </a:r>
            <a:r>
              <a:rPr lang="en-US" sz="2400" i="1" dirty="0"/>
              <a:t>slice:  </a:t>
            </a:r>
            <a:r>
              <a:rPr lang="en-US" sz="2400" i="1" dirty="0" smtClean="0">
                <a:solidFill>
                  <a:srgbClr val="FF0000"/>
                </a:solidFill>
              </a:rPr>
              <a:t>&lt;48</a:t>
            </a:r>
            <a:r>
              <a:rPr lang="en-US" sz="2400" i="1" dirty="0">
                <a:solidFill>
                  <a:srgbClr val="FF0000"/>
                </a:solidFill>
              </a:rPr>
              <a:t>%  of buggy region</a:t>
            </a:r>
            <a:r>
              <a:rPr lang="en-US" sz="2400" i="1" dirty="0"/>
              <a:t>,  </a:t>
            </a:r>
            <a:r>
              <a:rPr lang="en-US" sz="2400" i="1" dirty="0" smtClean="0">
                <a:solidFill>
                  <a:srgbClr val="FF0000"/>
                </a:solidFill>
              </a:rPr>
              <a:t>&lt;7</a:t>
            </a:r>
            <a:r>
              <a:rPr lang="en-US" sz="2400" i="1" dirty="0">
                <a:solidFill>
                  <a:srgbClr val="FF0000"/>
                </a:solidFill>
              </a:rPr>
              <a:t>% </a:t>
            </a:r>
            <a:r>
              <a:rPr lang="en-US" sz="2400" i="1" dirty="0" smtClean="0">
                <a:solidFill>
                  <a:srgbClr val="FF0000"/>
                </a:solidFill>
              </a:rPr>
              <a:t>of total execution</a:t>
            </a:r>
            <a:r>
              <a:rPr lang="en-US" sz="2400" i="1" dirty="0" smtClean="0"/>
              <a:t> </a:t>
            </a:r>
            <a:r>
              <a:rPr lang="en-US" sz="2400" i="1" dirty="0"/>
              <a:t>for bugs in 3 real-world programs</a:t>
            </a:r>
          </a:p>
          <a:p>
            <a:pPr>
              <a:buFont typeface="Wingdings" pitchFamily="2" charset="2"/>
              <a:buChar char="v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1500" y="5733256"/>
            <a:ext cx="754725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Replay-based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debugging and slicing is practical </a:t>
            </a: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we focus on a buggy region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6771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Q&amp;A?</a:t>
            </a:r>
            <a:endParaRPr lang="en-US" sz="6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51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Backup</a:t>
            </a:r>
            <a:endParaRPr lang="en-US" sz="60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0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 txBox="1">
            <a:spLocks/>
          </p:cNvSpPr>
          <p:nvPr/>
        </p:nvSpPr>
        <p:spPr>
          <a:xfrm>
            <a:off x="457200" y="160114"/>
            <a:ext cx="8229600" cy="10366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Cyclic Debugging for Multi-threaded Programs </a:t>
            </a:r>
            <a:endParaRPr lang="en-US" sz="3200" b="1" dirty="0"/>
          </a:p>
        </p:txBody>
      </p:sp>
      <p:grpSp>
        <p:nvGrpSpPr>
          <p:cNvPr id="3" name="组合 2"/>
          <p:cNvGrpSpPr/>
          <p:nvPr/>
        </p:nvGrpSpPr>
        <p:grpSpPr>
          <a:xfrm>
            <a:off x="2555776" y="2040554"/>
            <a:ext cx="1440160" cy="1540215"/>
            <a:chOff x="2843808" y="4653136"/>
            <a:chExt cx="1440160" cy="1540215"/>
          </a:xfrm>
        </p:grpSpPr>
        <p:pic>
          <p:nvPicPr>
            <p:cNvPr id="30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987824" y="5305351"/>
              <a:ext cx="936104" cy="8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1" name="TextBox 30"/>
            <p:cNvSpPr txBox="1"/>
            <p:nvPr/>
          </p:nvSpPr>
          <p:spPr>
            <a:xfrm>
              <a:off x="2843808" y="4653136"/>
              <a:ext cx="144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Mozilla</a:t>
              </a:r>
            </a:p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developer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164977" y="2356633"/>
            <a:ext cx="1245047" cy="923330"/>
            <a:chOff x="1236985" y="4797152"/>
            <a:chExt cx="1245047" cy="923330"/>
          </a:xfrm>
        </p:grpSpPr>
        <p:cxnSp>
          <p:nvCxnSpPr>
            <p:cNvPr id="33" name="Straight Arrow Connector 26"/>
            <p:cNvCxnSpPr/>
            <p:nvPr/>
          </p:nvCxnSpPr>
          <p:spPr>
            <a:xfrm>
              <a:off x="1236985" y="5218316"/>
              <a:ext cx="115725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1295297" y="4797152"/>
              <a:ext cx="118673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Bug report</a:t>
              </a:r>
            </a:p>
            <a:p>
              <a:endParaRPr lang="en-US" dirty="0"/>
            </a:p>
            <a:p>
              <a:r>
                <a:rPr lang="en-US" dirty="0" smtClean="0"/>
                <a:t>Id: 515403</a:t>
              </a:r>
              <a:endParaRPr lang="en-US" dirty="0"/>
            </a:p>
          </p:txBody>
        </p:sp>
      </p:grpSp>
      <p:sp>
        <p:nvSpPr>
          <p:cNvPr id="14" name="Rounded Rectangle 1"/>
          <p:cNvSpPr/>
          <p:nvPr/>
        </p:nvSpPr>
        <p:spPr>
          <a:xfrm>
            <a:off x="7244267" y="4168942"/>
            <a:ext cx="1552983" cy="11637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Observe program state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5" name="Rounded Rectangle 2"/>
          <p:cNvSpPr/>
          <p:nvPr/>
        </p:nvSpPr>
        <p:spPr>
          <a:xfrm>
            <a:off x="7194114" y="2642770"/>
            <a:ext cx="1529761" cy="10029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Fast-forward to the buggy region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AutoShape 17"/>
          <p:cNvSpPr>
            <a:spLocks noChangeArrowheads="1"/>
          </p:cNvSpPr>
          <p:nvPr/>
        </p:nvSpPr>
        <p:spPr bwMode="auto">
          <a:xfrm>
            <a:off x="5148064" y="2416106"/>
            <a:ext cx="906525" cy="769507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1600" b="1" dirty="0">
                <a:latin typeface="+mn-lt"/>
              </a:rPr>
              <a:t> Program </a:t>
            </a:r>
            <a:endParaRPr lang="en-US" sz="1600" b="1" dirty="0" smtClean="0">
              <a:latin typeface="+mn-lt"/>
            </a:endParaRPr>
          </a:p>
          <a:p>
            <a:pPr algn="ctr" eaLnBrk="0" hangingPunct="0"/>
            <a:r>
              <a:rPr lang="en-US" sz="1600" b="1" dirty="0" smtClean="0">
                <a:latin typeface="+mn-lt"/>
              </a:rPr>
              <a:t>binary </a:t>
            </a:r>
            <a:br>
              <a:rPr lang="en-US" sz="1600" b="1" dirty="0" smtClean="0">
                <a:latin typeface="+mn-lt"/>
              </a:rPr>
            </a:br>
            <a:r>
              <a:rPr lang="en-US" sz="1600" b="1" dirty="0" smtClean="0">
                <a:latin typeface="+mn-lt"/>
              </a:rPr>
              <a:t>+ input</a:t>
            </a:r>
            <a:endParaRPr lang="en-US" sz="1600" b="1" dirty="0">
              <a:latin typeface="+mn-lt"/>
            </a:endParaRPr>
          </a:p>
        </p:txBody>
      </p:sp>
      <p:sp>
        <p:nvSpPr>
          <p:cNvPr id="19" name="Rounded Rectangle 7"/>
          <p:cNvSpPr/>
          <p:nvPr/>
        </p:nvSpPr>
        <p:spPr>
          <a:xfrm>
            <a:off x="7097516" y="1016127"/>
            <a:ext cx="1722956" cy="10017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Root cause of the bug?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9"/>
          <p:cNvCxnSpPr/>
          <p:nvPr/>
        </p:nvCxnSpPr>
        <p:spPr>
          <a:xfrm>
            <a:off x="7958994" y="2017838"/>
            <a:ext cx="1" cy="624932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10"/>
          <p:cNvCxnSpPr/>
          <p:nvPr/>
        </p:nvCxnSpPr>
        <p:spPr>
          <a:xfrm>
            <a:off x="7958994" y="3641088"/>
            <a:ext cx="0" cy="51850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28"/>
          <p:cNvSpPr/>
          <p:nvPr/>
        </p:nvSpPr>
        <p:spPr>
          <a:xfrm>
            <a:off x="6111247" y="2762932"/>
            <a:ext cx="351742" cy="1122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Curved Right Arrow 4"/>
          <p:cNvSpPr/>
          <p:nvPr/>
        </p:nvSpPr>
        <p:spPr>
          <a:xfrm rot="21426391" flipV="1">
            <a:off x="6535051" y="1365872"/>
            <a:ext cx="627563" cy="361494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95536" y="1124744"/>
            <a:ext cx="2332197" cy="1015865"/>
            <a:chOff x="395536" y="1124744"/>
            <a:chExt cx="2332197" cy="1015865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536" y="1124744"/>
              <a:ext cx="1219954" cy="1015865"/>
            </a:xfrm>
            <a:prstGeom prst="rect">
              <a:avLst/>
            </a:prstGeom>
          </p:spPr>
        </p:pic>
        <p:sp>
          <p:nvSpPr>
            <p:cNvPr id="44" name="TextBox 43"/>
            <p:cNvSpPr txBox="1"/>
            <p:nvPr/>
          </p:nvSpPr>
          <p:spPr>
            <a:xfrm>
              <a:off x="1691680" y="1196752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  <a:r>
                <a:rPr lang="en-US" dirty="0" smtClean="0"/>
                <a:t>er. 1.9.1</a:t>
              </a:r>
              <a:endParaRPr lang="en-US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2267744" y="5301208"/>
            <a:ext cx="41405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 </a:t>
            </a:r>
            <a:r>
              <a:rPr lang="en-US" sz="2000" b="1" dirty="0" smtClean="0"/>
              <a:t>Buggy region (</a:t>
            </a:r>
            <a:r>
              <a:rPr lang="en-US" sz="2000" b="1" dirty="0" smtClean="0">
                <a:solidFill>
                  <a:srgbClr val="FF0000"/>
                </a:solidFill>
              </a:rPr>
              <a:t>12%</a:t>
            </a:r>
            <a:r>
              <a:rPr lang="en-US" sz="2000" b="1" dirty="0" smtClean="0"/>
              <a:t>) still large: 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</a:t>
            </a:r>
            <a:r>
              <a:rPr lang="en-US" sz="2000" b="1" dirty="0" smtClean="0">
                <a:solidFill>
                  <a:srgbClr val="FF0000"/>
                </a:solidFill>
              </a:rPr>
              <a:t>~1M instructions</a:t>
            </a:r>
          </a:p>
          <a:p>
            <a:r>
              <a:rPr lang="en-US" sz="2000" b="1" dirty="0" smtClean="0"/>
              <a:t> 	</a:t>
            </a:r>
            <a:r>
              <a:rPr lang="en-US" sz="2000" b="1" dirty="0" smtClean="0">
                <a:latin typeface="Wingdings"/>
                <a:ea typeface="Wingdings"/>
                <a:cs typeface="Wingdings"/>
                <a:sym typeface="Wingdings"/>
              </a:rPr>
              <a:t></a:t>
            </a:r>
            <a:r>
              <a:rPr lang="en-US" sz="2000" b="1" dirty="0" smtClean="0"/>
              <a:t> Difficult to locate the bug</a:t>
            </a:r>
            <a:endParaRPr lang="en-US" sz="2000" b="1" dirty="0"/>
          </a:p>
        </p:txBody>
      </p:sp>
      <p:grpSp>
        <p:nvGrpSpPr>
          <p:cNvPr id="49" name="组合 48"/>
          <p:cNvGrpSpPr/>
          <p:nvPr/>
        </p:nvGrpSpPr>
        <p:grpSpPr>
          <a:xfrm>
            <a:off x="323528" y="2520410"/>
            <a:ext cx="4435766" cy="1412646"/>
            <a:chOff x="323528" y="2520410"/>
            <a:chExt cx="4435766" cy="1412646"/>
          </a:xfrm>
        </p:grpSpPr>
        <p:sp>
          <p:nvSpPr>
            <p:cNvPr id="32" name="Lightning Bolt 19"/>
            <p:cNvSpPr/>
            <p:nvPr/>
          </p:nvSpPr>
          <p:spPr>
            <a:xfrm>
              <a:off x="539552" y="2520410"/>
              <a:ext cx="914400" cy="914400"/>
            </a:xfrm>
            <a:prstGeom prst="lightningBol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23528" y="3563724"/>
              <a:ext cx="44357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Data race on variable </a:t>
              </a:r>
              <a:r>
                <a:rPr lang="en-US" i="1" dirty="0" err="1" smtClean="0"/>
                <a:t>rt</a:t>
              </a:r>
              <a:r>
                <a:rPr lang="en-US" i="1" dirty="0" smtClean="0"/>
                <a:t>-&gt;</a:t>
              </a:r>
              <a:r>
                <a:rPr lang="en-US" i="1" dirty="0" err="1" smtClean="0"/>
                <a:t>scriptFilenameTable</a:t>
              </a:r>
              <a:endParaRPr lang="en-US" i="1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 dirty="0"/>
          </a:p>
        </p:txBody>
      </p:sp>
      <p:grpSp>
        <p:nvGrpSpPr>
          <p:cNvPr id="53" name="组合 52"/>
          <p:cNvGrpSpPr/>
          <p:nvPr/>
        </p:nvGrpSpPr>
        <p:grpSpPr>
          <a:xfrm>
            <a:off x="354306" y="4482879"/>
            <a:ext cx="461665" cy="1546793"/>
            <a:chOff x="509936" y="4482879"/>
            <a:chExt cx="461665" cy="1546793"/>
          </a:xfrm>
        </p:grpSpPr>
        <p:sp>
          <p:nvSpPr>
            <p:cNvPr id="5" name="TextBox 4"/>
            <p:cNvSpPr txBox="1"/>
            <p:nvPr/>
          </p:nvSpPr>
          <p:spPr>
            <a:xfrm>
              <a:off x="509936" y="4482879"/>
              <a:ext cx="461665" cy="1317027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Fast Forward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529206" y="4554887"/>
              <a:ext cx="10344" cy="14747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2241654" y="4881354"/>
            <a:ext cx="46346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b="1" dirty="0" smtClean="0"/>
              <a:t> Long wait while fast-</a:t>
            </a:r>
            <a:r>
              <a:rPr lang="en-US" sz="2000" b="1" dirty="0"/>
              <a:t>forwarding (</a:t>
            </a:r>
            <a:r>
              <a:rPr lang="en-US" sz="2000" b="1" dirty="0">
                <a:solidFill>
                  <a:srgbClr val="FF0000"/>
                </a:solidFill>
              </a:rPr>
              <a:t>88%</a:t>
            </a:r>
            <a:r>
              <a:rPr lang="en-US" sz="2000" b="1" dirty="0"/>
              <a:t>) 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947" y="6023029"/>
            <a:ext cx="2194789" cy="646331"/>
            <a:chOff x="947" y="6023029"/>
            <a:chExt cx="2194789" cy="646331"/>
          </a:xfrm>
        </p:grpSpPr>
        <p:sp>
          <p:nvSpPr>
            <p:cNvPr id="6" name="矩形 5"/>
            <p:cNvSpPr/>
            <p:nvPr/>
          </p:nvSpPr>
          <p:spPr>
            <a:xfrm>
              <a:off x="899592" y="6029672"/>
              <a:ext cx="1296144" cy="47983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47" y="6023029"/>
              <a:ext cx="8266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dirty="0" smtClean="0"/>
                <a:t>uggy</a:t>
              </a:r>
            </a:p>
            <a:p>
              <a:r>
                <a:rPr lang="en-US" dirty="0" smtClean="0"/>
                <a:t>Region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913847" y="3978823"/>
            <a:ext cx="1928674" cy="2546521"/>
            <a:chOff x="913847" y="3978823"/>
            <a:chExt cx="1928674" cy="2546521"/>
          </a:xfrm>
        </p:grpSpPr>
        <p:sp>
          <p:nvSpPr>
            <p:cNvPr id="22" name="Rectangle 4"/>
            <p:cNvSpPr/>
            <p:nvPr/>
          </p:nvSpPr>
          <p:spPr>
            <a:xfrm>
              <a:off x="997923" y="4365104"/>
              <a:ext cx="215063" cy="2160240"/>
            </a:xfrm>
            <a:prstGeom prst="rect">
              <a:avLst/>
            </a:prstGeom>
            <a:gradFill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30"/>
            <p:cNvSpPr/>
            <p:nvPr/>
          </p:nvSpPr>
          <p:spPr>
            <a:xfrm>
              <a:off x="1375546" y="5297034"/>
              <a:ext cx="269488" cy="122831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33"/>
            <p:cNvSpPr/>
            <p:nvPr/>
          </p:nvSpPr>
          <p:spPr>
            <a:xfrm>
              <a:off x="1838446" y="5297034"/>
              <a:ext cx="292472" cy="1228310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13847" y="3978823"/>
              <a:ext cx="13538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/>
                <a:t>m</a:t>
              </a:r>
              <a:r>
                <a:rPr lang="pt-BR" b="1" dirty="0" smtClean="0"/>
                <a:t>ain thread</a:t>
              </a:r>
              <a:endParaRPr lang="en-US" b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282928" y="4869160"/>
              <a:ext cx="411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T1</a:t>
              </a:r>
              <a:endParaRPr lang="en-US" b="1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737273" y="4869160"/>
              <a:ext cx="4118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T2</a:t>
              </a:r>
              <a:endParaRPr lang="en-US" b="1" dirty="0"/>
            </a:p>
          </p:txBody>
        </p:sp>
        <p:cxnSp>
          <p:nvCxnSpPr>
            <p:cNvPr id="29" name="Straight Arrow Connector 47"/>
            <p:cNvCxnSpPr/>
            <p:nvPr/>
          </p:nvCxnSpPr>
          <p:spPr>
            <a:xfrm rot="16200000" flipH="1">
              <a:off x="1223822" y="5401221"/>
              <a:ext cx="152400" cy="151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48"/>
            <p:cNvCxnSpPr/>
            <p:nvPr/>
          </p:nvCxnSpPr>
          <p:spPr>
            <a:xfrm rot="16200000" flipH="1">
              <a:off x="1686721" y="5477421"/>
              <a:ext cx="152400" cy="151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49"/>
            <p:cNvCxnSpPr/>
            <p:nvPr/>
          </p:nvCxnSpPr>
          <p:spPr>
            <a:xfrm rot="5400000">
              <a:off x="1678172" y="5706021"/>
              <a:ext cx="152400" cy="151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51"/>
            <p:cNvCxnSpPr/>
            <p:nvPr/>
          </p:nvCxnSpPr>
          <p:spPr>
            <a:xfrm rot="5400000">
              <a:off x="1715722" y="6085587"/>
              <a:ext cx="152400" cy="151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51"/>
            <p:cNvCxnSpPr/>
            <p:nvPr/>
          </p:nvCxnSpPr>
          <p:spPr>
            <a:xfrm rot="5400000">
              <a:off x="1644359" y="6309995"/>
              <a:ext cx="152400" cy="151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52"/>
            <p:cNvCxnSpPr/>
            <p:nvPr/>
          </p:nvCxnSpPr>
          <p:spPr>
            <a:xfrm rot="16200000" flipH="1">
              <a:off x="1136112" y="6297419"/>
              <a:ext cx="304800" cy="151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51"/>
            <p:cNvCxnSpPr/>
            <p:nvPr/>
          </p:nvCxnSpPr>
          <p:spPr>
            <a:xfrm rot="5400000">
              <a:off x="1211666" y="5923714"/>
              <a:ext cx="152400" cy="15105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201879" y="4571836"/>
              <a:ext cx="16406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 smtClean="0"/>
                <a:t>worker threads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13993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8" grpId="0" animBg="1"/>
      <p:bldP spid="19" grpId="0" animBg="1"/>
      <p:bldP spid="23" grpId="0" animBg="1"/>
      <p:bldP spid="41" grpId="0" animBg="1"/>
      <p:bldP spid="45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4586536" y="1572916"/>
            <a:ext cx="995218" cy="765221"/>
          </a:xfrm>
          <a:prstGeom prst="flowChartPunchedTape">
            <a:avLst/>
          </a:prstGeom>
          <a:noFill/>
          <a:ln w="508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eaLnBrk="0" hangingPunct="0"/>
            <a:r>
              <a:rPr lang="en-US" sz="1600" b="1" i="1" dirty="0" smtClean="0">
                <a:latin typeface="Verdana" pitchFamily="34" charset="0"/>
              </a:rPr>
              <a:t>pinball</a:t>
            </a:r>
            <a:endParaRPr lang="en-US" sz="1600" b="1" dirty="0">
              <a:latin typeface="Verdana" pitchFamily="34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2909885" y="889006"/>
            <a:ext cx="1361072" cy="1666998"/>
          </a:xfrm>
          <a:prstGeom prst="ellipse">
            <a:avLst/>
          </a:prstGeom>
          <a:solidFill>
            <a:srgbClr val="CCFFFF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eaLnBrk="0" hangingPunct="0"/>
            <a:r>
              <a:rPr lang="en-US" sz="1600" b="1" dirty="0" smtClean="0"/>
              <a:t>Logger</a:t>
            </a:r>
          </a:p>
          <a:p>
            <a:pPr eaLnBrk="0" hangingPunct="0"/>
            <a:r>
              <a:rPr lang="en-US" sz="1600" b="1" dirty="0" smtClean="0"/>
              <a:t>(w/ fast </a:t>
            </a:r>
            <a:br>
              <a:rPr lang="en-US" sz="1600" b="1" dirty="0" smtClean="0"/>
            </a:br>
            <a:r>
              <a:rPr lang="en-US" sz="1600" b="1" dirty="0" smtClean="0"/>
              <a:t>forward)</a:t>
            </a:r>
          </a:p>
          <a:p>
            <a:pPr eaLnBrk="0" hangingPunct="0"/>
            <a:endParaRPr lang="en-US" sz="1600" b="1" dirty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064665" y="1405121"/>
            <a:ext cx="1676190" cy="1173327"/>
          </a:xfrm>
          <a:prstGeom prst="ellipse">
            <a:avLst/>
          </a:prstGeom>
          <a:solidFill>
            <a:srgbClr val="CCFFFF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eaLnBrk="0" hangingPunct="0"/>
            <a:r>
              <a:rPr lang="en-US" sz="1600" b="1" i="1" dirty="0" smtClean="0"/>
              <a:t>Replayer</a:t>
            </a:r>
            <a:endParaRPr lang="en-US" sz="1600" b="1" i="1" dirty="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 flipV="1">
            <a:off x="4284325" y="1929495"/>
            <a:ext cx="302210" cy="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5581754" y="1929496"/>
            <a:ext cx="482911" cy="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endParaRPr lang="en-US" sz="1600"/>
          </a:p>
        </p:txBody>
      </p:sp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5855738" y="3025418"/>
            <a:ext cx="2219621" cy="786525"/>
          </a:xfrm>
          <a:prstGeom prst="flowChartAlternateProcess">
            <a:avLst/>
          </a:prstGeom>
          <a:solidFill>
            <a:schemeClr val="bg1"/>
          </a:solidFill>
          <a:ln w="508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1600" b="1" i="1" dirty="0" smtClean="0">
                <a:latin typeface="Verdana" pitchFamily="34" charset="0"/>
              </a:rPr>
              <a:t>Pin’s Debugger</a:t>
            </a:r>
            <a:endParaRPr lang="en-US" sz="1600" b="1" i="1" dirty="0">
              <a:latin typeface="Verdana" pitchFamily="34" charset="0"/>
            </a:endParaRPr>
          </a:p>
          <a:p>
            <a:pPr algn="ctr" eaLnBrk="0" hangingPunct="0"/>
            <a:r>
              <a:rPr lang="en-US" sz="1600" b="1" i="1" dirty="0" smtClean="0">
                <a:latin typeface="Verdana" pitchFamily="34" charset="0"/>
              </a:rPr>
              <a:t>Interface (</a:t>
            </a:r>
            <a:r>
              <a:rPr lang="en-US" sz="1600" b="1" i="1" dirty="0" err="1" smtClean="0">
                <a:latin typeface="Verdana" pitchFamily="34" charset="0"/>
              </a:rPr>
              <a:t>PinADX</a:t>
            </a:r>
            <a:r>
              <a:rPr lang="en-US" sz="1600" b="1" i="1" dirty="0" smtClean="0">
                <a:latin typeface="Verdana" pitchFamily="34" charset="0"/>
              </a:rPr>
              <a:t>)</a:t>
            </a:r>
            <a:endParaRPr lang="en-US" sz="1600" b="1" i="1" dirty="0">
              <a:latin typeface="Verdana" pitchFamily="34" charset="0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6701441" y="3807597"/>
            <a:ext cx="308228" cy="364855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391148" y="1526200"/>
            <a:ext cx="2049196" cy="858653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sz="1600" dirty="0"/>
              <a:t> </a:t>
            </a:r>
            <a:r>
              <a:rPr lang="en-US" sz="1600" b="1" dirty="0"/>
              <a:t>Program binary </a:t>
            </a:r>
            <a:r>
              <a:rPr lang="en-US" sz="1600" b="1" dirty="0" smtClean="0"/>
              <a:t/>
            </a:r>
            <a:br>
              <a:rPr lang="en-US" sz="1600" b="1" dirty="0" smtClean="0"/>
            </a:br>
            <a:r>
              <a:rPr lang="en-US" sz="1600" b="1" dirty="0" smtClean="0"/>
              <a:t>+ input</a:t>
            </a:r>
            <a:endParaRPr lang="en-US" sz="1600" b="1" dirty="0"/>
          </a:p>
        </p:txBody>
      </p:sp>
      <p:sp>
        <p:nvSpPr>
          <p:cNvPr id="17" name="Rounded Rectangle 16"/>
          <p:cNvSpPr/>
          <p:nvPr/>
        </p:nvSpPr>
        <p:spPr>
          <a:xfrm>
            <a:off x="5893434" y="5837236"/>
            <a:ext cx="2044127" cy="9041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Observe program state/ reach failure 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7959985" y="4751830"/>
            <a:ext cx="932495" cy="17509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flipV="1">
            <a:off x="4893796" y="4535501"/>
            <a:ext cx="977213" cy="19672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5921206" y="4190960"/>
            <a:ext cx="2066551" cy="1364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Form/Refine a hypothesis about the cause of the bug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>
            <a:off x="6701441" y="2628205"/>
            <a:ext cx="308228" cy="364855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29" name="Right Arrow 28"/>
          <p:cNvSpPr/>
          <p:nvPr/>
        </p:nvSpPr>
        <p:spPr>
          <a:xfrm>
            <a:off x="2462847" y="1790991"/>
            <a:ext cx="447039" cy="138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0" name="TextBox 29"/>
          <p:cNvSpPr txBox="1"/>
          <p:nvPr/>
        </p:nvSpPr>
        <p:spPr>
          <a:xfrm>
            <a:off x="3995936" y="2492896"/>
            <a:ext cx="25242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Capture Buggy Region</a:t>
            </a:r>
            <a:endParaRPr lang="en-US" sz="20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1259632" y="4685074"/>
            <a:ext cx="3458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Replay-based Cyclic Debugging</a:t>
            </a:r>
            <a:endParaRPr lang="en-US" sz="2000" b="1" dirty="0"/>
          </a:p>
        </p:txBody>
      </p:sp>
      <p:sp>
        <p:nvSpPr>
          <p:cNvPr id="2" name="Down Arrow 1"/>
          <p:cNvSpPr/>
          <p:nvPr/>
        </p:nvSpPr>
        <p:spPr>
          <a:xfrm>
            <a:off x="6786158" y="5584254"/>
            <a:ext cx="223511" cy="2529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457200" y="160114"/>
            <a:ext cx="8229600" cy="10366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Cyclic Debugging with </a:t>
            </a:r>
            <a:r>
              <a:rPr lang="en-US" sz="2800" dirty="0" err="1" smtClean="0"/>
              <a:t>DrDebug</a:t>
            </a:r>
            <a:endParaRPr lang="en-US" sz="2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606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457200" y="0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Dynamic Slicing in </a:t>
            </a:r>
            <a:r>
              <a:rPr lang="en-US" sz="2800" dirty="0" err="1" smtClean="0"/>
              <a:t>DrDebug</a:t>
            </a:r>
            <a:r>
              <a:rPr lang="en-US" sz="2800" dirty="0" smtClean="0"/>
              <a:t> when Integrated with </a:t>
            </a:r>
            <a:r>
              <a:rPr lang="en-US" sz="2800" dirty="0" err="1" smtClean="0"/>
              <a:t>PinPlay</a:t>
            </a:r>
            <a:endParaRPr lang="en-US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783754" y="4062096"/>
            <a:ext cx="7532662" cy="2247224"/>
            <a:chOff x="783754" y="4062096"/>
            <a:chExt cx="7532662" cy="2247224"/>
          </a:xfrm>
        </p:grpSpPr>
        <p:grpSp>
          <p:nvGrpSpPr>
            <p:cNvPr id="2" name="组合 1"/>
            <p:cNvGrpSpPr/>
            <p:nvPr/>
          </p:nvGrpSpPr>
          <p:grpSpPr>
            <a:xfrm>
              <a:off x="2631926" y="4062096"/>
              <a:ext cx="2138473" cy="1728192"/>
              <a:chOff x="2123728" y="692696"/>
              <a:chExt cx="2138473" cy="1728192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306978" y="1207854"/>
                <a:ext cx="1825615" cy="4209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Dynamic Slicing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2123728" y="692696"/>
                <a:ext cx="521271" cy="5137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/>
                  <a:t>Pin</a:t>
                </a:r>
                <a:endParaRPr lang="en-US" b="1" i="1" dirty="0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2177369" y="1042846"/>
                <a:ext cx="2084832" cy="1378042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2306978" y="1844823"/>
                <a:ext cx="1825615" cy="4320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chemeClr val="tx1"/>
                    </a:solidFill>
                  </a:rPr>
                  <a:t>Replayer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Left-Right Arrow 8"/>
            <p:cNvSpPr/>
            <p:nvPr/>
          </p:nvSpPr>
          <p:spPr>
            <a:xfrm flipV="1">
              <a:off x="7214542" y="5345427"/>
              <a:ext cx="453008" cy="10946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31990" y="5039044"/>
              <a:ext cx="1295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Remote </a:t>
              </a:r>
            </a:p>
            <a:p>
              <a:r>
                <a:rPr lang="en-US" dirty="0" smtClean="0"/>
                <a:t>Debugging </a:t>
              </a:r>
            </a:p>
            <a:p>
              <a:r>
                <a:rPr lang="en-US" dirty="0" smtClean="0"/>
                <a:t>Protocol</a:t>
              </a:r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731446" y="4998200"/>
              <a:ext cx="381000" cy="8039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KDbg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155382" y="4998200"/>
              <a:ext cx="533400" cy="803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GDB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Left-Right Arrow 20"/>
            <p:cNvSpPr/>
            <p:nvPr/>
          </p:nvSpPr>
          <p:spPr>
            <a:xfrm flipV="1">
              <a:off x="4864174" y="5343010"/>
              <a:ext cx="1219200" cy="114300"/>
            </a:xfrm>
            <a:prstGeom prst="leftRightArrow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98" name="Flowchart: Multidocument 17"/>
            <p:cNvSpPr/>
            <p:nvPr/>
          </p:nvSpPr>
          <p:spPr>
            <a:xfrm>
              <a:off x="783754" y="4703393"/>
              <a:ext cx="1008112" cy="723900"/>
            </a:xfrm>
            <a:prstGeom prst="flowChartMultidocument">
              <a:avLst/>
            </a:prstGeom>
            <a:solidFill>
              <a:srgbClr val="00B0F0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r</a:t>
              </a:r>
              <a:r>
                <a:rPr lang="en-US" b="1" dirty="0" smtClean="0">
                  <a:solidFill>
                    <a:srgbClr val="000000"/>
                  </a:solidFill>
                </a:rPr>
                <a:t>egion</a:t>
              </a:r>
            </a:p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pinball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107" name="Right Arrow 36"/>
            <p:cNvSpPr/>
            <p:nvPr/>
          </p:nvSpPr>
          <p:spPr>
            <a:xfrm>
              <a:off x="1948414" y="4996763"/>
              <a:ext cx="539496" cy="137160"/>
            </a:xfrm>
            <a:prstGeom prst="rightArrow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105" name="流程图: 文档 104"/>
            <p:cNvSpPr/>
            <p:nvPr/>
          </p:nvSpPr>
          <p:spPr>
            <a:xfrm>
              <a:off x="5683702" y="4420665"/>
              <a:ext cx="976464" cy="433519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slice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Right Arrow 36"/>
            <p:cNvSpPr/>
            <p:nvPr/>
          </p:nvSpPr>
          <p:spPr>
            <a:xfrm>
              <a:off x="4879030" y="4566152"/>
              <a:ext cx="708139" cy="137160"/>
            </a:xfrm>
            <a:prstGeom prst="rightArrow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56" name="笑脸 55"/>
            <p:cNvSpPr/>
            <p:nvPr/>
          </p:nvSpPr>
          <p:spPr>
            <a:xfrm>
              <a:off x="7816502" y="5235829"/>
              <a:ext cx="499914" cy="338435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691680" y="5939988"/>
              <a:ext cx="53424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(b) </a:t>
              </a:r>
              <a:r>
                <a:rPr lang="en-US" b="1" dirty="0"/>
                <a:t>Replay </a:t>
              </a:r>
              <a:r>
                <a:rPr lang="en-US" b="1" dirty="0" smtClean="0"/>
                <a:t>buggy Region and Compute </a:t>
              </a:r>
              <a:r>
                <a:rPr lang="en-US" b="1" dirty="0"/>
                <a:t>Dynamic Slices.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11560" y="1403484"/>
            <a:ext cx="6768752" cy="2097524"/>
            <a:chOff x="611560" y="1403484"/>
            <a:chExt cx="6768752" cy="2097524"/>
          </a:xfrm>
        </p:grpSpPr>
        <p:sp>
          <p:nvSpPr>
            <p:cNvPr id="44" name="TextBox 43"/>
            <p:cNvSpPr txBox="1"/>
            <p:nvPr/>
          </p:nvSpPr>
          <p:spPr>
            <a:xfrm>
              <a:off x="1835696" y="3131676"/>
              <a:ext cx="26010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(a) Capture buggy region.</a:t>
              </a:r>
              <a:endParaRPr lang="en-US" b="1" dirty="0"/>
            </a:p>
          </p:txBody>
        </p:sp>
        <p:sp>
          <p:nvSpPr>
            <p:cNvPr id="51" name="Right Arrow 36"/>
            <p:cNvSpPr/>
            <p:nvPr/>
          </p:nvSpPr>
          <p:spPr>
            <a:xfrm>
              <a:off x="5622776" y="2227198"/>
              <a:ext cx="533400" cy="228600"/>
            </a:xfrm>
            <a:prstGeom prst="rightArrow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52" name="Flowchart: Multidocument 17"/>
            <p:cNvSpPr/>
            <p:nvPr/>
          </p:nvSpPr>
          <p:spPr>
            <a:xfrm>
              <a:off x="6372200" y="1979548"/>
              <a:ext cx="1008112" cy="723900"/>
            </a:xfrm>
            <a:prstGeom prst="flowChartMultidocument">
              <a:avLst/>
            </a:prstGeom>
            <a:solidFill>
              <a:srgbClr val="00B0F0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r</a:t>
              </a:r>
              <a:r>
                <a:rPr lang="en-US" b="1" dirty="0" smtClean="0">
                  <a:solidFill>
                    <a:srgbClr val="000000"/>
                  </a:solidFill>
                </a:rPr>
                <a:t>egion</a:t>
              </a:r>
            </a:p>
            <a:p>
              <a:pPr algn="ctr"/>
              <a:r>
                <a:rPr lang="en-US" b="1" dirty="0" smtClean="0">
                  <a:solidFill>
                    <a:srgbClr val="000000"/>
                  </a:solidFill>
                </a:rPr>
                <a:t>pinball</a:t>
              </a:r>
              <a:endParaRPr lang="en-US" b="1" dirty="0">
                <a:solidFill>
                  <a:srgbClr val="000000"/>
                </a:solidFill>
              </a:endParaRPr>
            </a:p>
          </p:txBody>
        </p:sp>
        <p:sp>
          <p:nvSpPr>
            <p:cNvPr id="53" name="Right Arrow 36"/>
            <p:cNvSpPr/>
            <p:nvPr/>
          </p:nvSpPr>
          <p:spPr>
            <a:xfrm>
              <a:off x="2736360" y="2272918"/>
              <a:ext cx="539496" cy="137160"/>
            </a:xfrm>
            <a:prstGeom prst="rightArrow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grpSp>
          <p:nvGrpSpPr>
            <p:cNvPr id="54" name="组合 53"/>
            <p:cNvGrpSpPr/>
            <p:nvPr/>
          </p:nvGrpSpPr>
          <p:grpSpPr>
            <a:xfrm>
              <a:off x="3284240" y="1403484"/>
              <a:ext cx="2138473" cy="1373678"/>
              <a:chOff x="2123728" y="2924944"/>
              <a:chExt cx="2138473" cy="1373678"/>
            </a:xfrm>
          </p:grpSpPr>
          <p:sp>
            <p:nvSpPr>
              <p:cNvPr id="57" name="TextBox 56"/>
              <p:cNvSpPr txBox="1"/>
              <p:nvPr/>
            </p:nvSpPr>
            <p:spPr>
              <a:xfrm>
                <a:off x="2123728" y="2924944"/>
                <a:ext cx="906003" cy="509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/>
                  <a:t>Pin</a:t>
                </a:r>
                <a:endParaRPr lang="en-US" b="1" i="1" dirty="0"/>
              </a:p>
            </p:txBody>
          </p:sp>
          <p:sp>
            <p:nvSpPr>
              <p:cNvPr id="58" name="Rounded Rectangle 25"/>
              <p:cNvSpPr/>
              <p:nvPr/>
            </p:nvSpPr>
            <p:spPr>
              <a:xfrm>
                <a:off x="2177369" y="3289775"/>
                <a:ext cx="2084832" cy="100884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26"/>
              <p:cNvSpPr/>
              <p:nvPr/>
            </p:nvSpPr>
            <p:spPr>
              <a:xfrm>
                <a:off x="2389443" y="3485942"/>
                <a:ext cx="1660684" cy="668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logger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0" name="AutoShape 17"/>
            <p:cNvSpPr>
              <a:spLocks noChangeArrowheads="1"/>
            </p:cNvSpPr>
            <p:nvPr/>
          </p:nvSpPr>
          <p:spPr bwMode="auto">
            <a:xfrm>
              <a:off x="611560" y="1912983"/>
              <a:ext cx="2049196" cy="858653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dirty="0">
                  <a:latin typeface="+mn-lt"/>
                </a:rPr>
                <a:t> </a:t>
              </a:r>
              <a:r>
                <a:rPr lang="en-US" sz="1800" b="1" dirty="0">
                  <a:latin typeface="+mn-lt"/>
                </a:rPr>
                <a:t>Program binary </a:t>
              </a:r>
              <a:r>
                <a:rPr lang="en-US" sz="1800" b="1" dirty="0" smtClean="0">
                  <a:latin typeface="+mn-lt"/>
                </a:rPr>
                <a:t/>
              </a:r>
              <a:br>
                <a:rPr lang="en-US" sz="1800" b="1" dirty="0" smtClean="0">
                  <a:latin typeface="+mn-lt"/>
                </a:rPr>
              </a:br>
              <a:r>
                <a:rPr lang="en-US" sz="1800" b="1" dirty="0" smtClean="0">
                  <a:latin typeface="+mn-lt"/>
                </a:rPr>
                <a:t>+ input</a:t>
              </a:r>
              <a:endParaRPr lang="en-US" sz="1800" b="1" dirty="0">
                <a:latin typeface="+mn-lt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74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1"/>
          <p:cNvSpPr txBox="1">
            <a:spLocks/>
          </p:cNvSpPr>
          <p:nvPr/>
        </p:nvSpPr>
        <p:spPr>
          <a:xfrm>
            <a:off x="457200" y="0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Dynamic Slicing in </a:t>
            </a:r>
            <a:r>
              <a:rPr lang="en-US" sz="2800" dirty="0" err="1" smtClean="0"/>
              <a:t>DrDebug</a:t>
            </a:r>
            <a:r>
              <a:rPr lang="en-US" sz="2800" dirty="0" smtClean="0"/>
              <a:t> when Integrated with </a:t>
            </a:r>
            <a:r>
              <a:rPr lang="en-US" sz="2800" dirty="0" err="1" smtClean="0"/>
              <a:t>PinPlay</a:t>
            </a:r>
            <a:endParaRPr lang="en-US" sz="28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83754" y="1628800"/>
            <a:ext cx="5952628" cy="2016224"/>
            <a:chOff x="783754" y="1628800"/>
            <a:chExt cx="5952628" cy="2016224"/>
          </a:xfrm>
        </p:grpSpPr>
        <p:sp>
          <p:nvSpPr>
            <p:cNvPr id="43" name="Flowchart: Multidocument 17"/>
            <p:cNvSpPr/>
            <p:nvPr/>
          </p:nvSpPr>
          <p:spPr>
            <a:xfrm>
              <a:off x="5680298" y="2138384"/>
              <a:ext cx="1056084" cy="688722"/>
            </a:xfrm>
            <a:prstGeom prst="flowChartMultidocument">
              <a:avLst/>
            </a:prstGeom>
            <a:solidFill>
              <a:srgbClr val="00B050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s</a:t>
              </a:r>
              <a:r>
                <a:rPr lang="en-US" b="1" dirty="0" smtClean="0">
                  <a:solidFill>
                    <a:srgbClr val="000000"/>
                  </a:solidFill>
                </a:rPr>
                <a:t>lice</a:t>
              </a:r>
              <a:endParaRPr lang="en-US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pinball</a:t>
              </a: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2631926" y="1628800"/>
              <a:ext cx="2138473" cy="1373678"/>
              <a:chOff x="2123728" y="2924944"/>
              <a:chExt cx="2138473" cy="1373678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2123728" y="2924944"/>
                <a:ext cx="906003" cy="509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/>
                  <a:t>Pin</a:t>
                </a:r>
                <a:endParaRPr lang="en-US" b="1" i="1" dirty="0"/>
              </a:p>
            </p:txBody>
          </p:sp>
          <p:sp>
            <p:nvSpPr>
              <p:cNvPr id="46" name="Rounded Rectangle 25"/>
              <p:cNvSpPr/>
              <p:nvPr/>
            </p:nvSpPr>
            <p:spPr>
              <a:xfrm>
                <a:off x="2177369" y="3289775"/>
                <a:ext cx="2084832" cy="100884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26"/>
              <p:cNvSpPr/>
              <p:nvPr/>
            </p:nvSpPr>
            <p:spPr>
              <a:xfrm>
                <a:off x="2389443" y="3485942"/>
                <a:ext cx="1660684" cy="66866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chemeClr val="tx1"/>
                    </a:solidFill>
                  </a:rPr>
                  <a:t>Relogger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9" name="Right Arrow 36"/>
            <p:cNvSpPr/>
            <p:nvPr/>
          </p:nvSpPr>
          <p:spPr>
            <a:xfrm>
              <a:off x="4876115" y="2433272"/>
              <a:ext cx="708139" cy="137160"/>
            </a:xfrm>
            <a:prstGeom prst="rightArrow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77" name="Right Arrow 36"/>
            <p:cNvSpPr/>
            <p:nvPr/>
          </p:nvSpPr>
          <p:spPr>
            <a:xfrm>
              <a:off x="1948414" y="2429108"/>
              <a:ext cx="539496" cy="137160"/>
            </a:xfrm>
            <a:prstGeom prst="rightArrow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783754" y="1776873"/>
              <a:ext cx="1008112" cy="1441631"/>
              <a:chOff x="275556" y="3073017"/>
              <a:chExt cx="1008112" cy="1441631"/>
            </a:xfrm>
          </p:grpSpPr>
          <p:sp>
            <p:nvSpPr>
              <p:cNvPr id="50" name="流程图: 文档 49"/>
              <p:cNvSpPr/>
              <p:nvPr/>
            </p:nvSpPr>
            <p:spPr>
              <a:xfrm>
                <a:off x="291380" y="3073017"/>
                <a:ext cx="976464" cy="433519"/>
              </a:xfrm>
              <a:prstGeom prst="flowChartDocumen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chemeClr val="tx1"/>
                    </a:solidFill>
                  </a:rPr>
                  <a:t>slice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Flowchart: Multidocument 17"/>
              <p:cNvSpPr/>
              <p:nvPr/>
            </p:nvSpPr>
            <p:spPr>
              <a:xfrm>
                <a:off x="275556" y="3790748"/>
                <a:ext cx="1008112" cy="723900"/>
              </a:xfrm>
              <a:prstGeom prst="flowChartMultidocument">
                <a:avLst/>
              </a:prstGeom>
              <a:solidFill>
                <a:srgbClr val="00B0F0"/>
              </a:solidFill>
              <a:ln w="1270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0000"/>
                    </a:solidFill>
                  </a:rPr>
                  <a:t>r</a:t>
                </a:r>
                <a:r>
                  <a:rPr lang="en-US" b="1" dirty="0" smtClean="0">
                    <a:solidFill>
                      <a:srgbClr val="000000"/>
                    </a:solidFill>
                  </a:rPr>
                  <a:t>egion pinball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29571" y="3434528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+</a:t>
                </a:r>
                <a:endParaRPr lang="en-US" b="1" dirty="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835696" y="3275692"/>
              <a:ext cx="45686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(c) Generate </a:t>
              </a:r>
              <a:r>
                <a:rPr lang="en-US" b="1" dirty="0">
                  <a:solidFill>
                    <a:srgbClr val="00B050"/>
                  </a:solidFill>
                </a:rPr>
                <a:t>Slice Pinball </a:t>
              </a:r>
              <a:r>
                <a:rPr lang="en-US" b="1" dirty="0"/>
                <a:t>from </a:t>
              </a:r>
              <a:r>
                <a:rPr lang="en-US" b="1" dirty="0">
                  <a:solidFill>
                    <a:srgbClr val="00B0F0"/>
                  </a:solidFill>
                </a:rPr>
                <a:t>Region Pinball</a:t>
              </a:r>
              <a:r>
                <a:rPr lang="en-US" b="1" dirty="0"/>
                <a:t>.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83754" y="4077072"/>
            <a:ext cx="7532662" cy="1944216"/>
            <a:chOff x="783754" y="4077072"/>
            <a:chExt cx="7532662" cy="1944216"/>
          </a:xfrm>
        </p:grpSpPr>
        <p:sp>
          <p:nvSpPr>
            <p:cNvPr id="73" name="Left-Right Arrow 8"/>
            <p:cNvSpPr/>
            <p:nvPr/>
          </p:nvSpPr>
          <p:spPr>
            <a:xfrm flipV="1">
              <a:off x="7214542" y="4742419"/>
              <a:ext cx="453008" cy="10946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931990" y="4449886"/>
              <a:ext cx="1295400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Remote </a:t>
              </a:r>
            </a:p>
            <a:p>
              <a:r>
                <a:rPr lang="en-US" dirty="0" smtClean="0"/>
                <a:t>Debugging </a:t>
              </a:r>
            </a:p>
            <a:p>
              <a:r>
                <a:rPr lang="en-US" dirty="0" smtClean="0"/>
                <a:t>Protocol</a:t>
              </a:r>
              <a:endParaRPr lang="en-US" dirty="0"/>
            </a:p>
          </p:txBody>
        </p:sp>
        <p:sp>
          <p:nvSpPr>
            <p:cNvPr id="76" name="Rectangle 21"/>
            <p:cNvSpPr/>
            <p:nvPr/>
          </p:nvSpPr>
          <p:spPr>
            <a:xfrm>
              <a:off x="6731446" y="4395192"/>
              <a:ext cx="381000" cy="80392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err="1" smtClean="0">
                  <a:solidFill>
                    <a:schemeClr val="tx1"/>
                  </a:solidFill>
                </a:rPr>
                <a:t>KDbg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24"/>
            <p:cNvSpPr/>
            <p:nvPr/>
          </p:nvSpPr>
          <p:spPr>
            <a:xfrm>
              <a:off x="6155382" y="4395192"/>
              <a:ext cx="533400" cy="8039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GDB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Left-Right Arrow 20"/>
            <p:cNvSpPr/>
            <p:nvPr/>
          </p:nvSpPr>
          <p:spPr>
            <a:xfrm flipV="1">
              <a:off x="4864174" y="4740002"/>
              <a:ext cx="1219200" cy="114300"/>
            </a:xfrm>
            <a:prstGeom prst="leftRightArrow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sp>
          <p:nvSpPr>
            <p:cNvPr id="93" name="Right Arrow 36"/>
            <p:cNvSpPr/>
            <p:nvPr/>
          </p:nvSpPr>
          <p:spPr>
            <a:xfrm>
              <a:off x="1948414" y="4833086"/>
              <a:ext cx="539496" cy="137160"/>
            </a:xfrm>
            <a:prstGeom prst="rightArrow">
              <a:avLst/>
            </a:prstGeom>
            <a:solidFill>
              <a:schemeClr val="tx1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rgbClr val="000000"/>
                </a:solidFill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2631926" y="4077072"/>
              <a:ext cx="2138473" cy="1286852"/>
              <a:chOff x="2123728" y="4653136"/>
              <a:chExt cx="2138473" cy="1286852"/>
            </a:xfrm>
          </p:grpSpPr>
          <p:sp>
            <p:nvSpPr>
              <p:cNvPr id="97" name="TextBox 96"/>
              <p:cNvSpPr txBox="1"/>
              <p:nvPr/>
            </p:nvSpPr>
            <p:spPr>
              <a:xfrm>
                <a:off x="2123728" y="4653136"/>
                <a:ext cx="807263" cy="4561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 smtClean="0"/>
                  <a:t>Pin</a:t>
                </a:r>
                <a:endParaRPr lang="en-US" b="1" i="1" dirty="0"/>
              </a:p>
            </p:txBody>
          </p:sp>
          <p:sp>
            <p:nvSpPr>
              <p:cNvPr id="99" name="Rounded Rectangle 25"/>
              <p:cNvSpPr/>
              <p:nvPr/>
            </p:nvSpPr>
            <p:spPr>
              <a:xfrm>
                <a:off x="2177369" y="4965278"/>
                <a:ext cx="2084832" cy="97471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26"/>
              <p:cNvSpPr/>
              <p:nvPr/>
            </p:nvSpPr>
            <p:spPr>
              <a:xfrm>
                <a:off x="2405905" y="5156775"/>
                <a:ext cx="1627761" cy="560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chemeClr val="tx1"/>
                    </a:solidFill>
                  </a:rPr>
                  <a:t>Replayer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Flowchart: Multidocument 17"/>
            <p:cNvSpPr/>
            <p:nvPr/>
          </p:nvSpPr>
          <p:spPr>
            <a:xfrm>
              <a:off x="783754" y="4540478"/>
              <a:ext cx="1005840" cy="722376"/>
            </a:xfrm>
            <a:prstGeom prst="flowChartMultidocument">
              <a:avLst/>
            </a:prstGeom>
            <a:solidFill>
              <a:srgbClr val="00B050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s</a:t>
              </a:r>
              <a:r>
                <a:rPr lang="en-US" b="1" dirty="0" smtClean="0">
                  <a:solidFill>
                    <a:srgbClr val="000000"/>
                  </a:solidFill>
                </a:rPr>
                <a:t>lice</a:t>
              </a:r>
              <a:endParaRPr lang="en-US" b="1" dirty="0">
                <a:solidFill>
                  <a:srgbClr val="000000"/>
                </a:solidFill>
              </a:endParaRPr>
            </a:p>
            <a:p>
              <a:pPr algn="ctr"/>
              <a:r>
                <a:rPr lang="en-US" b="1" dirty="0">
                  <a:solidFill>
                    <a:srgbClr val="000000"/>
                  </a:solidFill>
                </a:rPr>
                <a:t>pinball</a:t>
              </a:r>
            </a:p>
          </p:txBody>
        </p:sp>
        <p:sp>
          <p:nvSpPr>
            <p:cNvPr id="55" name="笑脸 54"/>
            <p:cNvSpPr/>
            <p:nvPr/>
          </p:nvSpPr>
          <p:spPr>
            <a:xfrm>
              <a:off x="7816502" y="4602733"/>
              <a:ext cx="499914" cy="338435"/>
            </a:xfrm>
            <a:prstGeom prst="smileyFac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763688" y="5651956"/>
              <a:ext cx="55969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(d) Replay </a:t>
              </a:r>
              <a:r>
                <a:rPr lang="en-US" b="1" dirty="0"/>
                <a:t>Execution Slice and Debug by Examining State.</a:t>
              </a:r>
            </a:p>
          </p:txBody>
        </p:sp>
      </p:grp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06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68498"/>
            <a:ext cx="8229600" cy="884238"/>
          </a:xfrm>
        </p:spPr>
        <p:txBody>
          <a:bodyPr>
            <a:noAutofit/>
          </a:bodyPr>
          <a:lstStyle/>
          <a:p>
            <a:r>
              <a:rPr lang="en-US" sz="2800" dirty="0" smtClean="0"/>
              <a:t>Computing Dynamic Slicing for Multi-threaded Programs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32520"/>
            <a:ext cx="8229600" cy="458876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/>
              <a:t> </a:t>
            </a:r>
            <a:r>
              <a:rPr lang="en-US" sz="2800" dirty="0" smtClean="0"/>
              <a:t>Collect Per Thread Local Execution Traces</a:t>
            </a:r>
          </a:p>
          <a:p>
            <a:pPr marL="0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Construct </a:t>
            </a:r>
            <a:r>
              <a:rPr lang="en-US" sz="2800" dirty="0"/>
              <a:t>the Combined Global </a:t>
            </a:r>
            <a:r>
              <a:rPr lang="en-US" sz="2800" dirty="0" smtClean="0"/>
              <a:t>Trace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Shared Memory Access Order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 smtClean="0"/>
              <a:t>Topological Order</a:t>
            </a:r>
            <a:endParaRPr lang="en-US" sz="1600" dirty="0" smtClean="0"/>
          </a:p>
          <a:p>
            <a:pPr lvl="1">
              <a:buFont typeface="Arial" pitchFamily="34" charset="0"/>
              <a:buChar char="•"/>
            </a:pPr>
            <a:endParaRPr lang="en-US" sz="1600" dirty="0" smtClean="0"/>
          </a:p>
          <a:p>
            <a:pPr>
              <a:buFont typeface="Wingdings" pitchFamily="2" charset="2"/>
              <a:buChar char="v"/>
            </a:pPr>
            <a:r>
              <a:rPr lang="en-US" sz="2800" dirty="0" smtClean="0"/>
              <a:t> Compute </a:t>
            </a:r>
            <a:r>
              <a:rPr lang="en-US" sz="2800" dirty="0"/>
              <a:t>Dynamic Slice by Backwards Traversing the Global </a:t>
            </a:r>
            <a:r>
              <a:rPr lang="en-US" sz="2800" dirty="0" smtClean="0"/>
              <a:t>Trace</a:t>
            </a:r>
          </a:p>
          <a:p>
            <a:pPr marL="800100" lvl="2" indent="-400050"/>
            <a:r>
              <a:rPr lang="en-US" i="1" dirty="0" smtClean="0"/>
              <a:t>Adopted Limited </a:t>
            </a:r>
            <a:r>
              <a:rPr lang="en-US" i="1" dirty="0"/>
              <a:t>Preprocessing (LP) </a:t>
            </a:r>
            <a:r>
              <a:rPr lang="en-US" dirty="0"/>
              <a:t>algorithm </a:t>
            </a:r>
            <a:r>
              <a:rPr lang="en-US" dirty="0" smtClean="0"/>
              <a:t>[</a:t>
            </a:r>
            <a:r>
              <a:rPr lang="en-US" dirty="0"/>
              <a:t>Zhang et al., ICSE’03] to speed up the traversal of the trace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pic>
        <p:nvPicPr>
          <p:cNvPr id="4" name="Content Placeholder 4" descr="ucr_logo_cmy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315200" y="6400800"/>
            <a:ext cx="1752600" cy="38100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380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7200" y="-243408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 smtClean="0"/>
              <a:t>Dynamic Slicing a </a:t>
            </a:r>
            <a:r>
              <a:rPr lang="en-US" sz="3200" b="1" dirty="0"/>
              <a:t>M</a:t>
            </a:r>
            <a:r>
              <a:rPr lang="en-US" sz="3200" b="1" dirty="0" smtClean="0"/>
              <a:t>ultithreaded </a:t>
            </a:r>
            <a:r>
              <a:rPr lang="en-US" sz="3200" b="1" dirty="0"/>
              <a:t>P</a:t>
            </a:r>
            <a:r>
              <a:rPr lang="en-US" sz="3200" b="1" dirty="0" smtClean="0"/>
              <a:t>rogram</a:t>
            </a:r>
            <a:endParaRPr lang="en-US" sz="3200" b="1" dirty="0"/>
          </a:p>
        </p:txBody>
      </p:sp>
      <p:grpSp>
        <p:nvGrpSpPr>
          <p:cNvPr id="57" name="组合 56"/>
          <p:cNvGrpSpPr/>
          <p:nvPr/>
        </p:nvGrpSpPr>
        <p:grpSpPr>
          <a:xfrm>
            <a:off x="3982746" y="502220"/>
            <a:ext cx="2416288" cy="4473788"/>
            <a:chOff x="3982746" y="502220"/>
            <a:chExt cx="2416288" cy="4473788"/>
          </a:xfrm>
        </p:grpSpPr>
        <p:sp>
          <p:nvSpPr>
            <p:cNvPr id="7" name="圆角矩形 6"/>
            <p:cNvSpPr/>
            <p:nvPr/>
          </p:nvSpPr>
          <p:spPr>
            <a:xfrm>
              <a:off x="4580384" y="943560"/>
              <a:ext cx="1296144" cy="4320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{x} {}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580384" y="1663640"/>
              <a:ext cx="1296144" cy="4320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2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{z} {x}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4580384" y="3823880"/>
              <a:ext cx="1296144" cy="4320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5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{m} {x}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580384" y="2383720"/>
              <a:ext cx="1296144" cy="4320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3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{w} {y}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82746" y="502220"/>
              <a:ext cx="2416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/>
                <a:t>Def</a:t>
              </a:r>
              <a:r>
                <a:rPr lang="en-US" sz="2000" b="1" dirty="0" smtClean="0"/>
                <a:t>-Use Trace for T1</a:t>
              </a:r>
              <a:endParaRPr lang="en-US" sz="2000" b="1" dirty="0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4582480" y="3103800"/>
              <a:ext cx="1291952" cy="4320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4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{w}{w}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4580384" y="4543960"/>
              <a:ext cx="1296144" cy="43204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6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{x} {m}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372200" y="502220"/>
            <a:ext cx="2520280" cy="5207588"/>
            <a:chOff x="6372200" y="502220"/>
            <a:chExt cx="2520280" cy="5207588"/>
          </a:xfrm>
        </p:grpSpPr>
        <p:sp>
          <p:nvSpPr>
            <p:cNvPr id="13" name="TextBox 12"/>
            <p:cNvSpPr txBox="1"/>
            <p:nvPr/>
          </p:nvSpPr>
          <p:spPr>
            <a:xfrm>
              <a:off x="6372200" y="502220"/>
              <a:ext cx="25202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err="1" smtClean="0"/>
                <a:t>Def</a:t>
              </a:r>
              <a:r>
                <a:rPr lang="en-US" sz="2000" b="1" dirty="0" smtClean="0"/>
                <a:t>-Use Trace for T2</a:t>
              </a:r>
              <a:endParaRPr lang="en-US" sz="2000" b="1" dirty="0"/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6804248" y="3113092"/>
              <a:ext cx="140834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10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{k} {y}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6804248" y="1672932"/>
              <a:ext cx="140834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8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{j} {y}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804248" y="2393012"/>
              <a:ext cx="140834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9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{j} {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z,j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}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804248" y="3837600"/>
              <a:ext cx="140834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11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{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k,x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} {}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6804248" y="4557680"/>
              <a:ext cx="140834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{k}{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k,x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}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6876256" y="5277760"/>
              <a:ext cx="1368152" cy="432048"/>
            </a:xfrm>
            <a:prstGeom prst="roundRect">
              <a:avLst/>
            </a:prstGeom>
            <a:solidFill>
              <a:srgbClr val="FF0000"/>
            </a:solidFill>
            <a:ln w="44450" cmpd="tri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13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{k} {}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804248" y="943560"/>
              <a:ext cx="140834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7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{y} {}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5872336" y="977643"/>
            <a:ext cx="931912" cy="3822411"/>
            <a:chOff x="5872336" y="977643"/>
            <a:chExt cx="931912" cy="3822411"/>
          </a:xfrm>
        </p:grpSpPr>
        <p:cxnSp>
          <p:nvCxnSpPr>
            <p:cNvPr id="24" name="直接箭头连接符 23"/>
            <p:cNvCxnSpPr>
              <a:stCxn id="20" idx="1"/>
            </p:cNvCxnSpPr>
            <p:nvPr/>
          </p:nvCxnSpPr>
          <p:spPr>
            <a:xfrm flipH="1">
              <a:off x="5876528" y="4053624"/>
              <a:ext cx="927720" cy="63609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/>
            <p:cNvCxnSpPr/>
            <p:nvPr/>
          </p:nvCxnSpPr>
          <p:spPr>
            <a:xfrm flipH="1">
              <a:off x="5940152" y="1159584"/>
              <a:ext cx="792088" cy="144016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>
              <a:off x="5872336" y="977643"/>
              <a:ext cx="855712" cy="3096344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8" idx="3"/>
              <a:endCxn id="19" idx="1"/>
            </p:cNvCxnSpPr>
            <p:nvPr/>
          </p:nvCxnSpPr>
          <p:spPr>
            <a:xfrm>
              <a:off x="5876528" y="1879664"/>
              <a:ext cx="927720" cy="729372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>
              <a:stCxn id="16" idx="3"/>
              <a:endCxn id="21" idx="1"/>
            </p:cNvCxnSpPr>
            <p:nvPr/>
          </p:nvCxnSpPr>
          <p:spPr>
            <a:xfrm>
              <a:off x="5876528" y="4759984"/>
              <a:ext cx="927720" cy="1372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6300192" y="4399944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x</a:t>
              </a:r>
              <a:endParaRPr lang="en-US" sz="20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012160" y="4183920"/>
              <a:ext cx="288032" cy="400110"/>
            </a:xfrm>
            <a:prstGeom prst="rect">
              <a:avLst/>
            </a:prstGeom>
            <a:ln w="22225">
              <a:noFill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x</a:t>
              </a:r>
              <a:endParaRPr lang="en-US" sz="20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44208" y="1519624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y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516216" y="3247816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x</a:t>
              </a:r>
              <a:endParaRPr 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44208" y="2374428"/>
              <a:ext cx="2880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z</a:t>
              </a:r>
              <a:endParaRPr lang="en-US" sz="2000" b="1" dirty="0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228456" y="1375608"/>
            <a:ext cx="0" cy="3182072"/>
            <a:chOff x="5228456" y="1375608"/>
            <a:chExt cx="0" cy="3182072"/>
          </a:xfrm>
        </p:grpSpPr>
        <p:cxnSp>
          <p:nvCxnSpPr>
            <p:cNvPr id="28" name="直接箭头连接符 27"/>
            <p:cNvCxnSpPr/>
            <p:nvPr/>
          </p:nvCxnSpPr>
          <p:spPr>
            <a:xfrm>
              <a:off x="5228456" y="4255928"/>
              <a:ext cx="0" cy="30175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5228456" y="2095688"/>
              <a:ext cx="0" cy="30175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5228456" y="1375608"/>
              <a:ext cx="0" cy="30175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>
              <a:off x="5228456" y="2815768"/>
              <a:ext cx="0" cy="30175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>
              <a:off x="5228456" y="3535848"/>
              <a:ext cx="0" cy="30175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组合 63"/>
          <p:cNvGrpSpPr/>
          <p:nvPr/>
        </p:nvGrpSpPr>
        <p:grpSpPr>
          <a:xfrm>
            <a:off x="4139952" y="5264040"/>
            <a:ext cx="2747110" cy="717178"/>
            <a:chOff x="4139952" y="5264040"/>
            <a:chExt cx="2747110" cy="717178"/>
          </a:xfrm>
        </p:grpSpPr>
        <p:cxnSp>
          <p:nvCxnSpPr>
            <p:cNvPr id="44" name="直接箭头连接符 43"/>
            <p:cNvCxnSpPr/>
            <p:nvPr/>
          </p:nvCxnSpPr>
          <p:spPr>
            <a:xfrm>
              <a:off x="4139952" y="5624080"/>
              <a:ext cx="54864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lgDashDot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4860032" y="5273332"/>
              <a:ext cx="20270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s</a:t>
              </a:r>
              <a:r>
                <a:rPr lang="en-US" sz="2000" dirty="0" smtClean="0"/>
                <a:t>hared memory</a:t>
              </a:r>
            </a:p>
            <a:p>
              <a:r>
                <a:rPr lang="en-US" sz="2000" dirty="0" smtClean="0"/>
                <a:t>access order fox </a:t>
              </a:r>
              <a:r>
                <a:rPr lang="en-US" sz="2000" i="1" dirty="0" smtClean="0"/>
                <a:t>x</a:t>
              </a:r>
              <a:endParaRPr lang="en-US" sz="2000" i="1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11960" y="5264040"/>
              <a:ext cx="288032" cy="400110"/>
            </a:xfrm>
            <a:prstGeom prst="rect">
              <a:avLst/>
            </a:prstGeom>
            <a:ln w="22225">
              <a:noFill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x</a:t>
              </a:r>
              <a:endParaRPr lang="en-US" sz="2000" b="1" dirty="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139952" y="4976008"/>
            <a:ext cx="2424329" cy="400110"/>
            <a:chOff x="4139952" y="4976008"/>
            <a:chExt cx="2424329" cy="400110"/>
          </a:xfrm>
        </p:grpSpPr>
        <p:sp>
          <p:nvSpPr>
            <p:cNvPr id="43" name="TextBox 42"/>
            <p:cNvSpPr txBox="1"/>
            <p:nvPr/>
          </p:nvSpPr>
          <p:spPr>
            <a:xfrm>
              <a:off x="4860032" y="4976008"/>
              <a:ext cx="17042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program order</a:t>
              </a:r>
              <a:endParaRPr lang="en-US" sz="2000" dirty="0"/>
            </a:p>
          </p:txBody>
        </p:sp>
        <p:cxnSp>
          <p:nvCxnSpPr>
            <p:cNvPr id="47" name="直接箭头连接符 46"/>
            <p:cNvCxnSpPr/>
            <p:nvPr/>
          </p:nvCxnSpPr>
          <p:spPr>
            <a:xfrm>
              <a:off x="4139952" y="5201324"/>
              <a:ext cx="548640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组合 60"/>
          <p:cNvGrpSpPr/>
          <p:nvPr/>
        </p:nvGrpSpPr>
        <p:grpSpPr>
          <a:xfrm>
            <a:off x="7508422" y="1384900"/>
            <a:ext cx="15906" cy="3906580"/>
            <a:chOff x="7508422" y="1384900"/>
            <a:chExt cx="15906" cy="3906580"/>
          </a:xfrm>
        </p:grpSpPr>
        <p:cxnSp>
          <p:nvCxnSpPr>
            <p:cNvPr id="39" name="直接箭头连接符 38"/>
            <p:cNvCxnSpPr/>
            <p:nvPr/>
          </p:nvCxnSpPr>
          <p:spPr>
            <a:xfrm>
              <a:off x="7508422" y="1384900"/>
              <a:ext cx="0" cy="30175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>
              <a:off x="7508422" y="2104980"/>
              <a:ext cx="0" cy="30175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>
              <a:off x="7508422" y="2825060"/>
              <a:ext cx="0" cy="30175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7508422" y="4989728"/>
              <a:ext cx="0" cy="30175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>
              <a:off x="7524328" y="3535848"/>
              <a:ext cx="0" cy="30175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>
              <a:off x="7524328" y="4255928"/>
              <a:ext cx="0" cy="301752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/>
          <p:cNvSpPr txBox="1"/>
          <p:nvPr/>
        </p:nvSpPr>
        <p:spPr>
          <a:xfrm>
            <a:off x="3403518" y="5981218"/>
            <a:ext cx="5740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Per Thread Traces and Shared Memory Access Order</a:t>
            </a:r>
            <a:endParaRPr lang="en-US" sz="2000" b="1" dirty="0"/>
          </a:p>
        </p:txBody>
      </p:sp>
      <p:grpSp>
        <p:nvGrpSpPr>
          <p:cNvPr id="5" name="组合 4"/>
          <p:cNvGrpSpPr/>
          <p:nvPr/>
        </p:nvGrpSpPr>
        <p:grpSpPr>
          <a:xfrm>
            <a:off x="0" y="1294308"/>
            <a:ext cx="4355976" cy="4886965"/>
            <a:chOff x="0" y="1628800"/>
            <a:chExt cx="3982746" cy="4886965"/>
          </a:xfrm>
        </p:grpSpPr>
        <p:sp>
          <p:nvSpPr>
            <p:cNvPr id="3" name="TextBox 2"/>
            <p:cNvSpPr txBox="1"/>
            <p:nvPr/>
          </p:nvSpPr>
          <p:spPr>
            <a:xfrm>
              <a:off x="592886" y="2221796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T1</a:t>
              </a:r>
              <a:endParaRPr lang="en-US" sz="2000" dirty="0"/>
            </a:p>
          </p:txBody>
        </p:sp>
        <p:sp>
          <p:nvSpPr>
            <p:cNvPr id="52" name="TextBox 51"/>
            <p:cNvSpPr txBox="1"/>
            <p:nvPr/>
          </p:nvSpPr>
          <p:spPr>
            <a:xfrm flipH="1">
              <a:off x="2267743" y="2221796"/>
              <a:ext cx="46474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T2</a:t>
              </a:r>
              <a:endParaRPr lang="en-US" sz="2000" dirty="0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0" y="2656931"/>
              <a:ext cx="1992900" cy="184085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lain"/>
              </a:pPr>
              <a:r>
                <a:rPr lang="en-US" sz="2000" dirty="0" smtClean="0">
                  <a:solidFill>
                    <a:schemeClr val="tx1"/>
                  </a:solidFill>
                </a:rPr>
                <a:t>x=5; 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2    z=x;</a:t>
              </a:r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3   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2000" dirty="0" smtClean="0">
                  <a:solidFill>
                    <a:schemeClr val="tx1"/>
                  </a:solidFill>
                </a:rPr>
                <a:t> w=y;</a:t>
              </a:r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4    w=w-2; </a:t>
              </a:r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5    </a:t>
              </a:r>
              <a:r>
                <a:rPr lang="en-US" sz="2000" b="1" dirty="0" err="1">
                  <a:solidFill>
                    <a:schemeClr val="tx1"/>
                  </a:solidFill>
                </a:rPr>
                <a:t>int</a:t>
              </a:r>
              <a:r>
                <a:rPr lang="en-US" sz="2000" dirty="0">
                  <a:solidFill>
                    <a:schemeClr val="tx1"/>
                  </a:solidFill>
                </a:rPr>
                <a:t>  </a:t>
              </a:r>
              <a:r>
                <a:rPr lang="en-US" sz="2000" dirty="0" smtClean="0">
                  <a:solidFill>
                    <a:schemeClr val="tx1"/>
                  </a:solidFill>
                </a:rPr>
                <a:t>m=3*x;</a:t>
              </a:r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b="1" dirty="0" smtClean="0">
                  <a:solidFill>
                    <a:srgbClr val="00B0F0"/>
                  </a:solidFill>
                </a:rPr>
                <a:t>6    x=m+2;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1835695" y="2656931"/>
              <a:ext cx="2147051" cy="2385556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7    y=2;</a:t>
              </a:r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8    </a:t>
              </a:r>
              <a:r>
                <a:rPr lang="en-US" sz="2000" b="1" dirty="0" err="1">
                  <a:solidFill>
                    <a:schemeClr val="tx1"/>
                  </a:solidFill>
                </a:rPr>
                <a:t>i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nt</a:t>
              </a:r>
              <a:r>
                <a:rPr lang="en-US" sz="2000" dirty="0" smtClean="0">
                  <a:solidFill>
                    <a:schemeClr val="tx1"/>
                  </a:solidFill>
                </a:rPr>
                <a:t> j=y </a:t>
              </a:r>
              <a:r>
                <a:rPr lang="en-US" sz="2000" dirty="0">
                  <a:solidFill>
                    <a:schemeClr val="tx1"/>
                  </a:solidFill>
                </a:rPr>
                <a:t>+ </a:t>
              </a:r>
              <a:r>
                <a:rPr lang="en-US" sz="2000" dirty="0" smtClean="0">
                  <a:solidFill>
                    <a:schemeClr val="tx1"/>
                  </a:solidFill>
                </a:rPr>
                <a:t>1;</a:t>
              </a:r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9    j=z </a:t>
              </a:r>
              <a:r>
                <a:rPr lang="en-US" sz="2000" dirty="0">
                  <a:solidFill>
                    <a:schemeClr val="tx1"/>
                  </a:solidFill>
                </a:rPr>
                <a:t>+ </a:t>
              </a:r>
              <a:r>
                <a:rPr lang="en-US" sz="2000" dirty="0" smtClean="0">
                  <a:solidFill>
                    <a:schemeClr val="tx1"/>
                  </a:solidFill>
                </a:rPr>
                <a:t>j;</a:t>
              </a:r>
              <a:endParaRPr lang="en-US" sz="2000" dirty="0">
                <a:solidFill>
                  <a:schemeClr val="tx1"/>
                </a:solidFill>
              </a:endParaRP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10  </a:t>
              </a:r>
              <a:r>
                <a:rPr lang="en-US" sz="2000" b="1" dirty="0" err="1">
                  <a:solidFill>
                    <a:schemeClr val="tx1"/>
                  </a:solidFill>
                </a:rPr>
                <a:t>i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nt</a:t>
              </a:r>
              <a:r>
                <a:rPr lang="en-US" sz="2000" dirty="0" smtClean="0">
                  <a:solidFill>
                    <a:schemeClr val="tx1"/>
                  </a:solidFill>
                </a:rPr>
                <a:t> k=4*y;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342900" indent="-342900">
                <a:buAutoNum type="arabicPlain" startAt="11"/>
              </a:pP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if</a:t>
              </a: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</a:rPr>
                <a:t>(</a:t>
              </a:r>
              <a:r>
                <a:rPr lang="en-US" sz="2000" dirty="0" smtClean="0">
                  <a:solidFill>
                    <a:schemeClr val="tx1"/>
                  </a:solidFill>
                </a:rPr>
                <a:t>k&gt;x){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12       k=k-x;</a:t>
              </a:r>
              <a:endParaRPr lang="en-US" sz="2000" dirty="0">
                <a:solidFill>
                  <a:schemeClr val="tx1"/>
                </a:solidFill>
              </a:endParaRPr>
            </a:p>
            <a:p>
              <a:pPr marL="342900" indent="-342900">
                <a:buAutoNum type="arabicPlain" startAt="13"/>
              </a:pPr>
              <a:r>
                <a:rPr lang="en-US" sz="2000" dirty="0" smtClean="0">
                  <a:solidFill>
                    <a:schemeClr val="tx1"/>
                  </a:solidFill>
                </a:rPr>
                <a:t>  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assert(k&gt;0);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        }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96536" y="6115655"/>
              <a:ext cx="1689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Example Code</a:t>
              </a:r>
              <a:endParaRPr lang="en-US" sz="2000" b="1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51520" y="1628800"/>
              <a:ext cx="11418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err="1"/>
                <a:t>i</a:t>
              </a:r>
              <a:r>
                <a:rPr lang="en-US" sz="2000" dirty="0" err="1" smtClean="0"/>
                <a:t>nt</a:t>
              </a:r>
              <a:r>
                <a:rPr lang="en-US" sz="2000" dirty="0" smtClean="0"/>
                <a:t> x, y, z;</a:t>
              </a:r>
              <a:endParaRPr lang="en-US" sz="2000" dirty="0"/>
            </a:p>
          </p:txBody>
        </p:sp>
      </p:grpSp>
      <p:sp>
        <p:nvSpPr>
          <p:cNvPr id="55" name="矩形 54"/>
          <p:cNvSpPr/>
          <p:nvPr/>
        </p:nvSpPr>
        <p:spPr>
          <a:xfrm>
            <a:off x="1992900" y="3501008"/>
            <a:ext cx="2147052" cy="1228564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矩形 55"/>
          <p:cNvSpPr/>
          <p:nvPr/>
        </p:nvSpPr>
        <p:spPr>
          <a:xfrm>
            <a:off x="107504" y="3861048"/>
            <a:ext cx="1440160" cy="301752"/>
          </a:xfrm>
          <a:prstGeom prst="rect">
            <a:avLst/>
          </a:prstGeom>
          <a:noFill/>
          <a:ln>
            <a:solidFill>
              <a:srgbClr val="00B0F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椭圆形标注 64"/>
          <p:cNvSpPr/>
          <p:nvPr/>
        </p:nvSpPr>
        <p:spPr>
          <a:xfrm>
            <a:off x="69711" y="4689718"/>
            <a:ext cx="2198033" cy="893848"/>
          </a:xfrm>
          <a:prstGeom prst="wedgeEllipseCallout">
            <a:avLst>
              <a:gd name="adj1" fmla="val 35421"/>
              <a:gd name="adj2" fmla="val -1211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</a:t>
            </a:r>
            <a:r>
              <a:rPr lang="en-US" b="1" dirty="0" smtClean="0">
                <a:solidFill>
                  <a:schemeClr val="tx1"/>
                </a:solidFill>
              </a:rPr>
              <a:t>rongly assumed atomic region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950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 animBg="1"/>
      <p:bldP spid="56" grpId="0" animBg="1"/>
      <p:bldP spid="6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57200" y="0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Dynamic Slicing a M</a:t>
            </a:r>
            <a:r>
              <a:rPr lang="en-US" sz="3200" b="1" dirty="0" smtClean="0"/>
              <a:t>ultithreaded </a:t>
            </a:r>
            <a:r>
              <a:rPr lang="en-US" sz="3200" b="1" dirty="0"/>
              <a:t>P</a:t>
            </a:r>
            <a:r>
              <a:rPr lang="en-US" sz="3200" b="1" dirty="0" smtClean="0"/>
              <a:t>rogram</a:t>
            </a:r>
            <a:endParaRPr lang="en-US" sz="3200" b="1" dirty="0"/>
          </a:p>
        </p:txBody>
      </p:sp>
      <p:grpSp>
        <p:nvGrpSpPr>
          <p:cNvPr id="9" name="组合 8"/>
          <p:cNvGrpSpPr/>
          <p:nvPr/>
        </p:nvGrpSpPr>
        <p:grpSpPr>
          <a:xfrm>
            <a:off x="1331640" y="1330480"/>
            <a:ext cx="1953314" cy="5122856"/>
            <a:chOff x="1331640" y="1330480"/>
            <a:chExt cx="1953314" cy="5122856"/>
          </a:xfrm>
        </p:grpSpPr>
        <p:sp>
          <p:nvSpPr>
            <p:cNvPr id="44" name="圆角矩形 43"/>
            <p:cNvSpPr/>
            <p:nvPr/>
          </p:nvSpPr>
          <p:spPr>
            <a:xfrm>
              <a:off x="1331640" y="2184216"/>
              <a:ext cx="1926064" cy="16561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7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 {y}    {}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r>
                <a:rPr lang="en-US" sz="2000" b="1" dirty="0" smtClean="0">
                  <a:solidFill>
                    <a:schemeClr val="tx1"/>
                  </a:solidFill>
                </a:rPr>
                <a:t>8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 {j}    {y}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r>
                <a:rPr lang="en-US" sz="2000" b="1" dirty="0" smtClean="0">
                  <a:solidFill>
                    <a:schemeClr val="tx1"/>
                  </a:solidFill>
                </a:rPr>
                <a:t>9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 {j}    {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z,j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}</a:t>
              </a:r>
            </a:p>
            <a:p>
              <a:r>
                <a:rPr lang="en-US" sz="2000" b="1" dirty="0" smtClean="0">
                  <a:solidFill>
                    <a:schemeClr val="tx1"/>
                  </a:solidFill>
                </a:rPr>
                <a:t>10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{k}   {y}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r>
                <a:rPr lang="en-US" sz="2000" b="1" dirty="0" smtClean="0">
                  <a:solidFill>
                    <a:schemeClr val="tx1"/>
                  </a:solidFill>
                </a:rPr>
                <a:t>11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{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k,x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}  {}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1341250" y="3840472"/>
              <a:ext cx="1916454" cy="115212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3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 {w}  {y}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r>
                <a:rPr lang="en-US" sz="2000" b="1" dirty="0" smtClean="0">
                  <a:solidFill>
                    <a:schemeClr val="tx1"/>
                  </a:solidFill>
                </a:rPr>
                <a:t>4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 {w}  {w}</a:t>
              </a:r>
            </a:p>
            <a:p>
              <a:r>
                <a:rPr lang="en-US" sz="2000" b="1" dirty="0" smtClean="0">
                  <a:solidFill>
                    <a:schemeClr val="tx1"/>
                  </a:solidFill>
                </a:rPr>
                <a:t>5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 {m}  {x}</a:t>
              </a:r>
            </a:p>
            <a:p>
              <a:r>
                <a:rPr lang="en-US" sz="2000" b="1" dirty="0" smtClean="0">
                  <a:solidFill>
                    <a:srgbClr val="00B0F0"/>
                  </a:solidFill>
                </a:rPr>
                <a:t>6</a:t>
              </a:r>
              <a:r>
                <a:rPr lang="en-US" sz="2000" b="1" baseline="-25000" dirty="0" smtClean="0">
                  <a:solidFill>
                    <a:srgbClr val="00B0F0"/>
                  </a:solidFill>
                </a:rPr>
                <a:t>1</a:t>
              </a:r>
              <a:r>
                <a:rPr lang="en-US" sz="2000" b="1" dirty="0">
                  <a:solidFill>
                    <a:srgbClr val="00B0F0"/>
                  </a:solidFill>
                </a:rPr>
                <a:t> </a:t>
              </a:r>
              <a:r>
                <a:rPr lang="en-US" sz="2000" b="1" dirty="0" smtClean="0">
                  <a:solidFill>
                    <a:srgbClr val="00B0F0"/>
                  </a:solidFill>
                </a:rPr>
                <a:t>   {x}   {m}</a:t>
              </a: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1331640" y="1330480"/>
              <a:ext cx="1926064" cy="86409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{x}     {}</a:t>
              </a:r>
            </a:p>
            <a:p>
              <a:r>
                <a:rPr lang="en-US" sz="2000" b="1" dirty="0" smtClean="0">
                  <a:solidFill>
                    <a:schemeClr val="tx1"/>
                  </a:solidFill>
                </a:rPr>
                <a:t>2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{z}     {x}</a:t>
              </a: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1341250" y="5002888"/>
              <a:ext cx="1916454" cy="80237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{k}  {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k,x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}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r>
                <a:rPr lang="en-US" sz="2000" b="1" dirty="0" smtClean="0">
                  <a:solidFill>
                    <a:srgbClr val="FF0000"/>
                  </a:solidFill>
                </a:rPr>
                <a:t>13</a:t>
              </a:r>
              <a:r>
                <a:rPr lang="en-US" sz="20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sz="2000" b="1" dirty="0">
                  <a:solidFill>
                    <a:srgbClr val="FF0000"/>
                  </a:solidFill>
                </a:rPr>
                <a:t>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{k}  {}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2843808" y="1537212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T1</a:t>
              </a:r>
              <a:endParaRPr lang="en-US" sz="2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43808" y="276134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T2</a:t>
              </a:r>
              <a:endParaRPr lang="en-US" sz="2000" b="1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43808" y="5065604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T2</a:t>
              </a:r>
              <a:endParaRPr lang="en-US" sz="2000" b="1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43808" y="4201508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T1</a:t>
              </a:r>
              <a:endParaRPr lang="en-US" sz="2000" b="1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55417" y="6084004"/>
              <a:ext cx="1361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Global Trace</a:t>
              </a:r>
              <a:endParaRPr lang="en-US" b="1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043342" y="1340768"/>
            <a:ext cx="5138369" cy="4999330"/>
            <a:chOff x="4043342" y="1340768"/>
            <a:chExt cx="5138369" cy="4999330"/>
          </a:xfrm>
        </p:grpSpPr>
        <p:sp>
          <p:nvSpPr>
            <p:cNvPr id="11" name="圆角矩形 10"/>
            <p:cNvSpPr/>
            <p:nvPr/>
          </p:nvSpPr>
          <p:spPr>
            <a:xfrm>
              <a:off x="7005372" y="1916832"/>
              <a:ext cx="1234440" cy="4320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m=3*x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5277782" y="3933056"/>
              <a:ext cx="1306448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11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if(k&gt;x)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004498" y="3933056"/>
              <a:ext cx="1383926" cy="429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k=k-x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005973" y="4725144"/>
              <a:ext cx="1973047" cy="42976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13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assert(k&gt;0)</a:t>
              </a: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006631" y="2812286"/>
              <a:ext cx="1381793" cy="43204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x=m+2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5349790" y="2132856"/>
              <a:ext cx="1234440" cy="4297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  y=2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358046" y="4993911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CD</a:t>
              </a:r>
              <a:endParaRPr lang="en-US" sz="2000" b="1" dirty="0"/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7622592" y="4365104"/>
              <a:ext cx="0" cy="36004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7622592" y="2348880"/>
              <a:ext cx="0" cy="42976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>
              <a:off x="7622592" y="3284984"/>
              <a:ext cx="0" cy="603504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flipV="1">
              <a:off x="7798062" y="3284984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x</a:t>
              </a:r>
              <a:endParaRPr lang="en-US" sz="2000" b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42078" y="4355812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k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54046" y="2348880"/>
              <a:ext cx="3930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m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84230" y="3674102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CD</a:t>
              </a:r>
              <a:endParaRPr lang="en-US" sz="2000" b="1" dirty="0"/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043342" y="1484784"/>
              <a:ext cx="1234440" cy="4320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>
                  <a:solidFill>
                    <a:schemeClr val="tx1"/>
                  </a:solidFill>
                </a:rPr>
                <a:t> 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x=5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5349790" y="2996952"/>
              <a:ext cx="1444574" cy="43204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10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k=4*y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5967010" y="2567184"/>
              <a:ext cx="0" cy="42976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3" idx="1"/>
              <a:endCxn id="12" idx="3"/>
            </p:cNvCxnSpPr>
            <p:nvPr/>
          </p:nvCxnSpPr>
          <p:spPr>
            <a:xfrm flipH="1">
              <a:off x="6584230" y="4147940"/>
              <a:ext cx="420268" cy="114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/>
          </p:nvCxnSpPr>
          <p:spPr>
            <a:xfrm>
              <a:off x="5997862" y="3429000"/>
              <a:ext cx="0" cy="42976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肘形连接符 29"/>
            <p:cNvCxnSpPr>
              <a:stCxn id="14" idx="1"/>
              <a:endCxn id="12" idx="2"/>
            </p:cNvCxnSpPr>
            <p:nvPr/>
          </p:nvCxnSpPr>
          <p:spPr>
            <a:xfrm rot="10800000">
              <a:off x="5931007" y="4365104"/>
              <a:ext cx="1074967" cy="574924"/>
            </a:xfrm>
            <a:prstGeom prst="bentConnector2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肘形连接符 30"/>
            <p:cNvCxnSpPr>
              <a:stCxn id="11" idx="0"/>
              <a:endCxn id="25" idx="3"/>
            </p:cNvCxnSpPr>
            <p:nvPr/>
          </p:nvCxnSpPr>
          <p:spPr>
            <a:xfrm rot="16200000" flipV="1">
              <a:off x="6342175" y="636415"/>
              <a:ext cx="216024" cy="2344810"/>
            </a:xfrm>
            <a:prstGeom prst="bentConnector2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肘形连接符 31"/>
            <p:cNvCxnSpPr>
              <a:stCxn id="12" idx="1"/>
              <a:endCxn id="25" idx="2"/>
            </p:cNvCxnSpPr>
            <p:nvPr/>
          </p:nvCxnSpPr>
          <p:spPr>
            <a:xfrm rot="10800000">
              <a:off x="4660562" y="1916832"/>
              <a:ext cx="617220" cy="2232248"/>
            </a:xfrm>
            <a:prstGeom prst="bentConnector2">
              <a:avLst/>
            </a:prstGeom>
            <a:ln w="22225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flipV="1">
              <a:off x="4845734" y="1988840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x</a:t>
              </a:r>
              <a:endParaRPr lang="en-US" sz="20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 flipV="1">
              <a:off x="5493806" y="1340768"/>
              <a:ext cx="457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/>
                <a:t>x</a:t>
              </a:r>
              <a:endParaRPr lang="en-US" sz="2000" b="1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90620" y="3491716"/>
              <a:ext cx="3080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k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997862" y="2564904"/>
              <a:ext cx="3064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y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366014" y="5363243"/>
              <a:ext cx="16130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</a:t>
              </a:r>
              <a:r>
                <a:rPr lang="en-US" sz="2000" b="1" dirty="0" smtClean="0"/>
                <a:t>lice criterion</a:t>
              </a:r>
              <a:endParaRPr lang="en-US" sz="2000" b="1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884368" y="3212976"/>
              <a:ext cx="12973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</a:t>
              </a:r>
              <a:r>
                <a:rPr lang="en-US" sz="2000" b="1" dirty="0" smtClean="0"/>
                <a:t>oot cause</a:t>
              </a:r>
              <a:endParaRPr lang="en-US" sz="2000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79953" y="5939988"/>
              <a:ext cx="18887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Slice for </a:t>
              </a:r>
              <a:r>
                <a:rPr lang="en-US" sz="2000" b="1" i="1" dirty="0" smtClean="0"/>
                <a:t>k</a:t>
              </a:r>
              <a:r>
                <a:rPr lang="en-US" sz="2000" b="1" dirty="0" smtClean="0"/>
                <a:t> at 13</a:t>
              </a:r>
              <a:r>
                <a:rPr lang="en-US" sz="2000" b="1" baseline="-25000" dirty="0" smtClean="0"/>
                <a:t>1</a:t>
              </a:r>
              <a:endParaRPr lang="en-US" sz="2000" b="1" baseline="-25000" dirty="0"/>
            </a:p>
          </p:txBody>
        </p:sp>
      </p:grpSp>
      <p:cxnSp>
        <p:nvCxnSpPr>
          <p:cNvPr id="45" name="肘形连接符 44"/>
          <p:cNvCxnSpPr/>
          <p:nvPr/>
        </p:nvCxnSpPr>
        <p:spPr>
          <a:xfrm rot="10800000">
            <a:off x="4674860" y="1916832"/>
            <a:ext cx="617220" cy="2232248"/>
          </a:xfrm>
          <a:prstGeom prst="bentConnector2">
            <a:avLst/>
          </a:prstGeom>
          <a:ln w="381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7607808" y="3264408"/>
            <a:ext cx="0" cy="603504"/>
          </a:xfrm>
          <a:prstGeom prst="straightConnector1">
            <a:avLst/>
          </a:prstGeom>
          <a:ln w="38100">
            <a:solidFill>
              <a:srgbClr val="FF0000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组合 6"/>
          <p:cNvGrpSpPr/>
          <p:nvPr/>
        </p:nvGrpSpPr>
        <p:grpSpPr>
          <a:xfrm>
            <a:off x="3635896" y="4408915"/>
            <a:ext cx="3663682" cy="2044420"/>
            <a:chOff x="3635896" y="4408915"/>
            <a:chExt cx="3663682" cy="2044420"/>
          </a:xfrm>
        </p:grpSpPr>
        <p:sp>
          <p:nvSpPr>
            <p:cNvPr id="5" name="椭圆形标注 4"/>
            <p:cNvSpPr/>
            <p:nvPr/>
          </p:nvSpPr>
          <p:spPr>
            <a:xfrm>
              <a:off x="3635896" y="5265658"/>
              <a:ext cx="2295109" cy="1187677"/>
            </a:xfrm>
            <a:prstGeom prst="wedgeEllipseCallout">
              <a:avLst>
                <a:gd name="adj1" fmla="val 81114"/>
                <a:gd name="adj2" fmla="val -9436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</a:t>
              </a:r>
              <a:r>
                <a:rPr lang="en-US" b="1" dirty="0" smtClean="0">
                  <a:solidFill>
                    <a:schemeClr val="tx1"/>
                  </a:solidFill>
                </a:rPr>
                <a:t>hould read (depend on) the same definition of x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左大括号 5"/>
            <p:cNvSpPr/>
            <p:nvPr/>
          </p:nvSpPr>
          <p:spPr>
            <a:xfrm rot="5400000" flipH="1" flipV="1">
              <a:off x="6500506" y="3980486"/>
              <a:ext cx="370643" cy="1227501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13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457200" y="0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Execution Slice Example</a:t>
            </a:r>
            <a:endParaRPr lang="en-US" sz="3600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4211960" y="2524834"/>
            <a:ext cx="4932040" cy="3496454"/>
            <a:chOff x="4211960" y="1772816"/>
            <a:chExt cx="4932040" cy="3496454"/>
          </a:xfrm>
        </p:grpSpPr>
        <p:sp>
          <p:nvSpPr>
            <p:cNvPr id="15" name="圆角矩形 14"/>
            <p:cNvSpPr/>
            <p:nvPr/>
          </p:nvSpPr>
          <p:spPr>
            <a:xfrm>
              <a:off x="6597848" y="3211980"/>
              <a:ext cx="1939411" cy="13064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10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</a:t>
              </a:r>
              <a:r>
                <a:rPr lang="en-US" sz="2000" b="1" dirty="0">
                  <a:solidFill>
                    <a:schemeClr val="tx1"/>
                  </a:solidFill>
                </a:rPr>
                <a:t>k=4*y</a:t>
              </a:r>
            </a:p>
            <a:p>
              <a:r>
                <a:rPr lang="en-US" sz="2000" b="1" dirty="0" smtClean="0">
                  <a:solidFill>
                    <a:schemeClr val="tx1"/>
                  </a:solidFill>
                </a:rPr>
                <a:t>11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</a:t>
              </a:r>
              <a:r>
                <a:rPr lang="en-US" sz="2000" b="1" dirty="0">
                  <a:solidFill>
                    <a:schemeClr val="tx1"/>
                  </a:solidFill>
                </a:rPr>
                <a:t>if (k&gt;x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</a:t>
              </a:r>
              <a:r>
                <a:rPr lang="en-US" sz="2000" b="1" dirty="0">
                  <a:solidFill>
                    <a:schemeClr val="tx1"/>
                  </a:solidFill>
                </a:rPr>
                <a:t>k=k-x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</a:rPr>
                <a:t>13</a:t>
              </a:r>
              <a:r>
                <a:rPr lang="en-US" sz="20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 </a:t>
              </a:r>
              <a:r>
                <a:rPr lang="en-US" sz="2000" b="1" dirty="0">
                  <a:solidFill>
                    <a:srgbClr val="FF0000"/>
                  </a:solidFill>
                </a:rPr>
                <a:t>assert(k&gt;0)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46995" y="177281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T1</a:t>
              </a:r>
              <a:endParaRPr lang="en-US" sz="20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348327" y="177281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T2</a:t>
              </a:r>
              <a:endParaRPr lang="en-US" sz="2000" b="1" dirty="0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997769" y="3294276"/>
              <a:ext cx="1518447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5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 m=3*x</a:t>
              </a:r>
            </a:p>
            <a:p>
              <a:r>
                <a:rPr lang="en-US" sz="2000" b="1" dirty="0" smtClean="0">
                  <a:solidFill>
                    <a:srgbClr val="00B0F0"/>
                  </a:solidFill>
                </a:rPr>
                <a:t>6</a:t>
              </a:r>
              <a:r>
                <a:rPr lang="en-US" sz="2000" b="1" baseline="-25000" dirty="0" smtClean="0">
                  <a:solidFill>
                    <a:srgbClr val="00B0F0"/>
                  </a:solidFill>
                </a:rPr>
                <a:t>1</a:t>
              </a:r>
              <a:r>
                <a:rPr lang="en-US" sz="2000" b="1" dirty="0">
                  <a:solidFill>
                    <a:srgbClr val="00B0F0"/>
                  </a:solidFill>
                </a:rPr>
                <a:t> </a:t>
              </a:r>
              <a:r>
                <a:rPr lang="en-US" sz="2000" b="1" dirty="0" smtClean="0">
                  <a:solidFill>
                    <a:srgbClr val="00B0F0"/>
                  </a:solidFill>
                </a:rPr>
                <a:t>   x=m+2</a:t>
              </a: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004048" y="2214156"/>
              <a:ext cx="1502131" cy="5262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 x=5 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6593043" y="2214156"/>
              <a:ext cx="1944215" cy="4140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7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 y=2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8321236" y="2596842"/>
              <a:ext cx="822764" cy="760150"/>
              <a:chOff x="6804248" y="2380818"/>
              <a:chExt cx="822764" cy="760150"/>
            </a:xfrm>
          </p:grpSpPr>
          <p:cxnSp>
            <p:nvCxnSpPr>
              <p:cNvPr id="22" name="直接箭头连接符 21"/>
              <p:cNvCxnSpPr/>
              <p:nvPr/>
            </p:nvCxnSpPr>
            <p:spPr>
              <a:xfrm flipH="1">
                <a:off x="6804248" y="2780928"/>
                <a:ext cx="648072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6804248" y="2380818"/>
                <a:ext cx="8227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i</a:t>
                </a:r>
                <a:r>
                  <a:rPr lang="en-US" sz="2000" b="1" dirty="0" smtClean="0"/>
                  <a:t>nject</a:t>
                </a:r>
                <a:endParaRPr lang="en-US" sz="2000" b="1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020272" y="2740858"/>
                <a:ext cx="5084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j</a:t>
                </a:r>
                <a:r>
                  <a:rPr lang="en-US" sz="2000" b="1" dirty="0" smtClean="0"/>
                  <a:t>=8</a:t>
                </a:r>
                <a:endParaRPr lang="en-US" sz="2000" b="1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4211960" y="2438564"/>
              <a:ext cx="777523" cy="1059542"/>
              <a:chOff x="1470836" y="2357264"/>
              <a:chExt cx="777523" cy="1059542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614852" y="2708920"/>
                <a:ext cx="63350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z=5</a:t>
                </a:r>
              </a:p>
              <a:p>
                <a:r>
                  <a:rPr lang="en-US" sz="2000" b="1" dirty="0"/>
                  <a:t>w</a:t>
                </a:r>
                <a:r>
                  <a:rPr lang="en-US" sz="2000" b="1" dirty="0" smtClean="0"/>
                  <a:t>=0</a:t>
                </a:r>
                <a:endParaRPr lang="en-US" sz="2000" b="1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470836" y="2357264"/>
                <a:ext cx="7761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/>
                  <a:t>i</a:t>
                </a:r>
                <a:r>
                  <a:rPr lang="en-US" sz="2000" b="1" dirty="0" smtClean="0"/>
                  <a:t>nject</a:t>
                </a:r>
                <a:endParaRPr lang="en-US" sz="2000" b="1" dirty="0"/>
              </a:p>
            </p:txBody>
          </p:sp>
          <p:cxnSp>
            <p:nvCxnSpPr>
              <p:cNvPr id="28" name="直接箭头连接符 27"/>
              <p:cNvCxnSpPr/>
              <p:nvPr/>
            </p:nvCxnSpPr>
            <p:spPr>
              <a:xfrm>
                <a:off x="1614852" y="2708920"/>
                <a:ext cx="582343" cy="0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/>
            <p:cNvSpPr txBox="1"/>
            <p:nvPr/>
          </p:nvSpPr>
          <p:spPr>
            <a:xfrm>
              <a:off x="5286066" y="4869160"/>
              <a:ext cx="34033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Injecting Values During Replay</a:t>
              </a:r>
              <a:endParaRPr lang="en-US" sz="2000" b="1" dirty="0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57201" y="2308810"/>
            <a:ext cx="3538735" cy="3784486"/>
            <a:chOff x="457201" y="1412776"/>
            <a:chExt cx="3538735" cy="3784486"/>
          </a:xfrm>
        </p:grpSpPr>
        <p:sp>
          <p:nvSpPr>
            <p:cNvPr id="44" name="圆角矩形 43"/>
            <p:cNvSpPr/>
            <p:nvPr/>
          </p:nvSpPr>
          <p:spPr>
            <a:xfrm>
              <a:off x="2105576" y="2340170"/>
              <a:ext cx="1890360" cy="74572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8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 </a:t>
              </a:r>
              <a:r>
                <a:rPr lang="en-US" sz="2000" b="1" dirty="0">
                  <a:solidFill>
                    <a:schemeClr val="tx1"/>
                  </a:solidFill>
                </a:rPr>
                <a:t>j=y + 1</a:t>
              </a:r>
            </a:p>
            <a:p>
              <a:r>
                <a:rPr lang="en-US" sz="2000" b="1" dirty="0" smtClean="0">
                  <a:solidFill>
                    <a:schemeClr val="tx1"/>
                  </a:solidFill>
                </a:rPr>
                <a:t>9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 </a:t>
              </a:r>
              <a:r>
                <a:rPr lang="en-US" sz="2000" b="1" dirty="0">
                  <a:solidFill>
                    <a:schemeClr val="tx1"/>
                  </a:solidFill>
                </a:rPr>
                <a:t>j=z + j</a:t>
              </a: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2110381" y="3159404"/>
              <a:ext cx="1885555" cy="13064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10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</a:t>
              </a:r>
              <a:r>
                <a:rPr lang="en-US" sz="2000" b="1" dirty="0">
                  <a:solidFill>
                    <a:schemeClr val="tx1"/>
                  </a:solidFill>
                </a:rPr>
                <a:t>k=4*y</a:t>
              </a:r>
            </a:p>
            <a:p>
              <a:r>
                <a:rPr lang="en-US" sz="2000" b="1" dirty="0" smtClean="0">
                  <a:solidFill>
                    <a:schemeClr val="tx1"/>
                  </a:solidFill>
                </a:rPr>
                <a:t>11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</a:t>
              </a:r>
              <a:r>
                <a:rPr lang="en-US" sz="2000" b="1" dirty="0">
                  <a:solidFill>
                    <a:schemeClr val="tx1"/>
                  </a:solidFill>
                </a:rPr>
                <a:t>if (k&gt;x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2000" b="1" dirty="0" smtClean="0">
                  <a:solidFill>
                    <a:schemeClr val="tx1"/>
                  </a:solidFill>
                </a:rPr>
                <a:t>12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</a:t>
              </a:r>
              <a:r>
                <a:rPr lang="en-US" sz="2000" b="1" dirty="0">
                  <a:solidFill>
                    <a:schemeClr val="tx1"/>
                  </a:solidFill>
                </a:rPr>
                <a:t>k=k-x</a:t>
              </a:r>
            </a:p>
            <a:p>
              <a:r>
                <a:rPr lang="en-US" sz="2000" b="1" dirty="0" smtClean="0">
                  <a:solidFill>
                    <a:srgbClr val="FF0000"/>
                  </a:solidFill>
                </a:rPr>
                <a:t>13</a:t>
              </a:r>
              <a:r>
                <a:rPr lang="en-US" sz="2000" b="1" baseline="-25000" dirty="0" smtClean="0">
                  <a:solidFill>
                    <a:srgbClr val="FF0000"/>
                  </a:solidFill>
                </a:rPr>
                <a:t>1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 assert(k&gt;0</a:t>
              </a:r>
              <a:r>
                <a:rPr lang="en-US" sz="2000" b="1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367644" y="141277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T1</a:t>
              </a:r>
              <a:endParaRPr lang="en-US" sz="20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60859" y="1412776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T2</a:t>
              </a:r>
              <a:endParaRPr lang="en-US" sz="2000" b="1" dirty="0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457201" y="3654316"/>
              <a:ext cx="1504360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5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 m=3*x</a:t>
              </a:r>
            </a:p>
            <a:p>
              <a:r>
                <a:rPr lang="en-US" sz="2000" b="1" dirty="0" smtClean="0">
                  <a:solidFill>
                    <a:srgbClr val="00B0F0"/>
                  </a:solidFill>
                </a:rPr>
                <a:t>6</a:t>
              </a:r>
              <a:r>
                <a:rPr lang="en-US" sz="2000" b="1" baseline="-25000" dirty="0" smtClean="0">
                  <a:solidFill>
                    <a:srgbClr val="00B0F0"/>
                  </a:solidFill>
                </a:rPr>
                <a:t>1</a:t>
              </a:r>
              <a:r>
                <a:rPr lang="en-US" sz="2000" b="1" dirty="0">
                  <a:solidFill>
                    <a:srgbClr val="00B0F0"/>
                  </a:solidFill>
                </a:rPr>
                <a:t> </a:t>
              </a:r>
              <a:r>
                <a:rPr lang="en-US" sz="2000" b="1" dirty="0" smtClean="0">
                  <a:solidFill>
                    <a:srgbClr val="00B0F0"/>
                  </a:solidFill>
                </a:rPr>
                <a:t>   x=m+2</a:t>
              </a: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57201" y="1854116"/>
              <a:ext cx="1504359" cy="5262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 x=5 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457201" y="2455824"/>
              <a:ext cx="1504359" cy="108012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2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z=x</a:t>
              </a:r>
            </a:p>
            <a:p>
              <a:r>
                <a:rPr lang="en-US" sz="2000" b="1" dirty="0" smtClean="0">
                  <a:solidFill>
                    <a:schemeClr val="tx1"/>
                  </a:solidFill>
                </a:rPr>
                <a:t>3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w=y</a:t>
              </a:r>
              <a:endParaRPr lang="en-US" sz="2000" b="1" dirty="0">
                <a:solidFill>
                  <a:schemeClr val="tx1"/>
                </a:solidFill>
              </a:endParaRPr>
            </a:p>
            <a:p>
              <a:r>
                <a:rPr lang="en-US" sz="2000" b="1" dirty="0" smtClean="0">
                  <a:solidFill>
                    <a:schemeClr val="tx1"/>
                  </a:solidFill>
                </a:rPr>
                <a:t>4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w=w-2 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105576" y="1854116"/>
              <a:ext cx="1890360" cy="41404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7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   y=2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7624" y="4797152"/>
              <a:ext cx="26612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Code Exclusion Regions</a:t>
              </a:r>
              <a:endParaRPr lang="en-US" sz="2000" b="1" dirty="0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529210" y="4869160"/>
              <a:ext cx="586406" cy="288032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Rectangle 5"/>
          <p:cNvSpPr/>
          <p:nvPr/>
        </p:nvSpPr>
        <p:spPr>
          <a:xfrm>
            <a:off x="955972" y="3190582"/>
            <a:ext cx="7391400" cy="138499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/>
              <a:t>Only Bug Related Executions (e.g., root cause, failure point) are Replayed and Examined to Understand and Locate bugs</a:t>
            </a:r>
            <a:r>
              <a:rPr lang="en-US" sz="2400" dirty="0" smtClean="0"/>
              <a:t>.</a:t>
            </a:r>
          </a:p>
        </p:txBody>
      </p:sp>
      <p:sp>
        <p:nvSpPr>
          <p:cNvPr id="34" name="内容占位符 3"/>
          <p:cNvSpPr txBox="1">
            <a:spLocks/>
          </p:cNvSpPr>
          <p:nvPr/>
        </p:nvSpPr>
        <p:spPr>
          <a:xfrm>
            <a:off x="467544" y="908720"/>
            <a:ext cx="8229600" cy="15121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Prior works-- </a:t>
            </a:r>
            <a:r>
              <a:rPr lang="en-US" sz="2400" i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postmortem analysis</a:t>
            </a: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Execution Slice – single-stepping/examining slice in a live debugging session</a:t>
            </a:r>
            <a:endParaRPr lang="en-US" sz="2400" dirty="0" smtClean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0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036638"/>
          </a:xfrm>
        </p:spPr>
        <p:txBody>
          <a:bodyPr/>
          <a:lstStyle/>
          <a:p>
            <a:r>
              <a:rPr lang="en-US" sz="2800" dirty="0" smtClean="0"/>
              <a:t>Control Dependences in the Presence of </a:t>
            </a:r>
            <a:r>
              <a:rPr lang="en-US" sz="2800" i="1" dirty="0" smtClean="0"/>
              <a:t>indirect jump</a:t>
            </a:r>
            <a:endParaRPr lang="en-US" sz="2800" i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328464" y="653384"/>
            <a:ext cx="4032448" cy="3609692"/>
            <a:chOff x="328464" y="972194"/>
            <a:chExt cx="4032448" cy="3609692"/>
          </a:xfrm>
        </p:grpSpPr>
        <p:sp>
          <p:nvSpPr>
            <p:cNvPr id="3" name="圆角矩形 2"/>
            <p:cNvSpPr/>
            <p:nvPr/>
          </p:nvSpPr>
          <p:spPr>
            <a:xfrm>
              <a:off x="328464" y="972194"/>
              <a:ext cx="4032448" cy="360969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lain"/>
              </a:pPr>
              <a:r>
                <a:rPr lang="en-US" sz="2000" dirty="0" smtClean="0">
                  <a:solidFill>
                    <a:schemeClr val="tx1"/>
                  </a:solidFill>
                </a:rPr>
                <a:t>P(FILE</a:t>
              </a:r>
              <a:r>
                <a:rPr lang="en-US" sz="2000" dirty="0">
                  <a:solidFill>
                    <a:schemeClr val="tx1"/>
                  </a:solidFill>
                </a:rPr>
                <a:t>* fin, </a:t>
              </a:r>
              <a:r>
                <a:rPr lang="en-US" sz="2000" dirty="0" err="1">
                  <a:solidFill>
                    <a:schemeClr val="tx1"/>
                  </a:solidFill>
                </a:rPr>
                <a:t>int</a:t>
              </a:r>
              <a:r>
                <a:rPr lang="en-US" sz="2000" dirty="0">
                  <a:solidFill>
                    <a:schemeClr val="tx1"/>
                  </a:solidFill>
                </a:rPr>
                <a:t> d</a:t>
              </a:r>
              <a:r>
                <a:rPr lang="en-US" sz="2000" dirty="0" smtClean="0">
                  <a:solidFill>
                    <a:schemeClr val="tx1"/>
                  </a:solidFill>
                </a:rPr>
                <a:t>){</a:t>
              </a:r>
            </a:p>
            <a:p>
              <a:pPr marL="342900" indent="-342900">
                <a:buAutoNum type="arabicPlain"/>
              </a:pPr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 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</a:rPr>
                <a:t>w</a:t>
              </a:r>
              <a:r>
                <a:rPr lang="en-US" sz="2000" dirty="0" smtClean="0">
                  <a:solidFill>
                    <a:schemeClr val="tx1"/>
                  </a:solidFill>
                </a:rPr>
                <a:t>;</a:t>
              </a:r>
            </a:p>
            <a:p>
              <a:pPr marL="342900" indent="-342900">
                <a:buAutoNum type="arabicPlain"/>
              </a:pPr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  char </a:t>
              </a:r>
              <a:r>
                <a:rPr lang="en-US" sz="2000" dirty="0">
                  <a:solidFill>
                    <a:schemeClr val="tx1"/>
                  </a:solidFill>
                </a:rPr>
                <a:t>c=</a:t>
              </a:r>
              <a:r>
                <a:rPr lang="en-US" sz="2000" dirty="0" err="1">
                  <a:solidFill>
                    <a:schemeClr val="tx1"/>
                  </a:solidFill>
                </a:rPr>
                <a:t>fgetc</a:t>
              </a:r>
              <a:r>
                <a:rPr lang="en-US" sz="2000" dirty="0">
                  <a:solidFill>
                    <a:schemeClr val="tx1"/>
                  </a:solidFill>
                </a:rPr>
                <a:t>(fin</a:t>
              </a:r>
              <a:r>
                <a:rPr lang="en-US" sz="2000" dirty="0" smtClean="0">
                  <a:solidFill>
                    <a:schemeClr val="tx1"/>
                  </a:solidFill>
                </a:rPr>
                <a:t>);</a:t>
              </a:r>
            </a:p>
            <a:p>
              <a:pPr marL="342900" indent="-342900">
                <a:buAutoNum type="arabicPlain"/>
              </a:pPr>
              <a:r>
                <a:rPr lang="en-US" sz="2000" b="1" dirty="0">
                  <a:solidFill>
                    <a:srgbClr val="00B0F0"/>
                  </a:solidFill>
                </a:rPr>
                <a:t> </a:t>
              </a:r>
              <a:r>
                <a:rPr lang="en-US" sz="2000" b="1" dirty="0" smtClean="0">
                  <a:solidFill>
                    <a:srgbClr val="00B0F0"/>
                  </a:solidFill>
                </a:rPr>
                <a:t>  switch(c)</a:t>
              </a:r>
              <a:r>
                <a:rPr lang="en-US" sz="2000" dirty="0" smtClean="0">
                  <a:solidFill>
                    <a:srgbClr val="00B0F0"/>
                  </a:solidFill>
                </a:rPr>
                <a:t>{</a:t>
              </a:r>
            </a:p>
            <a:p>
              <a:pPr marL="342900" indent="-342900">
                <a:buAutoNum type="arabicPlain"/>
              </a:pPr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    case </a:t>
              </a:r>
              <a:r>
                <a:rPr lang="en-US" sz="2000" dirty="0">
                  <a:solidFill>
                    <a:schemeClr val="tx1"/>
                  </a:solidFill>
                </a:rPr>
                <a:t>'a</a:t>
              </a:r>
              <a:r>
                <a:rPr lang="en-US" sz="2000" dirty="0" smtClean="0">
                  <a:solidFill>
                    <a:schemeClr val="tx1"/>
                  </a:solidFill>
                </a:rPr>
                <a:t>': /* </a:t>
              </a:r>
              <a:r>
                <a:rPr lang="en-US" sz="2000" dirty="0">
                  <a:solidFill>
                    <a:schemeClr val="tx1"/>
                  </a:solidFill>
                </a:rPr>
                <a:t>slice criterion </a:t>
              </a:r>
              <a:r>
                <a:rPr lang="en-US" sz="2000" dirty="0" smtClean="0">
                  <a:solidFill>
                    <a:schemeClr val="tx1"/>
                  </a:solidFill>
                </a:rPr>
                <a:t>*/</a:t>
              </a:r>
            </a:p>
            <a:p>
              <a:pPr marL="342900" indent="-342900">
                <a:buAutoNum type="arabicPlain"/>
              </a:pPr>
              <a:r>
                <a:rPr lang="en-US" sz="2000" dirty="0" smtClean="0">
                  <a:solidFill>
                    <a:schemeClr val="tx1"/>
                  </a:solidFill>
                </a:rPr>
                <a:t>         w </a:t>
              </a:r>
              <a:r>
                <a:rPr lang="en-US" sz="2000" dirty="0">
                  <a:solidFill>
                    <a:schemeClr val="tx1"/>
                  </a:solidFill>
                </a:rPr>
                <a:t>= d + 2</a:t>
              </a:r>
              <a:r>
                <a:rPr lang="en-US" sz="2000" dirty="0" smtClean="0">
                  <a:solidFill>
                    <a:schemeClr val="tx1"/>
                  </a:solidFill>
                </a:rPr>
                <a:t>;</a:t>
              </a:r>
            </a:p>
            <a:p>
              <a:pPr marL="342900" indent="-342900">
                <a:buAutoNum type="arabicPlain"/>
              </a:pPr>
              <a:r>
                <a:rPr lang="en-US" sz="2000" dirty="0" smtClean="0">
                  <a:solidFill>
                    <a:schemeClr val="tx1"/>
                  </a:solidFill>
                </a:rPr>
                <a:t>         </a:t>
              </a:r>
              <a:r>
                <a:rPr lang="en-US" sz="2000" dirty="0">
                  <a:solidFill>
                    <a:schemeClr val="tx1"/>
                  </a:solidFill>
                </a:rPr>
                <a:t>break</a:t>
              </a:r>
              <a:r>
                <a:rPr lang="en-US" sz="2000" dirty="0" smtClean="0">
                  <a:solidFill>
                    <a:schemeClr val="tx1"/>
                  </a:solidFill>
                </a:rPr>
                <a:t>;</a:t>
              </a:r>
            </a:p>
            <a:p>
              <a:pPr marL="342900" indent="-342900">
                <a:buAutoNum type="arabicPlain"/>
              </a:pPr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       …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11</a:t>
              </a:r>
              <a:r>
                <a:rPr lang="en-US" sz="2000" dirty="0">
                  <a:solidFill>
                    <a:schemeClr val="tx1"/>
                  </a:solidFill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395273" y="4028143"/>
              <a:ext cx="9204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 Code</a:t>
              </a:r>
              <a:endParaRPr lang="en-US" sz="2000" b="1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499992" y="301878"/>
            <a:ext cx="4032447" cy="3769442"/>
            <a:chOff x="4499992" y="1052736"/>
            <a:chExt cx="4032447" cy="3769442"/>
          </a:xfrm>
        </p:grpSpPr>
        <p:sp>
          <p:nvSpPr>
            <p:cNvPr id="4" name="圆角矩形 3"/>
            <p:cNvSpPr/>
            <p:nvPr/>
          </p:nvSpPr>
          <p:spPr>
            <a:xfrm>
              <a:off x="4499992" y="1052736"/>
              <a:ext cx="4032447" cy="3745324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lain" startAt="3"/>
              </a:pPr>
              <a:r>
                <a:rPr lang="en-US" sz="2000" dirty="0" smtClean="0">
                  <a:solidFill>
                    <a:schemeClr val="tx1"/>
                  </a:solidFill>
                </a:rPr>
                <a:t>call   </a:t>
              </a:r>
              <a:r>
                <a:rPr lang="en-US" sz="2000" dirty="0" err="1">
                  <a:solidFill>
                    <a:schemeClr val="tx1"/>
                  </a:solidFill>
                </a:rPr>
                <a:t>fgetc</a:t>
              </a:r>
              <a:r>
                <a:rPr lang="en-US" sz="2000" dirty="0">
                  <a:solidFill>
                    <a:schemeClr val="tx1"/>
                  </a:solidFill>
                </a:rPr>
                <a:t>  </a:t>
              </a:r>
              <a:endParaRPr lang="en-US" sz="2000" dirty="0" smtClean="0">
                <a:solidFill>
                  <a:schemeClr val="tx1"/>
                </a:solidFill>
              </a:endParaRPr>
            </a:p>
            <a:p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    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mov</a:t>
              </a:r>
              <a:r>
                <a:rPr lang="en-US" sz="2000" dirty="0" smtClean="0">
                  <a:solidFill>
                    <a:schemeClr val="tx1"/>
                  </a:solidFill>
                </a:rPr>
                <a:t>    </a:t>
              </a:r>
              <a:r>
                <a:rPr lang="en-US" sz="2000" dirty="0">
                  <a:solidFill>
                    <a:schemeClr val="tx1"/>
                  </a:solidFill>
                </a:rPr>
                <a:t>%al</a:t>
              </a:r>
              <a:r>
                <a:rPr lang="en-US" sz="2000" dirty="0" smtClean="0">
                  <a:solidFill>
                    <a:schemeClr val="tx1"/>
                  </a:solidFill>
                </a:rPr>
                <a:t>,-        0x9</a:t>
              </a:r>
              <a:r>
                <a:rPr lang="en-US" sz="2000" dirty="0">
                  <a:solidFill>
                    <a:schemeClr val="tx1"/>
                  </a:solidFill>
                </a:rPr>
                <a:t>(%</a:t>
              </a:r>
              <a:r>
                <a:rPr lang="en-US" sz="2000" dirty="0" err="1">
                  <a:solidFill>
                    <a:schemeClr val="tx1"/>
                  </a:solidFill>
                </a:rPr>
                <a:t>ebp</a:t>
              </a:r>
              <a:r>
                <a:rPr lang="en-US" sz="2000" dirty="0" smtClean="0">
                  <a:solidFill>
                    <a:schemeClr val="tx1"/>
                  </a:solidFill>
                </a:rPr>
                <a:t>)</a:t>
              </a:r>
            </a:p>
            <a:p>
              <a:pPr marL="342900" indent="-342900">
                <a:buAutoNum type="arabicPlain" startAt="4"/>
              </a:pPr>
              <a:r>
                <a:rPr lang="en-US" sz="2000" dirty="0" smtClean="0">
                  <a:solidFill>
                    <a:schemeClr val="tx1"/>
                  </a:solidFill>
                </a:rPr>
                <a:t>...  </a:t>
              </a:r>
            </a:p>
            <a:p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   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mov</a:t>
              </a: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</a:rPr>
                <a:t>0x8048708(,%eax,4),%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eax</a:t>
              </a:r>
              <a:endParaRPr lang="en-US" sz="2000" dirty="0" smtClean="0">
                <a:solidFill>
                  <a:schemeClr val="tx1"/>
                </a:solidFill>
              </a:endParaRPr>
            </a:p>
            <a:p>
              <a:r>
                <a:rPr lang="en-US" sz="2000" dirty="0">
                  <a:solidFill>
                    <a:srgbClr val="7030A0"/>
                  </a:solidFill>
                </a:rPr>
                <a:t> </a:t>
              </a:r>
              <a:r>
                <a:rPr lang="en-US" sz="2000" dirty="0" smtClean="0">
                  <a:solidFill>
                    <a:srgbClr val="7030A0"/>
                  </a:solidFill>
                </a:rPr>
                <a:t>    </a:t>
              </a:r>
              <a:r>
                <a:rPr lang="en-US" sz="2000" b="1" dirty="0" err="1" smtClean="0">
                  <a:solidFill>
                    <a:srgbClr val="00B0F0"/>
                  </a:solidFill>
                </a:rPr>
                <a:t>jmp</a:t>
              </a:r>
              <a:r>
                <a:rPr lang="en-US" sz="2000" b="1" dirty="0" smtClean="0">
                  <a:solidFill>
                    <a:srgbClr val="00B0F0"/>
                  </a:solidFill>
                </a:rPr>
                <a:t> </a:t>
              </a:r>
              <a:r>
                <a:rPr lang="en-US" sz="2000" b="1" dirty="0">
                  <a:solidFill>
                    <a:srgbClr val="00B0F0"/>
                  </a:solidFill>
                </a:rPr>
                <a:t>*%</a:t>
              </a:r>
              <a:r>
                <a:rPr lang="en-US" sz="2000" b="1" dirty="0" err="1" smtClean="0">
                  <a:solidFill>
                    <a:srgbClr val="00B0F0"/>
                  </a:solidFill>
                </a:rPr>
                <a:t>eax</a:t>
              </a:r>
              <a:endParaRPr lang="en-US" sz="2000" b="1" dirty="0" smtClean="0">
                <a:solidFill>
                  <a:srgbClr val="00B0F0"/>
                </a:solidFill>
              </a:endParaRP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6   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mov</a:t>
              </a:r>
              <a:r>
                <a:rPr lang="en-US" sz="2000" dirty="0" smtClean="0">
                  <a:solidFill>
                    <a:schemeClr val="tx1"/>
                  </a:solidFill>
                </a:rPr>
                <a:t>    </a:t>
              </a:r>
              <a:r>
                <a:rPr lang="en-US" sz="2000" dirty="0">
                  <a:solidFill>
                    <a:schemeClr val="tx1"/>
                  </a:solidFill>
                </a:rPr>
                <a:t>0xc(%</a:t>
              </a:r>
              <a:r>
                <a:rPr lang="en-US" sz="2000" dirty="0" err="1">
                  <a:solidFill>
                    <a:schemeClr val="tx1"/>
                  </a:solidFill>
                </a:rPr>
                <a:t>ebp</a:t>
              </a:r>
              <a:r>
                <a:rPr lang="en-US" sz="2000" dirty="0">
                  <a:solidFill>
                    <a:schemeClr val="tx1"/>
                  </a:solidFill>
                </a:rPr>
                <a:t>),%</a:t>
              </a:r>
              <a:r>
                <a:rPr lang="en-US" sz="2000" dirty="0" err="1">
                  <a:solidFill>
                    <a:schemeClr val="tx1"/>
                  </a:solidFill>
                </a:rPr>
                <a:t>eax</a:t>
              </a:r>
              <a:r>
                <a:rPr lang="en-US" sz="2000" dirty="0">
                  <a:solidFill>
                    <a:schemeClr val="tx1"/>
                  </a:solidFill>
                </a:rPr>
                <a:t>  </a:t>
              </a:r>
              <a:endParaRPr lang="en-US" sz="2000" dirty="0" smtClean="0">
                <a:solidFill>
                  <a:schemeClr val="tx1"/>
                </a:solidFill>
              </a:endParaRP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      add    </a:t>
              </a:r>
              <a:r>
                <a:rPr lang="en-US" sz="2000" dirty="0">
                  <a:solidFill>
                    <a:schemeClr val="tx1"/>
                  </a:solidFill>
                </a:rPr>
                <a:t>$0x2,%eax  </a:t>
              </a:r>
              <a:endParaRPr lang="en-US" sz="2000" dirty="0" smtClean="0">
                <a:solidFill>
                  <a:schemeClr val="tx1"/>
                </a:solidFill>
              </a:endParaRP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     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mov</a:t>
              </a:r>
              <a:r>
                <a:rPr lang="en-US" sz="2000" dirty="0" smtClean="0">
                  <a:solidFill>
                    <a:schemeClr val="tx1"/>
                  </a:solidFill>
                </a:rPr>
                <a:t>    </a:t>
              </a:r>
              <a:r>
                <a:rPr lang="en-US" sz="2000" dirty="0">
                  <a:solidFill>
                    <a:schemeClr val="tx1"/>
                  </a:solidFill>
                </a:rPr>
                <a:t>%eax,-0x10(%</a:t>
              </a:r>
              <a:r>
                <a:rPr lang="en-US" sz="2000" dirty="0" err="1">
                  <a:solidFill>
                    <a:schemeClr val="tx1"/>
                  </a:solidFill>
                </a:rPr>
                <a:t>ebp</a:t>
              </a:r>
              <a:r>
                <a:rPr lang="en-US" sz="20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7   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jmp</a:t>
              </a:r>
              <a:r>
                <a:rPr lang="en-US" sz="2000" dirty="0" smtClean="0">
                  <a:solidFill>
                    <a:schemeClr val="tx1"/>
                  </a:solidFill>
                </a:rPr>
                <a:t>    </a:t>
              </a:r>
              <a:r>
                <a:rPr lang="en-US" sz="2000" dirty="0">
                  <a:solidFill>
                    <a:schemeClr val="tx1"/>
                  </a:solidFill>
                </a:rPr>
                <a:t>80485c88 ...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425352" y="4422068"/>
              <a:ext cx="18053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Assembly Code</a:t>
              </a:r>
              <a:endParaRPr lang="en-US" sz="2000" b="1" dirty="0"/>
            </a:p>
          </p:txBody>
        </p:sp>
      </p:grpSp>
      <p:pic>
        <p:nvPicPr>
          <p:cNvPr id="9" name="Content Placeholder 4" descr="ucr_logo_cmyk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7315200" y="6400800"/>
            <a:ext cx="1752600" cy="381000"/>
          </a:xfrm>
        </p:spPr>
      </p:pic>
      <p:sp>
        <p:nvSpPr>
          <p:cNvPr id="10" name="圆角矩形 9"/>
          <p:cNvSpPr/>
          <p:nvPr/>
        </p:nvSpPr>
        <p:spPr>
          <a:xfrm>
            <a:off x="539552" y="2030070"/>
            <a:ext cx="1954558" cy="288032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716016" y="1454006"/>
            <a:ext cx="3610742" cy="904746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线形标注 2 7"/>
          <p:cNvSpPr/>
          <p:nvPr/>
        </p:nvSpPr>
        <p:spPr>
          <a:xfrm>
            <a:off x="2699792" y="2750150"/>
            <a:ext cx="2016224" cy="1224136"/>
          </a:xfrm>
          <a:prstGeom prst="borderCallout2">
            <a:avLst>
              <a:gd name="adj1" fmla="val -3878"/>
              <a:gd name="adj2" fmla="val 53214"/>
              <a:gd name="adj3" fmla="val -2972"/>
              <a:gd name="adj4" fmla="val 48500"/>
              <a:gd name="adj5" fmla="val -58802"/>
              <a:gd name="adj6" fmla="val 97175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Inaccurate CFG Causing</a:t>
            </a:r>
          </a:p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Missed Control Dependence 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337622" y="4654254"/>
            <a:ext cx="3370282" cy="1476670"/>
            <a:chOff x="1043608" y="2790220"/>
            <a:chExt cx="3370282" cy="1476670"/>
          </a:xfrm>
        </p:grpSpPr>
        <p:sp>
          <p:nvSpPr>
            <p:cNvPr id="14" name="圆角矩形 13"/>
            <p:cNvSpPr/>
            <p:nvPr/>
          </p:nvSpPr>
          <p:spPr>
            <a:xfrm>
              <a:off x="1691680" y="2790220"/>
              <a:ext cx="1746194" cy="43204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  <a:r>
                <a:rPr lang="en-US" sz="2000" b="1" baseline="-25000" dirty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:     w=d+2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43608" y="3866780"/>
              <a:ext cx="33702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Imprecise Slice </a:t>
              </a:r>
              <a:r>
                <a:rPr lang="en-US" sz="2000" b="1" dirty="0"/>
                <a:t>for </a:t>
              </a:r>
              <a:r>
                <a:rPr lang="en-US" sz="2000" b="1" i="1" dirty="0" smtClean="0"/>
                <a:t>w</a:t>
              </a:r>
              <a:r>
                <a:rPr lang="en-US" sz="2000" b="1" dirty="0" smtClean="0"/>
                <a:t> </a:t>
              </a:r>
              <a:r>
                <a:rPr lang="en-US" sz="2000" b="1" dirty="0"/>
                <a:t>at line </a:t>
              </a:r>
              <a:r>
                <a:rPr lang="en-US" sz="2000" b="1" dirty="0" smtClean="0"/>
                <a:t>6</a:t>
              </a:r>
              <a:r>
                <a:rPr lang="en-US" sz="2000" b="1" baseline="-25000" dirty="0" smtClean="0"/>
                <a:t>1</a:t>
              </a:r>
              <a:endParaRPr lang="en-US" sz="2000" b="1" dirty="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4355976" y="4361917"/>
            <a:ext cx="5309344" cy="2060641"/>
            <a:chOff x="5434762" y="2345693"/>
            <a:chExt cx="5309344" cy="2060641"/>
          </a:xfrm>
        </p:grpSpPr>
        <p:sp>
          <p:nvSpPr>
            <p:cNvPr id="17" name="圆角矩形 16"/>
            <p:cNvSpPr/>
            <p:nvPr/>
          </p:nvSpPr>
          <p:spPr>
            <a:xfrm>
              <a:off x="5434762" y="2345693"/>
              <a:ext cx="1873542" cy="43204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3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:  c=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fgetc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(fin)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434762" y="3174820"/>
              <a:ext cx="1873542" cy="432048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4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:   switch(c)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5434762" y="3974286"/>
              <a:ext cx="1873542" cy="43204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6</a:t>
              </a:r>
              <a:r>
                <a:rPr lang="en-US" sz="2000" b="1" baseline="-25000" dirty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:     w=d+2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>
              <a:off x="6307859" y="2776430"/>
              <a:ext cx="0" cy="36004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/>
            <p:nvPr/>
          </p:nvCxnSpPr>
          <p:spPr>
            <a:xfrm>
              <a:off x="6307859" y="3614246"/>
              <a:ext cx="0" cy="36004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524328" y="2345693"/>
              <a:ext cx="435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‘a’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341767" y="2812866"/>
              <a:ext cx="292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41767" y="3604954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CD</a:t>
              </a:r>
              <a:endParaRPr lang="en-US" sz="20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44027" y="2898982"/>
              <a:ext cx="42000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smtClean="0"/>
                <a:t>Capture Missing  </a:t>
              </a:r>
            </a:p>
            <a:p>
              <a:pPr algn="ctr"/>
              <a:r>
                <a:rPr lang="en-US" sz="2000" b="1" dirty="0" smtClean="0"/>
                <a:t>Control </a:t>
              </a:r>
              <a:r>
                <a:rPr lang="en-US" sz="2000" b="1" dirty="0"/>
                <a:t>D</a:t>
              </a:r>
              <a:r>
                <a:rPr lang="en-US" sz="2000" b="1" dirty="0" smtClean="0"/>
                <a:t>ependence  </a:t>
              </a:r>
            </a:p>
            <a:p>
              <a:pPr algn="ctr"/>
              <a:r>
                <a:rPr lang="en-US" sz="2000" b="1" dirty="0" smtClean="0"/>
                <a:t>due to </a:t>
              </a:r>
              <a:r>
                <a:rPr lang="en-US" sz="2000" b="1" i="1" dirty="0" smtClean="0"/>
                <a:t>indirect jump</a:t>
              </a:r>
              <a:endParaRPr lang="en-US" sz="2000" b="1" i="1" dirty="0"/>
            </a:p>
          </p:txBody>
        </p:sp>
      </p:grp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28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84238"/>
          </a:xfrm>
        </p:spPr>
        <p:txBody>
          <a:bodyPr>
            <a:noAutofit/>
          </a:bodyPr>
          <a:lstStyle/>
          <a:p>
            <a:r>
              <a:rPr lang="en-US" sz="2800" dirty="0" smtClean="0"/>
              <a:t>Improve Dynamic Control Dependence Precision</a:t>
            </a:r>
            <a:endParaRPr lang="en-US" sz="2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876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Implement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static analyzer based on Pin's static code discovery library -- this allows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DrDebug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to work with any x86 or Intel64 binary.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construct an approximate static CFG and as the program executes, we collect the dynamic jump targets for the indirect jumps and refine the CFG by adding the missing edges.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refined CFG is used to compute the immediate post-dominator for each basic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block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989427"/>
      </p:ext>
    </p:extLst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</p:spPr>
        <p:txBody>
          <a:bodyPr>
            <a:normAutofit/>
          </a:bodyPr>
          <a:lstStyle/>
          <a:p>
            <a:r>
              <a:rPr lang="en-US" sz="3200" dirty="0" smtClean="0"/>
              <a:t>Spurious Dependences Example</a:t>
            </a:r>
            <a:endParaRPr lang="en-US" sz="3200" dirty="0"/>
          </a:p>
        </p:txBody>
      </p:sp>
      <p:grpSp>
        <p:nvGrpSpPr>
          <p:cNvPr id="2" name="组合 1"/>
          <p:cNvGrpSpPr/>
          <p:nvPr/>
        </p:nvGrpSpPr>
        <p:grpSpPr>
          <a:xfrm>
            <a:off x="755577" y="1336122"/>
            <a:ext cx="3816423" cy="4253118"/>
            <a:chOff x="539552" y="1768170"/>
            <a:chExt cx="3816423" cy="4253118"/>
          </a:xfrm>
        </p:grpSpPr>
        <p:sp>
          <p:nvSpPr>
            <p:cNvPr id="3" name="圆角矩形 2"/>
            <p:cNvSpPr/>
            <p:nvPr/>
          </p:nvSpPr>
          <p:spPr>
            <a:xfrm>
              <a:off x="539552" y="1768170"/>
              <a:ext cx="3816423" cy="339366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buAutoNum type="arabicPlain"/>
              </a:pPr>
              <a:r>
                <a:rPr lang="en-US" sz="2000" dirty="0" smtClean="0">
                  <a:solidFill>
                    <a:schemeClr val="tx1"/>
                  </a:solidFill>
                </a:rPr>
                <a:t>P(FILE</a:t>
              </a:r>
              <a:r>
                <a:rPr lang="en-US" sz="2000" dirty="0">
                  <a:solidFill>
                    <a:schemeClr val="tx1"/>
                  </a:solidFill>
                </a:rPr>
                <a:t>* fin, </a:t>
              </a:r>
              <a:r>
                <a:rPr lang="en-US" sz="2000" dirty="0" err="1">
                  <a:solidFill>
                    <a:schemeClr val="tx1"/>
                  </a:solidFill>
                </a:rPr>
                <a:t>int</a:t>
              </a:r>
              <a:r>
                <a:rPr lang="en-US" sz="2000" dirty="0">
                  <a:solidFill>
                    <a:schemeClr val="tx1"/>
                  </a:solidFill>
                </a:rPr>
                <a:t> d</a:t>
              </a:r>
              <a:r>
                <a:rPr lang="en-US" sz="2000" dirty="0" smtClean="0">
                  <a:solidFill>
                    <a:schemeClr val="tx1"/>
                  </a:solidFill>
                </a:rPr>
                <a:t>){</a:t>
              </a:r>
            </a:p>
            <a:p>
              <a:pPr marL="342900" indent="-342900">
                <a:buAutoNum type="arabicPlain" startAt="2"/>
              </a:pPr>
              <a:r>
                <a:rPr lang="en-US" sz="2000" dirty="0" smtClean="0">
                  <a:solidFill>
                    <a:schemeClr val="tx1"/>
                  </a:solidFill>
                </a:rPr>
                <a:t>    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int</a:t>
              </a: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</a:rPr>
                <a:t>w, e</a:t>
              </a:r>
              <a:r>
                <a:rPr lang="en-US" sz="2000" dirty="0" smtClean="0">
                  <a:solidFill>
                    <a:schemeClr val="tx1"/>
                  </a:solidFill>
                </a:rPr>
                <a:t>;</a:t>
              </a:r>
            </a:p>
            <a:p>
              <a:pPr marL="342900" indent="-342900">
                <a:buAutoNum type="arabicPlain" startAt="2"/>
              </a:pPr>
              <a:r>
                <a:rPr lang="en-US" sz="2000" dirty="0" smtClean="0">
                  <a:solidFill>
                    <a:schemeClr val="tx1"/>
                  </a:solidFill>
                </a:rPr>
                <a:t>     char </a:t>
              </a:r>
              <a:r>
                <a:rPr lang="en-US" sz="2000" dirty="0">
                  <a:solidFill>
                    <a:schemeClr val="tx1"/>
                  </a:solidFill>
                </a:rPr>
                <a:t>c=</a:t>
              </a:r>
              <a:r>
                <a:rPr lang="en-US" sz="2000" dirty="0" err="1">
                  <a:solidFill>
                    <a:schemeClr val="tx1"/>
                  </a:solidFill>
                </a:rPr>
                <a:t>fgetc</a:t>
              </a:r>
              <a:r>
                <a:rPr lang="en-US" sz="2000" dirty="0">
                  <a:solidFill>
                    <a:schemeClr val="tx1"/>
                  </a:solidFill>
                </a:rPr>
                <a:t>(fin</a:t>
              </a:r>
              <a:r>
                <a:rPr lang="en-US" sz="2000" dirty="0" smtClean="0">
                  <a:solidFill>
                    <a:schemeClr val="tx1"/>
                  </a:solidFill>
                </a:rPr>
                <a:t>);</a:t>
              </a:r>
            </a:p>
            <a:p>
              <a:pPr marL="342900" indent="-342900">
                <a:buAutoNum type="arabicPlain" startAt="2"/>
              </a:pPr>
              <a:r>
                <a:rPr lang="en-US" sz="2000" dirty="0" smtClean="0">
                  <a:solidFill>
                    <a:schemeClr val="tx1"/>
                  </a:solidFill>
                </a:rPr>
                <a:t>     e</a:t>
              </a:r>
              <a:r>
                <a:rPr lang="en-US" sz="2000" dirty="0">
                  <a:solidFill>
                    <a:schemeClr val="tx1"/>
                  </a:solidFill>
                </a:rPr>
                <a:t>= d + d</a:t>
              </a:r>
              <a:r>
                <a:rPr lang="en-US" sz="2000" dirty="0" smtClean="0">
                  <a:solidFill>
                    <a:schemeClr val="tx1"/>
                  </a:solidFill>
                </a:rPr>
                <a:t>;</a:t>
              </a:r>
            </a:p>
            <a:p>
              <a:pPr marL="342900" indent="-342900">
                <a:buAutoNum type="arabicPlain" startAt="2"/>
              </a:pPr>
              <a:r>
                <a:rPr lang="en-US" sz="2000" dirty="0" smtClean="0">
                  <a:solidFill>
                    <a:schemeClr val="tx1"/>
                  </a:solidFill>
                </a:rPr>
                <a:t>     if(c</a:t>
              </a:r>
              <a:r>
                <a:rPr lang="en-US" sz="2000" dirty="0">
                  <a:solidFill>
                    <a:schemeClr val="tx1"/>
                  </a:solidFill>
                </a:rPr>
                <a:t>=='t</a:t>
              </a:r>
              <a:r>
                <a:rPr lang="en-US" sz="2000" dirty="0" smtClean="0">
                  <a:solidFill>
                    <a:schemeClr val="tx1"/>
                  </a:solidFill>
                </a:rPr>
                <a:t>')</a:t>
              </a:r>
            </a:p>
            <a:p>
              <a:pPr marL="342900" indent="-342900">
                <a:buAutoNum type="arabicPlain" startAt="2"/>
              </a:pPr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         Q();</a:t>
              </a:r>
            </a:p>
            <a:p>
              <a:pPr marL="342900" indent="-342900">
                <a:buFontTx/>
                <a:buAutoNum type="arabicPlain" startAt="2"/>
              </a:pPr>
              <a:r>
                <a:rPr lang="en-US" sz="2000" b="1" dirty="0" smtClean="0">
                  <a:solidFill>
                    <a:srgbClr val="FF0000"/>
                  </a:solidFill>
                </a:rPr>
                <a:t>     w=e</a:t>
              </a:r>
              <a:r>
                <a:rPr lang="en-US" sz="2000" b="1" dirty="0">
                  <a:solidFill>
                    <a:srgbClr val="FF0000"/>
                  </a:solidFill>
                </a:rPr>
                <a:t>; /* slice criterion </a:t>
              </a:r>
              <a:r>
                <a:rPr lang="en-US" sz="2000" b="1" dirty="0" smtClean="0">
                  <a:solidFill>
                    <a:srgbClr val="FF0000"/>
                  </a:solidFill>
                </a:rPr>
                <a:t>*/</a:t>
              </a:r>
            </a:p>
            <a:p>
              <a:pPr marL="342900" indent="-342900">
                <a:buAutoNum type="arabicPlain" startAt="2"/>
              </a:pPr>
              <a:r>
                <a:rPr lang="en-US" sz="2000" dirty="0" smtClean="0">
                  <a:solidFill>
                    <a:schemeClr val="tx1"/>
                  </a:solidFill>
                </a:rPr>
                <a:t> }</a:t>
              </a:r>
            </a:p>
            <a:p>
              <a:pPr marL="342900" indent="-342900">
                <a:buAutoNum type="arabicPlain" startAt="2"/>
              </a:pPr>
              <a:r>
                <a:rPr lang="en-US" sz="2000" dirty="0" smtClean="0">
                  <a:solidFill>
                    <a:schemeClr val="tx1"/>
                  </a:solidFill>
                </a:rPr>
                <a:t>Q()</a:t>
              </a:r>
            </a:p>
            <a:p>
              <a:r>
                <a:rPr lang="en-US" sz="2000" dirty="0" smtClean="0">
                  <a:solidFill>
                    <a:srgbClr val="00B0F0"/>
                  </a:solidFill>
                </a:rPr>
                <a:t>10  {</a:t>
              </a:r>
            </a:p>
            <a:p>
              <a:pPr marL="342900" indent="-342900">
                <a:buAutoNum type="arabicPlain" startAt="11"/>
              </a:pPr>
              <a:r>
                <a:rPr lang="en-US" sz="2000" dirty="0" smtClean="0">
                  <a:solidFill>
                    <a:schemeClr val="tx1"/>
                  </a:solidFill>
                </a:rPr>
                <a:t>     ...</a:t>
              </a:r>
            </a:p>
            <a:p>
              <a:r>
                <a:rPr lang="en-US" sz="2000" dirty="0" smtClean="0">
                  <a:solidFill>
                    <a:srgbClr val="00B0F0"/>
                  </a:solidFill>
                </a:rPr>
                <a:t>12  }</a:t>
              </a:r>
              <a:endParaRPr lang="en-US" sz="2000" dirty="0">
                <a:solidFill>
                  <a:srgbClr val="00B0F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24242" y="5651956"/>
              <a:ext cx="843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C Code</a:t>
              </a:r>
              <a:endParaRPr lang="en-US" b="1" dirty="0"/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4788025" y="908720"/>
            <a:ext cx="3456383" cy="4680520"/>
            <a:chOff x="4572001" y="1340768"/>
            <a:chExt cx="3456383" cy="4680520"/>
          </a:xfrm>
        </p:grpSpPr>
        <p:sp>
          <p:nvSpPr>
            <p:cNvPr id="4" name="圆角矩形 3"/>
            <p:cNvSpPr/>
            <p:nvPr/>
          </p:nvSpPr>
          <p:spPr>
            <a:xfrm>
              <a:off x="4572001" y="1340768"/>
              <a:ext cx="3456383" cy="4248472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>
                  <a:solidFill>
                    <a:schemeClr val="tx1"/>
                  </a:solidFill>
                </a:rPr>
                <a:t>3 </a:t>
              </a:r>
              <a:r>
                <a:rPr lang="en-US" sz="2000" dirty="0" smtClean="0">
                  <a:solidFill>
                    <a:schemeClr val="tx1"/>
                  </a:solidFill>
                </a:rPr>
                <a:t> call </a:t>
              </a:r>
              <a:r>
                <a:rPr lang="en-US" sz="2000" dirty="0" err="1">
                  <a:solidFill>
                    <a:schemeClr val="tx1"/>
                  </a:solidFill>
                </a:rPr>
                <a:t>fgetc</a:t>
              </a:r>
              <a:r>
                <a:rPr lang="en-US" sz="2000" dirty="0">
                  <a:solidFill>
                    <a:schemeClr val="tx1"/>
                  </a:solidFill>
                </a:rPr>
                <a:t>  </a:t>
              </a:r>
              <a:endParaRPr lang="en-US" sz="2000" dirty="0" smtClean="0">
                <a:solidFill>
                  <a:schemeClr val="tx1"/>
                </a:solidFill>
              </a:endParaRPr>
            </a:p>
            <a:p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  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mov</a:t>
              </a: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</a:rPr>
                <a:t>%al,-0x9(%</a:t>
              </a:r>
              <a:r>
                <a:rPr lang="en-US" sz="2000" dirty="0" err="1">
                  <a:solidFill>
                    <a:schemeClr val="tx1"/>
                  </a:solidFill>
                </a:rPr>
                <a:t>ebp</a:t>
              </a:r>
              <a:r>
                <a:rPr lang="en-US" sz="20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4  </a:t>
              </a:r>
              <a:r>
                <a:rPr lang="en-US" sz="2000" dirty="0" err="1">
                  <a:solidFill>
                    <a:schemeClr val="tx1"/>
                  </a:solidFill>
                </a:rPr>
                <a:t>mov</a:t>
              </a:r>
              <a:r>
                <a:rPr lang="en-US" sz="2000" dirty="0">
                  <a:solidFill>
                    <a:schemeClr val="tx1"/>
                  </a:solidFill>
                </a:rPr>
                <a:t> 0xc(%</a:t>
              </a:r>
              <a:r>
                <a:rPr lang="en-US" sz="2000" dirty="0" err="1">
                  <a:solidFill>
                    <a:schemeClr val="tx1"/>
                  </a:solidFill>
                </a:rPr>
                <a:t>ebp</a:t>
              </a:r>
              <a:r>
                <a:rPr lang="en-US" sz="2000" dirty="0">
                  <a:solidFill>
                    <a:schemeClr val="tx1"/>
                  </a:solidFill>
                </a:rPr>
                <a:t>),%</a:t>
              </a:r>
              <a:r>
                <a:rPr lang="en-US" sz="2000" dirty="0" err="1">
                  <a:solidFill>
                    <a:schemeClr val="tx1"/>
                  </a:solidFill>
                </a:rPr>
                <a:t>eax</a:t>
              </a:r>
              <a:r>
                <a:rPr lang="en-US" sz="2000" dirty="0">
                  <a:solidFill>
                    <a:schemeClr val="tx1"/>
                  </a:solidFill>
                </a:rPr>
                <a:t>  </a:t>
              </a:r>
              <a:endParaRPr lang="en-US" sz="2000" dirty="0" smtClean="0">
                <a:solidFill>
                  <a:schemeClr val="tx1"/>
                </a:solidFill>
              </a:endParaRPr>
            </a:p>
            <a:p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   add </a:t>
              </a:r>
              <a:r>
                <a:rPr lang="en-US" sz="2000" dirty="0">
                  <a:solidFill>
                    <a:schemeClr val="tx1"/>
                  </a:solidFill>
                </a:rPr>
                <a:t>%eax,%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eax</a:t>
              </a:r>
              <a:endParaRPr lang="en-US" sz="2000" dirty="0" smtClean="0">
                <a:solidFill>
                  <a:schemeClr val="tx1"/>
                </a:solidFill>
              </a:endParaRP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5  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cmpb</a:t>
              </a: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</a:rPr>
                <a:t>$</a:t>
              </a:r>
              <a:r>
                <a:rPr lang="en-US" sz="2000" dirty="0" smtClean="0">
                  <a:solidFill>
                    <a:schemeClr val="tx1"/>
                  </a:solidFill>
                </a:rPr>
                <a:t>0x74</a:t>
              </a:r>
              <a:r>
                <a:rPr lang="en-US" sz="2000" dirty="0">
                  <a:solidFill>
                    <a:schemeClr val="tx1"/>
                  </a:solidFill>
                </a:rPr>
                <a:t>,-0x9(%</a:t>
              </a:r>
              <a:r>
                <a:rPr lang="en-US" sz="2000" dirty="0" err="1">
                  <a:solidFill>
                    <a:schemeClr val="tx1"/>
                  </a:solidFill>
                </a:rPr>
                <a:t>ebp</a:t>
              </a:r>
              <a:r>
                <a:rPr lang="en-US" sz="2000" dirty="0">
                  <a:solidFill>
                    <a:schemeClr val="tx1"/>
                  </a:solidFill>
                </a:rPr>
                <a:t>)  </a:t>
              </a:r>
              <a:endParaRPr lang="en-US" sz="2000" dirty="0" smtClean="0">
                <a:solidFill>
                  <a:schemeClr val="tx1"/>
                </a:solidFill>
              </a:endParaRPr>
            </a:p>
            <a:p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    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jne</a:t>
              </a:r>
              <a:r>
                <a:rPr lang="en-US" sz="2000" dirty="0" smtClean="0">
                  <a:solidFill>
                    <a:schemeClr val="tx1"/>
                  </a:solidFill>
                </a:rPr>
                <a:t>  804852d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6   call </a:t>
              </a:r>
              <a:r>
                <a:rPr lang="en-US" sz="2000" dirty="0">
                  <a:solidFill>
                    <a:schemeClr val="tx1"/>
                  </a:solidFill>
                </a:rPr>
                <a:t>Q  </a:t>
              </a:r>
              <a:r>
                <a:rPr lang="en-US" sz="2000" dirty="0" smtClean="0">
                  <a:solidFill>
                    <a:schemeClr val="tx1"/>
                  </a:solidFill>
                </a:rPr>
                <a:t>804852d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7  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mov</a:t>
              </a: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>
                  <a:solidFill>
                    <a:schemeClr val="tx1"/>
                  </a:solidFill>
                </a:rPr>
                <a:t>%eax,-0x10(%</a:t>
              </a:r>
              <a:r>
                <a:rPr lang="en-US" sz="2000" dirty="0" err="1">
                  <a:solidFill>
                    <a:schemeClr val="tx1"/>
                  </a:solidFill>
                </a:rPr>
                <a:t>ebp</a:t>
              </a:r>
              <a:r>
                <a:rPr lang="en-US" sz="2000" dirty="0" smtClean="0">
                  <a:solidFill>
                    <a:schemeClr val="tx1"/>
                  </a:solidFill>
                </a:rPr>
                <a:t>)</a:t>
              </a:r>
            </a:p>
            <a:p>
              <a:r>
                <a:rPr lang="en-US" sz="2000" dirty="0" smtClean="0">
                  <a:solidFill>
                    <a:schemeClr val="tx1"/>
                  </a:solidFill>
                </a:rPr>
                <a:t>9   Q()</a:t>
              </a:r>
            </a:p>
            <a:p>
              <a:r>
                <a:rPr lang="en-US" sz="2000" dirty="0" smtClean="0">
                  <a:solidFill>
                    <a:srgbClr val="00B0F0"/>
                  </a:solidFill>
                </a:rPr>
                <a:t>10  </a:t>
              </a:r>
              <a:r>
                <a:rPr lang="en-US" sz="2000" b="1" dirty="0" smtClean="0">
                  <a:solidFill>
                    <a:srgbClr val="00B0F0"/>
                  </a:solidFill>
                </a:rPr>
                <a:t>push </a:t>
              </a:r>
              <a:r>
                <a:rPr lang="en-US" sz="2000" b="1" dirty="0">
                  <a:solidFill>
                    <a:srgbClr val="00B0F0"/>
                  </a:solidFill>
                </a:rPr>
                <a:t>%</a:t>
              </a:r>
              <a:r>
                <a:rPr lang="en-US" sz="2000" b="1" dirty="0" err="1" smtClean="0">
                  <a:solidFill>
                    <a:srgbClr val="00B0F0"/>
                  </a:solidFill>
                </a:rPr>
                <a:t>eax</a:t>
              </a:r>
              <a:endParaRPr lang="en-US" sz="2000" b="1" dirty="0" smtClean="0">
                <a:solidFill>
                  <a:srgbClr val="00B0F0"/>
                </a:solidFill>
              </a:endParaRPr>
            </a:p>
            <a:p>
              <a:r>
                <a:rPr lang="en-US" sz="2000" dirty="0">
                  <a:solidFill>
                    <a:schemeClr val="tx1"/>
                  </a:solidFill>
                </a:rPr>
                <a:t> </a:t>
              </a:r>
              <a:r>
                <a:rPr lang="en-US" sz="2000" dirty="0" smtClean="0">
                  <a:solidFill>
                    <a:schemeClr val="tx1"/>
                  </a:solidFill>
                </a:rPr>
                <a:t>     ...</a:t>
              </a:r>
            </a:p>
            <a:p>
              <a:r>
                <a:rPr lang="en-US" sz="2000" dirty="0" smtClean="0">
                  <a:solidFill>
                    <a:srgbClr val="00B0F0"/>
                  </a:solidFill>
                </a:rPr>
                <a:t>12  </a:t>
              </a:r>
              <a:r>
                <a:rPr lang="en-US" sz="2000" b="1" dirty="0" smtClean="0">
                  <a:solidFill>
                    <a:srgbClr val="00B0F0"/>
                  </a:solidFill>
                </a:rPr>
                <a:t>pop </a:t>
              </a:r>
              <a:r>
                <a:rPr lang="en-US" sz="2000" b="1" dirty="0">
                  <a:solidFill>
                    <a:srgbClr val="00B0F0"/>
                  </a:solidFill>
                </a:rPr>
                <a:t>%</a:t>
              </a:r>
              <a:r>
                <a:rPr lang="en-US" sz="2000" b="1" dirty="0" err="1">
                  <a:solidFill>
                    <a:srgbClr val="00B0F0"/>
                  </a:solidFill>
                </a:rPr>
                <a:t>eax</a:t>
              </a:r>
              <a:endParaRPr lang="en-US" sz="2000" b="1" dirty="0">
                <a:solidFill>
                  <a:srgbClr val="00B0F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40872" y="5621178"/>
              <a:ext cx="18053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Assembly Code</a:t>
              </a:r>
              <a:endParaRPr lang="en-US" sz="2000" b="1" dirty="0"/>
            </a:p>
          </p:txBody>
        </p:sp>
      </p:grpSp>
      <p:sp>
        <p:nvSpPr>
          <p:cNvPr id="9" name="圆角矩形 8"/>
          <p:cNvSpPr/>
          <p:nvPr/>
        </p:nvSpPr>
        <p:spPr>
          <a:xfrm>
            <a:off x="4932040" y="4005064"/>
            <a:ext cx="1954558" cy="288032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932040" y="4581128"/>
            <a:ext cx="1954558" cy="288032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971600" y="3933056"/>
            <a:ext cx="1954558" cy="288032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961258" y="4581128"/>
            <a:ext cx="1954558" cy="288032"/>
          </a:xfrm>
          <a:prstGeom prst="roundRect">
            <a:avLst/>
          </a:prstGeom>
          <a:noFill/>
          <a:ln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>
              <a:solidFill>
                <a:srgbClr val="00B0F0"/>
              </a:solidFill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886600" y="4005064"/>
            <a:ext cx="2005881" cy="864096"/>
            <a:chOff x="6886598" y="4437112"/>
            <a:chExt cx="1597081" cy="864096"/>
          </a:xfrm>
        </p:grpSpPr>
        <p:sp>
          <p:nvSpPr>
            <p:cNvPr id="8" name="右大括号 7"/>
            <p:cNvSpPr/>
            <p:nvPr/>
          </p:nvSpPr>
          <p:spPr>
            <a:xfrm>
              <a:off x="6886598" y="4581128"/>
              <a:ext cx="299053" cy="576064"/>
            </a:xfrm>
            <a:prstGeom prst="rightBrace">
              <a:avLst>
                <a:gd name="adj1" fmla="val 8333"/>
                <a:gd name="adj2" fmla="val 45591"/>
              </a:avLst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279693" y="4437112"/>
              <a:ext cx="1203986" cy="86409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save/restore pair </a:t>
              </a:r>
              <a:endParaRPr lang="en-US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83105" y="5805264"/>
            <a:ext cx="5113694" cy="864096"/>
            <a:chOff x="1583105" y="5805264"/>
            <a:chExt cx="5113694" cy="864096"/>
          </a:xfrm>
        </p:grpSpPr>
        <p:sp>
          <p:nvSpPr>
            <p:cNvPr id="16" name="圆角矩形 15"/>
            <p:cNvSpPr/>
            <p:nvPr/>
          </p:nvSpPr>
          <p:spPr>
            <a:xfrm>
              <a:off x="1583105" y="5805264"/>
              <a:ext cx="1620743" cy="86409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save/restore pair </a:t>
              </a:r>
              <a:endParaRPr lang="en-US" b="1" dirty="0"/>
            </a:p>
          </p:txBody>
        </p:sp>
        <p:sp>
          <p:nvSpPr>
            <p:cNvPr id="15" name="右箭头 14"/>
            <p:cNvSpPr/>
            <p:nvPr/>
          </p:nvSpPr>
          <p:spPr>
            <a:xfrm>
              <a:off x="3563888" y="6093296"/>
              <a:ext cx="1008112" cy="288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5076056" y="5805264"/>
              <a:ext cx="1620743" cy="86409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Spurious Data/Control Dependence</a:t>
              </a:r>
              <a:endParaRPr lang="en-US" b="1" dirty="0"/>
            </a:p>
          </p:txBody>
        </p:sp>
      </p:grp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92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884238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Key Contributions of </a:t>
            </a:r>
            <a:r>
              <a:rPr lang="en-US" sz="3600" b="1" dirty="0" err="1" smtClean="0"/>
              <a:t>DrDebug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79512" y="2132856"/>
            <a:ext cx="6336704" cy="237626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 Selects Execution Region</a:t>
            </a:r>
          </a:p>
          <a:p>
            <a:pPr marL="857250" lvl="2" indent="-457200">
              <a:buFont typeface="Wingdings" pitchFamily="2" charset="2"/>
              <a:buChar char="Ø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Only capture execution of buggy region</a:t>
            </a:r>
          </a:p>
          <a:p>
            <a:pPr marL="857250" lvl="2" indent="-457200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Avoid fast forwarding</a:t>
            </a:r>
          </a:p>
          <a:p>
            <a:pPr>
              <a:buFont typeface="Wingdings" pitchFamily="2" charset="2"/>
              <a:buChar char="v"/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 Examines Execution Slice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Only capture bug related execution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 for  multi-threaded programs</a:t>
            </a:r>
          </a:p>
          <a:p>
            <a:pPr lvl="1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Single-step slice in a live debugging session</a:t>
            </a:r>
            <a:endParaRPr lang="en-US" sz="2400" dirty="0"/>
          </a:p>
          <a:p>
            <a:pPr lvl="1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67544" y="692696"/>
            <a:ext cx="82089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</a:rPr>
              <a:t>Execution Region</a:t>
            </a:r>
            <a:r>
              <a:rPr lang="en-US" sz="2800" b="1" dirty="0" smtClean="0"/>
              <a:t> and </a:t>
            </a:r>
            <a:r>
              <a:rPr lang="en-US" sz="2800" b="1" dirty="0" smtClean="0">
                <a:solidFill>
                  <a:srgbClr val="FF0000"/>
                </a:solidFill>
              </a:rPr>
              <a:t>Execution </a:t>
            </a:r>
            <a:r>
              <a:rPr lang="en-US" sz="2800" b="1" dirty="0">
                <a:solidFill>
                  <a:srgbClr val="FF0000"/>
                </a:solidFill>
              </a:rPr>
              <a:t>Slice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4797152"/>
            <a:ext cx="82089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 smtClean="0"/>
              <a:t>Results: 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/>
              <a:t>Buggy region: 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</a:rPr>
              <a:t>15% of total execution </a:t>
            </a:r>
            <a:r>
              <a:rPr lang="en-US" sz="2000" b="1" dirty="0" smtClean="0"/>
              <a:t> </a:t>
            </a:r>
            <a:r>
              <a:rPr lang="en-US" sz="2000" i="1" dirty="0" smtClean="0"/>
              <a:t>for </a:t>
            </a:r>
            <a:r>
              <a:rPr lang="en-US" sz="2000" i="1" dirty="0"/>
              <a:t>bugs in 3 real-world </a:t>
            </a:r>
            <a:r>
              <a:rPr lang="en-US" sz="2000" i="1" dirty="0" smtClean="0"/>
              <a:t>programs</a:t>
            </a:r>
          </a:p>
          <a:p>
            <a:pPr marL="342900" indent="-342900">
              <a:buFont typeface="Arial"/>
              <a:buChar char="•"/>
            </a:pPr>
            <a:r>
              <a:rPr lang="en-US" sz="2000" i="1" dirty="0" smtClean="0"/>
              <a:t>Execution slice:  </a:t>
            </a:r>
            <a:r>
              <a:rPr lang="en-US" sz="2000" b="1" i="1" dirty="0" smtClean="0">
                <a:solidFill>
                  <a:srgbClr val="FF0000"/>
                </a:solidFill>
              </a:rPr>
              <a:t>&lt; 48%  of buggy region,  &lt; 7% of total execution </a:t>
            </a:r>
            <a:r>
              <a:rPr lang="en-US" sz="2000" i="1" dirty="0" smtClean="0"/>
              <a:t>for bugs in 3 real-world programs</a:t>
            </a:r>
            <a:endParaRPr lang="en-US" sz="2000" i="1" dirty="0"/>
          </a:p>
        </p:txBody>
      </p:sp>
      <p:grpSp>
        <p:nvGrpSpPr>
          <p:cNvPr id="7" name="组合 6"/>
          <p:cNvGrpSpPr/>
          <p:nvPr/>
        </p:nvGrpSpPr>
        <p:grpSpPr>
          <a:xfrm>
            <a:off x="6876256" y="2276872"/>
            <a:ext cx="1656184" cy="2191866"/>
            <a:chOff x="611561" y="1340768"/>
            <a:chExt cx="1656184" cy="2191866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1340768"/>
              <a:ext cx="193292" cy="209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T1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691680" y="1340768"/>
              <a:ext cx="194040" cy="2095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T2</a:t>
              </a:r>
              <a:endParaRPr lang="en-US" b="1" dirty="0"/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016077" y="1694313"/>
              <a:ext cx="0" cy="183832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1863067" y="1694313"/>
              <a:ext cx="2281" cy="1838321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1"/>
            <p:cNvSpPr/>
            <p:nvPr/>
          </p:nvSpPr>
          <p:spPr>
            <a:xfrm>
              <a:off x="687224" y="2409216"/>
              <a:ext cx="657706" cy="612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611561" y="2348880"/>
              <a:ext cx="1656184" cy="2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611561" y="3284983"/>
              <a:ext cx="1656184" cy="1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圆角矩形 14"/>
            <p:cNvSpPr/>
            <p:nvPr/>
          </p:nvSpPr>
          <p:spPr>
            <a:xfrm>
              <a:off x="687224" y="2715603"/>
              <a:ext cx="657706" cy="612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687224" y="3144544"/>
              <a:ext cx="657706" cy="61277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1535355" y="2511345"/>
              <a:ext cx="657706" cy="61277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535355" y="2919860"/>
              <a:ext cx="657706" cy="61277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486599" y="3447002"/>
            <a:ext cx="461665" cy="106211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Region</a:t>
            </a:r>
            <a:endParaRPr lang="en-US" b="1" dirty="0">
              <a:solidFill>
                <a:srgbClr val="00B0F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2526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</p:spPr>
        <p:txBody>
          <a:bodyPr>
            <a:normAutofit/>
          </a:bodyPr>
          <a:lstStyle/>
          <a:p>
            <a:r>
              <a:rPr lang="en-US" sz="3600" b="1" dirty="0"/>
              <a:t>Spurious Dependences Example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5688124" y="3347036"/>
            <a:ext cx="2808312" cy="2962284"/>
            <a:chOff x="5652120" y="2492896"/>
            <a:chExt cx="2808312" cy="2962284"/>
          </a:xfrm>
        </p:grpSpPr>
        <p:sp>
          <p:nvSpPr>
            <p:cNvPr id="22" name="圆角矩形 21"/>
            <p:cNvSpPr/>
            <p:nvPr/>
          </p:nvSpPr>
          <p:spPr>
            <a:xfrm>
              <a:off x="5652120" y="3861048"/>
              <a:ext cx="2808312" cy="57606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:              w = e</a:t>
              </a:r>
            </a:p>
            <a:p>
              <a:r>
                <a:rPr lang="en-US" sz="2000" b="1" dirty="0" err="1" smtClean="0">
                  <a:solidFill>
                    <a:schemeClr val="tx1"/>
                  </a:solidFill>
                </a:rPr>
                <a:t>mov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%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eax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, -0x10(%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ebp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6048164" y="2492896"/>
              <a:ext cx="2052228" cy="648072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:     e =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d+d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r>
                <a:rPr lang="en-US" sz="2000" b="1" dirty="0" smtClean="0">
                  <a:solidFill>
                    <a:schemeClr val="tx1"/>
                  </a:solidFill>
                </a:rPr>
                <a:t>add %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eax</a:t>
              </a:r>
              <a:r>
                <a:rPr lang="en-US" sz="2000" b="1" dirty="0">
                  <a:solidFill>
                    <a:schemeClr val="tx1"/>
                  </a:solidFill>
                </a:rPr>
                <a:t>, %</a:t>
              </a:r>
              <a:r>
                <a:rPr lang="en-US" sz="2000" b="1" dirty="0" err="1">
                  <a:solidFill>
                    <a:schemeClr val="tx1"/>
                  </a:solidFill>
                </a:rPr>
                <a:t>eax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直接箭头连接符 23"/>
            <p:cNvCxnSpPr/>
            <p:nvPr/>
          </p:nvCxnSpPr>
          <p:spPr>
            <a:xfrm>
              <a:off x="6984268" y="3140968"/>
              <a:ext cx="0" cy="63093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7020272" y="3203684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11877" y="5055070"/>
              <a:ext cx="15447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Refined Slice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67544" y="1628800"/>
            <a:ext cx="4266474" cy="4752524"/>
            <a:chOff x="467544" y="1628800"/>
            <a:chExt cx="4266474" cy="4752524"/>
          </a:xfrm>
        </p:grpSpPr>
        <p:sp>
          <p:nvSpPr>
            <p:cNvPr id="30" name="圆角矩形 29"/>
            <p:cNvSpPr/>
            <p:nvPr/>
          </p:nvSpPr>
          <p:spPr>
            <a:xfrm>
              <a:off x="467544" y="2278263"/>
              <a:ext cx="1890210" cy="4648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3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:  c=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fgetc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(fin)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467544" y="3410663"/>
              <a:ext cx="1890210" cy="46483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5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:  if(c==‘t’)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2528773" y="3952969"/>
              <a:ext cx="1971218" cy="46483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121:  pop %</a:t>
              </a:r>
              <a:r>
                <a:rPr lang="en-US" sz="2000" b="1" dirty="0" err="1">
                  <a:solidFill>
                    <a:schemeClr val="tx1"/>
                  </a:solidFill>
                </a:rPr>
                <a:t>eax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33"/>
            <p:cNvCxnSpPr>
              <a:stCxn id="30" idx="2"/>
              <a:endCxn id="31" idx="0"/>
            </p:cNvCxnSpPr>
            <p:nvPr/>
          </p:nvCxnSpPr>
          <p:spPr>
            <a:xfrm>
              <a:off x="1412649" y="2743097"/>
              <a:ext cx="0" cy="667566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1968096" y="1851220"/>
              <a:ext cx="411138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‘t’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11580" y="2703414"/>
              <a:ext cx="292068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c</a:t>
              </a:r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931288" y="5113479"/>
              <a:ext cx="2802730" cy="619778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7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:              w = e</a:t>
              </a:r>
            </a:p>
            <a:p>
              <a:r>
                <a:rPr lang="en-US" sz="2000" b="1" dirty="0" err="1" smtClean="0">
                  <a:solidFill>
                    <a:schemeClr val="tx1"/>
                  </a:solidFill>
                </a:rPr>
                <a:t>mov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 %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eax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, -0x10(%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ebp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)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2528772" y="2790885"/>
              <a:ext cx="1971219" cy="46483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 smtClean="0">
                  <a:solidFill>
                    <a:schemeClr val="tx1"/>
                  </a:solidFill>
                </a:rPr>
                <a:t>10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:  push %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eax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圆角矩形 38"/>
            <p:cNvSpPr/>
            <p:nvPr/>
          </p:nvSpPr>
          <p:spPr>
            <a:xfrm>
              <a:off x="2465766" y="1628800"/>
              <a:ext cx="2034226" cy="69725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chemeClr val="tx1"/>
                  </a:solidFill>
                </a:rPr>
                <a:t>4</a:t>
              </a:r>
              <a:r>
                <a:rPr lang="en-US" sz="2000" b="1" baseline="-25000" dirty="0" smtClean="0">
                  <a:solidFill>
                    <a:schemeClr val="tx1"/>
                  </a:solidFill>
                </a:rPr>
                <a:t>1</a:t>
              </a:r>
              <a:r>
                <a:rPr lang="en-US" sz="2000" b="1" dirty="0" smtClean="0">
                  <a:solidFill>
                    <a:schemeClr val="tx1"/>
                  </a:solidFill>
                </a:rPr>
                <a:t>:     e =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d+d</a:t>
              </a:r>
              <a:endParaRPr lang="en-US" sz="2000" b="1" dirty="0" smtClean="0">
                <a:solidFill>
                  <a:schemeClr val="tx1"/>
                </a:solidFill>
              </a:endParaRPr>
            </a:p>
            <a:p>
              <a:r>
                <a:rPr lang="en-US" sz="2000" b="1" dirty="0" smtClean="0">
                  <a:solidFill>
                    <a:schemeClr val="tx1"/>
                  </a:solidFill>
                </a:rPr>
                <a:t>add %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eax</a:t>
              </a:r>
              <a:r>
                <a:rPr lang="en-US" sz="2000" b="1" dirty="0">
                  <a:solidFill>
                    <a:schemeClr val="tx1"/>
                  </a:solidFill>
                </a:rPr>
                <a:t>, %</a:t>
              </a:r>
              <a:r>
                <a:rPr lang="en-US" sz="2000" b="1" dirty="0" err="1">
                  <a:solidFill>
                    <a:schemeClr val="tx1"/>
                  </a:solidFill>
                </a:rPr>
                <a:t>eax</a:t>
              </a:r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任意多边形 39"/>
            <p:cNvSpPr/>
            <p:nvPr/>
          </p:nvSpPr>
          <p:spPr>
            <a:xfrm>
              <a:off x="1565666" y="3010540"/>
              <a:ext cx="932853" cy="400123"/>
            </a:xfrm>
            <a:custGeom>
              <a:avLst/>
              <a:gdLst>
                <a:gd name="connsiteX0" fmla="*/ 885588 w 885588"/>
                <a:gd name="connsiteY0" fmla="*/ 0 h 300250"/>
                <a:gd name="connsiteX1" fmla="*/ 121313 w 885588"/>
                <a:gd name="connsiteY1" fmla="*/ 68238 h 300250"/>
                <a:gd name="connsiteX2" fmla="*/ 12131 w 885588"/>
                <a:gd name="connsiteY2" fmla="*/ 300250 h 300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5588" h="300250">
                  <a:moveTo>
                    <a:pt x="885588" y="0"/>
                  </a:moveTo>
                  <a:cubicBezTo>
                    <a:pt x="576238" y="9098"/>
                    <a:pt x="266889" y="18196"/>
                    <a:pt x="121313" y="68238"/>
                  </a:cubicBezTo>
                  <a:cubicBezTo>
                    <a:pt x="-24263" y="118280"/>
                    <a:pt x="-6066" y="209265"/>
                    <a:pt x="12131" y="300250"/>
                  </a:cubicBezTo>
                </a:path>
              </a:pathLst>
            </a:cu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1" name="任意多边形 40"/>
            <p:cNvSpPr/>
            <p:nvPr/>
          </p:nvSpPr>
          <p:spPr>
            <a:xfrm>
              <a:off x="1502232" y="3875497"/>
              <a:ext cx="996287" cy="317525"/>
            </a:xfrm>
            <a:custGeom>
              <a:avLst/>
              <a:gdLst>
                <a:gd name="connsiteX0" fmla="*/ 968991 w 968991"/>
                <a:gd name="connsiteY0" fmla="*/ 259307 h 295129"/>
                <a:gd name="connsiteX1" fmla="*/ 218364 w 968991"/>
                <a:gd name="connsiteY1" fmla="*/ 272955 h 295129"/>
                <a:gd name="connsiteX2" fmla="*/ 0 w 968991"/>
                <a:gd name="connsiteY2" fmla="*/ 0 h 295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8991" h="295129">
                  <a:moveTo>
                    <a:pt x="968991" y="259307"/>
                  </a:moveTo>
                  <a:cubicBezTo>
                    <a:pt x="674426" y="287740"/>
                    <a:pt x="379862" y="316173"/>
                    <a:pt x="218364" y="272955"/>
                  </a:cubicBezTo>
                  <a:cubicBezTo>
                    <a:pt x="56866" y="229737"/>
                    <a:pt x="28433" y="114868"/>
                    <a:pt x="0" y="0"/>
                  </a:cubicBezTo>
                </a:path>
              </a:pathLst>
            </a:cu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931288" y="4175390"/>
              <a:ext cx="482824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CD</a:t>
              </a:r>
              <a:endParaRPr lang="en-US" sz="2000" b="1" dirty="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>
              <a:off x="3401870" y="4446248"/>
              <a:ext cx="0" cy="566928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3401870" y="2326051"/>
              <a:ext cx="0" cy="46238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/>
            <p:nvPr/>
          </p:nvCxnSpPr>
          <p:spPr>
            <a:xfrm>
              <a:off x="3401870" y="3255718"/>
              <a:ext cx="0" cy="649301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stealt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2083688" y="2945829"/>
              <a:ext cx="482824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CD</a:t>
              </a:r>
              <a:endParaRPr lang="en-US" sz="2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424352" y="3178246"/>
              <a:ext cx="557397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eax</a:t>
              </a:r>
              <a:endParaRPr lang="en-US" sz="2000" b="1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437874" y="4407806"/>
              <a:ext cx="557397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/>
                <a:t>eax</a:t>
              </a:r>
              <a:endParaRPr lang="en-US" sz="20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37874" y="2248577"/>
              <a:ext cx="314510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e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95269" y="5950852"/>
              <a:ext cx="3370282" cy="4304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/>
                <a:t>Imprecise </a:t>
              </a:r>
              <a:r>
                <a:rPr lang="en-US" sz="2000" b="1" dirty="0"/>
                <a:t>Slice for </a:t>
              </a:r>
              <a:r>
                <a:rPr lang="en-US" sz="2000" b="1" i="1" dirty="0" smtClean="0"/>
                <a:t>w</a:t>
              </a:r>
              <a:r>
                <a:rPr lang="en-US" sz="2000" b="1" dirty="0" smtClean="0"/>
                <a:t> </a:t>
              </a:r>
              <a:r>
                <a:rPr lang="en-US" sz="2000" b="1" dirty="0"/>
                <a:t>at line </a:t>
              </a:r>
              <a:r>
                <a:rPr lang="en-US" sz="2000" b="1" dirty="0" smtClean="0"/>
                <a:t>7</a:t>
              </a:r>
              <a:r>
                <a:rPr lang="en-US" sz="2000" b="1" baseline="-25000" dirty="0" smtClean="0"/>
                <a:t>1</a:t>
              </a:r>
              <a:endParaRPr lang="en-US" sz="2000" b="1" dirty="0"/>
            </a:p>
          </p:txBody>
        </p:sp>
      </p:grpSp>
      <p:cxnSp>
        <p:nvCxnSpPr>
          <p:cNvPr id="4" name="肘形连接符 3"/>
          <p:cNvCxnSpPr>
            <a:stCxn id="37" idx="3"/>
            <a:endCxn id="39" idx="3"/>
          </p:cNvCxnSpPr>
          <p:nvPr/>
        </p:nvCxnSpPr>
        <p:spPr>
          <a:xfrm flipH="1" flipV="1">
            <a:off x="4499992" y="1977426"/>
            <a:ext cx="234026" cy="3445941"/>
          </a:xfrm>
          <a:prstGeom prst="bentConnector3">
            <a:avLst>
              <a:gd name="adj1" fmla="val -97681"/>
            </a:avLst>
          </a:prstGeom>
          <a:ln w="38100">
            <a:solidFill>
              <a:srgbClr val="92D05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乘号 5"/>
          <p:cNvSpPr/>
          <p:nvPr/>
        </p:nvSpPr>
        <p:spPr>
          <a:xfrm>
            <a:off x="2987824" y="4446248"/>
            <a:ext cx="801677" cy="566928"/>
          </a:xfrm>
          <a:prstGeom prst="mathMultiply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148064" y="1446456"/>
            <a:ext cx="3548857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Bypass data dependences </a:t>
            </a:r>
            <a:endParaRPr lang="en-US" sz="2200" b="1" dirty="0" smtClean="0">
              <a:solidFill>
                <a:srgbClr val="92D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lvl="1"/>
            <a:r>
              <a:rPr lang="en-US" sz="22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caused </a:t>
            </a:r>
            <a:r>
              <a:rPr lang="en-US" sz="2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200" b="1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save/restore </a:t>
            </a:r>
            <a:r>
              <a:rPr lang="en-US" sz="2200" b="1" dirty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pairs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035852" y="1124744"/>
            <a:ext cx="224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True Definition of </a:t>
            </a:r>
            <a:r>
              <a:rPr lang="en-US" b="1" dirty="0" err="1" smtClean="0"/>
              <a:t>eax</a:t>
            </a:r>
            <a:endParaRPr lang="en-US" b="1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043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457200" y="0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Improved Dynamic Dependence Precision</a:t>
            </a:r>
            <a:endParaRPr lang="en-US" sz="3600" b="1" dirty="0"/>
          </a:p>
        </p:txBody>
      </p:sp>
      <p:sp>
        <p:nvSpPr>
          <p:cNvPr id="34" name="内容占位符 3"/>
          <p:cNvSpPr txBox="1">
            <a:spLocks/>
          </p:cNvSpPr>
          <p:nvPr/>
        </p:nvSpPr>
        <p:spPr>
          <a:xfrm>
            <a:off x="467544" y="908720"/>
            <a:ext cx="8229600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Dynamic Control Dependence Precision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ndirect jump (switch-case statement): </a:t>
            </a:r>
          </a:p>
          <a:p>
            <a:pPr lvl="1" algn="l"/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naccurate CFG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missing Control Dependence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Refine CFG with dynamically collected jump targets</a:t>
            </a:r>
          </a:p>
          <a:p>
            <a:pPr marL="800100" lvl="1" indent="-342900" algn="l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Dynamic Data Dependence Precision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Spurious dependence caused by save/restore pairs at the entry/exit of each function</a:t>
            </a:r>
          </a:p>
          <a:p>
            <a:pPr marL="800100" lvl="1" indent="-342900" algn="l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 save/restore pairs and bypass data dependences</a:t>
            </a:r>
            <a:endParaRPr lang="en-US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35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457200" y="0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Integration with Maple</a:t>
            </a:r>
          </a:p>
        </p:txBody>
      </p:sp>
      <p:sp>
        <p:nvSpPr>
          <p:cNvPr id="34" name="内容占位符 3"/>
          <p:cNvSpPr txBox="1">
            <a:spLocks/>
          </p:cNvSpPr>
          <p:nvPr/>
        </p:nvSpPr>
        <p:spPr>
          <a:xfrm>
            <a:off x="467544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Maple [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Yu et al. OOPSLA’12]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 thread interleaving coverage-driven testing tool. Maple exposes untested thread interleaving as much as possible.</a:t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changed Maple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optionally do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PinPlay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-based logging of the buggy execution it exposes. </a:t>
            </a:r>
          </a:p>
          <a:p>
            <a:pPr lvl="1"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successfully recorded multiple buggy executions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replayed them using </a:t>
            </a:r>
            <a:r>
              <a:rPr lang="en-US" sz="2400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DrDebug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396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457200" y="0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/>
              <a:t>Slicing Time Overhead</a:t>
            </a:r>
            <a:endParaRPr lang="en-US" sz="3600" b="1" dirty="0"/>
          </a:p>
        </p:txBody>
      </p:sp>
      <p:sp>
        <p:nvSpPr>
          <p:cNvPr id="34" name="内容占位符 3"/>
          <p:cNvSpPr txBox="1">
            <a:spLocks/>
          </p:cNvSpPr>
          <p:nvPr/>
        </p:nvSpPr>
        <p:spPr>
          <a:xfrm>
            <a:off x="467544" y="112474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10 slices for the last 10 different read instructions, spread across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five threads, for region length 1M (main thread)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Average dynamic information tracing time: 51 seconds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/>
            <a:endParaRPr lang="en-US" sz="24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Average size of slice: 218K dynamic instructions</a:t>
            </a:r>
          </a:p>
          <a:p>
            <a:pPr algn="l">
              <a:buFont typeface="Wingdings" pitchFamily="2" charset="2"/>
              <a:buChar char="v"/>
            </a:pP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Average slicing time: 585 seconds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46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Dynamic Slicer Implementation</a:t>
            </a:r>
            <a:endParaRPr lang="en-US" sz="3600" b="1" dirty="0"/>
          </a:p>
        </p:txBody>
      </p:sp>
      <p:cxnSp>
        <p:nvCxnSpPr>
          <p:cNvPr id="3" name="直接箭头连接符 2"/>
          <p:cNvCxnSpPr/>
          <p:nvPr/>
        </p:nvCxnSpPr>
        <p:spPr>
          <a:xfrm>
            <a:off x="2722230" y="3182126"/>
            <a:ext cx="701090" cy="0"/>
          </a:xfrm>
          <a:prstGeom prst="straightConnector1">
            <a:avLst/>
          </a:prstGeom>
          <a:ln w="38100" cmpd="sng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流程图: 文档 3"/>
          <p:cNvSpPr/>
          <p:nvPr/>
        </p:nvSpPr>
        <p:spPr>
          <a:xfrm>
            <a:off x="7596336" y="2900346"/>
            <a:ext cx="857574" cy="56356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Slice</a:t>
            </a:r>
            <a:endParaRPr lang="en-US" sz="1600" b="1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64157" y="1988840"/>
            <a:ext cx="3409286" cy="2386572"/>
            <a:chOff x="3264157" y="3550204"/>
            <a:chExt cx="3409286" cy="2386572"/>
          </a:xfrm>
        </p:grpSpPr>
        <p:sp>
          <p:nvSpPr>
            <p:cNvPr id="6" name="Rounded Rectangle 25"/>
            <p:cNvSpPr/>
            <p:nvPr/>
          </p:nvSpPr>
          <p:spPr>
            <a:xfrm>
              <a:off x="3602666" y="3667836"/>
              <a:ext cx="3070777" cy="22689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26"/>
            <p:cNvSpPr/>
            <p:nvPr/>
          </p:nvSpPr>
          <p:spPr>
            <a:xfrm>
              <a:off x="3796378" y="3861048"/>
              <a:ext cx="2683352" cy="5594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Control Dependence Detection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26"/>
            <p:cNvSpPr/>
            <p:nvPr/>
          </p:nvSpPr>
          <p:spPr>
            <a:xfrm>
              <a:off x="3793886" y="4509120"/>
              <a:ext cx="2688336" cy="57338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Global Trace Construction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26"/>
            <p:cNvSpPr/>
            <p:nvPr/>
          </p:nvSpPr>
          <p:spPr>
            <a:xfrm>
              <a:off x="3792186" y="5165288"/>
              <a:ext cx="2691736" cy="5577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Slicer &amp; Code Exclusion Regions Builder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64157" y="3550204"/>
              <a:ext cx="1019811" cy="67088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 smtClean="0"/>
                <a:t>Pin</a:t>
              </a:r>
              <a:endParaRPr lang="en-US" b="1" i="1" dirty="0"/>
            </a:p>
          </p:txBody>
        </p:sp>
      </p:grpSp>
      <p:sp>
        <p:nvSpPr>
          <p:cNvPr id="11" name="Right Arrow 36"/>
          <p:cNvSpPr/>
          <p:nvPr/>
        </p:nvSpPr>
        <p:spPr>
          <a:xfrm>
            <a:off x="6776808" y="3113546"/>
            <a:ext cx="603504" cy="137160"/>
          </a:xfrm>
          <a:prstGeom prst="rightArrow">
            <a:avLst/>
          </a:prstGeom>
          <a:solidFill>
            <a:schemeClr val="tx1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rgbClr val="000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187624" y="2084553"/>
            <a:ext cx="1477972" cy="2195146"/>
            <a:chOff x="1187624" y="4042166"/>
            <a:chExt cx="1477972" cy="2195146"/>
          </a:xfrm>
        </p:grpSpPr>
        <p:sp>
          <p:nvSpPr>
            <p:cNvPr id="13" name="Flowchart: Multidocument 17"/>
            <p:cNvSpPr/>
            <p:nvPr/>
          </p:nvSpPr>
          <p:spPr>
            <a:xfrm>
              <a:off x="1187624" y="4042166"/>
              <a:ext cx="1477972" cy="1102306"/>
            </a:xfrm>
            <a:prstGeom prst="flowChartMultidocument">
              <a:avLst/>
            </a:prstGeom>
            <a:solidFill>
              <a:schemeClr val="bg1">
                <a:lumMod val="75000"/>
              </a:schemeClr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rgbClr val="000000"/>
                  </a:solidFill>
                </a:rPr>
                <a:t>Immediate Post Dominators</a:t>
              </a:r>
              <a:endParaRPr lang="en-US" sz="1600" b="1" dirty="0">
                <a:solidFill>
                  <a:srgbClr val="000000"/>
                </a:solidFill>
              </a:endParaRPr>
            </a:p>
          </p:txBody>
        </p:sp>
        <p:sp>
          <p:nvSpPr>
            <p:cNvPr id="14" name="流程图: 文档 13"/>
            <p:cNvSpPr/>
            <p:nvPr/>
          </p:nvSpPr>
          <p:spPr>
            <a:xfrm>
              <a:off x="1263797" y="5445224"/>
              <a:ext cx="1325627" cy="792088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</a:rPr>
                <a:t>Shared Memory Access Order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88329" y="5075892"/>
              <a:ext cx="2765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+</a:t>
              </a:r>
              <a:endParaRPr lang="en-US" b="1" dirty="0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2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</p:spPr>
        <p:txBody>
          <a:bodyPr/>
          <a:lstStyle/>
          <a:p>
            <a:r>
              <a:rPr lang="en-US" sz="2800" dirty="0" smtClean="0"/>
              <a:t>Time and Space Overheads for Data Race Bugs with Whole Execution Region</a:t>
            </a:r>
            <a:endParaRPr lang="en-US" sz="2800" dirty="0"/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469032"/>
              </p:ext>
            </p:extLst>
          </p:nvPr>
        </p:nvGraphicFramePr>
        <p:xfrm>
          <a:off x="395535" y="1772815"/>
          <a:ext cx="8424938" cy="3817834"/>
        </p:xfrm>
        <a:graphic>
          <a:graphicData uri="http://schemas.openxmlformats.org/drawingml/2006/table">
            <a:tbl>
              <a:tblPr/>
              <a:tblGrid>
                <a:gridCol w="1134656"/>
                <a:gridCol w="1390822"/>
                <a:gridCol w="1795003"/>
                <a:gridCol w="720080"/>
                <a:gridCol w="1008112"/>
                <a:gridCol w="1080120"/>
                <a:gridCol w="1296145"/>
              </a:tblGrid>
              <a:tr h="360041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Program Name</a:t>
                      </a:r>
                      <a:endParaRPr lang="en-US" sz="1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#executed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ins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#ins in slice pinball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(%ins in slice pinball)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Logging Overhead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Replay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(sec)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Slicing Time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(sec)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5040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(sec)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Space</a:t>
                      </a:r>
                    </a:p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(MB)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805409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pbzip2</a:t>
                      </a:r>
                      <a:endParaRPr lang="en-US" sz="1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30,260,300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11,152  (0.04%)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8.2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1.6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4047">
                <a:tc>
                  <a:txBody>
                    <a:bodyPr/>
                    <a:lstStyle/>
                    <a:p>
                      <a:r>
                        <a:rPr lang="en-US" sz="1800" b="1" dirty="0" err="1" smtClean="0"/>
                        <a:t>Aget</a:t>
                      </a:r>
                      <a:endParaRPr lang="en-US" sz="1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761,592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79,794  (10.5%)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1.0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10.1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52.6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978218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Mozilla</a:t>
                      </a:r>
                      <a:endParaRPr lang="en-US" sz="1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8,180,858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813,496 (9.9%)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21.0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 19.6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3,200.4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Logging</a:t>
            </a:r>
            <a:r>
              <a:rPr lang="en-US" sz="3600" b="1" dirty="0" smtClean="0"/>
              <a:t> Time Overheads</a:t>
            </a:r>
            <a:endParaRPr lang="en-US" sz="3600" b="1" dirty="0"/>
          </a:p>
        </p:txBody>
      </p:sp>
      <p:graphicFrame>
        <p:nvGraphicFramePr>
          <p:cNvPr id="4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92560"/>
              </p:ext>
            </p:extLst>
          </p:nvPr>
        </p:nvGraphicFramePr>
        <p:xfrm>
          <a:off x="229720" y="908720"/>
          <a:ext cx="8684559" cy="56719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30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Replay</a:t>
            </a:r>
            <a:r>
              <a:rPr lang="en-US" sz="3600" b="1" dirty="0" smtClean="0"/>
              <a:t> Time Overheads</a:t>
            </a:r>
            <a:endParaRPr lang="en-US" sz="3600" b="1" dirty="0"/>
          </a:p>
        </p:txBody>
      </p:sp>
      <p:graphicFrame>
        <p:nvGraphicFramePr>
          <p:cNvPr id="3" name="Chart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994962"/>
              </p:ext>
            </p:extLst>
          </p:nvPr>
        </p:nvGraphicFramePr>
        <p:xfrm>
          <a:off x="238713" y="980728"/>
          <a:ext cx="8666574" cy="5593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93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36638"/>
          </a:xfrm>
        </p:spPr>
        <p:txBody>
          <a:bodyPr/>
          <a:lstStyle/>
          <a:p>
            <a:r>
              <a:rPr lang="en-US" sz="2800" dirty="0" smtClean="0"/>
              <a:t>Removal of Spurious Dependences: slice sizes</a:t>
            </a:r>
            <a:endParaRPr lang="en-US" sz="2800" dirty="0"/>
          </a:p>
        </p:txBody>
      </p:sp>
      <p:graphicFrame>
        <p:nvGraphicFramePr>
          <p:cNvPr id="3" name="图表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3141184"/>
              </p:ext>
            </p:extLst>
          </p:nvPr>
        </p:nvGraphicFramePr>
        <p:xfrm>
          <a:off x="755576" y="1124744"/>
          <a:ext cx="7776864" cy="49685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61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884238"/>
          </a:xfrm>
        </p:spPr>
        <p:txBody>
          <a:bodyPr>
            <a:noAutofit/>
          </a:bodyPr>
          <a:lstStyle/>
          <a:p>
            <a:r>
              <a:rPr lang="en-US" sz="3600" b="1" dirty="0" err="1" smtClean="0"/>
              <a:t>PinPlay</a:t>
            </a:r>
            <a:r>
              <a:rPr lang="en-US" sz="3600" b="1" dirty="0" smtClean="0"/>
              <a:t> in </a:t>
            </a:r>
            <a:r>
              <a:rPr lang="en-US" sz="3600" b="1" dirty="0" err="1" smtClean="0"/>
              <a:t>DrDebug</a:t>
            </a:r>
            <a:endParaRPr lang="en-US" sz="3600" b="1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764704"/>
            <a:ext cx="8229600" cy="1080120"/>
          </a:xfrm>
        </p:spPr>
        <p:txBody>
          <a:bodyPr>
            <a:normAutofit fontScale="70000" lnSpcReduction="20000"/>
          </a:bodyPr>
          <a:lstStyle/>
          <a:p>
            <a:pPr marL="0" lvl="1" indent="0" algn="ctr">
              <a:buNone/>
            </a:pPr>
            <a:r>
              <a:rPr lang="en-US" sz="3000" dirty="0" err="1" smtClean="0">
                <a:latin typeface="Times New Roman" pitchFamily="18" charset="0"/>
                <a:cs typeface="Times New Roman" pitchFamily="18" charset="0"/>
              </a:rPr>
              <a:t>PinPlay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000" kern="0" dirty="0" smtClean="0">
                <a:ea typeface="宋体" charset="-122"/>
              </a:rPr>
              <a:t>[</a:t>
            </a:r>
            <a:r>
              <a:rPr lang="en-US" altLang="zh-CN" sz="3000" kern="0" dirty="0" err="1" smtClean="0">
                <a:ea typeface="宋体" charset="-122"/>
              </a:rPr>
              <a:t>Patil</a:t>
            </a:r>
            <a:r>
              <a:rPr lang="en-US" altLang="zh-CN" sz="3000" kern="0" dirty="0" smtClean="0">
                <a:ea typeface="宋体" charset="-122"/>
              </a:rPr>
              <a:t> </a:t>
            </a:r>
            <a:r>
              <a:rPr lang="en-US" altLang="zh-CN" sz="3000" i="1" kern="0" dirty="0">
                <a:ea typeface="宋体" charset="-122"/>
              </a:rPr>
              <a:t>et. al</a:t>
            </a:r>
            <a:r>
              <a:rPr lang="en-US" altLang="zh-CN" sz="3000" kern="0" dirty="0">
                <a:ea typeface="宋体" charset="-122"/>
              </a:rPr>
              <a:t>., </a:t>
            </a:r>
            <a:r>
              <a:rPr lang="en-US" altLang="zh-CN" sz="3000" kern="0" dirty="0" smtClean="0">
                <a:ea typeface="宋体" charset="-122"/>
              </a:rPr>
              <a:t>CGO’10, </a:t>
            </a:r>
            <a:r>
              <a:rPr lang="en-US" dirty="0">
                <a:hlinkClick r:id="rId3"/>
              </a:rPr>
              <a:t>http://www.pinplay.org</a:t>
            </a:r>
            <a:r>
              <a:rPr lang="en-US" altLang="zh-CN" sz="3000" kern="0" dirty="0" smtClean="0">
                <a:ea typeface="宋体" charset="-122"/>
              </a:rPr>
              <a:t>] 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is a </a:t>
            </a:r>
            <a:r>
              <a:rPr lang="en-US" sz="3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record/replay</a:t>
            </a:r>
            <a:r>
              <a:rPr lang="en-US" sz="3000" dirty="0" smtClean="0">
                <a:latin typeface="Times New Roman" pitchFamily="18" charset="0"/>
                <a:cs typeface="Times New Roman" pitchFamily="18" charset="0"/>
              </a:rPr>
              <a:t> system, 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using the Pin dynamic instrumentation system.  </a:t>
            </a:r>
            <a:endParaRPr lang="en-US" sz="3000" dirty="0" smtClean="0">
              <a:latin typeface="Times New Roman" pitchFamily="18" charset="0"/>
              <a:cs typeface="Times New Roman" pitchFamily="18" charset="0"/>
            </a:endParaRPr>
          </a:p>
          <a:p>
            <a:pPr marL="0" lvl="1" indent="0">
              <a:buNone/>
            </a:pPr>
            <a:r>
              <a:rPr lang="en-US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539552" y="1844824"/>
            <a:ext cx="8537918" cy="1368152"/>
            <a:chOff x="539552" y="1844824"/>
            <a:chExt cx="8537918" cy="1368152"/>
          </a:xfrm>
        </p:grpSpPr>
        <p:sp>
          <p:nvSpPr>
            <p:cNvPr id="5" name="Oval 6"/>
            <p:cNvSpPr>
              <a:spLocks noChangeArrowheads="1"/>
            </p:cNvSpPr>
            <p:nvPr/>
          </p:nvSpPr>
          <p:spPr bwMode="auto">
            <a:xfrm>
              <a:off x="3753851" y="1844824"/>
              <a:ext cx="1814762" cy="930662"/>
            </a:xfrm>
            <a:prstGeom prst="ellipse">
              <a:avLst/>
            </a:prstGeom>
            <a:solidFill>
              <a:srgbClr val="CCFFFF"/>
            </a:solidFill>
            <a:ln w="508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9pPr>
            </a:lstStyle>
            <a:p>
              <a:pPr eaLnBrk="0" hangingPunct="0"/>
              <a:r>
                <a:rPr lang="en-US" sz="2200" b="1" i="1" dirty="0" smtClean="0">
                  <a:solidFill>
                    <a:srgbClr val="FF0000"/>
                  </a:solidFill>
                </a:rPr>
                <a:t>Logger</a:t>
              </a:r>
            </a:p>
          </p:txBody>
        </p:sp>
        <p:sp>
          <p:nvSpPr>
            <p:cNvPr id="8" name="AutoShape 17"/>
            <p:cNvSpPr>
              <a:spLocks noChangeArrowheads="1"/>
            </p:cNvSpPr>
            <p:nvPr/>
          </p:nvSpPr>
          <p:spPr bwMode="auto">
            <a:xfrm>
              <a:off x="539552" y="1880829"/>
              <a:ext cx="2555775" cy="858653"/>
            </a:xfrm>
            <a:prstGeom prst="foldedCorner">
              <a:avLst>
                <a:gd name="adj" fmla="val 12500"/>
              </a:avLst>
            </a:prstGeom>
            <a:solidFill>
              <a:srgbClr val="FFFF99"/>
            </a:solidFill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1800" dirty="0" smtClean="0"/>
                <a:t> </a:t>
              </a:r>
              <a:r>
                <a:rPr lang="en-US" sz="1800" b="1" dirty="0" smtClean="0"/>
                <a:t>Program binary </a:t>
              </a:r>
              <a:br>
                <a:rPr lang="en-US" sz="1800" b="1" dirty="0" smtClean="0"/>
              </a:br>
              <a:r>
                <a:rPr lang="en-US" sz="1800" b="1" dirty="0" smtClean="0"/>
                <a:t>+ input</a:t>
              </a:r>
              <a:endParaRPr lang="en-US" sz="1800" b="1" dirty="0"/>
            </a:p>
          </p:txBody>
        </p:sp>
        <p:sp>
          <p:nvSpPr>
            <p:cNvPr id="9" name="Right Arrow 28"/>
            <p:cNvSpPr/>
            <p:nvPr/>
          </p:nvSpPr>
          <p:spPr>
            <a:xfrm>
              <a:off x="3157800" y="2240902"/>
              <a:ext cx="596052" cy="13850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5656311" y="2310155"/>
              <a:ext cx="64388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Flowchart: Multidocument 17"/>
            <p:cNvSpPr/>
            <p:nvPr/>
          </p:nvSpPr>
          <p:spPr>
            <a:xfrm>
              <a:off x="6460652" y="1956212"/>
              <a:ext cx="1512492" cy="707886"/>
            </a:xfrm>
            <a:prstGeom prst="flowChartMultidocument">
              <a:avLst/>
            </a:prstGeom>
            <a:solidFill>
              <a:srgbClr val="00B0F0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smtClean="0">
                  <a:solidFill>
                    <a:schemeClr val="tx1"/>
                  </a:solidFill>
                </a:rPr>
                <a:t>region</a:t>
              </a:r>
            </a:p>
            <a:p>
              <a:pPr algn="ctr"/>
              <a:r>
                <a:rPr lang="en-US" sz="2000" b="1" i="1" dirty="0" smtClean="0">
                  <a:solidFill>
                    <a:schemeClr val="tx1"/>
                  </a:solidFill>
                </a:rPr>
                <a:t>pinball</a:t>
              </a:r>
              <a:endParaRPr 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5576" y="2812866"/>
              <a:ext cx="83218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Captures 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the 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non-deterministic events 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of the execution of a (buggy) region 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115616" y="3523455"/>
            <a:ext cx="6624736" cy="1417713"/>
            <a:chOff x="1115616" y="3523455"/>
            <a:chExt cx="6624736" cy="1417713"/>
          </a:xfrm>
        </p:grpSpPr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3518503" y="3523455"/>
              <a:ext cx="1953088" cy="864095"/>
            </a:xfrm>
            <a:prstGeom prst="ellipse">
              <a:avLst/>
            </a:prstGeom>
            <a:solidFill>
              <a:srgbClr val="CCFFFF"/>
            </a:solidFill>
            <a:ln w="508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9pPr>
            </a:lstStyle>
            <a:p>
              <a:pPr eaLnBrk="0" hangingPunct="0"/>
              <a:r>
                <a:rPr lang="en-US" sz="2200" b="1" i="1" dirty="0" smtClean="0">
                  <a:solidFill>
                    <a:srgbClr val="FF0000"/>
                  </a:solidFill>
                </a:rPr>
                <a:t>Replayer</a:t>
              </a:r>
              <a:endParaRPr lang="en-US" sz="2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2874622" y="3955503"/>
              <a:ext cx="64388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Flowchart: Multidocument 17"/>
            <p:cNvSpPr/>
            <p:nvPr/>
          </p:nvSpPr>
          <p:spPr>
            <a:xfrm>
              <a:off x="1115616" y="3523455"/>
              <a:ext cx="1648124" cy="785991"/>
            </a:xfrm>
            <a:prstGeom prst="flowChartMultidocument">
              <a:avLst/>
            </a:prstGeom>
            <a:solidFill>
              <a:srgbClr val="00B0F0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smtClean="0">
                  <a:solidFill>
                    <a:schemeClr val="tx1"/>
                  </a:solidFill>
                </a:rPr>
                <a:t>region</a:t>
              </a:r>
            </a:p>
            <a:p>
              <a:pPr algn="ctr"/>
              <a:r>
                <a:rPr lang="en-US" sz="2000" b="1" i="1" dirty="0" smtClean="0">
                  <a:solidFill>
                    <a:schemeClr val="tx1"/>
                  </a:solidFill>
                </a:rPr>
                <a:t>pinball</a:t>
              </a:r>
              <a:endParaRPr 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AutoShape 17"/>
            <p:cNvSpPr>
              <a:spLocks noChangeArrowheads="1"/>
            </p:cNvSpPr>
            <p:nvPr/>
          </p:nvSpPr>
          <p:spPr bwMode="auto">
            <a:xfrm>
              <a:off x="6328321" y="3601560"/>
              <a:ext cx="1412031" cy="707886"/>
            </a:xfrm>
            <a:prstGeom prst="foldedCorner">
              <a:avLst>
                <a:gd name="adj" fmla="val 12500"/>
              </a:avLst>
            </a:prstGeom>
            <a:solidFill>
              <a:schemeClr val="accent6">
                <a:lumMod val="40000"/>
                <a:lumOff val="60000"/>
              </a:schemeClr>
            </a:solidFill>
            <a:ln w="508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9pPr>
            </a:lstStyle>
            <a:p>
              <a:pPr algn="ctr" eaLnBrk="0" hangingPunct="0"/>
              <a:r>
                <a:rPr lang="en-US" sz="1600" dirty="0" smtClean="0">
                  <a:latin typeface="Verdana" pitchFamily="34" charset="0"/>
                </a:rPr>
                <a:t> </a:t>
              </a:r>
              <a:r>
                <a:rPr lang="en-US" sz="1800" b="1" dirty="0" smtClean="0"/>
                <a:t>Program </a:t>
              </a:r>
            </a:p>
            <a:p>
              <a:pPr algn="ctr" eaLnBrk="0" hangingPunct="0"/>
              <a:r>
                <a:rPr lang="en-US" sz="1800" b="1" dirty="0" smtClean="0"/>
                <a:t>Output</a:t>
              </a:r>
              <a:endParaRPr lang="en-US" sz="1800" b="1" dirty="0"/>
            </a:p>
          </p:txBody>
        </p:sp>
        <p:sp>
          <p:nvSpPr>
            <p:cNvPr id="26" name="Line 7"/>
            <p:cNvSpPr>
              <a:spLocks noChangeShapeType="1"/>
            </p:cNvSpPr>
            <p:nvPr/>
          </p:nvSpPr>
          <p:spPr bwMode="auto">
            <a:xfrm flipV="1">
              <a:off x="5580112" y="3955503"/>
              <a:ext cx="64388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195736" y="4541058"/>
              <a:ext cx="53675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Deterministically repeat </a:t>
              </a:r>
              <a:r>
                <a:rPr lang="en-US" sz="2000" b="1" dirty="0">
                  <a:latin typeface="Times New Roman" pitchFamily="18" charset="0"/>
                  <a:cs typeface="Times New Roman" pitchFamily="18" charset="0"/>
                </a:rPr>
                <a:t>the captured execution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115616" y="5157192"/>
            <a:ext cx="6955816" cy="1440160"/>
            <a:chOff x="1115616" y="5157192"/>
            <a:chExt cx="6955816" cy="1440160"/>
          </a:xfrm>
        </p:grpSpPr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446494" y="5157192"/>
              <a:ext cx="1881081" cy="930007"/>
            </a:xfrm>
            <a:prstGeom prst="ellipse">
              <a:avLst/>
            </a:prstGeom>
            <a:solidFill>
              <a:srgbClr val="CCFFFF"/>
            </a:solidFill>
            <a:ln w="50800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9pPr>
            </a:lstStyle>
            <a:p>
              <a:pPr eaLnBrk="0" hangingPunct="0"/>
              <a:r>
                <a:rPr lang="en-US" sz="2200" b="1" i="1" dirty="0" err="1" smtClean="0">
                  <a:solidFill>
                    <a:srgbClr val="FF0000"/>
                  </a:solidFill>
                </a:rPr>
                <a:t>Relogger</a:t>
              </a:r>
              <a:endParaRPr lang="en-US" sz="2200" b="1" i="1" dirty="0">
                <a:solidFill>
                  <a:srgbClr val="FF0000"/>
                </a:solidFill>
              </a:endParaRPr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 flipV="1">
              <a:off x="2730606" y="5622195"/>
              <a:ext cx="64388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7"/>
            <p:cNvSpPr>
              <a:spLocks noChangeShapeType="1"/>
            </p:cNvSpPr>
            <p:nvPr/>
          </p:nvSpPr>
          <p:spPr bwMode="auto">
            <a:xfrm flipV="1">
              <a:off x="5508104" y="5622195"/>
              <a:ext cx="64388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2000" kern="1200"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Flowchart: Multidocument 17"/>
            <p:cNvSpPr/>
            <p:nvPr/>
          </p:nvSpPr>
          <p:spPr>
            <a:xfrm>
              <a:off x="6349482" y="5157192"/>
              <a:ext cx="1479646" cy="818946"/>
            </a:xfrm>
            <a:prstGeom prst="flowChartMultidocument">
              <a:avLst/>
            </a:prstGeom>
            <a:solidFill>
              <a:srgbClr val="00B050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smtClean="0">
                  <a:solidFill>
                    <a:schemeClr val="tx1"/>
                  </a:solidFill>
                </a:rPr>
                <a:t>pinball</a:t>
              </a:r>
              <a:endParaRPr 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Multidocument 17"/>
            <p:cNvSpPr/>
            <p:nvPr/>
          </p:nvSpPr>
          <p:spPr>
            <a:xfrm>
              <a:off x="1115616" y="5157192"/>
              <a:ext cx="1504108" cy="818946"/>
            </a:xfrm>
            <a:prstGeom prst="flowChartMultidocument">
              <a:avLst/>
            </a:prstGeom>
            <a:solidFill>
              <a:srgbClr val="00B0F0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i="1" dirty="0" smtClean="0">
                  <a:solidFill>
                    <a:schemeClr val="tx1"/>
                  </a:solidFill>
                </a:rPr>
                <a:t>region</a:t>
              </a:r>
            </a:p>
            <a:p>
              <a:pPr algn="ctr"/>
              <a:r>
                <a:rPr lang="en-US" sz="2000" b="1" i="1" dirty="0" smtClean="0">
                  <a:solidFill>
                    <a:schemeClr val="tx1"/>
                  </a:solidFill>
                </a:rPr>
                <a:t>pinball</a:t>
              </a:r>
              <a:endParaRPr lang="en-US" sz="2000" b="1" i="1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187624" y="6197242"/>
              <a:ext cx="68838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err="1" smtClean="0">
                  <a:latin typeface="Times New Roman" pitchFamily="18" charset="0"/>
                  <a:cs typeface="Times New Roman" pitchFamily="18" charset="0"/>
                </a:rPr>
                <a:t>Relog</a:t>
              </a:r>
              <a:r>
                <a:rPr lang="en-US" sz="2000" b="1" dirty="0" smtClean="0">
                  <a:latin typeface="Times New Roman" pitchFamily="18" charset="0"/>
                  <a:cs typeface="Times New Roman" pitchFamily="18" charset="0"/>
                </a:rPr>
                <a:t> execution—exclude the execution of some code regions </a:t>
              </a:r>
              <a:endParaRPr lang="en-US" sz="20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44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940315" y="1691516"/>
            <a:ext cx="415498" cy="3609692"/>
            <a:chOff x="4940315" y="1547500"/>
            <a:chExt cx="415498" cy="3609692"/>
          </a:xfrm>
        </p:grpSpPr>
        <p:sp>
          <p:nvSpPr>
            <p:cNvPr id="5" name="TextBox 4"/>
            <p:cNvSpPr txBox="1"/>
            <p:nvPr/>
          </p:nvSpPr>
          <p:spPr>
            <a:xfrm>
              <a:off x="4940315" y="1547500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T2</a:t>
              </a:r>
              <a:endParaRPr lang="en-US" b="1" dirty="0"/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H="1">
              <a:off x="5145622" y="1916832"/>
              <a:ext cx="4884" cy="324036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627784" y="2276872"/>
            <a:ext cx="3224454" cy="108012"/>
            <a:chOff x="2627784" y="2132856"/>
            <a:chExt cx="3224454" cy="108012"/>
          </a:xfrm>
        </p:grpSpPr>
        <p:sp>
          <p:nvSpPr>
            <p:cNvPr id="19" name="圆角矩形 18"/>
            <p:cNvSpPr/>
            <p:nvPr/>
          </p:nvSpPr>
          <p:spPr>
            <a:xfrm>
              <a:off x="2627784" y="2132856"/>
              <a:ext cx="1408348" cy="108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圆角矩形 23"/>
            <p:cNvSpPr/>
            <p:nvPr/>
          </p:nvSpPr>
          <p:spPr>
            <a:xfrm>
              <a:off x="4443890" y="2132856"/>
              <a:ext cx="1408348" cy="108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27784" y="2456892"/>
            <a:ext cx="3224454" cy="108012"/>
            <a:chOff x="2627784" y="2312876"/>
            <a:chExt cx="3224454" cy="108012"/>
          </a:xfrm>
        </p:grpSpPr>
        <p:sp>
          <p:nvSpPr>
            <p:cNvPr id="20" name="圆角矩形 19"/>
            <p:cNvSpPr/>
            <p:nvPr/>
          </p:nvSpPr>
          <p:spPr>
            <a:xfrm>
              <a:off x="2627784" y="2312876"/>
              <a:ext cx="1408348" cy="108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443890" y="2312876"/>
              <a:ext cx="1408348" cy="108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627784" y="2636912"/>
            <a:ext cx="3224454" cy="108012"/>
            <a:chOff x="2627784" y="2492896"/>
            <a:chExt cx="3224454" cy="108012"/>
          </a:xfrm>
        </p:grpSpPr>
        <p:sp>
          <p:nvSpPr>
            <p:cNvPr id="21" name="圆角矩形 20"/>
            <p:cNvSpPr/>
            <p:nvPr/>
          </p:nvSpPr>
          <p:spPr>
            <a:xfrm>
              <a:off x="2627784" y="2492896"/>
              <a:ext cx="1408348" cy="108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4443890" y="2492896"/>
              <a:ext cx="1408348" cy="108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772689" y="4725144"/>
            <a:ext cx="4239471" cy="135016"/>
            <a:chOff x="1772689" y="4581128"/>
            <a:chExt cx="4239471" cy="135016"/>
          </a:xfrm>
        </p:grpSpPr>
        <p:sp>
          <p:nvSpPr>
            <p:cNvPr id="27" name="下箭头 26"/>
            <p:cNvSpPr/>
            <p:nvPr/>
          </p:nvSpPr>
          <p:spPr>
            <a:xfrm rot="16200000">
              <a:off x="2020216" y="4333601"/>
              <a:ext cx="135016" cy="63007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2465766" y="4648635"/>
              <a:ext cx="3546394" cy="2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2627784" y="3320988"/>
            <a:ext cx="3224454" cy="108012"/>
            <a:chOff x="2627784" y="3176972"/>
            <a:chExt cx="3224454" cy="108012"/>
          </a:xfrm>
        </p:grpSpPr>
        <p:sp>
          <p:nvSpPr>
            <p:cNvPr id="16" name="圆角矩形 15"/>
            <p:cNvSpPr/>
            <p:nvPr/>
          </p:nvSpPr>
          <p:spPr>
            <a:xfrm>
              <a:off x="2627784" y="3176972"/>
              <a:ext cx="1408348" cy="1080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圆角矩形 44"/>
            <p:cNvSpPr/>
            <p:nvPr/>
          </p:nvSpPr>
          <p:spPr>
            <a:xfrm>
              <a:off x="4443890" y="3176972"/>
              <a:ext cx="1408348" cy="1080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627784" y="3501008"/>
            <a:ext cx="3224454" cy="108012"/>
            <a:chOff x="2627784" y="3356992"/>
            <a:chExt cx="3224454" cy="108012"/>
          </a:xfrm>
        </p:grpSpPr>
        <p:sp>
          <p:nvSpPr>
            <p:cNvPr id="38" name="圆角矩形 37"/>
            <p:cNvSpPr/>
            <p:nvPr/>
          </p:nvSpPr>
          <p:spPr>
            <a:xfrm>
              <a:off x="2627784" y="3356992"/>
              <a:ext cx="1408348" cy="1080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4443890" y="3356992"/>
              <a:ext cx="1408348" cy="108012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627784" y="3681028"/>
            <a:ext cx="3224454" cy="108012"/>
            <a:chOff x="2627784" y="3537012"/>
            <a:chExt cx="3224454" cy="108012"/>
          </a:xfrm>
        </p:grpSpPr>
        <p:sp>
          <p:nvSpPr>
            <p:cNvPr id="39" name="圆角矩形 38"/>
            <p:cNvSpPr/>
            <p:nvPr/>
          </p:nvSpPr>
          <p:spPr>
            <a:xfrm>
              <a:off x="2627784" y="3537012"/>
              <a:ext cx="1408348" cy="1080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4443890" y="3537012"/>
              <a:ext cx="1408348" cy="1080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627784" y="3861048"/>
            <a:ext cx="3224454" cy="108012"/>
            <a:chOff x="2627784" y="3717032"/>
            <a:chExt cx="3224454" cy="108012"/>
          </a:xfrm>
        </p:grpSpPr>
        <p:sp>
          <p:nvSpPr>
            <p:cNvPr id="40" name="圆角矩形 39"/>
            <p:cNvSpPr/>
            <p:nvPr/>
          </p:nvSpPr>
          <p:spPr>
            <a:xfrm>
              <a:off x="2627784" y="3717032"/>
              <a:ext cx="1408348" cy="1080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圆角矩形 48"/>
            <p:cNvSpPr/>
            <p:nvPr/>
          </p:nvSpPr>
          <p:spPr>
            <a:xfrm>
              <a:off x="4443890" y="3717032"/>
              <a:ext cx="1408348" cy="1080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125010" y="1691516"/>
            <a:ext cx="413896" cy="3609692"/>
            <a:chOff x="3125010" y="1547500"/>
            <a:chExt cx="413896" cy="3609692"/>
          </a:xfrm>
        </p:grpSpPr>
        <p:sp>
          <p:nvSpPr>
            <p:cNvPr id="4" name="TextBox 3"/>
            <p:cNvSpPr txBox="1"/>
            <p:nvPr/>
          </p:nvSpPr>
          <p:spPr>
            <a:xfrm>
              <a:off x="3125010" y="1547500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T1</a:t>
              </a:r>
              <a:endParaRPr lang="en-US" b="1" dirty="0"/>
            </a:p>
          </p:txBody>
        </p:sp>
        <p:cxnSp>
          <p:nvCxnSpPr>
            <p:cNvPr id="6" name="直接箭头连接符 5"/>
            <p:cNvCxnSpPr/>
            <p:nvPr/>
          </p:nvCxnSpPr>
          <p:spPr>
            <a:xfrm>
              <a:off x="3331958" y="1916832"/>
              <a:ext cx="0" cy="324036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2627784" y="4041068"/>
            <a:ext cx="3224454" cy="108012"/>
            <a:chOff x="2627784" y="3897052"/>
            <a:chExt cx="3224454" cy="108012"/>
          </a:xfrm>
        </p:grpSpPr>
        <p:sp>
          <p:nvSpPr>
            <p:cNvPr id="41" name="圆角矩形 40"/>
            <p:cNvSpPr/>
            <p:nvPr/>
          </p:nvSpPr>
          <p:spPr>
            <a:xfrm>
              <a:off x="2627784" y="3897052"/>
              <a:ext cx="1408348" cy="1080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圆角矩形 49"/>
            <p:cNvSpPr/>
            <p:nvPr/>
          </p:nvSpPr>
          <p:spPr>
            <a:xfrm>
              <a:off x="4443890" y="3897052"/>
              <a:ext cx="1408348" cy="1080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627784" y="4221088"/>
            <a:ext cx="3224454" cy="108012"/>
            <a:chOff x="2627784" y="4077072"/>
            <a:chExt cx="3224454" cy="108012"/>
          </a:xfrm>
        </p:grpSpPr>
        <p:sp>
          <p:nvSpPr>
            <p:cNvPr id="42" name="圆角矩形 41"/>
            <p:cNvSpPr/>
            <p:nvPr/>
          </p:nvSpPr>
          <p:spPr>
            <a:xfrm>
              <a:off x="2627784" y="4077072"/>
              <a:ext cx="1408348" cy="1080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4443890" y="4077072"/>
              <a:ext cx="1408348" cy="1080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627784" y="4401108"/>
            <a:ext cx="3224454" cy="108012"/>
            <a:chOff x="2627784" y="4257092"/>
            <a:chExt cx="3224454" cy="108012"/>
          </a:xfrm>
        </p:grpSpPr>
        <p:sp>
          <p:nvSpPr>
            <p:cNvPr id="43" name="圆角矩形 42"/>
            <p:cNvSpPr/>
            <p:nvPr/>
          </p:nvSpPr>
          <p:spPr>
            <a:xfrm>
              <a:off x="2627784" y="4257092"/>
              <a:ext cx="1408348" cy="1080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4443890" y="4257092"/>
              <a:ext cx="1408348" cy="1080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627784" y="4581128"/>
            <a:ext cx="3224454" cy="144016"/>
            <a:chOff x="2627784" y="4437112"/>
            <a:chExt cx="3224454" cy="144016"/>
          </a:xfrm>
        </p:grpSpPr>
        <p:sp>
          <p:nvSpPr>
            <p:cNvPr id="44" name="圆角矩形 43"/>
            <p:cNvSpPr/>
            <p:nvPr/>
          </p:nvSpPr>
          <p:spPr>
            <a:xfrm>
              <a:off x="2627784" y="4473116"/>
              <a:ext cx="1408348" cy="10801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4443890" y="4437112"/>
              <a:ext cx="1408348" cy="108012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2627784" y="2096852"/>
            <a:ext cx="3224454" cy="108012"/>
            <a:chOff x="2627784" y="1952836"/>
            <a:chExt cx="3224454" cy="108012"/>
          </a:xfrm>
        </p:grpSpPr>
        <p:sp>
          <p:nvSpPr>
            <p:cNvPr id="60" name="圆角矩形 59"/>
            <p:cNvSpPr/>
            <p:nvPr/>
          </p:nvSpPr>
          <p:spPr>
            <a:xfrm>
              <a:off x="2627784" y="1952836"/>
              <a:ext cx="1408348" cy="108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圆角矩形 60"/>
            <p:cNvSpPr/>
            <p:nvPr/>
          </p:nvSpPr>
          <p:spPr>
            <a:xfrm>
              <a:off x="4443890" y="1952836"/>
              <a:ext cx="1408348" cy="108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2627784" y="2816932"/>
            <a:ext cx="3224454" cy="144016"/>
            <a:chOff x="2627784" y="2672916"/>
            <a:chExt cx="3224454" cy="144016"/>
          </a:xfrm>
        </p:grpSpPr>
        <p:sp>
          <p:nvSpPr>
            <p:cNvPr id="63" name="圆角矩形 62"/>
            <p:cNvSpPr/>
            <p:nvPr/>
          </p:nvSpPr>
          <p:spPr>
            <a:xfrm>
              <a:off x="4443890" y="2672916"/>
              <a:ext cx="1408348" cy="108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圆角矩形 66"/>
            <p:cNvSpPr/>
            <p:nvPr/>
          </p:nvSpPr>
          <p:spPr>
            <a:xfrm>
              <a:off x="2627784" y="2708920"/>
              <a:ext cx="1408348" cy="108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627784" y="3005336"/>
            <a:ext cx="3224454" cy="135632"/>
            <a:chOff x="2627784" y="2861320"/>
            <a:chExt cx="3224454" cy="135632"/>
          </a:xfrm>
        </p:grpSpPr>
        <p:sp>
          <p:nvSpPr>
            <p:cNvPr id="64" name="圆角矩形 63"/>
            <p:cNvSpPr/>
            <p:nvPr/>
          </p:nvSpPr>
          <p:spPr>
            <a:xfrm>
              <a:off x="2627784" y="2888940"/>
              <a:ext cx="1408348" cy="108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圆角矩形 67"/>
            <p:cNvSpPr/>
            <p:nvPr/>
          </p:nvSpPr>
          <p:spPr>
            <a:xfrm>
              <a:off x="4443890" y="2861320"/>
              <a:ext cx="1408348" cy="10801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1772689" y="3185972"/>
            <a:ext cx="4239471" cy="1539172"/>
            <a:chOff x="1772689" y="3041956"/>
            <a:chExt cx="4239471" cy="1539172"/>
          </a:xfrm>
        </p:grpSpPr>
        <p:cxnSp>
          <p:nvCxnSpPr>
            <p:cNvPr id="35" name="直接连接符 34"/>
            <p:cNvCxnSpPr/>
            <p:nvPr/>
          </p:nvCxnSpPr>
          <p:spPr>
            <a:xfrm flipV="1">
              <a:off x="2465766" y="3109462"/>
              <a:ext cx="3546394" cy="3"/>
            </a:xfrm>
            <a:prstGeom prst="line">
              <a:avLst/>
            </a:prstGeom>
            <a:ln w="22225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下箭头 11"/>
            <p:cNvSpPr/>
            <p:nvPr/>
          </p:nvSpPr>
          <p:spPr>
            <a:xfrm rot="16200000">
              <a:off x="2020216" y="2794429"/>
              <a:ext cx="135016" cy="630070"/>
            </a:xfrm>
            <a:prstGeom prst="downArrow">
              <a:avLst/>
            </a:prstGeom>
            <a:solidFill>
              <a:schemeClr val="tx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1772689" y="3519010"/>
              <a:ext cx="461665" cy="106211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B0F0"/>
                  </a:solidFill>
                </a:rPr>
                <a:t>Region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</p:grpSp>
      <p:sp>
        <p:nvSpPr>
          <p:cNvPr id="46" name="Title 1"/>
          <p:cNvSpPr txBox="1">
            <a:spLocks/>
          </p:cNvSpPr>
          <p:nvPr/>
        </p:nvSpPr>
        <p:spPr>
          <a:xfrm>
            <a:off x="251520" y="44624"/>
            <a:ext cx="8712968" cy="10366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 smtClean="0"/>
              <a:t>Execution Region</a:t>
            </a:r>
            <a:endParaRPr lang="en-US" sz="4000" b="1" i="1" dirty="0"/>
          </a:p>
        </p:txBody>
      </p:sp>
      <p:sp>
        <p:nvSpPr>
          <p:cNvPr id="55" name="Flowchart: Multidocument 17"/>
          <p:cNvSpPr/>
          <p:nvPr/>
        </p:nvSpPr>
        <p:spPr>
          <a:xfrm>
            <a:off x="6300192" y="4437112"/>
            <a:ext cx="1080120" cy="623910"/>
          </a:xfrm>
          <a:prstGeom prst="flowChartMultidocument">
            <a:avLst/>
          </a:prstGeom>
          <a:solidFill>
            <a:srgbClr val="00B0F0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egion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pinball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306896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Record on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611560" y="4581128"/>
            <a:ext cx="117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Record off</a:t>
            </a:r>
            <a:endParaRPr lang="en-US" b="1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65" name="Picture 1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9552" y="3477104"/>
            <a:ext cx="936104" cy="8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TextBox 27"/>
          <p:cNvSpPr txBox="1"/>
          <p:nvPr/>
        </p:nvSpPr>
        <p:spPr>
          <a:xfrm>
            <a:off x="6012160" y="3419708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Root Cause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907704" y="5013176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Failure Point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70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7" grpId="0"/>
      <p:bldP spid="62" grpId="0"/>
      <p:bldP spid="28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5010" y="169151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0315" y="169151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331958" y="2060848"/>
            <a:ext cx="0" cy="32403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145622" y="2060848"/>
            <a:ext cx="4884" cy="32403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2627784" y="3320988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465766" y="3253478"/>
            <a:ext cx="3546394" cy="3"/>
          </a:xfrm>
          <a:prstGeom prst="line">
            <a:avLst/>
          </a:prstGeom>
          <a:ln w="222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2465766" y="4792651"/>
            <a:ext cx="3546394" cy="2"/>
          </a:xfrm>
          <a:prstGeom prst="line">
            <a:avLst/>
          </a:prstGeom>
          <a:ln w="222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627784" y="3501008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627784" y="3681028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627784" y="3861048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627784" y="4041068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627784" y="4221088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627784" y="4401108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627784" y="4617132"/>
            <a:ext cx="1408348" cy="10801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443890" y="3320988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443890" y="3501008"/>
            <a:ext cx="1408348" cy="10801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443890" y="3681028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443890" y="3861048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443890" y="4041068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443890" y="4221088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443890" y="4401108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443890" y="4581128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Flowchart: Multidocument 17"/>
          <p:cNvSpPr/>
          <p:nvPr/>
        </p:nvSpPr>
        <p:spPr>
          <a:xfrm>
            <a:off x="1403648" y="2661074"/>
            <a:ext cx="1080120" cy="623910"/>
          </a:xfrm>
          <a:prstGeom prst="flowChartMultidocument">
            <a:avLst/>
          </a:prstGeom>
          <a:solidFill>
            <a:srgbClr val="00B0F0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egion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pinball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457200" y="44624"/>
            <a:ext cx="8229600" cy="10366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/>
              <a:t>Dynamic Slicing</a:t>
            </a:r>
            <a:endParaRPr lang="en-US" sz="3600" b="1" i="1" dirty="0"/>
          </a:p>
        </p:txBody>
      </p:sp>
      <p:sp>
        <p:nvSpPr>
          <p:cNvPr id="27" name="矩形 26"/>
          <p:cNvSpPr/>
          <p:nvPr/>
        </p:nvSpPr>
        <p:spPr>
          <a:xfrm>
            <a:off x="323528" y="836712"/>
            <a:ext cx="8560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</a:rPr>
              <a:t>ynamic slice</a:t>
            </a:r>
            <a:r>
              <a:rPr lang="en-US" sz="2400" dirty="0" smtClean="0"/>
              <a:t>: executed </a:t>
            </a:r>
            <a:r>
              <a:rPr lang="en-US" sz="2400" dirty="0"/>
              <a:t>statements that played a role in the </a:t>
            </a:r>
            <a:r>
              <a:rPr lang="en-US" sz="2400" dirty="0" smtClean="0"/>
              <a:t>computation </a:t>
            </a:r>
            <a:r>
              <a:rPr lang="en-US" sz="2400" dirty="0"/>
              <a:t>of the value.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467544" y="4197184"/>
            <a:ext cx="1966386" cy="888000"/>
            <a:chOff x="467544" y="4197184"/>
            <a:chExt cx="1966386" cy="888000"/>
          </a:xfrm>
        </p:grpSpPr>
        <p:sp>
          <p:nvSpPr>
            <p:cNvPr id="2" name="TextBox 1"/>
            <p:cNvSpPr txBox="1"/>
            <p:nvPr/>
          </p:nvSpPr>
          <p:spPr>
            <a:xfrm>
              <a:off x="1403648" y="4365104"/>
              <a:ext cx="1030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c</a:t>
              </a:r>
              <a:r>
                <a:rPr lang="en-US" b="1" dirty="0" smtClean="0">
                  <a:solidFill>
                    <a:srgbClr val="00B050"/>
                  </a:solidFill>
                </a:rPr>
                <a:t>ompute</a:t>
              </a:r>
            </a:p>
            <a:p>
              <a:r>
                <a:rPr lang="en-US" b="1" dirty="0" smtClean="0">
                  <a:solidFill>
                    <a:srgbClr val="00B050"/>
                  </a:solidFill>
                </a:rPr>
                <a:t>     slice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pic>
          <p:nvPicPr>
            <p:cNvPr id="29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7544" y="4197184"/>
              <a:ext cx="936104" cy="8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2" name="TextBox 31"/>
          <p:cNvSpPr txBox="1"/>
          <p:nvPr/>
        </p:nvSpPr>
        <p:spPr>
          <a:xfrm>
            <a:off x="1907704" y="5013176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Failure Point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12160" y="3419708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Root Cause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87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5010" y="1682224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0315" y="168222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331958" y="2051556"/>
            <a:ext cx="0" cy="32403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145622" y="2051556"/>
            <a:ext cx="4884" cy="32403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2627784" y="3311696"/>
            <a:ext cx="1408348" cy="1080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465766" y="3244186"/>
            <a:ext cx="3546394" cy="3"/>
          </a:xfrm>
          <a:prstGeom prst="line">
            <a:avLst/>
          </a:prstGeom>
          <a:ln w="222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2465766" y="4783359"/>
            <a:ext cx="3546394" cy="2"/>
          </a:xfrm>
          <a:prstGeom prst="line">
            <a:avLst/>
          </a:prstGeom>
          <a:ln w="222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2627784" y="3491716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2627784" y="3671736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0" name="圆角矩形 39"/>
          <p:cNvSpPr/>
          <p:nvPr/>
        </p:nvSpPr>
        <p:spPr>
          <a:xfrm>
            <a:off x="2627784" y="3851756"/>
            <a:ext cx="1408348" cy="1080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2627784" y="4031776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627784" y="4211796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627784" y="4391816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627784" y="4607840"/>
            <a:ext cx="1408348" cy="1080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4443890" y="3311696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443890" y="3491716"/>
            <a:ext cx="1408348" cy="1080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4443890" y="3671736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4443890" y="3851756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443890" y="4031776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4443890" y="4391816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3" name="圆角矩形 52"/>
          <p:cNvSpPr/>
          <p:nvPr/>
        </p:nvSpPr>
        <p:spPr>
          <a:xfrm>
            <a:off x="4443890" y="4571836"/>
            <a:ext cx="1408348" cy="10801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Flowchart: Multidocument 17"/>
          <p:cNvSpPr/>
          <p:nvPr/>
        </p:nvSpPr>
        <p:spPr>
          <a:xfrm>
            <a:off x="1403648" y="2651782"/>
            <a:ext cx="1080120" cy="623910"/>
          </a:xfrm>
          <a:prstGeom prst="flowChartMultidocument">
            <a:avLst/>
          </a:prstGeom>
          <a:solidFill>
            <a:srgbClr val="00B0F0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</a:t>
            </a:r>
            <a:r>
              <a:rPr lang="en-US" b="1" dirty="0" smtClean="0">
                <a:solidFill>
                  <a:schemeClr val="tx1"/>
                </a:solidFill>
              </a:rPr>
              <a:t>egion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pinball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403648" y="4355812"/>
            <a:ext cx="1030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b="1" dirty="0" smtClean="0">
                <a:solidFill>
                  <a:srgbClr val="00B050"/>
                </a:solidFill>
              </a:rPr>
              <a:t>ompute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     slice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28" name="Flowchart: Multidocument 17"/>
          <p:cNvSpPr/>
          <p:nvPr/>
        </p:nvSpPr>
        <p:spPr>
          <a:xfrm>
            <a:off x="6372200" y="4427820"/>
            <a:ext cx="1080120" cy="623910"/>
          </a:xfrm>
          <a:prstGeom prst="flowChartMultidocument">
            <a:avLst/>
          </a:prstGeom>
          <a:solidFill>
            <a:srgbClr val="00B050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slice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pinball</a:t>
            </a:r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617441" y="3286420"/>
            <a:ext cx="3250703" cy="1383726"/>
            <a:chOff x="2617441" y="3151696"/>
            <a:chExt cx="3250703" cy="1383726"/>
          </a:xfrm>
        </p:grpSpPr>
        <p:sp>
          <p:nvSpPr>
            <p:cNvPr id="29" name="圆角矩形 28"/>
            <p:cNvSpPr/>
            <p:nvPr/>
          </p:nvSpPr>
          <p:spPr>
            <a:xfrm>
              <a:off x="4443890" y="3151696"/>
              <a:ext cx="1408348" cy="133288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2617441" y="3315854"/>
              <a:ext cx="1418691" cy="329170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2627784" y="3861048"/>
              <a:ext cx="1418691" cy="50405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449453" y="3531878"/>
              <a:ext cx="1418691" cy="473186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圆角矩形 32"/>
            <p:cNvSpPr/>
            <p:nvPr/>
          </p:nvSpPr>
          <p:spPr>
            <a:xfrm>
              <a:off x="4449453" y="4251958"/>
              <a:ext cx="1418691" cy="283464"/>
            </a:xfrm>
            <a:prstGeom prst="roundRect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4086856" y="5507940"/>
            <a:ext cx="2252924" cy="369332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Excluded Code Region</a:t>
            </a:r>
            <a:endParaRPr 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4443890" y="4211796"/>
            <a:ext cx="1408348" cy="1080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046907" y="3250170"/>
            <a:ext cx="4402114" cy="1509206"/>
            <a:chOff x="2046907" y="3250170"/>
            <a:chExt cx="4402114" cy="1509206"/>
          </a:xfrm>
        </p:grpSpPr>
        <p:sp>
          <p:nvSpPr>
            <p:cNvPr id="54" name="乘号 53"/>
            <p:cNvSpPr/>
            <p:nvPr/>
          </p:nvSpPr>
          <p:spPr>
            <a:xfrm>
              <a:off x="3851920" y="3563724"/>
              <a:ext cx="2597101" cy="663113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乘号 45"/>
            <p:cNvSpPr/>
            <p:nvPr/>
          </p:nvSpPr>
          <p:spPr>
            <a:xfrm>
              <a:off x="2046907" y="3908723"/>
              <a:ext cx="2597101" cy="663113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乘号 56"/>
            <p:cNvSpPr/>
            <p:nvPr/>
          </p:nvSpPr>
          <p:spPr>
            <a:xfrm>
              <a:off x="3851920" y="4283804"/>
              <a:ext cx="2597101" cy="475572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乘号 57"/>
            <p:cNvSpPr/>
            <p:nvPr/>
          </p:nvSpPr>
          <p:spPr>
            <a:xfrm>
              <a:off x="3847107" y="3250170"/>
              <a:ext cx="2597101" cy="241546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乘号 58"/>
            <p:cNvSpPr/>
            <p:nvPr/>
          </p:nvSpPr>
          <p:spPr>
            <a:xfrm>
              <a:off x="2046907" y="3347700"/>
              <a:ext cx="2597101" cy="475572"/>
            </a:xfrm>
            <a:prstGeom prst="mathMultiply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323528" y="836712"/>
            <a:ext cx="85605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D</a:t>
            </a:r>
            <a:r>
              <a:rPr lang="en-US" sz="2400" b="1" dirty="0" smtClean="0">
                <a:solidFill>
                  <a:srgbClr val="FF0000"/>
                </a:solidFill>
              </a:rPr>
              <a:t>ynamic slice</a:t>
            </a:r>
            <a:r>
              <a:rPr lang="en-US" sz="2400" dirty="0" smtClean="0"/>
              <a:t>: executed </a:t>
            </a:r>
            <a:r>
              <a:rPr lang="en-US" sz="2400" dirty="0"/>
              <a:t>statements that played a role in the </a:t>
            </a:r>
            <a:r>
              <a:rPr lang="en-US" sz="2400" dirty="0" smtClean="0"/>
              <a:t>computation </a:t>
            </a:r>
            <a:r>
              <a:rPr lang="en-US" sz="2400" dirty="0"/>
              <a:t>of the value.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467544" y="4197184"/>
            <a:ext cx="1966386" cy="888000"/>
            <a:chOff x="467544" y="4197184"/>
            <a:chExt cx="1966386" cy="888000"/>
          </a:xfrm>
        </p:grpSpPr>
        <p:sp>
          <p:nvSpPr>
            <p:cNvPr id="61" name="TextBox 60"/>
            <p:cNvSpPr txBox="1"/>
            <p:nvPr/>
          </p:nvSpPr>
          <p:spPr>
            <a:xfrm>
              <a:off x="1403648" y="4365104"/>
              <a:ext cx="1030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compute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     slice</a:t>
              </a:r>
            </a:p>
          </p:txBody>
        </p:sp>
        <p:pic>
          <p:nvPicPr>
            <p:cNvPr id="62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67544" y="4197184"/>
              <a:ext cx="936104" cy="8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64" name="TextBox 63"/>
          <p:cNvSpPr txBox="1"/>
          <p:nvPr/>
        </p:nvSpPr>
        <p:spPr>
          <a:xfrm>
            <a:off x="1907704" y="5013176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Failure Point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012160" y="3419708"/>
            <a:ext cx="1256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Root Cause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3" name="Title 1"/>
          <p:cNvSpPr txBox="1">
            <a:spLocks/>
          </p:cNvSpPr>
          <p:nvPr/>
        </p:nvSpPr>
        <p:spPr>
          <a:xfrm>
            <a:off x="457200" y="44624"/>
            <a:ext cx="8229600" cy="10366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i="1" dirty="0" smtClean="0"/>
              <a:t>Dynamic Slicing</a:t>
            </a:r>
            <a:endParaRPr lang="en-US" sz="3600" b="1" i="1" dirty="0"/>
          </a:p>
        </p:txBody>
      </p:sp>
    </p:spTree>
    <p:extLst>
      <p:ext uri="{BB962C8B-B14F-4D97-AF65-F5344CB8AC3E}">
        <p14:creationId xmlns:p14="http://schemas.microsoft.com/office/powerpoint/2010/main" val="1504203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5010" y="170230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T1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940315" y="17023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T2</a:t>
            </a:r>
            <a:endParaRPr lang="en-US" b="1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3331958" y="2071640"/>
            <a:ext cx="0" cy="32403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5145622" y="2071640"/>
            <a:ext cx="4884" cy="324036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2627784" y="3331780"/>
            <a:ext cx="1408348" cy="1080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5" name="直接连接符 34"/>
          <p:cNvCxnSpPr/>
          <p:nvPr/>
        </p:nvCxnSpPr>
        <p:spPr>
          <a:xfrm flipV="1">
            <a:off x="2465766" y="3264270"/>
            <a:ext cx="3546394" cy="3"/>
          </a:xfrm>
          <a:prstGeom prst="line">
            <a:avLst/>
          </a:prstGeom>
          <a:ln w="222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V="1">
            <a:off x="2465766" y="4803443"/>
            <a:ext cx="3546394" cy="2"/>
          </a:xfrm>
          <a:prstGeom prst="line">
            <a:avLst/>
          </a:prstGeom>
          <a:ln w="22225">
            <a:solidFill>
              <a:schemeClr val="tx1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圆角矩形 39"/>
          <p:cNvSpPr/>
          <p:nvPr/>
        </p:nvSpPr>
        <p:spPr>
          <a:xfrm>
            <a:off x="2627784" y="3871840"/>
            <a:ext cx="1408348" cy="1080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4" name="圆角矩形 43"/>
          <p:cNvSpPr/>
          <p:nvPr/>
        </p:nvSpPr>
        <p:spPr>
          <a:xfrm>
            <a:off x="2627784" y="4627924"/>
            <a:ext cx="1408348" cy="108012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7" name="圆角矩形 46"/>
          <p:cNvSpPr/>
          <p:nvPr/>
        </p:nvSpPr>
        <p:spPr>
          <a:xfrm>
            <a:off x="4443890" y="3511800"/>
            <a:ext cx="1408348" cy="108012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1" name="圆角矩形 50"/>
          <p:cNvSpPr/>
          <p:nvPr/>
        </p:nvSpPr>
        <p:spPr>
          <a:xfrm>
            <a:off x="4443890" y="4231880"/>
            <a:ext cx="1408348" cy="10801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Flowchart: Multidocument 17"/>
          <p:cNvSpPr/>
          <p:nvPr/>
        </p:nvSpPr>
        <p:spPr>
          <a:xfrm>
            <a:off x="1403648" y="2669408"/>
            <a:ext cx="1080120" cy="623910"/>
          </a:xfrm>
          <a:prstGeom prst="flowChartMultidocument">
            <a:avLst/>
          </a:prstGeom>
          <a:solidFill>
            <a:srgbClr val="00B050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slice</a:t>
            </a:r>
          </a:p>
          <a:p>
            <a:pPr algn="ctr"/>
            <a:r>
              <a:rPr lang="en-US" b="1" dirty="0" smtClean="0">
                <a:solidFill>
                  <a:schemeClr val="tx1"/>
                </a:solidFill>
              </a:rPr>
              <a:t>pinball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160114"/>
            <a:ext cx="8229600" cy="10366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rgbClr val="000000"/>
                </a:solidFill>
              </a:rPr>
              <a:t>Replaying</a:t>
            </a:r>
            <a:r>
              <a:rPr lang="en-US" sz="3600" b="1" dirty="0" smtClean="0"/>
              <a:t> </a:t>
            </a:r>
            <a:r>
              <a:rPr lang="en-US" sz="3600" b="1" dirty="0"/>
              <a:t>Execution </a:t>
            </a:r>
            <a:r>
              <a:rPr lang="en-US" sz="3600" b="1" dirty="0" smtClean="0"/>
              <a:t>Slice</a:t>
            </a:r>
            <a:endParaRPr lang="en-US" sz="3600" b="1" dirty="0"/>
          </a:p>
        </p:txBody>
      </p:sp>
      <p:pic>
        <p:nvPicPr>
          <p:cNvPr id="17" name="Picture 3" descr="C:\Users\yanyan\AppData\Local\Microsoft\Windows\Temporary Internet Files\Content.IE5\GASWV5W4\MC900431629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25010" y="3293318"/>
            <a:ext cx="2748027" cy="2228424"/>
          </a:xfrm>
          <a:prstGeom prst="rect">
            <a:avLst/>
          </a:prstGeom>
          <a:noFill/>
        </p:spPr>
      </p:pic>
      <p:grpSp>
        <p:nvGrpSpPr>
          <p:cNvPr id="2" name="组合 1"/>
          <p:cNvGrpSpPr/>
          <p:nvPr/>
        </p:nvGrpSpPr>
        <p:grpSpPr>
          <a:xfrm>
            <a:off x="5868144" y="3356992"/>
            <a:ext cx="1584176" cy="432048"/>
            <a:chOff x="5724128" y="3429000"/>
            <a:chExt cx="1584176" cy="432048"/>
          </a:xfrm>
        </p:grpSpPr>
        <p:sp>
          <p:nvSpPr>
            <p:cNvPr id="18" name="TextBox 17"/>
            <p:cNvSpPr txBox="1"/>
            <p:nvPr/>
          </p:nvSpPr>
          <p:spPr>
            <a:xfrm>
              <a:off x="5724128" y="3429000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value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9" name="直接箭头连接符 18"/>
            <p:cNvCxnSpPr/>
            <p:nvPr/>
          </p:nvCxnSpPr>
          <p:spPr>
            <a:xfrm flipH="1">
              <a:off x="5796136" y="3861048"/>
              <a:ext cx="64807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组合 19"/>
          <p:cNvGrpSpPr/>
          <p:nvPr/>
        </p:nvGrpSpPr>
        <p:grpSpPr>
          <a:xfrm>
            <a:off x="1187624" y="3583808"/>
            <a:ext cx="1584176" cy="432048"/>
            <a:chOff x="5724128" y="3429000"/>
            <a:chExt cx="1584176" cy="432048"/>
          </a:xfrm>
        </p:grpSpPr>
        <p:sp>
          <p:nvSpPr>
            <p:cNvPr id="21" name="TextBox 20"/>
            <p:cNvSpPr txBox="1"/>
            <p:nvPr/>
          </p:nvSpPr>
          <p:spPr>
            <a:xfrm>
              <a:off x="5724128" y="3429000"/>
              <a:ext cx="1584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 smtClean="0">
                  <a:solidFill>
                    <a:srgbClr val="FF0000"/>
                  </a:solidFill>
                </a:rPr>
                <a:t>Inject value</a:t>
              </a:r>
              <a:endParaRPr 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 flipH="1">
              <a:off x="6372200" y="3861048"/>
              <a:ext cx="648072" cy="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 2"/>
          <p:cNvSpPr/>
          <p:nvPr/>
        </p:nvSpPr>
        <p:spPr>
          <a:xfrm>
            <a:off x="5852238" y="1699264"/>
            <a:ext cx="35844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Prior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work on slicing: </a:t>
            </a:r>
          </a:p>
          <a:p>
            <a:pPr lvl="1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post-mortem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analysis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1907704" y="5013176"/>
            <a:ext cx="1381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Failure Point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6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841800" y="980728"/>
            <a:ext cx="1676190" cy="1173327"/>
          </a:xfrm>
          <a:prstGeom prst="ellipse">
            <a:avLst/>
          </a:prstGeom>
          <a:solidFill>
            <a:srgbClr val="CCFFFF"/>
          </a:solidFill>
          <a:ln w="508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eaLnBrk="0" hangingPunct="0"/>
            <a:r>
              <a:rPr lang="en-US" b="1" i="1" dirty="0" err="1" smtClean="0">
                <a:solidFill>
                  <a:srgbClr val="FF0000"/>
                </a:solidFill>
                <a:latin typeface="+mn-lt"/>
              </a:rPr>
              <a:t>DrDebug</a:t>
            </a:r>
            <a:endParaRPr lang="en-US" b="1" i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12" name="Down Arrow 11"/>
          <p:cNvSpPr/>
          <p:nvPr/>
        </p:nvSpPr>
        <p:spPr bwMode="auto">
          <a:xfrm>
            <a:off x="4478576" y="3284984"/>
            <a:ext cx="308228" cy="413861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4" name="AutoShape 17"/>
          <p:cNvSpPr>
            <a:spLocks noChangeArrowheads="1"/>
          </p:cNvSpPr>
          <p:nvPr/>
        </p:nvSpPr>
        <p:spPr bwMode="auto">
          <a:xfrm>
            <a:off x="6141348" y="1137842"/>
            <a:ext cx="2049196" cy="858653"/>
          </a:xfrm>
          <a:prstGeom prst="foldedCorner">
            <a:avLst>
              <a:gd name="adj" fmla="val 12500"/>
            </a:avLst>
          </a:prstGeom>
          <a:solidFill>
            <a:srgbClr val="FFFF99"/>
          </a:solidFill>
          <a:ln w="508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algn="ctr" eaLnBrk="0" hangingPunct="0"/>
            <a:r>
              <a:rPr lang="en-US" dirty="0">
                <a:latin typeface="+mn-lt"/>
              </a:rPr>
              <a:t> </a:t>
            </a:r>
            <a:r>
              <a:rPr lang="en-US" b="1" dirty="0">
                <a:latin typeface="+mn-lt"/>
              </a:rPr>
              <a:t>Program binary </a:t>
            </a:r>
            <a:r>
              <a:rPr lang="en-US" b="1" dirty="0" smtClean="0">
                <a:latin typeface="+mn-lt"/>
              </a:rPr>
              <a:t/>
            </a:r>
            <a:br>
              <a:rPr lang="en-US" b="1" dirty="0" smtClean="0">
                <a:latin typeface="+mn-lt"/>
              </a:rPr>
            </a:br>
            <a:r>
              <a:rPr lang="en-US" b="1" dirty="0" smtClean="0">
                <a:latin typeface="+mn-lt"/>
              </a:rPr>
              <a:t>+ input</a:t>
            </a:r>
            <a:endParaRPr lang="en-US" b="1" dirty="0">
              <a:latin typeface="+mn-lt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3670569" y="5386630"/>
            <a:ext cx="2044127" cy="10404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Observe program state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9" name="Curved Left Arrow 18"/>
          <p:cNvSpPr/>
          <p:nvPr/>
        </p:nvSpPr>
        <p:spPr>
          <a:xfrm>
            <a:off x="5830451" y="4270338"/>
            <a:ext cx="597387" cy="17509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Curved Right Arrow 19"/>
          <p:cNvSpPr/>
          <p:nvPr/>
        </p:nvSpPr>
        <p:spPr>
          <a:xfrm flipV="1">
            <a:off x="3005962" y="4050860"/>
            <a:ext cx="664249" cy="19672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698341" y="3740355"/>
            <a:ext cx="2066551" cy="136409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tx1"/>
                </a:solidFill>
              </a:rPr>
              <a:t>Root cause of the bug?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7" name="Down Arrow 26"/>
          <p:cNvSpPr/>
          <p:nvPr/>
        </p:nvSpPr>
        <p:spPr bwMode="auto">
          <a:xfrm>
            <a:off x="4478576" y="2151043"/>
            <a:ext cx="308228" cy="413861"/>
          </a:xfrm>
          <a:prstGeom prst="downArrow">
            <a:avLst/>
          </a:prstGeom>
          <a:solidFill>
            <a:schemeClr val="accent1"/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chemeClr val="tx1"/>
                </a:solidFill>
                <a:latin typeface="Verdana" pitchFamily="34" charset="0"/>
                <a:ea typeface="MS PGothic" pitchFamily="34" charset="-128"/>
                <a:cs typeface="+mn-cs"/>
              </a:defRPr>
            </a:lvl9pPr>
          </a:lstStyle>
          <a:p>
            <a:pPr marL="0" marR="0" indent="0" algn="ctr" defTabSz="914400" rtl="0" eaLnBrk="0" fontAlgn="base" latinLnBrk="0" hangingPunct="0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9" name="Right Arrow 28"/>
          <p:cNvSpPr/>
          <p:nvPr/>
        </p:nvSpPr>
        <p:spPr>
          <a:xfrm rot="10800000">
            <a:off x="5635750" y="1402633"/>
            <a:ext cx="447039" cy="1385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extBox 29"/>
          <p:cNvSpPr txBox="1"/>
          <p:nvPr/>
        </p:nvSpPr>
        <p:spPr>
          <a:xfrm>
            <a:off x="5563742" y="2564904"/>
            <a:ext cx="29686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Only Capture Bug Related </a:t>
            </a:r>
          </a:p>
          <a:p>
            <a:pPr algn="ctr"/>
            <a:r>
              <a:rPr lang="en-US" sz="2000" b="1" dirty="0" smtClean="0"/>
              <a:t>Program Execution</a:t>
            </a:r>
            <a:endParaRPr lang="en-US" sz="2000" b="1" dirty="0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160114"/>
            <a:ext cx="9144000" cy="103663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Usage </a:t>
            </a:r>
            <a:r>
              <a:rPr lang="en-US" sz="3200" dirty="0" smtClean="0"/>
              <a:t>model of </a:t>
            </a:r>
            <a:r>
              <a:rPr lang="en-US" sz="3200" b="1" i="1" dirty="0" err="1" smtClean="0">
                <a:solidFill>
                  <a:srgbClr val="FF0000"/>
                </a:solidFill>
              </a:rPr>
              <a:t>DrDebug</a:t>
            </a:r>
            <a:r>
              <a:rPr lang="en-US" sz="3200" b="1" i="1" dirty="0" smtClean="0"/>
              <a:t> </a:t>
            </a:r>
            <a:endParaRPr lang="en-US" sz="3200" b="1" dirty="0"/>
          </a:p>
        </p:txBody>
      </p:sp>
      <p:sp>
        <p:nvSpPr>
          <p:cNvPr id="25" name="Flowchart: Multidocument 17"/>
          <p:cNvSpPr/>
          <p:nvPr/>
        </p:nvSpPr>
        <p:spPr>
          <a:xfrm>
            <a:off x="3949933" y="2564904"/>
            <a:ext cx="1504108" cy="707886"/>
          </a:xfrm>
          <a:prstGeom prst="flowChartMultidocument">
            <a:avLst/>
          </a:prstGeom>
          <a:solidFill>
            <a:srgbClr val="00B050"/>
          </a:solidFill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slice</a:t>
            </a:r>
          </a:p>
          <a:p>
            <a:pPr algn="ctr"/>
            <a:r>
              <a:rPr lang="en-US" sz="2000" b="1" i="1" dirty="0" smtClean="0">
                <a:solidFill>
                  <a:schemeClr val="tx1"/>
                </a:solidFill>
              </a:rPr>
              <a:t>pinball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32864" y="4861609"/>
            <a:ext cx="22665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Cyclic Debugging </a:t>
            </a:r>
          </a:p>
          <a:p>
            <a:pPr algn="ctr"/>
            <a:r>
              <a:rPr lang="en-US" sz="2000" b="1" dirty="0" smtClean="0"/>
              <a:t>Based on Replay of </a:t>
            </a:r>
          </a:p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Execution Slice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588224" y="6304235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1475656" y="971436"/>
            <a:ext cx="2439725" cy="1127956"/>
            <a:chOff x="1475656" y="971436"/>
            <a:chExt cx="2439725" cy="1127956"/>
          </a:xfrm>
        </p:grpSpPr>
        <p:sp>
          <p:nvSpPr>
            <p:cNvPr id="23" name="TextBox 22"/>
            <p:cNvSpPr txBox="1"/>
            <p:nvPr/>
          </p:nvSpPr>
          <p:spPr>
            <a:xfrm>
              <a:off x="2555776" y="1340768"/>
              <a:ext cx="10302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compute</a:t>
              </a:r>
            </a:p>
            <a:p>
              <a:r>
                <a:rPr lang="en-US" b="1" dirty="0">
                  <a:solidFill>
                    <a:srgbClr val="00B050"/>
                  </a:solidFill>
                </a:rPr>
                <a:t>     slice</a:t>
              </a:r>
            </a:p>
          </p:txBody>
        </p:sp>
        <p:pic>
          <p:nvPicPr>
            <p:cNvPr id="24" name="Picture 1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475656" y="1211392"/>
              <a:ext cx="936104" cy="8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6" name="TextBox 25"/>
            <p:cNvSpPr txBox="1"/>
            <p:nvPr/>
          </p:nvSpPr>
          <p:spPr>
            <a:xfrm>
              <a:off x="2450300" y="971436"/>
              <a:ext cx="1465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50"/>
                  </a:solidFill>
                </a:rPr>
                <a:t>r</a:t>
              </a:r>
              <a:r>
                <a:rPr lang="en-US" b="1" dirty="0" smtClean="0">
                  <a:solidFill>
                    <a:srgbClr val="00B050"/>
                  </a:solidFill>
                </a:rPr>
                <a:t>ecord on/off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855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4" grpId="0" animBg="1"/>
      <p:bldP spid="17" grpId="0" animBg="1"/>
      <p:bldP spid="19" grpId="0" animBg="1"/>
      <p:bldP spid="20" grpId="0" animBg="1"/>
      <p:bldP spid="22" grpId="0" animBg="1"/>
      <p:bldP spid="27" grpId="0" animBg="1"/>
      <p:bldP spid="29" grpId="0" animBg="1"/>
      <p:bldP spid="30" grpId="0"/>
      <p:bldP spid="25" grpId="0" animBg="1"/>
      <p:bldP spid="1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</TotalTime>
  <Words>2425</Words>
  <Application>Microsoft Office PowerPoint</Application>
  <PresentationFormat>全屏显示(4:3)</PresentationFormat>
  <Paragraphs>642</Paragraphs>
  <Slides>38</Slides>
  <Notes>35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39" baseType="lpstr">
      <vt:lpstr>Office 主题</vt:lpstr>
      <vt:lpstr>DrDebug: Deterministic Replay based Cyclic Debugging with Dynamic Slicing </vt:lpstr>
      <vt:lpstr>PowerPoint 演示文稿</vt:lpstr>
      <vt:lpstr>Key Contributions of DrDebug</vt:lpstr>
      <vt:lpstr>PinPlay in DrDebug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Other Contributions </vt:lpstr>
      <vt:lpstr>PowerPoint 演示文稿</vt:lpstr>
      <vt:lpstr>Data Race bugs used in our Case Studies</vt:lpstr>
      <vt:lpstr>Time and Space Overheads for Data Race Bugs with Buggy Execution Region</vt:lpstr>
      <vt:lpstr>Logging Time Overheads</vt:lpstr>
      <vt:lpstr>Replay Time Overheads</vt:lpstr>
      <vt:lpstr>Execution Slice: replay time </vt:lpstr>
      <vt:lpstr>Contributions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Computing Dynamic Slicing for Multi-threaded Programs</vt:lpstr>
      <vt:lpstr>PowerPoint 演示文稿</vt:lpstr>
      <vt:lpstr>PowerPoint 演示文稿</vt:lpstr>
      <vt:lpstr>PowerPoint 演示文稿</vt:lpstr>
      <vt:lpstr>Control Dependences in the Presence of indirect jump</vt:lpstr>
      <vt:lpstr>Improve Dynamic Control Dependence Precision</vt:lpstr>
      <vt:lpstr>Spurious Dependences Example</vt:lpstr>
      <vt:lpstr>Spurious Dependences Example</vt:lpstr>
      <vt:lpstr>PowerPoint 演示文稿</vt:lpstr>
      <vt:lpstr>PowerPoint 演示文稿</vt:lpstr>
      <vt:lpstr>PowerPoint 演示文稿</vt:lpstr>
      <vt:lpstr>Dynamic Slicer Implementation</vt:lpstr>
      <vt:lpstr>Time and Space Overheads for Data Race Bugs with Whole Execution Region</vt:lpstr>
      <vt:lpstr>Logging Time Overheads</vt:lpstr>
      <vt:lpstr>Replay Time Overheads</vt:lpstr>
      <vt:lpstr>Removal of Spurious Dependences: slice sizes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DrDebug: Deterministic Replay based Cyclic Debugging with Dynamic Slicing </dc:title>
  <dc:creator>yanyan</dc:creator>
  <cp:lastModifiedBy>yanyan</cp:lastModifiedBy>
  <cp:revision>437</cp:revision>
  <dcterms:created xsi:type="dcterms:W3CDTF">2014-02-12T02:28:18Z</dcterms:created>
  <dcterms:modified xsi:type="dcterms:W3CDTF">2014-02-25T01:46:34Z</dcterms:modified>
</cp:coreProperties>
</file>