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70"/>
  </p:notesMasterIdLst>
  <p:handoutMasterIdLst>
    <p:handoutMasterId r:id="rId71"/>
  </p:handoutMasterIdLst>
  <p:sldIdLst>
    <p:sldId id="352" r:id="rId2"/>
    <p:sldId id="332" r:id="rId3"/>
    <p:sldId id="353" r:id="rId4"/>
    <p:sldId id="375" r:id="rId5"/>
    <p:sldId id="355" r:id="rId6"/>
    <p:sldId id="339" r:id="rId7"/>
    <p:sldId id="356" r:id="rId8"/>
    <p:sldId id="357" r:id="rId9"/>
    <p:sldId id="358" r:id="rId10"/>
    <p:sldId id="359" r:id="rId11"/>
    <p:sldId id="419" r:id="rId12"/>
    <p:sldId id="347" r:id="rId13"/>
    <p:sldId id="334" r:id="rId14"/>
    <p:sldId id="360" r:id="rId15"/>
    <p:sldId id="361" r:id="rId16"/>
    <p:sldId id="362" r:id="rId17"/>
    <p:sldId id="338" r:id="rId18"/>
    <p:sldId id="336" r:id="rId19"/>
    <p:sldId id="341" r:id="rId20"/>
    <p:sldId id="378" r:id="rId21"/>
    <p:sldId id="380" r:id="rId22"/>
    <p:sldId id="381" r:id="rId23"/>
    <p:sldId id="382" r:id="rId24"/>
    <p:sldId id="383" r:id="rId25"/>
    <p:sldId id="384" r:id="rId26"/>
    <p:sldId id="379" r:id="rId27"/>
    <p:sldId id="385" r:id="rId28"/>
    <p:sldId id="386" r:id="rId29"/>
    <p:sldId id="387" r:id="rId30"/>
    <p:sldId id="388" r:id="rId31"/>
    <p:sldId id="389" r:id="rId32"/>
    <p:sldId id="390" r:id="rId33"/>
    <p:sldId id="391" r:id="rId34"/>
    <p:sldId id="392" r:id="rId35"/>
    <p:sldId id="393" r:id="rId36"/>
    <p:sldId id="394" r:id="rId37"/>
    <p:sldId id="395" r:id="rId38"/>
    <p:sldId id="396" r:id="rId39"/>
    <p:sldId id="397" r:id="rId40"/>
    <p:sldId id="398" r:id="rId41"/>
    <p:sldId id="399" r:id="rId42"/>
    <p:sldId id="400" r:id="rId43"/>
    <p:sldId id="401" r:id="rId44"/>
    <p:sldId id="402" r:id="rId45"/>
    <p:sldId id="403" r:id="rId46"/>
    <p:sldId id="404" r:id="rId47"/>
    <p:sldId id="405" r:id="rId48"/>
    <p:sldId id="406" r:id="rId49"/>
    <p:sldId id="407" r:id="rId50"/>
    <p:sldId id="420" r:id="rId51"/>
    <p:sldId id="408" r:id="rId52"/>
    <p:sldId id="409" r:id="rId53"/>
    <p:sldId id="410" r:id="rId54"/>
    <p:sldId id="411" r:id="rId55"/>
    <p:sldId id="412" r:id="rId56"/>
    <p:sldId id="413" r:id="rId57"/>
    <p:sldId id="365" r:id="rId58"/>
    <p:sldId id="414" r:id="rId59"/>
    <p:sldId id="416" r:id="rId60"/>
    <p:sldId id="417" r:id="rId61"/>
    <p:sldId id="418" r:id="rId62"/>
    <p:sldId id="367" r:id="rId63"/>
    <p:sldId id="368" r:id="rId64"/>
    <p:sldId id="369" r:id="rId65"/>
    <p:sldId id="374" r:id="rId66"/>
    <p:sldId id="327" r:id="rId67"/>
    <p:sldId id="370" r:id="rId68"/>
    <p:sldId id="371" r:id="rId69"/>
  </p:sldIdLst>
  <p:sldSz cx="9144000" cy="6858000" type="screen4x3"/>
  <p:notesSz cx="9926638" cy="679608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A818"/>
    <a:srgbClr val="077712"/>
    <a:srgbClr val="F5A1A1"/>
    <a:srgbClr val="F49494"/>
    <a:srgbClr val="06620F"/>
    <a:srgbClr val="920000"/>
    <a:srgbClr val="7A0000"/>
    <a:srgbClr val="9E0000"/>
    <a:srgbClr val="953735"/>
    <a:srgbClr val="CC93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 autoAdjust="0"/>
  </p:normalViewPr>
  <p:slideViewPr>
    <p:cSldViewPr>
      <p:cViewPr varScale="1">
        <p:scale>
          <a:sx n="74" d="100"/>
          <a:sy n="74" d="100"/>
        </p:scale>
        <p:origin x="-12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88" y="-90"/>
      </p:cViewPr>
      <p:guideLst>
        <p:guide orient="horz" pos="2140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1312" cy="340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5327" y="0"/>
            <a:ext cx="4301312" cy="340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455903"/>
            <a:ext cx="4301312" cy="340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5327" y="6455903"/>
            <a:ext cx="4301312" cy="340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A3F700D-3FE7-453F-A386-2ED7958A36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880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01312" cy="340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327" y="0"/>
            <a:ext cx="4301312" cy="340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2313" y="509588"/>
            <a:ext cx="34004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52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4016" y="3227952"/>
            <a:ext cx="7278606" cy="3058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455903"/>
            <a:ext cx="4301312" cy="340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952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327" y="6455903"/>
            <a:ext cx="4301312" cy="340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C8B4C43-1463-476C-96E7-D20D86B9C7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42605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 self + team</a:t>
            </a:r>
          </a:p>
          <a:p>
            <a:endParaRPr lang="en-US" dirty="0" smtClean="0"/>
          </a:p>
          <a:p>
            <a:r>
              <a:rPr lang="en-US" dirty="0" smtClean="0"/>
              <a:t>Previous decades: Time is money </a:t>
            </a:r>
            <a:r>
              <a:rPr lang="en-US" dirty="0" smtClean="0">
                <a:sym typeface="Wingdings" pitchFamily="2" charset="2"/>
              </a:rPr>
              <a:t> Performance</a:t>
            </a:r>
          </a:p>
          <a:p>
            <a:r>
              <a:rPr lang="en-US" dirty="0" smtClean="0">
                <a:sym typeface="Wingdings" pitchFamily="2" charset="2"/>
              </a:rPr>
              <a:t>Current decade: Power is money  Energy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work improves energy efficiency without damaging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B4C43-1463-476C-96E7-D20D86B9C74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62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B4C43-1463-476C-96E7-D20D86B9C74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88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B4C43-1463-476C-96E7-D20D86B9C74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93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B4C43-1463-476C-96E7-D20D86B9C74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292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B4C43-1463-476C-96E7-D20D86B9C74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689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B4C43-1463-476C-96E7-D20D86B9C74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68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B4C43-1463-476C-96E7-D20D86B9C74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09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B4C43-1463-476C-96E7-D20D86B9C74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140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B4C43-1463-476C-96E7-D20D86B9C74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654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Present self + team</a:t>
            </a:r>
          </a:p>
          <a:p>
            <a:endParaRPr lang="en-US" dirty="0" smtClean="0"/>
          </a:p>
          <a:p>
            <a:r>
              <a:rPr lang="en-US" dirty="0" smtClean="0"/>
              <a:t>Previous decades: Time is money </a:t>
            </a:r>
            <a:r>
              <a:rPr lang="en-US" dirty="0" smtClean="0">
                <a:sym typeface="Wingdings" pitchFamily="2" charset="2"/>
              </a:rPr>
              <a:t> Performance</a:t>
            </a:r>
          </a:p>
          <a:p>
            <a:r>
              <a:rPr lang="en-US" dirty="0" smtClean="0">
                <a:sym typeface="Wingdings" pitchFamily="2" charset="2"/>
              </a:rPr>
              <a:t>Current decade: Power is money  Energy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work improves energy efficiency without damaging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B4C43-1463-476C-96E7-D20D86B9C74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62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8B4C43-1463-476C-96E7-D20D86B9C74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71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351" name="Picture 79" descr="uu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81400" y="762000"/>
            <a:ext cx="8686800" cy="8562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337" name="Rectangle 65"/>
          <p:cNvSpPr>
            <a:spLocks noChangeArrowheads="1"/>
          </p:cNvSpPr>
          <p:nvPr/>
        </p:nvSpPr>
        <p:spPr bwMode="auto">
          <a:xfrm>
            <a:off x="3793232" y="2227114"/>
            <a:ext cx="4892675" cy="762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/>
          </a:p>
        </p:txBody>
      </p:sp>
      <p:sp>
        <p:nvSpPr>
          <p:cNvPr id="54338" name="Rectangle 66"/>
          <p:cNvSpPr>
            <a:spLocks noGrp="1" noChangeArrowheads="1"/>
          </p:cNvSpPr>
          <p:nvPr>
            <p:ph type="ctrTitle" sz="quarter"/>
          </p:nvPr>
        </p:nvSpPr>
        <p:spPr>
          <a:xfrm>
            <a:off x="1067495" y="411064"/>
            <a:ext cx="7678737" cy="143192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6" name="Rectangle 67"/>
          <p:cNvSpPr txBox="1">
            <a:spLocks noChangeArrowheads="1"/>
          </p:cNvSpPr>
          <p:nvPr userDrawn="1"/>
        </p:nvSpPr>
        <p:spPr bwMode="auto">
          <a:xfrm>
            <a:off x="5364088" y="2852936"/>
            <a:ext cx="3382144" cy="541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®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700" b="1" dirty="0" smtClean="0"/>
              <a:t>Uppsala University</a:t>
            </a:r>
            <a:endParaRPr lang="en-US" sz="2700" b="1" dirty="0"/>
          </a:p>
        </p:txBody>
      </p:sp>
      <p:sp>
        <p:nvSpPr>
          <p:cNvPr id="9" name="Rectangle 67"/>
          <p:cNvSpPr txBox="1">
            <a:spLocks noChangeArrowheads="1"/>
          </p:cNvSpPr>
          <p:nvPr userDrawn="1"/>
        </p:nvSpPr>
        <p:spPr bwMode="auto">
          <a:xfrm>
            <a:off x="3347864" y="2455069"/>
            <a:ext cx="5398368" cy="46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®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0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Department of Information Technology</a:t>
            </a:r>
            <a:endParaRPr lang="en-US" sz="2000" b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8809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780" y="1484784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780" y="4644206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91356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3488" y="1905000"/>
            <a:ext cx="3979862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7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600" y="1400596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600" y="2336700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0512" y="1400596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0512" y="2336700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71538" y="116632"/>
            <a:ext cx="8162925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2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349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398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780" y="18864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3330" y="188640"/>
            <a:ext cx="4629150" cy="612067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5780" y="1788839"/>
            <a:ext cx="2949575" cy="452047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7268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13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871538" y="116632"/>
            <a:ext cx="81629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sv-SE" dirty="0" smtClean="0"/>
              <a:t>Click</a:t>
            </a:r>
            <a:r>
              <a:rPr lang="en-US" dirty="0" smtClean="0"/>
              <a:t> to edit Master title style</a:t>
            </a:r>
          </a:p>
        </p:txBody>
      </p:sp>
      <p:sp>
        <p:nvSpPr>
          <p:cNvPr id="53314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813" y="1340768"/>
            <a:ext cx="8110537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dirty="0" smtClean="0"/>
              <a:t>Click to edit Master text styles</a:t>
            </a:r>
          </a:p>
          <a:p>
            <a:pPr lvl="1"/>
            <a:r>
              <a:rPr lang="sv-SE" dirty="0" smtClean="0"/>
              <a:t>Second level</a:t>
            </a:r>
          </a:p>
          <a:p>
            <a:pPr lvl="2"/>
            <a:r>
              <a:rPr lang="sv-SE" dirty="0" smtClean="0"/>
              <a:t>Third level</a:t>
            </a:r>
          </a:p>
          <a:p>
            <a:pPr lvl="3"/>
            <a:r>
              <a:rPr lang="sv-SE" dirty="0" smtClean="0"/>
              <a:t>Fourth level</a:t>
            </a:r>
          </a:p>
          <a:p>
            <a:pPr lvl="4"/>
            <a:r>
              <a:rPr lang="sv-SE" dirty="0" smtClean="0"/>
              <a:t>Fifth level</a:t>
            </a:r>
          </a:p>
        </p:txBody>
      </p:sp>
      <p:sp>
        <p:nvSpPr>
          <p:cNvPr id="53320" name="Rectangle 72"/>
          <p:cNvSpPr>
            <a:spLocks noChangeArrowheads="1"/>
          </p:cNvSpPr>
          <p:nvPr userDrawn="1"/>
        </p:nvSpPr>
        <p:spPr bwMode="auto">
          <a:xfrm>
            <a:off x="0" y="0"/>
            <a:ext cx="838200" cy="6858000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53324" name="Text Box 76"/>
          <p:cNvSpPr txBox="1">
            <a:spLocks noChangeArrowheads="1"/>
          </p:cNvSpPr>
          <p:nvPr userDrawn="1"/>
        </p:nvSpPr>
        <p:spPr bwMode="auto">
          <a:xfrm rot="-5400000">
            <a:off x="-2305843" y="3512343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sv-SE" sz="2800">
                <a:solidFill>
                  <a:schemeClr val="accent1"/>
                </a:solidFill>
                <a:latin typeface="Arial" panose="020B0604020202020204" pitchFamily="34" charset="0"/>
              </a:rPr>
              <a:t>Informationsteknologi</a:t>
            </a:r>
            <a:endParaRPr lang="sv-SE" sz="2800" noProof="1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53326" name="Text Box 78"/>
          <p:cNvSpPr txBox="1">
            <a:spLocks noChangeArrowheads="1"/>
          </p:cNvSpPr>
          <p:nvPr userDrawn="1"/>
        </p:nvSpPr>
        <p:spPr bwMode="auto">
          <a:xfrm>
            <a:off x="838200" y="6629400"/>
            <a:ext cx="5410200" cy="21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sv-SE" sz="800" dirty="0">
                <a:latin typeface="Arial" panose="020B0604020202020204" pitchFamily="34" charset="0"/>
              </a:rPr>
              <a:t>Institutionen för informationsteknologi </a:t>
            </a:r>
            <a:r>
              <a:rPr lang="sv-SE" sz="800" b="1" dirty="0">
                <a:solidFill>
                  <a:schemeClr val="folHlink"/>
                </a:solidFill>
                <a:latin typeface="Arial" panose="020B0604020202020204" pitchFamily="34" charset="0"/>
              </a:rPr>
              <a:t>|</a:t>
            </a:r>
            <a:r>
              <a:rPr lang="sv-SE" sz="800" dirty="0">
                <a:latin typeface="Arial" panose="020B0604020202020204" pitchFamily="34" charset="0"/>
              </a:rPr>
              <a:t> www.it.uu.se</a:t>
            </a:r>
            <a:endParaRPr lang="en-US" sz="800" dirty="0">
              <a:latin typeface="Arial" panose="020B0604020202020204" pitchFamily="34" charset="0"/>
            </a:endParaRPr>
          </a:p>
        </p:txBody>
      </p:sp>
      <p:sp>
        <p:nvSpPr>
          <p:cNvPr id="53330" name="Rectangle 82" descr="Light horizontal"/>
          <p:cNvSpPr>
            <a:spLocks noChangeArrowheads="1"/>
          </p:cNvSpPr>
          <p:nvPr userDrawn="1"/>
        </p:nvSpPr>
        <p:spPr bwMode="auto">
          <a:xfrm>
            <a:off x="9067800" y="1752600"/>
            <a:ext cx="76200" cy="5105400"/>
          </a:xfrm>
          <a:prstGeom prst="rect">
            <a:avLst/>
          </a:prstGeom>
          <a:pattFill prst="ltHorz">
            <a:fgClr>
              <a:schemeClr val="folHlink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3332" name="Rectangle 84" descr="Dark horizontal"/>
          <p:cNvSpPr>
            <a:spLocks noChangeArrowheads="1"/>
          </p:cNvSpPr>
          <p:nvPr userDrawn="1"/>
        </p:nvSpPr>
        <p:spPr bwMode="auto">
          <a:xfrm>
            <a:off x="9067800" y="0"/>
            <a:ext cx="76200" cy="1752600"/>
          </a:xfrm>
          <a:prstGeom prst="rect">
            <a:avLst/>
          </a:prstGeom>
          <a:pattFill prst="dkHorz">
            <a:fgClr>
              <a:schemeClr val="folHlink"/>
            </a:fgClr>
            <a:bgClr>
              <a:srgbClr val="FFFFFF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3334" name="Picture 86" descr="uulogo_red160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466725"/>
            <a:ext cx="762000" cy="750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solidFill>
            <a:schemeClr val="folHlink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folHlink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®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23528" y="378530"/>
            <a:ext cx="8326809" cy="1754326"/>
          </a:xfrm>
        </p:spPr>
        <p:txBody>
          <a:bodyPr/>
          <a:lstStyle/>
          <a:p>
            <a:pPr algn="ctr"/>
            <a:r>
              <a:rPr lang="en-US" sz="3600" dirty="0"/>
              <a:t>Fix the code. Don’t tweak the hardware: A new compiler approach to </a:t>
            </a:r>
            <a:r>
              <a:rPr lang="en-US" sz="3600" dirty="0" smtClean="0"/>
              <a:t>Voltage - Frequency </a:t>
            </a:r>
            <a:r>
              <a:rPr lang="en-US" sz="3600" dirty="0"/>
              <a:t>scaling</a:t>
            </a:r>
            <a:endParaRPr lang="en-US" sz="3600" b="0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64088" y="3284538"/>
            <a:ext cx="3384550" cy="3097212"/>
          </a:xfrm>
        </p:spPr>
        <p:txBody>
          <a:bodyPr/>
          <a:lstStyle/>
          <a:p>
            <a:pPr marL="0" indent="0" algn="r">
              <a:buNone/>
            </a:pPr>
            <a:r>
              <a:rPr lang="sv-SE" sz="2400" dirty="0" smtClean="0"/>
              <a:t>	</a:t>
            </a:r>
            <a:r>
              <a:rPr lang="sv-SE" sz="2400" dirty="0"/>
              <a:t> </a:t>
            </a:r>
            <a:r>
              <a:rPr lang="sv-SE" sz="2400" dirty="0" smtClean="0"/>
              <a:t>        </a:t>
            </a:r>
            <a:r>
              <a:rPr lang="sv-SE" sz="2800" b="1" dirty="0" smtClean="0"/>
              <a:t>Sweden</a:t>
            </a:r>
          </a:p>
          <a:p>
            <a:pPr marL="0" indent="0" algn="r">
              <a:buNone/>
            </a:pPr>
            <a:endParaRPr lang="sv-SE" sz="2800" b="1" dirty="0" smtClean="0"/>
          </a:p>
          <a:p>
            <a:pPr marL="0" indent="0" algn="r">
              <a:buNone/>
            </a:pPr>
            <a:r>
              <a:rPr lang="sv-SE" sz="2400" dirty="0" smtClean="0"/>
              <a:t>  </a:t>
            </a:r>
            <a:r>
              <a:rPr lang="sv-SE" sz="2400" dirty="0" smtClean="0">
                <a:solidFill>
                  <a:srgbClr val="7A0000"/>
                </a:solidFill>
              </a:rPr>
              <a:t>Alexandra Jimborean</a:t>
            </a:r>
          </a:p>
          <a:p>
            <a:pPr marL="0" indent="0" algn="r">
              <a:buNone/>
            </a:pPr>
            <a:r>
              <a:rPr lang="sv-SE" sz="2400" dirty="0" smtClean="0"/>
              <a:t>  Konstantinos Koukos</a:t>
            </a:r>
          </a:p>
          <a:p>
            <a:pPr marL="0" indent="0" algn="r">
              <a:buNone/>
            </a:pPr>
            <a:r>
              <a:rPr lang="sv-SE" sz="2400" dirty="0" smtClean="0"/>
              <a:t>  Vasileios </a:t>
            </a:r>
            <a:r>
              <a:rPr lang="sv-SE" sz="2400" dirty="0"/>
              <a:t>Spiliopoulos</a:t>
            </a:r>
          </a:p>
          <a:p>
            <a:pPr marL="0" indent="0" algn="r">
              <a:buNone/>
            </a:pPr>
            <a:r>
              <a:rPr lang="sv-SE" sz="2400" dirty="0" smtClean="0"/>
              <a:t>  David </a:t>
            </a:r>
            <a:r>
              <a:rPr lang="sv-SE" sz="2400" dirty="0"/>
              <a:t>Black-Schaffer</a:t>
            </a:r>
          </a:p>
          <a:p>
            <a:pPr marL="0" indent="0" algn="r">
              <a:buNone/>
            </a:pPr>
            <a:r>
              <a:rPr lang="sv-SE" sz="2400" dirty="0" smtClean="0"/>
              <a:t>  Stefanos </a:t>
            </a:r>
            <a:r>
              <a:rPr lang="sv-SE" sz="2400" dirty="0"/>
              <a:t>Kaxiras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4996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832" y="476672"/>
            <a:ext cx="8162925" cy="769441"/>
          </a:xfrm>
        </p:spPr>
        <p:txBody>
          <a:bodyPr/>
          <a:lstStyle/>
          <a:p>
            <a:r>
              <a:rPr lang="en-US" dirty="0"/>
              <a:t>1. Affine codes: </a:t>
            </a:r>
            <a:r>
              <a:rPr lang="en-US" sz="3200" dirty="0"/>
              <a:t>Polyhedral model 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4145217" y="4960759"/>
            <a:ext cx="4536504" cy="121227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sv-SE" b="1" dirty="0">
                <a:latin typeface="Consolas"/>
                <a:ea typeface="SimSun-ExtB" pitchFamily="49" charset="-122"/>
                <a:cs typeface="Consolas"/>
              </a:rPr>
              <a:t>for </a:t>
            </a:r>
            <a:r>
              <a:rPr lang="sv-SE" dirty="0">
                <a:latin typeface="Consolas"/>
                <a:ea typeface="SimSun-ExtB" pitchFamily="49" charset="-122"/>
                <a:cs typeface="Consolas"/>
              </a:rPr>
              <a:t>( i = 0; i &lt; N; i++)</a:t>
            </a:r>
          </a:p>
          <a:p>
            <a:r>
              <a:rPr lang="sv-SE" dirty="0">
                <a:latin typeface="Consolas"/>
                <a:ea typeface="SimSun-ExtB" pitchFamily="49" charset="-122"/>
                <a:cs typeface="Consolas"/>
              </a:rPr>
              <a:t>   </a:t>
            </a:r>
            <a:r>
              <a:rPr lang="sv-SE" b="1" dirty="0">
                <a:latin typeface="Consolas"/>
                <a:ea typeface="SimSun-ExtB" pitchFamily="49" charset="-122"/>
                <a:cs typeface="Consolas"/>
              </a:rPr>
              <a:t>for </a:t>
            </a:r>
            <a:r>
              <a:rPr lang="sv-SE" dirty="0">
                <a:latin typeface="Consolas"/>
                <a:ea typeface="SimSun-ExtB" pitchFamily="49" charset="-122"/>
                <a:cs typeface="Consolas"/>
              </a:rPr>
              <a:t>( j = 0; j &lt; N; j</a:t>
            </a:r>
            <a:r>
              <a:rPr lang="sv-SE" dirty="0" smtClean="0">
                <a:latin typeface="Consolas"/>
                <a:ea typeface="SimSun-ExtB" pitchFamily="49" charset="-122"/>
                <a:cs typeface="Consolas"/>
              </a:rPr>
              <a:t>++)</a:t>
            </a:r>
          </a:p>
          <a:p>
            <a:r>
              <a:rPr lang="sv-SE" dirty="0" smtClean="0">
                <a:latin typeface="Consolas"/>
                <a:ea typeface="SimSun-ExtB" pitchFamily="49" charset="-122"/>
                <a:cs typeface="Consolas"/>
              </a:rPr>
              <a:t>        </a:t>
            </a:r>
            <a:r>
              <a:rPr lang="sv-SE" b="1" dirty="0" smtClean="0">
                <a:solidFill>
                  <a:srgbClr val="C00000"/>
                </a:solidFill>
                <a:latin typeface="Consolas"/>
                <a:ea typeface="SimSun-ExtB" pitchFamily="49" charset="-122"/>
                <a:cs typeface="Consolas"/>
              </a:rPr>
              <a:t>prefetch</a:t>
            </a:r>
            <a:r>
              <a:rPr lang="sv-SE" dirty="0" smtClean="0">
                <a:solidFill>
                  <a:srgbClr val="C00000"/>
                </a:solidFill>
                <a:latin typeface="Consolas"/>
                <a:ea typeface="SimSun-ExtB" pitchFamily="49" charset="-122"/>
                <a:cs typeface="Consolas"/>
              </a:rPr>
              <a:t> </a:t>
            </a:r>
            <a:r>
              <a:rPr lang="sv-SE" dirty="0" smtClean="0">
                <a:latin typeface="Consolas"/>
                <a:ea typeface="SimSun-ExtB" pitchFamily="49" charset="-122"/>
                <a:cs typeface="Consolas"/>
              </a:rPr>
              <a:t>A[i][j]</a:t>
            </a:r>
            <a:endParaRPr lang="sv-SE" dirty="0">
              <a:latin typeface="Consolas"/>
              <a:ea typeface="SimSun-ExtB" pitchFamily="49" charset="-122"/>
              <a:cs typeface="Consola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9673" y="1332067"/>
            <a:ext cx="75243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>
                <a:latin typeface="Consolas"/>
                <a:ea typeface="SimSun-ExtB" pitchFamily="49" charset="-122"/>
                <a:cs typeface="Consolas"/>
              </a:rPr>
              <a:t>f</a:t>
            </a:r>
            <a:r>
              <a:rPr lang="sv-SE" b="1" dirty="0" smtClean="0">
                <a:latin typeface="Consolas"/>
                <a:ea typeface="SimSun-ExtB" pitchFamily="49" charset="-122"/>
                <a:cs typeface="Consolas"/>
              </a:rPr>
              <a:t>or </a:t>
            </a:r>
            <a:r>
              <a:rPr lang="sv-SE" dirty="0" smtClean="0">
                <a:latin typeface="Consolas"/>
                <a:ea typeface="SimSun-ExtB" pitchFamily="49" charset="-122"/>
                <a:cs typeface="Consolas"/>
              </a:rPr>
              <a:t>( i = 0; i &lt; N; i++)</a:t>
            </a:r>
          </a:p>
          <a:p>
            <a:r>
              <a:rPr lang="sv-SE" dirty="0">
                <a:latin typeface="Consolas"/>
                <a:ea typeface="SimSun-ExtB" pitchFamily="49" charset="-122"/>
                <a:cs typeface="Consolas"/>
              </a:rPr>
              <a:t> </a:t>
            </a:r>
            <a:r>
              <a:rPr lang="sv-SE" dirty="0" smtClean="0">
                <a:latin typeface="Consolas"/>
                <a:ea typeface="SimSun-ExtB" pitchFamily="49" charset="-122"/>
                <a:cs typeface="Consolas"/>
              </a:rPr>
              <a:t>  </a:t>
            </a:r>
            <a:r>
              <a:rPr lang="sv-SE" b="1" dirty="0">
                <a:latin typeface="Consolas"/>
                <a:ea typeface="SimSun-ExtB" pitchFamily="49" charset="-122"/>
                <a:cs typeface="Consolas"/>
              </a:rPr>
              <a:t>for </a:t>
            </a:r>
            <a:r>
              <a:rPr lang="sv-SE" dirty="0">
                <a:latin typeface="Consolas"/>
                <a:ea typeface="SimSun-ExtB" pitchFamily="49" charset="-122"/>
                <a:cs typeface="Consolas"/>
              </a:rPr>
              <a:t>( </a:t>
            </a:r>
            <a:r>
              <a:rPr lang="sv-SE" dirty="0" smtClean="0">
                <a:latin typeface="Consolas"/>
                <a:ea typeface="SimSun-ExtB" pitchFamily="49" charset="-122"/>
                <a:cs typeface="Consolas"/>
              </a:rPr>
              <a:t>j </a:t>
            </a:r>
            <a:r>
              <a:rPr lang="sv-SE" dirty="0">
                <a:latin typeface="Consolas"/>
                <a:ea typeface="SimSun-ExtB" pitchFamily="49" charset="-122"/>
                <a:cs typeface="Consolas"/>
              </a:rPr>
              <a:t>= </a:t>
            </a:r>
            <a:r>
              <a:rPr lang="sv-SE" dirty="0" smtClean="0">
                <a:latin typeface="Consolas"/>
                <a:ea typeface="SimSun-ExtB" pitchFamily="49" charset="-122"/>
                <a:cs typeface="Consolas"/>
              </a:rPr>
              <a:t>i+1; j </a:t>
            </a:r>
            <a:r>
              <a:rPr lang="sv-SE" dirty="0">
                <a:latin typeface="Consolas"/>
                <a:ea typeface="SimSun-ExtB" pitchFamily="49" charset="-122"/>
                <a:cs typeface="Consolas"/>
              </a:rPr>
              <a:t>&lt; N; </a:t>
            </a:r>
            <a:r>
              <a:rPr lang="sv-SE" dirty="0" smtClean="0">
                <a:latin typeface="Consolas"/>
                <a:ea typeface="SimSun-ExtB" pitchFamily="49" charset="-122"/>
                <a:cs typeface="Consolas"/>
              </a:rPr>
              <a:t>j++){</a:t>
            </a:r>
            <a:endParaRPr lang="sv-SE" dirty="0">
              <a:latin typeface="Consolas"/>
              <a:ea typeface="SimSun-ExtB" pitchFamily="49" charset="-122"/>
              <a:cs typeface="Consolas"/>
            </a:endParaRPr>
          </a:p>
          <a:p>
            <a:pPr>
              <a:lnSpc>
                <a:spcPct val="150000"/>
              </a:lnSpc>
            </a:pPr>
            <a:r>
              <a:rPr lang="sv-SE" dirty="0" smtClean="0">
                <a:latin typeface="Consolas"/>
                <a:ea typeface="SimSun-ExtB" pitchFamily="49" charset="-122"/>
                <a:cs typeface="Consolas"/>
              </a:rPr>
              <a:t>      A[j][i]</a:t>
            </a:r>
            <a:r>
              <a:rPr lang="sv-SE" sz="3200" b="1" baseline="-25000" dirty="0" smtClean="0">
                <a:solidFill>
                  <a:srgbClr val="C00000"/>
                </a:solidFill>
                <a:latin typeface="Consolas"/>
                <a:ea typeface="SimSun-ExtB" pitchFamily="49" charset="-122"/>
                <a:cs typeface="Consolas"/>
              </a:rPr>
              <a:t>2</a:t>
            </a:r>
            <a:r>
              <a:rPr lang="sv-SE" dirty="0" smtClean="0">
                <a:latin typeface="Consolas"/>
                <a:ea typeface="SimSun-ExtB" pitchFamily="49" charset="-122"/>
                <a:cs typeface="Consolas"/>
              </a:rPr>
              <a:t> /= A[i][i]</a:t>
            </a:r>
            <a:r>
              <a:rPr lang="sv-SE" sz="3200" b="1" baseline="-25000" dirty="0" smtClean="0">
                <a:solidFill>
                  <a:srgbClr val="C00000"/>
                </a:solidFill>
                <a:latin typeface="Consolas"/>
                <a:ea typeface="SimSun-ExtB" pitchFamily="49" charset="-122"/>
                <a:cs typeface="Consolas"/>
              </a:rPr>
              <a:t>1</a:t>
            </a:r>
            <a:r>
              <a:rPr lang="sv-SE" dirty="0" smtClean="0">
                <a:latin typeface="Consolas"/>
                <a:ea typeface="SimSun-ExtB" pitchFamily="49" charset="-122"/>
                <a:cs typeface="Consolas"/>
              </a:rPr>
              <a:t>;</a:t>
            </a:r>
          </a:p>
          <a:p>
            <a:r>
              <a:rPr lang="sv-SE" dirty="0">
                <a:latin typeface="Consolas"/>
                <a:ea typeface="SimSun-ExtB" pitchFamily="49" charset="-122"/>
                <a:cs typeface="Consolas"/>
              </a:rPr>
              <a:t> </a:t>
            </a:r>
            <a:r>
              <a:rPr lang="sv-SE" dirty="0" smtClean="0">
                <a:latin typeface="Consolas"/>
                <a:ea typeface="SimSun-ExtB" pitchFamily="49" charset="-122"/>
                <a:cs typeface="Consolas"/>
              </a:rPr>
              <a:t>     </a:t>
            </a:r>
            <a:r>
              <a:rPr lang="sv-SE" b="1" dirty="0" smtClean="0">
                <a:latin typeface="Consolas"/>
                <a:ea typeface="SimSun-ExtB" pitchFamily="49" charset="-122"/>
                <a:cs typeface="Consolas"/>
              </a:rPr>
              <a:t>for </a:t>
            </a:r>
            <a:r>
              <a:rPr lang="sv-SE" dirty="0">
                <a:latin typeface="Consolas"/>
                <a:ea typeface="SimSun-ExtB" pitchFamily="49" charset="-122"/>
                <a:cs typeface="Consolas"/>
              </a:rPr>
              <a:t>( </a:t>
            </a:r>
            <a:r>
              <a:rPr lang="sv-SE" dirty="0" smtClean="0">
                <a:latin typeface="Consolas"/>
                <a:ea typeface="SimSun-ExtB" pitchFamily="49" charset="-122"/>
                <a:cs typeface="Consolas"/>
              </a:rPr>
              <a:t>k </a:t>
            </a:r>
            <a:r>
              <a:rPr lang="sv-SE" dirty="0">
                <a:latin typeface="Consolas"/>
                <a:ea typeface="SimSun-ExtB" pitchFamily="49" charset="-122"/>
                <a:cs typeface="Consolas"/>
              </a:rPr>
              <a:t>= </a:t>
            </a:r>
            <a:r>
              <a:rPr lang="sv-SE" dirty="0" smtClean="0">
                <a:latin typeface="Consolas"/>
                <a:ea typeface="SimSun-ExtB" pitchFamily="49" charset="-122"/>
                <a:cs typeface="Consolas"/>
              </a:rPr>
              <a:t>i+1; k </a:t>
            </a:r>
            <a:r>
              <a:rPr lang="sv-SE" dirty="0">
                <a:latin typeface="Consolas"/>
                <a:ea typeface="SimSun-ExtB" pitchFamily="49" charset="-122"/>
                <a:cs typeface="Consolas"/>
              </a:rPr>
              <a:t>&lt; N; </a:t>
            </a:r>
            <a:r>
              <a:rPr lang="sv-SE" dirty="0" smtClean="0">
                <a:latin typeface="Consolas"/>
                <a:ea typeface="SimSun-ExtB" pitchFamily="49" charset="-122"/>
                <a:cs typeface="Consolas"/>
              </a:rPr>
              <a:t>k++)</a:t>
            </a:r>
            <a:endParaRPr lang="sv-SE" dirty="0">
              <a:latin typeface="Consolas"/>
              <a:ea typeface="SimSun-ExtB" pitchFamily="49" charset="-122"/>
              <a:cs typeface="Consolas"/>
            </a:endParaRPr>
          </a:p>
          <a:p>
            <a:pPr>
              <a:lnSpc>
                <a:spcPct val="150000"/>
              </a:lnSpc>
            </a:pPr>
            <a:r>
              <a:rPr lang="sv-SE" dirty="0">
                <a:latin typeface="Consolas"/>
                <a:ea typeface="SimSun-ExtB" pitchFamily="49" charset="-122"/>
                <a:cs typeface="Consolas"/>
              </a:rPr>
              <a:t>      </a:t>
            </a:r>
            <a:r>
              <a:rPr lang="sv-SE" dirty="0" smtClean="0">
                <a:latin typeface="Consolas"/>
                <a:ea typeface="SimSun-ExtB" pitchFamily="49" charset="-122"/>
                <a:cs typeface="Consolas"/>
              </a:rPr>
              <a:t>     A[j][k]</a:t>
            </a:r>
            <a:r>
              <a:rPr lang="sv-SE" sz="3200" b="1" baseline="-25000" dirty="0" smtClean="0">
                <a:solidFill>
                  <a:srgbClr val="C00000"/>
                </a:solidFill>
                <a:latin typeface="Consolas"/>
                <a:ea typeface="SimSun-ExtB" pitchFamily="49" charset="-122"/>
                <a:cs typeface="Consolas"/>
              </a:rPr>
              <a:t>3</a:t>
            </a:r>
            <a:r>
              <a:rPr lang="sv-SE" dirty="0" smtClean="0">
                <a:latin typeface="Consolas"/>
                <a:ea typeface="SimSun-ExtB" pitchFamily="49" charset="-122"/>
                <a:cs typeface="Consolas"/>
              </a:rPr>
              <a:t> -= A[j][i]</a:t>
            </a:r>
            <a:r>
              <a:rPr lang="sv-SE" sz="3200" b="1" baseline="-25000" dirty="0" smtClean="0">
                <a:solidFill>
                  <a:srgbClr val="C00000"/>
                </a:solidFill>
                <a:latin typeface="Consolas"/>
                <a:ea typeface="SimSun-ExtB" pitchFamily="49" charset="-122"/>
                <a:cs typeface="Consolas"/>
              </a:rPr>
              <a:t>2 </a:t>
            </a:r>
            <a:r>
              <a:rPr lang="sv-SE" dirty="0" smtClean="0">
                <a:latin typeface="Consolas"/>
                <a:ea typeface="SimSun-ExtB" pitchFamily="49" charset="-122"/>
                <a:cs typeface="Consolas"/>
              </a:rPr>
              <a:t>* A[i][k]</a:t>
            </a:r>
            <a:r>
              <a:rPr lang="sv-SE" sz="3200" b="1" baseline="-25000" dirty="0" smtClean="0">
                <a:solidFill>
                  <a:srgbClr val="C00000"/>
                </a:solidFill>
                <a:latin typeface="Consolas"/>
                <a:ea typeface="SimSun-ExtB" pitchFamily="49" charset="-122"/>
                <a:cs typeface="Consolas"/>
              </a:rPr>
              <a:t>4</a:t>
            </a:r>
            <a:r>
              <a:rPr lang="sv-SE" dirty="0" smtClean="0">
                <a:latin typeface="Consolas"/>
                <a:ea typeface="SimSun-ExtB" pitchFamily="49" charset="-122"/>
                <a:cs typeface="Consolas"/>
              </a:rPr>
              <a:t>;</a:t>
            </a:r>
            <a:endParaRPr lang="sv-SE" dirty="0">
              <a:latin typeface="Consolas"/>
              <a:ea typeface="SimSun-ExtB" pitchFamily="49" charset="-122"/>
              <a:cs typeface="Consolas"/>
            </a:endParaRPr>
          </a:p>
          <a:p>
            <a:r>
              <a:rPr lang="sv-SE" dirty="0" smtClean="0">
                <a:latin typeface="Consolas"/>
                <a:ea typeface="SimSun-ExtB" pitchFamily="49" charset="-122"/>
                <a:cs typeface="Consolas"/>
              </a:rPr>
              <a:t>   }</a:t>
            </a:r>
            <a:endParaRPr lang="sv-SE" dirty="0">
              <a:latin typeface="Consolas"/>
              <a:ea typeface="SimSun-ExtB" pitchFamily="49" charset="-122"/>
              <a:cs typeface="Consolas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968" y="4385773"/>
            <a:ext cx="2259124" cy="2095965"/>
          </a:xfrm>
          <a:prstGeom prst="rect">
            <a:avLst/>
          </a:prstGeom>
        </p:spPr>
      </p:pic>
      <p:sp>
        <p:nvSpPr>
          <p:cNvPr id="13" name="Down Arrow 12"/>
          <p:cNvSpPr/>
          <p:nvPr/>
        </p:nvSpPr>
        <p:spPr bwMode="auto">
          <a:xfrm>
            <a:off x="5868144" y="4060472"/>
            <a:ext cx="360040" cy="667663"/>
          </a:xfrm>
          <a:prstGeom prst="downArrow">
            <a:avLst/>
          </a:prstGeom>
          <a:solidFill>
            <a:srgbClr val="7A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4" name="Rounded Rectangle 13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Contributions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643755" y="2132856"/>
            <a:ext cx="1476164" cy="546740"/>
          </a:xfrm>
          <a:prstGeom prst="rect">
            <a:avLst/>
          </a:prstGeom>
          <a:noFill/>
          <a:ln w="222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0" name="Rectangular Callout 9"/>
          <p:cNvSpPr/>
          <p:nvPr/>
        </p:nvSpPr>
        <p:spPr>
          <a:xfrm>
            <a:off x="6835274" y="3711244"/>
            <a:ext cx="2014044" cy="1070074"/>
          </a:xfrm>
          <a:prstGeom prst="wedgeRectCallout">
            <a:avLst>
              <a:gd name="adj1" fmla="val 45866"/>
              <a:gd name="adj2" fmla="val -38677"/>
            </a:avLst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rgbClr val="002060"/>
            </a:solidFill>
            <a:prstDash val="soli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Efficient</a:t>
            </a:r>
            <a:r>
              <a:rPr lang="sv-SE" dirty="0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 </a:t>
            </a:r>
            <a:r>
              <a:rPr lang="sv-SE" dirty="0" err="1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prefetching</a:t>
            </a:r>
            <a:r>
              <a:rPr lang="sv-SE" dirty="0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!</a:t>
            </a:r>
            <a:endParaRPr lang="sv-SE" dirty="0">
              <a:solidFill>
                <a:schemeClr val="accent1"/>
              </a:solidFill>
              <a:latin typeface="+mj-lt"/>
              <a:ea typeface="SimSun-ExtB" pitchFamily="49" charset="-122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66968" y="4394303"/>
            <a:ext cx="540736" cy="474857"/>
          </a:xfrm>
          <a:prstGeom prst="rect">
            <a:avLst/>
          </a:prstGeom>
          <a:solidFill>
            <a:srgbClr val="920000">
              <a:alpha val="54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929600" y="4914000"/>
            <a:ext cx="540736" cy="474857"/>
          </a:xfrm>
          <a:prstGeom prst="rect">
            <a:avLst/>
          </a:prstGeom>
          <a:solidFill>
            <a:srgbClr val="920000">
              <a:alpha val="54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491200" y="5459001"/>
            <a:ext cx="540736" cy="474857"/>
          </a:xfrm>
          <a:prstGeom prst="rect">
            <a:avLst/>
          </a:prstGeom>
          <a:solidFill>
            <a:srgbClr val="920000">
              <a:alpha val="54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078000" y="6001200"/>
            <a:ext cx="540736" cy="474857"/>
          </a:xfrm>
          <a:prstGeom prst="rect">
            <a:avLst/>
          </a:prstGeom>
          <a:solidFill>
            <a:srgbClr val="920000">
              <a:alpha val="54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3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3" grpId="0" animBg="1"/>
      <p:bldP spid="10" grpId="0" animBg="1"/>
      <p:bldP spid="5" grpId="0" animBg="1"/>
      <p:bldP spid="15" grpId="0" animBg="1"/>
      <p:bldP spid="16" grpId="0" animBg="1"/>
      <p:bldP spid="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Polyhedral algorithm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sv-SE" sz="2400" dirty="0" smtClean="0"/>
              <a:t>Compute </a:t>
            </a:r>
            <a:r>
              <a:rPr lang="sv-SE" sz="2400" b="1" dirty="0" smtClean="0">
                <a:solidFill>
                  <a:srgbClr val="7A0000"/>
                </a:solidFill>
              </a:rPr>
              <a:t>linear functions </a:t>
            </a:r>
            <a:r>
              <a:rPr lang="sv-SE" sz="2400" dirty="0" smtClean="0"/>
              <a:t>for </a:t>
            </a:r>
            <a:r>
              <a:rPr lang="sv-SE" sz="2400" i="1" dirty="0" smtClean="0"/>
              <a:t>load</a:t>
            </a:r>
            <a:r>
              <a:rPr lang="sv-SE" sz="2400" dirty="0" smtClean="0"/>
              <a:t> instructions</a:t>
            </a:r>
          </a:p>
          <a:p>
            <a:pPr marL="514350" indent="-514350">
              <a:buFont typeface="+mj-lt"/>
              <a:buAutoNum type="arabicPeriod"/>
            </a:pPr>
            <a:r>
              <a:rPr lang="sv-SE" sz="2400" dirty="0" smtClean="0"/>
              <a:t>Compute the </a:t>
            </a:r>
            <a:r>
              <a:rPr lang="sv-SE" sz="2400" b="1" dirty="0" smtClean="0">
                <a:solidFill>
                  <a:srgbClr val="7A0000"/>
                </a:solidFill>
              </a:rPr>
              <a:t>set</a:t>
            </a:r>
            <a:r>
              <a:rPr lang="sv-SE" sz="2400" dirty="0" smtClean="0"/>
              <a:t> of accessed memory locations </a:t>
            </a:r>
            <a:r>
              <a:rPr lang="sv-SE" sz="2400" i="1" dirty="0" smtClean="0"/>
              <a:t>per </a:t>
            </a:r>
            <a:r>
              <a:rPr lang="sv-SE" sz="2400" i="1" dirty="0" err="1" smtClean="0"/>
              <a:t>instruction</a:t>
            </a:r>
            <a:endParaRPr lang="sv-SE" sz="2400" i="1" dirty="0"/>
          </a:p>
          <a:p>
            <a:pPr marL="514350" indent="-514350">
              <a:buFont typeface="+mj-lt"/>
              <a:buAutoNum type="arabicPeriod"/>
            </a:pPr>
            <a:r>
              <a:rPr lang="sv-SE" sz="2400" dirty="0" err="1"/>
              <a:t>Compute</a:t>
            </a:r>
            <a:r>
              <a:rPr lang="sv-SE" sz="2400" dirty="0"/>
              <a:t> the </a:t>
            </a:r>
            <a:r>
              <a:rPr lang="sv-SE" sz="2400" b="1" dirty="0" err="1">
                <a:solidFill>
                  <a:srgbClr val="7A0000"/>
                </a:solidFill>
              </a:rPr>
              <a:t>convex</a:t>
            </a:r>
            <a:r>
              <a:rPr lang="sv-SE" sz="2400" b="1" dirty="0">
                <a:solidFill>
                  <a:srgbClr val="7A0000"/>
                </a:solidFill>
              </a:rPr>
              <a:t> union</a:t>
            </a:r>
            <a:r>
              <a:rPr lang="sv-SE" sz="2400" dirty="0"/>
              <a:t> </a:t>
            </a:r>
            <a:r>
              <a:rPr lang="sv-SE" sz="2400" dirty="0" err="1"/>
              <a:t>of</a:t>
            </a:r>
            <a:r>
              <a:rPr lang="sv-SE" sz="2400" dirty="0"/>
              <a:t> </a:t>
            </a:r>
            <a:r>
              <a:rPr lang="sv-SE" sz="2400" dirty="0" err="1"/>
              <a:t>these</a:t>
            </a:r>
            <a:r>
              <a:rPr lang="sv-SE" sz="2400" dirty="0"/>
              <a:t> sets</a:t>
            </a:r>
          </a:p>
          <a:p>
            <a:pPr marL="0" indent="0">
              <a:buNone/>
            </a:pPr>
            <a:endParaRPr lang="sv-SE" sz="2400" dirty="0" smtClean="0"/>
          </a:p>
        </p:txBody>
      </p:sp>
      <p:sp>
        <p:nvSpPr>
          <p:cNvPr id="7" name="Rounded Rectangle 6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Contributions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968" y="4385773"/>
            <a:ext cx="2259124" cy="209596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1366968" y="4394303"/>
            <a:ext cx="540736" cy="474857"/>
          </a:xfrm>
          <a:prstGeom prst="rect">
            <a:avLst/>
          </a:prstGeom>
          <a:solidFill>
            <a:srgbClr val="920000">
              <a:alpha val="54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29600" y="4914000"/>
            <a:ext cx="540736" cy="474857"/>
          </a:xfrm>
          <a:prstGeom prst="rect">
            <a:avLst/>
          </a:prstGeom>
          <a:solidFill>
            <a:srgbClr val="920000">
              <a:alpha val="54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491200" y="5459001"/>
            <a:ext cx="540736" cy="474857"/>
          </a:xfrm>
          <a:prstGeom prst="rect">
            <a:avLst/>
          </a:prstGeom>
          <a:solidFill>
            <a:srgbClr val="920000">
              <a:alpha val="54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078000" y="6001200"/>
            <a:ext cx="540736" cy="474857"/>
          </a:xfrm>
          <a:prstGeom prst="rect">
            <a:avLst/>
          </a:prstGeom>
          <a:solidFill>
            <a:srgbClr val="920000">
              <a:alpha val="54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1937214" y="4931657"/>
            <a:ext cx="1681522" cy="1530000"/>
          </a:xfrm>
          <a:prstGeom prst="rect">
            <a:avLst/>
          </a:prstGeom>
          <a:solidFill>
            <a:srgbClr val="92D050">
              <a:alpha val="34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366968" y="4394303"/>
            <a:ext cx="2246279" cy="2060897"/>
          </a:xfrm>
          <a:prstGeom prst="rect">
            <a:avLst/>
          </a:prstGeom>
          <a:solidFill>
            <a:schemeClr val="tx2">
              <a:lumMod val="20000"/>
              <a:lumOff val="80000"/>
              <a:alpha val="34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929600" y="4401677"/>
            <a:ext cx="1689136" cy="474857"/>
          </a:xfrm>
          <a:prstGeom prst="rect">
            <a:avLst/>
          </a:prstGeom>
          <a:solidFill>
            <a:srgbClr val="FFFF00">
              <a:alpha val="23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503800" y="4914000"/>
            <a:ext cx="1114936" cy="474857"/>
          </a:xfrm>
          <a:prstGeom prst="rect">
            <a:avLst/>
          </a:prstGeom>
          <a:solidFill>
            <a:srgbClr val="FFFF00">
              <a:alpha val="23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078000" y="5459228"/>
            <a:ext cx="540736" cy="474857"/>
          </a:xfrm>
          <a:prstGeom prst="rect">
            <a:avLst/>
          </a:prstGeom>
          <a:solidFill>
            <a:srgbClr val="FFFF00">
              <a:alpha val="23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1396478" y="4914461"/>
            <a:ext cx="540736" cy="1547196"/>
          </a:xfrm>
          <a:prstGeom prst="rect">
            <a:avLst/>
          </a:prstGeom>
          <a:solidFill>
            <a:srgbClr val="7030A0">
              <a:alpha val="32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1907704" y="5465030"/>
            <a:ext cx="540736" cy="996627"/>
          </a:xfrm>
          <a:prstGeom prst="rect">
            <a:avLst/>
          </a:prstGeom>
          <a:solidFill>
            <a:srgbClr val="7030A0">
              <a:alpha val="32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470336" y="6001200"/>
            <a:ext cx="540736" cy="460457"/>
          </a:xfrm>
          <a:prstGeom prst="rect">
            <a:avLst/>
          </a:prstGeom>
          <a:solidFill>
            <a:srgbClr val="7030A0">
              <a:alpha val="32000"/>
            </a:srgb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25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Polyhedral algorithm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sv-SE" sz="2400" dirty="0" smtClean="0"/>
              <a:t>Compute </a:t>
            </a:r>
            <a:r>
              <a:rPr lang="sv-SE" sz="2400" b="1" dirty="0" smtClean="0">
                <a:solidFill>
                  <a:srgbClr val="7A0000"/>
                </a:solidFill>
              </a:rPr>
              <a:t>linear functions </a:t>
            </a:r>
            <a:r>
              <a:rPr lang="sv-SE" sz="2400" dirty="0" smtClean="0"/>
              <a:t>for </a:t>
            </a:r>
            <a:r>
              <a:rPr lang="sv-SE" sz="2400" i="1" dirty="0" smtClean="0"/>
              <a:t>load</a:t>
            </a:r>
            <a:r>
              <a:rPr lang="sv-SE" sz="2400" dirty="0" smtClean="0"/>
              <a:t> instructions</a:t>
            </a:r>
          </a:p>
          <a:p>
            <a:pPr marL="514350" indent="-514350">
              <a:buFont typeface="+mj-lt"/>
              <a:buAutoNum type="arabicPeriod"/>
            </a:pPr>
            <a:r>
              <a:rPr lang="sv-SE" sz="2400" dirty="0" smtClean="0"/>
              <a:t>Compute the </a:t>
            </a:r>
            <a:r>
              <a:rPr lang="sv-SE" sz="2400" b="1" dirty="0" smtClean="0">
                <a:solidFill>
                  <a:srgbClr val="7A0000"/>
                </a:solidFill>
              </a:rPr>
              <a:t>set</a:t>
            </a:r>
            <a:r>
              <a:rPr lang="sv-SE" sz="2400" dirty="0" smtClean="0"/>
              <a:t> of accessed memory locations </a:t>
            </a:r>
            <a:r>
              <a:rPr lang="sv-SE" sz="2400" i="1" dirty="0" smtClean="0"/>
              <a:t>per instruction</a:t>
            </a:r>
            <a:endParaRPr lang="sv-SE" sz="2400" dirty="0" smtClean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sv-SE" sz="2400" dirty="0" smtClean="0"/>
              <a:t>Compute the </a:t>
            </a:r>
            <a:r>
              <a:rPr lang="sv-SE" sz="2400" b="1" dirty="0" smtClean="0">
                <a:solidFill>
                  <a:srgbClr val="7A0000"/>
                </a:solidFill>
              </a:rPr>
              <a:t>convex union</a:t>
            </a:r>
            <a:r>
              <a:rPr lang="sv-SE" sz="2400" dirty="0" smtClean="0"/>
              <a:t> of these sets</a:t>
            </a:r>
          </a:p>
          <a:p>
            <a:pPr marL="514350" indent="-514350">
              <a:buFont typeface="+mj-lt"/>
              <a:buAutoNum type="arabicPeriod"/>
            </a:pPr>
            <a:r>
              <a:rPr lang="sv-SE" sz="2400" dirty="0" smtClean="0"/>
              <a:t>Generate the loop nest of </a:t>
            </a:r>
            <a:r>
              <a:rPr lang="sv-SE" sz="2400" b="1" dirty="0" smtClean="0">
                <a:solidFill>
                  <a:srgbClr val="7A0000"/>
                </a:solidFill>
              </a:rPr>
              <a:t>minimum depth</a:t>
            </a:r>
            <a:r>
              <a:rPr lang="sv-SE" sz="2400" b="1" dirty="0" smtClean="0">
                <a:solidFill>
                  <a:srgbClr val="9E0000"/>
                </a:solidFill>
              </a:rPr>
              <a:t> </a:t>
            </a:r>
            <a:r>
              <a:rPr lang="sv-SE" sz="2400" dirty="0" smtClean="0"/>
              <a:t>prefetching them</a:t>
            </a:r>
            <a:endParaRPr lang="sv-SE" sz="2400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3707904" y="5011994"/>
            <a:ext cx="2482286" cy="1421822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rgbClr val="7A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Restricted to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affine</a:t>
            </a:r>
            <a:r>
              <a:rPr kumimoji="0" lang="sv-SE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sv-SE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codes</a:t>
            </a:r>
            <a:r>
              <a:rPr kumimoji="0" lang="sv-SE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Verdana" panose="020B0604030504040204" pitchFamily="34" charset="0"/>
              </a:rPr>
              <a:t>. 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971600" y="5011994"/>
            <a:ext cx="2520280" cy="1421822"/>
          </a:xfrm>
          <a:prstGeom prst="roundRect">
            <a:avLst/>
          </a:prstGeom>
          <a:solidFill>
            <a:srgbClr val="A8D75B"/>
          </a:solidFill>
          <a:ln w="9525" cap="flat" cmpd="sng" algn="ctr">
            <a:solidFill>
              <a:srgbClr val="44DC3C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dirty="0" smtClean="0"/>
              <a:t>Highly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dirty="0" smtClean="0"/>
              <a:t>e</a:t>
            </a:r>
            <a:r>
              <a:rPr kumimoji="0" lang="sv-SE" i="0" u="none" strike="noStrike" cap="none" normalizeH="0" baseline="0" dirty="0" smtClean="0">
                <a:ln>
                  <a:noFill/>
                </a:ln>
                <a:effectLst/>
              </a:rPr>
              <a:t>fficient</a:t>
            </a:r>
            <a:r>
              <a:rPr kumimoji="0" lang="sv-SE" i="0" u="none" strike="noStrike" cap="none" normalizeH="0" dirty="0" smtClean="0">
                <a:ln>
                  <a:noFill/>
                </a:ln>
                <a:effectLst/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i="0" u="none" strike="noStrike" cap="none" normalizeH="0" dirty="0" smtClean="0">
                <a:ln>
                  <a:noFill/>
                </a:ln>
                <a:effectLst/>
              </a:rPr>
              <a:t>prefetching!</a:t>
            </a:r>
            <a:endParaRPr kumimoji="0" lang="sv-SE" i="0" u="none" strike="noStrike" cap="none" normalizeH="0" baseline="0" dirty="0" smtClean="0">
              <a:ln>
                <a:noFill/>
              </a:ln>
              <a:effectLst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6161523" y="5137761"/>
            <a:ext cx="2843808" cy="1452512"/>
          </a:xfrm>
          <a:prstGeom prst="round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b="0" i="0" u="none" strike="noStrike" cap="none" normalizeH="0" baseline="0" dirty="0" smtClean="0">
                <a:ln>
                  <a:noFill/>
                </a:ln>
                <a:solidFill>
                  <a:srgbClr val="9E0000"/>
                </a:solidFill>
                <a:effectLst/>
                <a:latin typeface="Verdana" panose="020B0604030504040204" pitchFamily="34" charset="0"/>
              </a:rPr>
              <a:t>~30%</a:t>
            </a:r>
            <a:r>
              <a:rPr kumimoji="0" lang="sv-SE" b="0" i="0" u="none" strike="noStrike" cap="none" normalizeH="0" dirty="0" smtClean="0">
                <a:ln>
                  <a:noFill/>
                </a:ln>
                <a:solidFill>
                  <a:srgbClr val="9E0000"/>
                </a:solidFill>
                <a:effectLst/>
                <a:latin typeface="Verdana" panose="020B0604030504040204" pitchFamily="34" charset="0"/>
              </a:rPr>
              <a:t> of loops in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b="0" i="0" u="none" strike="noStrike" cap="none" normalizeH="0" dirty="0" smtClean="0">
                <a:ln>
                  <a:noFill/>
                </a:ln>
                <a:solidFill>
                  <a:srgbClr val="9E0000"/>
                </a:solidFill>
                <a:effectLst/>
                <a:latin typeface="Verdana" panose="020B0604030504040204" pitchFamily="34" charset="0"/>
              </a:rPr>
              <a:t>our benchmarks</a:t>
            </a:r>
            <a:endParaRPr kumimoji="0" lang="sv-SE" b="0" i="0" u="none" strike="noStrike" cap="none" normalizeH="0" baseline="0" dirty="0" smtClean="0">
              <a:ln>
                <a:noFill/>
              </a:ln>
              <a:solidFill>
                <a:srgbClr val="9E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Contributions</a:t>
            </a:r>
          </a:p>
        </p:txBody>
      </p:sp>
    </p:spTree>
    <p:extLst>
      <p:ext uri="{BB962C8B-B14F-4D97-AF65-F5344CB8AC3E}">
        <p14:creationId xmlns:p14="http://schemas.microsoft.com/office/powerpoint/2010/main" val="352258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123111"/>
            <a:ext cx="8162925" cy="1323439"/>
          </a:xfrm>
        </p:spPr>
        <p:txBody>
          <a:bodyPr/>
          <a:lstStyle/>
          <a:p>
            <a:pPr marL="0" indent="0"/>
            <a:r>
              <a:rPr lang="en-US" dirty="0"/>
              <a:t>2. </a:t>
            </a:r>
            <a:r>
              <a:rPr lang="en-US" dirty="0" smtClean="0"/>
              <a:t>Non-affine codes, </a:t>
            </a:r>
            <a:r>
              <a:rPr lang="en-US" sz="3600" dirty="0" smtClean="0"/>
              <a:t>complex CFG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265" y="1628800"/>
            <a:ext cx="8110537" cy="4824536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/>
              <a:t>Clone the original task</a:t>
            </a:r>
          </a:p>
          <a:p>
            <a:pPr marL="457200" indent="-457200">
              <a:spcBef>
                <a:spcPts val="1524"/>
              </a:spcBef>
              <a:buFont typeface="+mj-lt"/>
              <a:buAutoNum type="arabicPeriod"/>
            </a:pPr>
            <a:r>
              <a:rPr lang="en-US" sz="2800" dirty="0" smtClean="0"/>
              <a:t>Keep only </a:t>
            </a:r>
            <a:r>
              <a:rPr lang="en-US" sz="2800" dirty="0"/>
              <a:t>instructions involved in:</a:t>
            </a:r>
          </a:p>
          <a:p>
            <a:pPr lvl="1"/>
            <a:r>
              <a:rPr lang="en-US" sz="2400" dirty="0"/>
              <a:t>Memory </a:t>
            </a:r>
            <a:r>
              <a:rPr lang="en-US" sz="2400" dirty="0" smtClean="0"/>
              <a:t>address computation </a:t>
            </a:r>
          </a:p>
          <a:p>
            <a:pPr lvl="1"/>
            <a:r>
              <a:rPr lang="en-US" sz="2400" dirty="0" smtClean="0"/>
              <a:t>CFG</a:t>
            </a:r>
            <a:endParaRPr lang="en-US" sz="2400" dirty="0"/>
          </a:p>
          <a:p>
            <a:pPr marL="457200" indent="-457200">
              <a:spcBef>
                <a:spcPts val="1524"/>
              </a:spcBef>
              <a:buFont typeface="+mj-lt"/>
              <a:buAutoNum type="arabicPeriod"/>
            </a:pPr>
            <a:r>
              <a:rPr lang="en-US" sz="2800" dirty="0" smtClean="0"/>
              <a:t>Replace </a:t>
            </a:r>
            <a:r>
              <a:rPr lang="en-US" sz="2800" dirty="0"/>
              <a:t>load with </a:t>
            </a:r>
            <a:r>
              <a:rPr lang="en-US" sz="2800" dirty="0" err="1"/>
              <a:t>prefetch</a:t>
            </a:r>
            <a:r>
              <a:rPr lang="en-US" sz="2800" dirty="0"/>
              <a:t> instructions</a:t>
            </a:r>
          </a:p>
          <a:p>
            <a:pPr lvl="1"/>
            <a:r>
              <a:rPr lang="en-US" sz="2400" dirty="0"/>
              <a:t>Discard store </a:t>
            </a:r>
            <a:r>
              <a:rPr lang="en-US" sz="2400" dirty="0" smtClean="0"/>
              <a:t>instructions to </a:t>
            </a:r>
            <a:r>
              <a:rPr lang="en-US" sz="2400" dirty="0" err="1" smtClean="0"/>
              <a:t>globals</a:t>
            </a:r>
            <a:endParaRPr lang="en-US" sz="2400" dirty="0"/>
          </a:p>
          <a:p>
            <a:pPr marL="457200" indent="-457200">
              <a:spcBef>
                <a:spcPts val="1524"/>
              </a:spcBef>
              <a:buFont typeface="+mj-lt"/>
              <a:buAutoNum type="arabicPeriod"/>
            </a:pPr>
            <a:r>
              <a:rPr lang="en-US" sz="2800" dirty="0" smtClean="0"/>
              <a:t>Apply </a:t>
            </a:r>
            <a:r>
              <a:rPr lang="en-US" sz="2800" dirty="0" smtClean="0">
                <a:solidFill>
                  <a:srgbClr val="7A0000"/>
                </a:solidFill>
              </a:rPr>
              <a:t>optimizations</a:t>
            </a:r>
            <a:r>
              <a:rPr lang="en-US" sz="2800" dirty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</a:t>
            </a:r>
            <a:r>
              <a:rPr lang="en-US" sz="2800" dirty="0" smtClean="0"/>
              <a:t> </a:t>
            </a:r>
            <a:r>
              <a:rPr lang="en-US" sz="2800" i="1" dirty="0" smtClean="0"/>
              <a:t>lightweight access code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Contributions</a:t>
            </a:r>
          </a:p>
        </p:txBody>
      </p:sp>
    </p:spTree>
    <p:extLst>
      <p:ext uri="{BB962C8B-B14F-4D97-AF65-F5344CB8AC3E}">
        <p14:creationId xmlns:p14="http://schemas.microsoft.com/office/powerpoint/2010/main" val="369089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Optimizations: CFG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981128"/>
            <a:ext cx="648072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800000"/>
                </a:solidFill>
              </a:rPr>
              <a:t>Execute :</a:t>
            </a:r>
            <a:r>
              <a:rPr lang="en-US" dirty="0"/>
              <a:t> </a:t>
            </a:r>
            <a:endParaRPr lang="sv-SE" b="1" dirty="0" smtClean="0">
              <a:latin typeface="+mj-lt"/>
              <a:ea typeface="SimSun-ExtB" pitchFamily="49" charset="-122"/>
              <a:cs typeface="Consolas"/>
            </a:endParaRPr>
          </a:p>
          <a:p>
            <a:pPr>
              <a:lnSpc>
                <a:spcPct val="150000"/>
              </a:lnSpc>
            </a:pPr>
            <a:r>
              <a:rPr lang="sv-SE" b="1" dirty="0" smtClean="0">
                <a:latin typeface="Consolas"/>
                <a:ea typeface="SimSun-ExtB" pitchFamily="49" charset="-122"/>
                <a:cs typeface="Consolas"/>
              </a:rPr>
              <a:t>for </a:t>
            </a:r>
            <a:r>
              <a:rPr lang="sv-SE" dirty="0" smtClean="0">
                <a:latin typeface="Consolas"/>
                <a:ea typeface="SimSun-ExtB" pitchFamily="49" charset="-122"/>
                <a:cs typeface="Consolas"/>
              </a:rPr>
              <a:t>( i = 0; i &lt; N; i++)</a:t>
            </a:r>
          </a:p>
          <a:p>
            <a:r>
              <a:rPr lang="sv-SE" dirty="0">
                <a:latin typeface="Consolas"/>
                <a:ea typeface="SimSun-ExtB" pitchFamily="49" charset="-122"/>
                <a:cs typeface="Consolas"/>
              </a:rPr>
              <a:t> </a:t>
            </a:r>
            <a:r>
              <a:rPr lang="sv-SE" dirty="0" smtClean="0">
                <a:latin typeface="Consolas"/>
                <a:ea typeface="SimSun-ExtB" pitchFamily="49" charset="-122"/>
                <a:cs typeface="Consolas"/>
              </a:rPr>
              <a:t>  </a:t>
            </a:r>
            <a:r>
              <a:rPr lang="sv-SE" b="1" dirty="0">
                <a:latin typeface="Consolas"/>
                <a:ea typeface="SimSun-ExtB" pitchFamily="49" charset="-122"/>
                <a:cs typeface="Consolas"/>
              </a:rPr>
              <a:t>for </a:t>
            </a:r>
            <a:r>
              <a:rPr lang="sv-SE" dirty="0">
                <a:latin typeface="Consolas"/>
                <a:ea typeface="SimSun-ExtB" pitchFamily="49" charset="-122"/>
                <a:cs typeface="Consolas"/>
              </a:rPr>
              <a:t>( </a:t>
            </a:r>
            <a:r>
              <a:rPr lang="sv-SE" dirty="0" smtClean="0">
                <a:latin typeface="Consolas"/>
                <a:ea typeface="SimSun-ExtB" pitchFamily="49" charset="-122"/>
                <a:cs typeface="Consolas"/>
              </a:rPr>
              <a:t>j </a:t>
            </a:r>
            <a:r>
              <a:rPr lang="sv-SE" dirty="0">
                <a:latin typeface="Consolas"/>
                <a:ea typeface="SimSun-ExtB" pitchFamily="49" charset="-122"/>
                <a:cs typeface="Consolas"/>
              </a:rPr>
              <a:t>= </a:t>
            </a:r>
            <a:r>
              <a:rPr lang="sv-SE" dirty="0" smtClean="0">
                <a:latin typeface="Consolas"/>
                <a:ea typeface="SimSun-ExtB" pitchFamily="49" charset="-122"/>
                <a:cs typeface="Consolas"/>
              </a:rPr>
              <a:t>i+1; j </a:t>
            </a:r>
            <a:r>
              <a:rPr lang="sv-SE" dirty="0">
                <a:latin typeface="Consolas"/>
                <a:ea typeface="SimSun-ExtB" pitchFamily="49" charset="-122"/>
                <a:cs typeface="Consolas"/>
              </a:rPr>
              <a:t>&lt; N; </a:t>
            </a:r>
            <a:r>
              <a:rPr lang="sv-SE" dirty="0" smtClean="0">
                <a:latin typeface="Consolas"/>
                <a:ea typeface="SimSun-ExtB" pitchFamily="49" charset="-122"/>
                <a:cs typeface="Consolas"/>
              </a:rPr>
              <a:t>j++){</a:t>
            </a:r>
          </a:p>
          <a:p>
            <a:pPr>
              <a:lnSpc>
                <a:spcPct val="150000"/>
              </a:lnSpc>
            </a:pPr>
            <a:r>
              <a:rPr lang="sv-SE" dirty="0" smtClean="0">
                <a:latin typeface="Consolas"/>
                <a:ea typeface="SimSun-ExtB" pitchFamily="49" charset="-122"/>
                <a:cs typeface="Consolas"/>
              </a:rPr>
              <a:t>      if (</a:t>
            </a:r>
            <a:r>
              <a:rPr lang="sv-SE" i="1" dirty="0" smtClean="0">
                <a:latin typeface="Consolas"/>
                <a:ea typeface="SimSun-ExtB" pitchFamily="49" charset="-122"/>
                <a:cs typeface="Consolas"/>
              </a:rPr>
              <a:t>cond</a:t>
            </a:r>
            <a:r>
              <a:rPr lang="sv-SE" dirty="0" smtClean="0">
                <a:latin typeface="Consolas"/>
                <a:ea typeface="SimSun-ExtB" pitchFamily="49" charset="-122"/>
                <a:cs typeface="Consolas"/>
              </a:rPr>
              <a:t>)</a:t>
            </a:r>
            <a:endParaRPr lang="sv-SE" dirty="0">
              <a:latin typeface="Consolas"/>
              <a:ea typeface="SimSun-ExtB" pitchFamily="49" charset="-122"/>
              <a:cs typeface="Consolas"/>
            </a:endParaRPr>
          </a:p>
          <a:p>
            <a:pPr>
              <a:lnSpc>
                <a:spcPct val="150000"/>
              </a:lnSpc>
            </a:pPr>
            <a:r>
              <a:rPr lang="sv-SE" dirty="0" smtClean="0">
                <a:latin typeface="Consolas"/>
                <a:ea typeface="SimSun-ExtB" pitchFamily="49" charset="-122"/>
                <a:cs typeface="Consolas"/>
              </a:rPr>
              <a:t>          A[j][i] </a:t>
            </a:r>
            <a:r>
              <a:rPr lang="sv-SE" dirty="0">
                <a:latin typeface="Consolas"/>
                <a:ea typeface="SimSun-ExtB" pitchFamily="49" charset="-122"/>
                <a:cs typeface="Consolas"/>
              </a:rPr>
              <a:t>+</a:t>
            </a:r>
            <a:r>
              <a:rPr lang="sv-SE" dirty="0" smtClean="0">
                <a:latin typeface="Consolas"/>
                <a:ea typeface="SimSun-ExtB" pitchFamily="49" charset="-122"/>
                <a:cs typeface="Consolas"/>
              </a:rPr>
              <a:t>= A[i][j];</a:t>
            </a:r>
          </a:p>
          <a:p>
            <a:pPr>
              <a:lnSpc>
                <a:spcPct val="150000"/>
              </a:lnSpc>
            </a:pPr>
            <a:r>
              <a:rPr lang="sv-SE" dirty="0">
                <a:latin typeface="Consolas"/>
                <a:ea typeface="SimSun-ExtB" pitchFamily="49" charset="-122"/>
                <a:cs typeface="Consolas"/>
              </a:rPr>
              <a:t> </a:t>
            </a:r>
            <a:r>
              <a:rPr lang="sv-SE" dirty="0" smtClean="0">
                <a:latin typeface="Consolas"/>
                <a:ea typeface="SimSun-ExtB" pitchFamily="49" charset="-122"/>
                <a:cs typeface="Consolas"/>
              </a:rPr>
              <a:t>     A[i][j] -= N;</a:t>
            </a:r>
            <a:endParaRPr lang="sv-SE" dirty="0">
              <a:latin typeface="Consolas"/>
              <a:ea typeface="SimSun-ExtB" pitchFamily="49" charset="-122"/>
              <a:cs typeface="Consolas"/>
            </a:endParaRPr>
          </a:p>
          <a:p>
            <a:r>
              <a:rPr lang="sv-SE" dirty="0" smtClean="0">
                <a:latin typeface="Consolas"/>
                <a:ea typeface="SimSun-ExtB" pitchFamily="49" charset="-122"/>
                <a:cs typeface="Consolas"/>
              </a:rPr>
              <a:t>   }</a:t>
            </a:r>
            <a:endParaRPr lang="sv-SE" dirty="0">
              <a:latin typeface="Consolas"/>
              <a:ea typeface="SimSun-ExtB" pitchFamily="49" charset="-122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71600" y="4581128"/>
            <a:ext cx="5544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0090"/>
                </a:solidFill>
              </a:rPr>
              <a:t>Access :</a:t>
            </a:r>
            <a:r>
              <a:rPr lang="en-US" dirty="0"/>
              <a:t> </a:t>
            </a:r>
            <a:endParaRPr lang="sv-SE" b="1" dirty="0">
              <a:ea typeface="SimSun-ExtB" pitchFamily="49" charset="-122"/>
            </a:endParaRPr>
          </a:p>
          <a:p>
            <a:r>
              <a:rPr lang="sv-SE" b="1" dirty="0" smtClean="0">
                <a:latin typeface="Consolas"/>
                <a:ea typeface="SimSun-ExtB" pitchFamily="49" charset="-122"/>
                <a:cs typeface="Consolas"/>
              </a:rPr>
              <a:t>for </a:t>
            </a:r>
            <a:r>
              <a:rPr lang="sv-SE" dirty="0" smtClean="0">
                <a:latin typeface="Consolas"/>
                <a:ea typeface="SimSun-ExtB" pitchFamily="49" charset="-122"/>
                <a:cs typeface="Consolas"/>
              </a:rPr>
              <a:t>( i = 0; i &lt; N; i++)</a:t>
            </a:r>
          </a:p>
          <a:p>
            <a:r>
              <a:rPr lang="sv-SE" dirty="0">
                <a:latin typeface="Consolas"/>
                <a:ea typeface="SimSun-ExtB" pitchFamily="49" charset="-122"/>
                <a:cs typeface="Consolas"/>
              </a:rPr>
              <a:t> </a:t>
            </a:r>
            <a:r>
              <a:rPr lang="sv-SE" dirty="0" smtClean="0">
                <a:latin typeface="Consolas"/>
                <a:ea typeface="SimSun-ExtB" pitchFamily="49" charset="-122"/>
                <a:cs typeface="Consolas"/>
              </a:rPr>
              <a:t>  </a:t>
            </a:r>
            <a:r>
              <a:rPr lang="sv-SE" b="1" dirty="0">
                <a:latin typeface="Consolas"/>
                <a:ea typeface="SimSun-ExtB" pitchFamily="49" charset="-122"/>
                <a:cs typeface="Consolas"/>
              </a:rPr>
              <a:t>for </a:t>
            </a:r>
            <a:r>
              <a:rPr lang="sv-SE" dirty="0">
                <a:latin typeface="Consolas"/>
                <a:ea typeface="SimSun-ExtB" pitchFamily="49" charset="-122"/>
                <a:cs typeface="Consolas"/>
              </a:rPr>
              <a:t>( </a:t>
            </a:r>
            <a:r>
              <a:rPr lang="sv-SE" dirty="0" smtClean="0">
                <a:latin typeface="Consolas"/>
                <a:ea typeface="SimSun-ExtB" pitchFamily="49" charset="-122"/>
                <a:cs typeface="Consolas"/>
              </a:rPr>
              <a:t>j </a:t>
            </a:r>
            <a:r>
              <a:rPr lang="sv-SE" dirty="0">
                <a:latin typeface="Consolas"/>
                <a:ea typeface="SimSun-ExtB" pitchFamily="49" charset="-122"/>
                <a:cs typeface="Consolas"/>
              </a:rPr>
              <a:t>= </a:t>
            </a:r>
            <a:r>
              <a:rPr lang="sv-SE" dirty="0" smtClean="0">
                <a:latin typeface="Consolas"/>
                <a:ea typeface="SimSun-ExtB" pitchFamily="49" charset="-122"/>
                <a:cs typeface="Consolas"/>
              </a:rPr>
              <a:t>i+1; j </a:t>
            </a:r>
            <a:r>
              <a:rPr lang="sv-SE" dirty="0">
                <a:latin typeface="Consolas"/>
                <a:ea typeface="SimSun-ExtB" pitchFamily="49" charset="-122"/>
                <a:cs typeface="Consolas"/>
              </a:rPr>
              <a:t>&lt; N; </a:t>
            </a:r>
            <a:r>
              <a:rPr lang="sv-SE" dirty="0" smtClean="0">
                <a:latin typeface="Consolas"/>
                <a:ea typeface="SimSun-ExtB" pitchFamily="49" charset="-122"/>
                <a:cs typeface="Consolas"/>
              </a:rPr>
              <a:t>j++)</a:t>
            </a:r>
          </a:p>
          <a:p>
            <a:pPr>
              <a:lnSpc>
                <a:spcPct val="150000"/>
              </a:lnSpc>
            </a:pPr>
            <a:r>
              <a:rPr lang="sv-SE" dirty="0" smtClean="0">
                <a:latin typeface="Consolas"/>
                <a:ea typeface="SimSun-ExtB" pitchFamily="49" charset="-122"/>
                <a:cs typeface="Consolas"/>
              </a:rPr>
              <a:t>	</a:t>
            </a:r>
            <a:r>
              <a:rPr lang="sv-SE" b="1" dirty="0" smtClean="0">
                <a:solidFill>
                  <a:srgbClr val="7A0000"/>
                </a:solidFill>
                <a:latin typeface="Consolas"/>
                <a:ea typeface="SimSun-ExtB" pitchFamily="49" charset="-122"/>
                <a:cs typeface="Consolas"/>
              </a:rPr>
              <a:t>prefetch</a:t>
            </a:r>
            <a:r>
              <a:rPr lang="sv-SE" dirty="0" smtClean="0">
                <a:latin typeface="Consolas"/>
                <a:ea typeface="SimSun-ExtB" pitchFamily="49" charset="-122"/>
                <a:cs typeface="Consolas"/>
              </a:rPr>
              <a:t> A[i][j];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600" y="981128"/>
            <a:ext cx="6480000" cy="360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800000"/>
                </a:solidFill>
              </a:rPr>
              <a:t>Execute :</a:t>
            </a:r>
            <a:r>
              <a:rPr lang="en-US" dirty="0"/>
              <a:t> </a:t>
            </a:r>
            <a:endParaRPr lang="sv-SE" b="1" dirty="0">
              <a:solidFill>
                <a:srgbClr val="FF0000"/>
              </a:solidFill>
              <a:ea typeface="SimSun-ExtB" pitchFamily="49" charset="-122"/>
            </a:endParaRPr>
          </a:p>
          <a:p>
            <a:pPr>
              <a:lnSpc>
                <a:spcPct val="150000"/>
              </a:lnSpc>
            </a:pPr>
            <a:r>
              <a:rPr lang="sv-SE" b="1" dirty="0" smtClean="0">
                <a:latin typeface="Consolas"/>
                <a:ea typeface="SimSun-ExtB" pitchFamily="49" charset="-122"/>
                <a:cs typeface="Consolas"/>
              </a:rPr>
              <a:t>for </a:t>
            </a:r>
            <a:r>
              <a:rPr lang="sv-SE" dirty="0" smtClean="0">
                <a:latin typeface="Consolas"/>
                <a:ea typeface="SimSun-ExtB" pitchFamily="49" charset="-122"/>
                <a:cs typeface="Consolas"/>
              </a:rPr>
              <a:t>( i = 0; i &lt; N; i++)</a:t>
            </a:r>
          </a:p>
          <a:p>
            <a:r>
              <a:rPr lang="sv-SE" dirty="0">
                <a:latin typeface="Consolas"/>
                <a:ea typeface="SimSun-ExtB" pitchFamily="49" charset="-122"/>
                <a:cs typeface="Consolas"/>
              </a:rPr>
              <a:t> </a:t>
            </a:r>
            <a:r>
              <a:rPr lang="sv-SE" dirty="0" smtClean="0">
                <a:latin typeface="Consolas"/>
                <a:ea typeface="SimSun-ExtB" pitchFamily="49" charset="-122"/>
                <a:cs typeface="Consolas"/>
              </a:rPr>
              <a:t>  </a:t>
            </a:r>
            <a:r>
              <a:rPr lang="sv-SE" b="1" dirty="0">
                <a:latin typeface="Consolas"/>
                <a:ea typeface="SimSun-ExtB" pitchFamily="49" charset="-122"/>
                <a:cs typeface="Consolas"/>
              </a:rPr>
              <a:t>for </a:t>
            </a:r>
            <a:r>
              <a:rPr lang="sv-SE" dirty="0">
                <a:latin typeface="Consolas"/>
                <a:ea typeface="SimSun-ExtB" pitchFamily="49" charset="-122"/>
                <a:cs typeface="Consolas"/>
              </a:rPr>
              <a:t>( </a:t>
            </a:r>
            <a:r>
              <a:rPr lang="sv-SE" dirty="0" smtClean="0">
                <a:latin typeface="Consolas"/>
                <a:ea typeface="SimSun-ExtB" pitchFamily="49" charset="-122"/>
                <a:cs typeface="Consolas"/>
              </a:rPr>
              <a:t>j </a:t>
            </a:r>
            <a:r>
              <a:rPr lang="sv-SE" dirty="0">
                <a:latin typeface="Consolas"/>
                <a:ea typeface="SimSun-ExtB" pitchFamily="49" charset="-122"/>
                <a:cs typeface="Consolas"/>
              </a:rPr>
              <a:t>= </a:t>
            </a:r>
            <a:r>
              <a:rPr lang="sv-SE" dirty="0" smtClean="0">
                <a:latin typeface="Consolas"/>
                <a:ea typeface="SimSun-ExtB" pitchFamily="49" charset="-122"/>
                <a:cs typeface="Consolas"/>
              </a:rPr>
              <a:t>i+1; j </a:t>
            </a:r>
            <a:r>
              <a:rPr lang="sv-SE" dirty="0">
                <a:latin typeface="Consolas"/>
                <a:ea typeface="SimSun-ExtB" pitchFamily="49" charset="-122"/>
                <a:cs typeface="Consolas"/>
              </a:rPr>
              <a:t>&lt; N; </a:t>
            </a:r>
            <a:r>
              <a:rPr lang="sv-SE" dirty="0" smtClean="0">
                <a:latin typeface="Consolas"/>
                <a:ea typeface="SimSun-ExtB" pitchFamily="49" charset="-122"/>
                <a:cs typeface="Consolas"/>
              </a:rPr>
              <a:t>j++){</a:t>
            </a:r>
          </a:p>
          <a:p>
            <a:pPr>
              <a:lnSpc>
                <a:spcPct val="150000"/>
              </a:lnSpc>
            </a:pPr>
            <a:r>
              <a:rPr lang="sv-SE" dirty="0" smtClean="0">
                <a:latin typeface="Consolas"/>
                <a:ea typeface="SimSun-ExtB" pitchFamily="49" charset="-122"/>
                <a:cs typeface="Consolas"/>
              </a:rPr>
              <a:t>      </a:t>
            </a:r>
            <a:r>
              <a:rPr lang="sv-SE" dirty="0" smtClean="0">
                <a:solidFill>
                  <a:schemeClr val="accent2">
                    <a:lumMod val="75000"/>
                  </a:schemeClr>
                </a:solidFill>
                <a:latin typeface="Consolas"/>
                <a:ea typeface="SimSun-ExtB" pitchFamily="49" charset="-122"/>
                <a:cs typeface="Consolas"/>
              </a:rPr>
              <a:t>if (</a:t>
            </a:r>
            <a:r>
              <a:rPr lang="sv-SE" i="1" dirty="0" smtClean="0">
                <a:solidFill>
                  <a:schemeClr val="accent2">
                    <a:lumMod val="75000"/>
                  </a:schemeClr>
                </a:solidFill>
                <a:latin typeface="Consolas"/>
                <a:ea typeface="SimSun-ExtB" pitchFamily="49" charset="-122"/>
                <a:cs typeface="Consolas"/>
              </a:rPr>
              <a:t>cond</a:t>
            </a:r>
            <a:r>
              <a:rPr lang="sv-SE" dirty="0" smtClean="0">
                <a:solidFill>
                  <a:schemeClr val="accent2">
                    <a:lumMod val="75000"/>
                  </a:schemeClr>
                </a:solidFill>
                <a:latin typeface="Consolas"/>
                <a:ea typeface="SimSun-ExtB" pitchFamily="49" charset="-122"/>
                <a:cs typeface="Consolas"/>
              </a:rPr>
              <a:t>)</a:t>
            </a:r>
            <a:endParaRPr lang="sv-SE" dirty="0">
              <a:solidFill>
                <a:schemeClr val="accent2">
                  <a:lumMod val="75000"/>
                </a:schemeClr>
              </a:solidFill>
              <a:latin typeface="Consolas"/>
              <a:ea typeface="SimSun-ExtB" pitchFamily="49" charset="-122"/>
              <a:cs typeface="Consolas"/>
            </a:endParaRPr>
          </a:p>
          <a:p>
            <a:pPr>
              <a:lnSpc>
                <a:spcPct val="150000"/>
              </a:lnSpc>
            </a:pPr>
            <a:r>
              <a:rPr lang="sv-SE" dirty="0" smtClean="0">
                <a:solidFill>
                  <a:schemeClr val="accent2">
                    <a:lumMod val="75000"/>
                  </a:schemeClr>
                </a:solidFill>
                <a:latin typeface="Consolas"/>
                <a:ea typeface="SimSun-ExtB" pitchFamily="49" charset="-122"/>
                <a:cs typeface="Consolas"/>
              </a:rPr>
              <a:t>          A[j][i] </a:t>
            </a:r>
            <a:r>
              <a:rPr lang="sv-SE" dirty="0">
                <a:solidFill>
                  <a:schemeClr val="accent2">
                    <a:lumMod val="75000"/>
                  </a:schemeClr>
                </a:solidFill>
                <a:latin typeface="Consolas"/>
                <a:ea typeface="SimSun-ExtB" pitchFamily="49" charset="-122"/>
                <a:cs typeface="Consolas"/>
              </a:rPr>
              <a:t>+</a:t>
            </a:r>
            <a:r>
              <a:rPr lang="sv-SE" dirty="0" smtClean="0">
                <a:solidFill>
                  <a:schemeClr val="accent2">
                    <a:lumMod val="75000"/>
                  </a:schemeClr>
                </a:solidFill>
                <a:latin typeface="Consolas"/>
                <a:ea typeface="SimSun-ExtB" pitchFamily="49" charset="-122"/>
                <a:cs typeface="Consolas"/>
              </a:rPr>
              <a:t>= A[i][j];</a:t>
            </a:r>
          </a:p>
          <a:p>
            <a:pPr>
              <a:lnSpc>
                <a:spcPct val="150000"/>
              </a:lnSpc>
            </a:pPr>
            <a:r>
              <a:rPr lang="sv-SE" dirty="0">
                <a:latin typeface="Consolas"/>
                <a:ea typeface="SimSun-ExtB" pitchFamily="49" charset="-122"/>
                <a:cs typeface="Consolas"/>
              </a:rPr>
              <a:t> </a:t>
            </a:r>
            <a:r>
              <a:rPr lang="sv-SE" dirty="0" smtClean="0">
                <a:latin typeface="Consolas"/>
                <a:ea typeface="SimSun-ExtB" pitchFamily="49" charset="-122"/>
                <a:cs typeface="Consolas"/>
              </a:rPr>
              <a:t>     A[i][j] -= N;</a:t>
            </a:r>
            <a:endParaRPr lang="sv-SE" dirty="0">
              <a:latin typeface="Consolas"/>
              <a:ea typeface="SimSun-ExtB" pitchFamily="49" charset="-122"/>
              <a:cs typeface="Consolas"/>
            </a:endParaRPr>
          </a:p>
          <a:p>
            <a:r>
              <a:rPr lang="sv-SE" dirty="0" smtClean="0">
                <a:latin typeface="Consolas"/>
                <a:ea typeface="SimSun-ExtB" pitchFamily="49" charset="-122"/>
                <a:cs typeface="Consolas"/>
              </a:rPr>
              <a:t>   }</a:t>
            </a:r>
            <a:endParaRPr lang="sv-SE" dirty="0">
              <a:latin typeface="Consolas"/>
              <a:ea typeface="SimSun-ExtB" pitchFamily="49" charset="-122"/>
              <a:cs typeface="Consolas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Contributions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6254646" y="4728639"/>
            <a:ext cx="2664295" cy="1904717"/>
          </a:xfrm>
          <a:prstGeom prst="wedgeRectCallout">
            <a:avLst>
              <a:gd name="adj1" fmla="val 45866"/>
              <a:gd name="adj2" fmla="val -38677"/>
            </a:avLst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rgbClr val="002060"/>
            </a:solidFill>
            <a:prstDash val="soli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sv-SE" u="sng" dirty="0" err="1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Improvements</a:t>
            </a:r>
            <a:r>
              <a:rPr lang="sv-SE" u="sng" dirty="0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:</a:t>
            </a:r>
            <a:r>
              <a:rPr lang="sv-SE" dirty="0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 </a:t>
            </a:r>
            <a:r>
              <a:rPr lang="sv-SE" dirty="0" err="1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profile</a:t>
            </a:r>
            <a:r>
              <a:rPr lang="sv-SE" dirty="0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 &amp; </a:t>
            </a:r>
            <a:r>
              <a:rPr lang="sv-SE" dirty="0" err="1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prefetch</a:t>
            </a:r>
            <a:r>
              <a:rPr lang="sv-SE" dirty="0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 the hot </a:t>
            </a:r>
            <a:r>
              <a:rPr lang="sv-SE" dirty="0" err="1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path</a:t>
            </a:r>
            <a:r>
              <a:rPr lang="sv-SE" dirty="0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.</a:t>
            </a:r>
            <a:endParaRPr lang="sv-SE" u="sng" dirty="0">
              <a:solidFill>
                <a:schemeClr val="accent1"/>
              </a:solidFill>
              <a:latin typeface="+mj-lt"/>
              <a:ea typeface="SimSun-ExtB" pitchFamily="49" charset="-122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6254645" y="761450"/>
            <a:ext cx="2664295" cy="1904717"/>
          </a:xfrm>
          <a:prstGeom prst="wedgeRectCallout">
            <a:avLst>
              <a:gd name="adj1" fmla="val 45866"/>
              <a:gd name="adj2" fmla="val -38677"/>
            </a:avLst>
          </a:prstGeom>
          <a:solidFill>
            <a:srgbClr val="C00000"/>
          </a:solidFill>
          <a:ln w="25400" cap="flat" cmpd="sng" algn="ctr">
            <a:solidFill>
              <a:srgbClr val="920000"/>
            </a:solidFill>
            <a:prstDash val="soli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sv-SE" u="sng" dirty="0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Problem:</a:t>
            </a:r>
            <a:r>
              <a:rPr lang="sv-SE" dirty="0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 </a:t>
            </a:r>
          </a:p>
          <a:p>
            <a:pPr algn="ctr"/>
            <a:r>
              <a:rPr lang="sv-SE" dirty="0" err="1" smtClean="0">
                <a:solidFill>
                  <a:schemeClr val="accent1"/>
                </a:solidFill>
                <a:latin typeface="+mj-lt"/>
                <a:ea typeface="Verdana" pitchFamily="34" charset="0"/>
                <a:cs typeface="Verdana" pitchFamily="34" charset="0"/>
              </a:rPr>
              <a:t>complex</a:t>
            </a:r>
            <a:r>
              <a:rPr lang="sv-SE" dirty="0" smtClean="0">
                <a:solidFill>
                  <a:schemeClr val="accent1"/>
                </a:solidFill>
                <a:latin typeface="+mj-lt"/>
                <a:ea typeface="Verdana" pitchFamily="34" charset="0"/>
                <a:cs typeface="Verdana" pitchFamily="34" charset="0"/>
              </a:rPr>
              <a:t> </a:t>
            </a:r>
            <a:r>
              <a:rPr lang="sv-SE" dirty="0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CFG </a:t>
            </a:r>
            <a:r>
              <a:rPr lang="en-US" dirty="0" smtClean="0">
                <a:solidFill>
                  <a:schemeClr val="accent1"/>
                </a:solidFill>
                <a:latin typeface="+mj-lt"/>
                <a:sym typeface="Wingdings"/>
              </a:rPr>
              <a:t></a:t>
            </a:r>
            <a:r>
              <a:rPr lang="en-US" dirty="0" smtClean="0">
                <a:latin typeface="+mj-lt"/>
                <a:sym typeface="Wingdings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+mj-lt"/>
                <a:sym typeface="Wingdings"/>
              </a:rPr>
              <a:t>heavy access phase.</a:t>
            </a:r>
            <a:endParaRPr lang="sv-SE" u="sng" dirty="0">
              <a:solidFill>
                <a:schemeClr val="accent1"/>
              </a:solidFill>
              <a:latin typeface="+mj-lt"/>
              <a:ea typeface="SimSun-ExtB" pitchFamily="49" charset="-122"/>
            </a:endParaRPr>
          </a:p>
        </p:txBody>
      </p:sp>
      <p:sp>
        <p:nvSpPr>
          <p:cNvPr id="12" name="Rectangular Callout 11"/>
          <p:cNvSpPr/>
          <p:nvPr/>
        </p:nvSpPr>
        <p:spPr>
          <a:xfrm>
            <a:off x="6254646" y="2745045"/>
            <a:ext cx="2664295" cy="1904717"/>
          </a:xfrm>
          <a:prstGeom prst="wedgeRectCallout">
            <a:avLst>
              <a:gd name="adj1" fmla="val 45866"/>
              <a:gd name="adj2" fmla="val -38677"/>
            </a:avLst>
          </a:prstGeom>
          <a:solidFill>
            <a:srgbClr val="37A818"/>
          </a:solidFill>
          <a:ln w="25400" cap="flat" cmpd="sng" algn="ctr">
            <a:solidFill>
              <a:srgbClr val="077712"/>
            </a:solidFill>
            <a:prstDash val="soli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sv-SE" u="sng" dirty="0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Solution:</a:t>
            </a:r>
          </a:p>
          <a:p>
            <a:pPr algn="ctr"/>
            <a:r>
              <a:rPr lang="sv-SE" dirty="0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 </a:t>
            </a:r>
            <a:r>
              <a:rPr lang="sv-SE" dirty="0" err="1">
                <a:solidFill>
                  <a:schemeClr val="accent1"/>
                </a:solidFill>
                <a:latin typeface="+mj-lt"/>
                <a:ea typeface="SimSun-ExtB" pitchFamily="49" charset="-122"/>
              </a:rPr>
              <a:t>o</a:t>
            </a:r>
            <a:r>
              <a:rPr lang="sv-SE" dirty="0" err="1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nly</a:t>
            </a:r>
            <a:r>
              <a:rPr lang="sv-SE" dirty="0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 </a:t>
            </a:r>
            <a:r>
              <a:rPr lang="sv-SE" dirty="0" err="1">
                <a:solidFill>
                  <a:schemeClr val="accent1"/>
                </a:solidFill>
                <a:latin typeface="+mj-lt"/>
                <a:ea typeface="SimSun-ExtB" pitchFamily="49" charset="-122"/>
              </a:rPr>
              <a:t>prefetch</a:t>
            </a:r>
            <a:r>
              <a:rPr lang="sv-SE" dirty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 </a:t>
            </a:r>
            <a:r>
              <a:rPr lang="sv-SE" dirty="0" err="1">
                <a:solidFill>
                  <a:schemeClr val="accent1"/>
                </a:solidFill>
                <a:latin typeface="+mj-lt"/>
                <a:ea typeface="SimSun-ExtB" pitchFamily="49" charset="-122"/>
              </a:rPr>
              <a:t>addresses</a:t>
            </a:r>
            <a:r>
              <a:rPr lang="sv-SE" dirty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 </a:t>
            </a:r>
            <a:r>
              <a:rPr lang="sv-SE" dirty="0" err="1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guaranteed</a:t>
            </a:r>
            <a:r>
              <a:rPr lang="sv-SE" dirty="0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 </a:t>
            </a:r>
            <a:r>
              <a:rPr lang="sv-SE" dirty="0" err="1">
                <a:solidFill>
                  <a:schemeClr val="accent1"/>
                </a:solidFill>
                <a:latin typeface="+mj-lt"/>
                <a:ea typeface="SimSun-ExtB" pitchFamily="49" charset="-122"/>
              </a:rPr>
              <a:t>to</a:t>
            </a:r>
            <a:r>
              <a:rPr lang="sv-SE" dirty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 be </a:t>
            </a:r>
            <a:r>
              <a:rPr lang="sv-SE" dirty="0" err="1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accessed</a:t>
            </a:r>
            <a:r>
              <a:rPr lang="sv-SE" dirty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759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421" y="0"/>
            <a:ext cx="8162925" cy="1446550"/>
          </a:xfrm>
        </p:spPr>
        <p:txBody>
          <a:bodyPr/>
          <a:lstStyle/>
          <a:p>
            <a:r>
              <a:rPr lang="sv-SE" dirty="0" smtClean="0"/>
              <a:t>Optimizations: </a:t>
            </a:r>
            <a:r>
              <a:rPr lang="sv-SE" dirty="0" err="1" smtClean="0"/>
              <a:t>address</a:t>
            </a:r>
            <a:r>
              <a:rPr lang="sv-SE" dirty="0" smtClean="0"/>
              <a:t> </a:t>
            </a:r>
            <a:r>
              <a:rPr lang="sv-SE" dirty="0" err="1" smtClean="0"/>
              <a:t>computation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214750"/>
            <a:ext cx="48965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800000"/>
                </a:solidFill>
              </a:rPr>
              <a:t>Execute :</a:t>
            </a:r>
            <a:r>
              <a:rPr lang="en-US" dirty="0" smtClean="0"/>
              <a:t> </a:t>
            </a:r>
            <a:endParaRPr lang="sv-SE" b="1" dirty="0" smtClean="0">
              <a:solidFill>
                <a:srgbClr val="FF0000"/>
              </a:solidFill>
              <a:latin typeface="+mj-lt"/>
              <a:ea typeface="SimSun-ExtB" pitchFamily="49" charset="-122"/>
            </a:endParaRPr>
          </a:p>
          <a:p>
            <a:r>
              <a:rPr lang="sv-SE" b="1" dirty="0" smtClean="0">
                <a:latin typeface="Consolas"/>
                <a:ea typeface="SimSun-ExtB" pitchFamily="49" charset="-122"/>
                <a:cs typeface="Consolas"/>
              </a:rPr>
              <a:t>for </a:t>
            </a:r>
            <a:r>
              <a:rPr lang="sv-SE" dirty="0" smtClean="0">
                <a:latin typeface="Consolas"/>
                <a:ea typeface="SimSun-ExtB" pitchFamily="49" charset="-122"/>
                <a:cs typeface="Consolas"/>
              </a:rPr>
              <a:t>( i = 0; i &lt; N; i++) 	A[B[i]] -= ...;</a:t>
            </a:r>
            <a:endParaRPr lang="sv-SE" dirty="0">
              <a:latin typeface="Consolas"/>
              <a:ea typeface="SimSun-ExtB" pitchFamily="49" charset="-122"/>
              <a:cs typeface="Consolas"/>
            </a:endParaRPr>
          </a:p>
          <a:p>
            <a:r>
              <a:rPr lang="sv-SE" dirty="0" smtClean="0">
                <a:latin typeface="Consolas"/>
                <a:ea typeface="SimSun-ExtB" pitchFamily="49" charset="-122"/>
                <a:cs typeface="Consolas"/>
              </a:rPr>
              <a:t>   </a:t>
            </a:r>
            <a:endParaRPr lang="sv-SE" dirty="0">
              <a:latin typeface="Consolas"/>
              <a:ea typeface="SimSun-ExtB" pitchFamily="49" charset="-122"/>
              <a:cs typeface="Consola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48116" y="3429000"/>
            <a:ext cx="48130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0090"/>
                </a:solidFill>
              </a:rPr>
              <a:t>Access :</a:t>
            </a:r>
            <a:r>
              <a:rPr lang="en-US" dirty="0" smtClean="0"/>
              <a:t> </a:t>
            </a:r>
            <a:endParaRPr lang="sv-SE" b="1" dirty="0" smtClean="0">
              <a:latin typeface="+mj-lt"/>
              <a:ea typeface="SimSun-ExtB" pitchFamily="49" charset="-122"/>
            </a:endParaRPr>
          </a:p>
          <a:p>
            <a:r>
              <a:rPr lang="sv-SE" b="1" dirty="0" smtClean="0">
                <a:latin typeface="Consolas"/>
                <a:ea typeface="SimSun-ExtB" pitchFamily="49" charset="-122"/>
                <a:cs typeface="Consolas"/>
              </a:rPr>
              <a:t>for </a:t>
            </a:r>
            <a:r>
              <a:rPr lang="sv-SE" dirty="0" smtClean="0">
                <a:latin typeface="Consolas"/>
                <a:ea typeface="SimSun-ExtB" pitchFamily="49" charset="-122"/>
                <a:cs typeface="Consolas"/>
              </a:rPr>
              <a:t>( i = 0; i &lt; N; i++) </a:t>
            </a:r>
          </a:p>
          <a:p>
            <a:r>
              <a:rPr lang="sv-SE" dirty="0" smtClean="0">
                <a:latin typeface="SimSun-ExtB" pitchFamily="49" charset="-122"/>
                <a:ea typeface="SimSun-ExtB" pitchFamily="49" charset="-122"/>
              </a:rPr>
              <a:t>	</a:t>
            </a:r>
            <a:r>
              <a:rPr lang="sv-SE" dirty="0" smtClean="0">
                <a:solidFill>
                  <a:srgbClr val="7A0000"/>
                </a:solidFill>
                <a:latin typeface="Consolas" pitchFamily="49" charset="0"/>
                <a:ea typeface="SimSun-ExtB" pitchFamily="49" charset="-122"/>
                <a:cs typeface="Consolas" pitchFamily="49" charset="0"/>
              </a:rPr>
              <a:t>prefetch</a:t>
            </a:r>
            <a:r>
              <a:rPr lang="sv-SE" dirty="0" smtClean="0">
                <a:latin typeface="Consolas" pitchFamily="49" charset="0"/>
                <a:ea typeface="SimSun-ExtB" pitchFamily="49" charset="-122"/>
                <a:cs typeface="Consolas" pitchFamily="49" charset="0"/>
              </a:rPr>
              <a:t> B[i];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8116" y="3429000"/>
            <a:ext cx="489654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0090"/>
                </a:solidFill>
              </a:rPr>
              <a:t>Access :</a:t>
            </a:r>
            <a:r>
              <a:rPr lang="en-US" dirty="0" smtClean="0"/>
              <a:t> </a:t>
            </a:r>
            <a:endParaRPr lang="sv-SE" b="1" dirty="0">
              <a:latin typeface="+mj-lt"/>
              <a:ea typeface="SimSun-ExtB" pitchFamily="49" charset="-122"/>
            </a:endParaRPr>
          </a:p>
          <a:p>
            <a:r>
              <a:rPr lang="sv-SE" b="1" dirty="0">
                <a:latin typeface="Consolas"/>
                <a:ea typeface="SimSun-ExtB" pitchFamily="49" charset="-122"/>
                <a:cs typeface="Consolas"/>
              </a:rPr>
              <a:t>for </a:t>
            </a:r>
            <a:r>
              <a:rPr lang="sv-SE" dirty="0">
                <a:latin typeface="Consolas"/>
                <a:ea typeface="SimSun-ExtB" pitchFamily="49" charset="-122"/>
                <a:cs typeface="Consolas"/>
              </a:rPr>
              <a:t>( i = 0; i &lt; N; i++){ 	</a:t>
            </a:r>
            <a:r>
              <a:rPr lang="sv-SE" dirty="0">
                <a:solidFill>
                  <a:srgbClr val="7A0000"/>
                </a:solidFill>
                <a:latin typeface="Consolas"/>
                <a:ea typeface="SimSun-ExtB" pitchFamily="49" charset="-122"/>
                <a:cs typeface="Consolas"/>
              </a:rPr>
              <a:t>prefetch</a:t>
            </a:r>
            <a:r>
              <a:rPr lang="sv-SE" dirty="0">
                <a:latin typeface="Consolas"/>
                <a:ea typeface="SimSun-ExtB" pitchFamily="49" charset="-122"/>
                <a:cs typeface="Consolas"/>
              </a:rPr>
              <a:t> B[i];</a:t>
            </a:r>
          </a:p>
          <a:p>
            <a:pPr>
              <a:lnSpc>
                <a:spcPct val="150000"/>
              </a:lnSpc>
            </a:pPr>
            <a:r>
              <a:rPr lang="sv-SE" dirty="0" smtClean="0">
                <a:latin typeface="Consolas"/>
                <a:ea typeface="SimSun-ExtB" pitchFamily="49" charset="-122"/>
                <a:cs typeface="Consolas"/>
              </a:rPr>
              <a:t>      x = load B[i];</a:t>
            </a:r>
          </a:p>
          <a:p>
            <a:r>
              <a:rPr lang="sv-SE" dirty="0" smtClean="0">
                <a:solidFill>
                  <a:srgbClr val="7A0000"/>
                </a:solidFill>
                <a:latin typeface="Consolas"/>
                <a:ea typeface="SimSun-ExtB" pitchFamily="49" charset="-122"/>
                <a:cs typeface="Consolas"/>
              </a:rPr>
              <a:t>      prefetch</a:t>
            </a:r>
            <a:r>
              <a:rPr lang="sv-SE" dirty="0" smtClean="0">
                <a:latin typeface="Consolas"/>
                <a:ea typeface="SimSun-ExtB" pitchFamily="49" charset="-122"/>
                <a:cs typeface="Consolas"/>
              </a:rPr>
              <a:t> A[x];</a:t>
            </a:r>
          </a:p>
          <a:p>
            <a:r>
              <a:rPr lang="sv-SE" dirty="0">
                <a:latin typeface="Consolas"/>
                <a:ea typeface="SimSun-ExtB" pitchFamily="49" charset="-122"/>
                <a:cs typeface="Consolas"/>
              </a:rPr>
              <a:t>}</a:t>
            </a:r>
            <a:endParaRPr lang="sv-SE" dirty="0" smtClean="0">
              <a:latin typeface="Consolas"/>
              <a:ea typeface="SimSun-ExtB" pitchFamily="49" charset="-122"/>
              <a:cs typeface="Consolas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Contributions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619672" y="4349925"/>
            <a:ext cx="2808312" cy="475767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1" name="Rectangular Callout 10"/>
          <p:cNvSpPr/>
          <p:nvPr/>
        </p:nvSpPr>
        <p:spPr>
          <a:xfrm>
            <a:off x="6254646" y="4728639"/>
            <a:ext cx="2664295" cy="1904717"/>
          </a:xfrm>
          <a:prstGeom prst="wedgeRectCallout">
            <a:avLst>
              <a:gd name="adj1" fmla="val 45866"/>
              <a:gd name="adj2" fmla="val -38677"/>
            </a:avLst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rgbClr val="002060"/>
            </a:solidFill>
            <a:prstDash val="soli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sv-SE" u="sng" dirty="0" err="1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Improvements</a:t>
            </a:r>
            <a:r>
              <a:rPr lang="sv-SE" u="sng" dirty="0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:</a:t>
            </a:r>
            <a:r>
              <a:rPr lang="sv-SE" dirty="0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 </a:t>
            </a:r>
            <a:r>
              <a:rPr lang="sv-SE" dirty="0" err="1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profile</a:t>
            </a:r>
            <a:r>
              <a:rPr lang="sv-SE" dirty="0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 </a:t>
            </a:r>
            <a:r>
              <a:rPr lang="en-US" dirty="0">
                <a:solidFill>
                  <a:schemeClr val="accent1"/>
                </a:solidFill>
                <a:sym typeface="Wingdings"/>
              </a:rPr>
              <a:t> </a:t>
            </a:r>
            <a:r>
              <a:rPr lang="sv-SE" dirty="0" err="1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address</a:t>
            </a:r>
            <a:r>
              <a:rPr lang="sv-SE" dirty="0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 </a:t>
            </a:r>
            <a:r>
              <a:rPr lang="sv-SE" dirty="0" err="1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comp</a:t>
            </a:r>
            <a:r>
              <a:rPr lang="sv-SE" dirty="0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. </a:t>
            </a:r>
            <a:r>
              <a:rPr lang="sv-SE" dirty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overhead </a:t>
            </a:r>
            <a:r>
              <a:rPr lang="sv-SE" dirty="0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vs. </a:t>
            </a:r>
            <a:r>
              <a:rPr lang="sv-SE" dirty="0" err="1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prefetching</a:t>
            </a:r>
            <a:r>
              <a:rPr lang="sv-SE" dirty="0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  </a:t>
            </a:r>
            <a:r>
              <a:rPr lang="sv-SE" dirty="0" err="1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benefits</a:t>
            </a:r>
            <a:r>
              <a:rPr lang="sv-SE" dirty="0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.</a:t>
            </a:r>
            <a:endParaRPr lang="sv-SE" u="sng" dirty="0">
              <a:solidFill>
                <a:schemeClr val="accent1"/>
              </a:solidFill>
              <a:latin typeface="+mj-lt"/>
              <a:ea typeface="SimSun-ExtB" pitchFamily="49" charset="-122"/>
            </a:endParaRPr>
          </a:p>
        </p:txBody>
      </p:sp>
      <p:sp>
        <p:nvSpPr>
          <p:cNvPr id="14" name="Rectangular Callout 13"/>
          <p:cNvSpPr/>
          <p:nvPr/>
        </p:nvSpPr>
        <p:spPr>
          <a:xfrm>
            <a:off x="6254646" y="769743"/>
            <a:ext cx="2664295" cy="1904717"/>
          </a:xfrm>
          <a:prstGeom prst="wedgeRectCallout">
            <a:avLst>
              <a:gd name="adj1" fmla="val 45866"/>
              <a:gd name="adj2" fmla="val -38677"/>
            </a:avLst>
          </a:prstGeom>
          <a:solidFill>
            <a:srgbClr val="C00000"/>
          </a:solidFill>
          <a:ln w="25400" cap="flat" cmpd="sng" algn="ctr">
            <a:solidFill>
              <a:srgbClr val="920000"/>
            </a:solidFill>
            <a:prstDash val="soli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sv-SE" u="sng" dirty="0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Problem:</a:t>
            </a:r>
            <a:r>
              <a:rPr lang="sv-SE" dirty="0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 </a:t>
            </a:r>
            <a:r>
              <a:rPr lang="sv-SE" dirty="0" err="1" smtClean="0">
                <a:solidFill>
                  <a:schemeClr val="accent1"/>
                </a:solidFill>
                <a:latin typeface="+mj-lt"/>
                <a:ea typeface="Verdana" pitchFamily="34" charset="0"/>
                <a:cs typeface="Verdana" pitchFamily="34" charset="0"/>
              </a:rPr>
              <a:t>address</a:t>
            </a:r>
            <a:r>
              <a:rPr lang="sv-SE" dirty="0" smtClean="0">
                <a:solidFill>
                  <a:schemeClr val="accent1"/>
                </a:solidFill>
                <a:latin typeface="+mj-lt"/>
                <a:ea typeface="Verdana" pitchFamily="34" charset="0"/>
                <a:cs typeface="Verdana" pitchFamily="34" charset="0"/>
              </a:rPr>
              <a:t> </a:t>
            </a:r>
            <a:r>
              <a:rPr lang="sv-SE" dirty="0" err="1" smtClean="0">
                <a:solidFill>
                  <a:schemeClr val="accent1"/>
                </a:solidFill>
                <a:latin typeface="+mj-lt"/>
                <a:ea typeface="Verdana" pitchFamily="34" charset="0"/>
                <a:cs typeface="Verdana" pitchFamily="34" charset="0"/>
              </a:rPr>
              <a:t>computation</a:t>
            </a:r>
            <a:r>
              <a:rPr lang="sv-SE" dirty="0" smtClean="0">
                <a:solidFill>
                  <a:schemeClr val="accent1"/>
                </a:solidFill>
                <a:latin typeface="+mj-lt"/>
                <a:ea typeface="Verdana" pitchFamily="34" charset="0"/>
                <a:cs typeface="Verdana" pitchFamily="34" charset="0"/>
              </a:rPr>
              <a:t> </a:t>
            </a:r>
            <a:r>
              <a:rPr lang="sv-SE" dirty="0" err="1" smtClean="0">
                <a:solidFill>
                  <a:schemeClr val="accent1"/>
                </a:solidFill>
                <a:latin typeface="+mj-lt"/>
                <a:ea typeface="Verdana" pitchFamily="34" charset="0"/>
                <a:cs typeface="Verdana" pitchFamily="34" charset="0"/>
              </a:rPr>
              <a:t>requires</a:t>
            </a:r>
            <a:r>
              <a:rPr lang="sv-SE" dirty="0" smtClean="0">
                <a:solidFill>
                  <a:schemeClr val="accent1"/>
                </a:solidFill>
                <a:latin typeface="+mj-lt"/>
                <a:ea typeface="Verdana" pitchFamily="34" charset="0"/>
                <a:cs typeface="Verdana" pitchFamily="34" charset="0"/>
              </a:rPr>
              <a:t> </a:t>
            </a:r>
            <a:r>
              <a:rPr lang="sv-SE" dirty="0" err="1" smtClean="0">
                <a:solidFill>
                  <a:schemeClr val="accent1"/>
                </a:solidFill>
                <a:latin typeface="+mj-lt"/>
                <a:ea typeface="Verdana" pitchFamily="34" charset="0"/>
                <a:cs typeface="Verdana" pitchFamily="34" charset="0"/>
              </a:rPr>
              <a:t>memory</a:t>
            </a:r>
            <a:r>
              <a:rPr lang="sv-SE" dirty="0" smtClean="0">
                <a:solidFill>
                  <a:schemeClr val="accent1"/>
                </a:solidFill>
                <a:latin typeface="+mj-lt"/>
                <a:ea typeface="Verdana" pitchFamily="34" charset="0"/>
                <a:cs typeface="Verdana" pitchFamily="34" charset="0"/>
              </a:rPr>
              <a:t> </a:t>
            </a:r>
            <a:r>
              <a:rPr lang="sv-SE" dirty="0" err="1" smtClean="0">
                <a:solidFill>
                  <a:schemeClr val="accent1"/>
                </a:solidFill>
                <a:latin typeface="+mj-lt"/>
                <a:ea typeface="Verdana" pitchFamily="34" charset="0"/>
                <a:cs typeface="Verdana" pitchFamily="34" charset="0"/>
              </a:rPr>
              <a:t>accesses</a:t>
            </a:r>
            <a:r>
              <a:rPr lang="en-US" dirty="0" smtClean="0">
                <a:solidFill>
                  <a:schemeClr val="accent1"/>
                </a:solidFill>
                <a:latin typeface="+mj-lt"/>
                <a:sym typeface="Wingdings"/>
              </a:rPr>
              <a:t>.</a:t>
            </a:r>
            <a:endParaRPr lang="sv-SE" u="sng" dirty="0">
              <a:solidFill>
                <a:schemeClr val="accent1"/>
              </a:solidFill>
              <a:latin typeface="+mj-lt"/>
              <a:ea typeface="SimSun-ExtB" pitchFamily="49" charset="-122"/>
            </a:endParaRPr>
          </a:p>
        </p:txBody>
      </p:sp>
      <p:sp>
        <p:nvSpPr>
          <p:cNvPr id="15" name="Rectangular Callout 14"/>
          <p:cNvSpPr/>
          <p:nvPr/>
        </p:nvSpPr>
        <p:spPr>
          <a:xfrm>
            <a:off x="6254646" y="2749191"/>
            <a:ext cx="2664295" cy="1904717"/>
          </a:xfrm>
          <a:prstGeom prst="wedgeRectCallout">
            <a:avLst>
              <a:gd name="adj1" fmla="val 45866"/>
              <a:gd name="adj2" fmla="val -38677"/>
            </a:avLst>
          </a:prstGeom>
          <a:solidFill>
            <a:srgbClr val="37A818"/>
          </a:solidFill>
          <a:ln w="25400" cap="flat" cmpd="sng" algn="ctr">
            <a:solidFill>
              <a:srgbClr val="077712"/>
            </a:solidFill>
            <a:prstDash val="soli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sv-SE" u="sng" dirty="0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Solution:</a:t>
            </a:r>
            <a:r>
              <a:rPr lang="sv-SE" dirty="0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 access </a:t>
            </a:r>
            <a:r>
              <a:rPr lang="sv-SE" dirty="0" err="1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memory</a:t>
            </a:r>
            <a:r>
              <a:rPr lang="sv-SE" dirty="0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 and </a:t>
            </a:r>
            <a:r>
              <a:rPr lang="sv-SE" dirty="0" err="1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prefetch</a:t>
            </a:r>
            <a:r>
              <a:rPr lang="sv-SE" dirty="0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 </a:t>
            </a:r>
            <a:r>
              <a:rPr lang="sv-SE" dirty="0" err="1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only</a:t>
            </a:r>
            <a:r>
              <a:rPr lang="sv-SE" dirty="0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 the last </a:t>
            </a:r>
            <a:r>
              <a:rPr lang="sv-SE" dirty="0" err="1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indirection</a:t>
            </a:r>
            <a:r>
              <a:rPr lang="sv-SE" dirty="0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.</a:t>
            </a:r>
            <a:endParaRPr lang="sv-SE" u="sng" dirty="0">
              <a:solidFill>
                <a:schemeClr val="accent1"/>
              </a:solidFill>
              <a:latin typeface="+mj-lt"/>
              <a:ea typeface="SimSun-ExtB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237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3" grpId="0" animBg="1"/>
      <p:bldP spid="11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Contributions</a:t>
            </a:r>
            <a:r>
              <a:rPr lang="sv-SE" dirty="0" smtClean="0"/>
              <a:t> in a nutshell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sz="2800" b="1" dirty="0" smtClean="0"/>
              <a:t>2 methods to generate the access phase:</a:t>
            </a:r>
          </a:p>
          <a:p>
            <a:pPr marL="514350" indent="-514350">
              <a:buFont typeface="+mj-lt"/>
              <a:buAutoNum type="arabicPeriod"/>
            </a:pPr>
            <a:r>
              <a:rPr lang="sv-SE" sz="2800" b="1" dirty="0" smtClean="0">
                <a:solidFill>
                  <a:srgbClr val="7A0000"/>
                </a:solidFill>
              </a:rPr>
              <a:t>Polyhedral</a:t>
            </a:r>
            <a:r>
              <a:rPr lang="sv-SE" sz="2800" dirty="0" smtClean="0">
                <a:solidFill>
                  <a:srgbClr val="7A0000"/>
                </a:solidFill>
              </a:rPr>
              <a:t> – affine codes</a:t>
            </a:r>
          </a:p>
          <a:p>
            <a:pPr lvl="1"/>
            <a:r>
              <a:rPr lang="sv-SE" sz="2400" dirty="0" smtClean="0"/>
              <a:t>Analyze access pattern</a:t>
            </a:r>
          </a:p>
          <a:p>
            <a:pPr lvl="1"/>
            <a:r>
              <a:rPr lang="sv-SE" sz="2400" dirty="0" smtClean="0"/>
              <a:t>Generate minimal-depth loop</a:t>
            </a:r>
          </a:p>
          <a:p>
            <a:pPr marL="514350" indent="-514350">
              <a:buFont typeface="+mj-lt"/>
              <a:buAutoNum type="arabicPeriod"/>
            </a:pPr>
            <a:r>
              <a:rPr lang="sv-SE" sz="2800" b="1" dirty="0" smtClean="0">
                <a:solidFill>
                  <a:srgbClr val="7A0000"/>
                </a:solidFill>
              </a:rPr>
              <a:t>Optimized skeleton </a:t>
            </a:r>
            <a:r>
              <a:rPr lang="sv-SE" sz="2800" dirty="0" smtClean="0">
                <a:solidFill>
                  <a:srgbClr val="7A0000"/>
                </a:solidFill>
              </a:rPr>
              <a:t>– non-affine codes</a:t>
            </a:r>
          </a:p>
          <a:p>
            <a:pPr marL="914400" lvl="1" indent="-514350"/>
            <a:r>
              <a:rPr lang="sv-SE" sz="2400" dirty="0" smtClean="0"/>
              <a:t>Create clone</a:t>
            </a:r>
          </a:p>
          <a:p>
            <a:pPr marL="914400" lvl="1" indent="-514350"/>
            <a:r>
              <a:rPr lang="sv-SE" sz="2400" dirty="0" smtClean="0"/>
              <a:t>Add prefetch, remove stores</a:t>
            </a:r>
          </a:p>
          <a:p>
            <a:pPr marL="914400" lvl="1" indent="-514350"/>
            <a:r>
              <a:rPr lang="sv-SE" sz="2400" dirty="0" smtClean="0"/>
              <a:t>Optimize</a:t>
            </a:r>
            <a:r>
              <a:rPr lang="en-US" sz="2400" dirty="0">
                <a:sym typeface="Wingdings"/>
              </a:rPr>
              <a:t>  </a:t>
            </a:r>
            <a:r>
              <a:rPr lang="sv-SE" sz="2400" dirty="0" smtClean="0"/>
              <a:t>lightweight access version</a:t>
            </a:r>
            <a:endParaRPr lang="sv-SE" sz="2400" dirty="0"/>
          </a:p>
        </p:txBody>
      </p:sp>
      <p:sp>
        <p:nvSpPr>
          <p:cNvPr id="4" name="Rounded Rectangle 3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Contributions</a:t>
            </a:r>
          </a:p>
        </p:txBody>
      </p:sp>
    </p:spTree>
    <p:extLst>
      <p:ext uri="{BB962C8B-B14F-4D97-AF65-F5344CB8AC3E}">
        <p14:creationId xmlns:p14="http://schemas.microsoft.com/office/powerpoint/2010/main" val="4000082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halem.jpg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100000" pressure="11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769602">
            <a:off x="5217588" y="3408595"/>
            <a:ext cx="3372318" cy="2780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2" y="1961313"/>
            <a:ext cx="4968552" cy="762000"/>
          </a:xfrm>
        </p:spPr>
        <p:txBody>
          <a:bodyPr/>
          <a:lstStyle/>
          <a:p>
            <a:pPr algn="ctr"/>
            <a:r>
              <a:rPr lang="sv-SE" dirty="0" smtClean="0">
                <a:solidFill>
                  <a:srgbClr val="7A0000"/>
                </a:solidFill>
              </a:rPr>
              <a:t>Methodology</a:t>
            </a:r>
            <a:endParaRPr lang="sv-SE" dirty="0">
              <a:solidFill>
                <a:srgbClr val="7A0000"/>
              </a:solidFill>
            </a:endParaRPr>
          </a:p>
        </p:txBody>
      </p:sp>
      <p:sp>
        <p:nvSpPr>
          <p:cNvPr id="6" name="Rounded Rectangle 5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387009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Overcoming HW limitations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2813" y="1052736"/>
            <a:ext cx="8110537" cy="5184576"/>
          </a:xfrm>
        </p:spPr>
        <p:txBody>
          <a:bodyPr/>
          <a:lstStyle/>
          <a:p>
            <a:r>
              <a:rPr lang="en-US" sz="2800" dirty="0" smtClean="0"/>
              <a:t>Current hardware does not support:</a:t>
            </a:r>
          </a:p>
          <a:p>
            <a:pPr lvl="1"/>
            <a:r>
              <a:rPr lang="en-US" sz="2400" dirty="0" smtClean="0"/>
              <a:t>Per-core DVFS</a:t>
            </a:r>
          </a:p>
          <a:p>
            <a:pPr lvl="1"/>
            <a:r>
              <a:rPr lang="en-US" sz="2400" dirty="0" smtClean="0"/>
              <a:t>Low-overhead DVFS</a:t>
            </a:r>
          </a:p>
          <a:p>
            <a:pPr lvl="1"/>
            <a:r>
              <a:rPr lang="en-US" sz="2400" dirty="0" smtClean="0"/>
              <a:t>But getting there … </a:t>
            </a:r>
          </a:p>
          <a:p>
            <a:pPr lvl="1"/>
            <a:endParaRPr lang="en-US" sz="2400" dirty="0" smtClean="0"/>
          </a:p>
          <a:p>
            <a:endParaRPr lang="en-US" dirty="0" smtClean="0"/>
          </a:p>
        </p:txBody>
      </p:sp>
      <p:sp>
        <p:nvSpPr>
          <p:cNvPr id="4" name="Rounded Rectangle 3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Methodology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960717" y="4653136"/>
            <a:ext cx="8110537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®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800" b="1" dirty="0" smtClean="0"/>
              <a:t>Performance</a:t>
            </a:r>
            <a:r>
              <a:rPr lang="en-US" sz="2800" dirty="0" smtClean="0"/>
              <a:t>: Measured on real HW</a:t>
            </a:r>
          </a:p>
          <a:p>
            <a:r>
              <a:rPr lang="en-US" sz="2800" b="1" dirty="0" smtClean="0"/>
              <a:t>Energy</a:t>
            </a:r>
            <a:r>
              <a:rPr lang="en-US" sz="2800" dirty="0" smtClean="0"/>
              <a:t>: Modeled </a:t>
            </a:r>
            <a:r>
              <a:rPr lang="en-US" sz="2800" dirty="0" smtClean="0">
                <a:sym typeface="Wingdings" pitchFamily="2" charset="2"/>
              </a:rPr>
              <a:t>&amp;</a:t>
            </a:r>
            <a:r>
              <a:rPr lang="en-US" sz="2800" dirty="0" smtClean="0"/>
              <a:t> verified on real HW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1043608" y="3356992"/>
            <a:ext cx="7848872" cy="936104"/>
          </a:xfrm>
          <a:prstGeom prst="rect">
            <a:avLst/>
          </a:prstGeom>
          <a:solidFill>
            <a:srgbClr val="DF9696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Model the benefits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of per-core DVFS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>
                <a:solidFill>
                  <a:srgbClr val="000000"/>
                </a:solidFill>
              </a:rPr>
              <a:t>f</a:t>
            </a:r>
            <a:r>
              <a:rPr lang="en-US" sz="2000" b="1" kern="0" dirty="0" smtClean="0">
                <a:solidFill>
                  <a:srgbClr val="000000"/>
                </a:solidFill>
              </a:rPr>
              <a:t>or future </a:t>
            </a:r>
            <a:r>
              <a:rPr lang="en-US" sz="2000" b="1" kern="0" baseline="0" dirty="0" smtClean="0">
                <a:solidFill>
                  <a:srgbClr val="000000"/>
                </a:solidFill>
              </a:rPr>
              <a:t>hardware !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1860" y="6488668"/>
            <a:ext cx="59766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Spiliopoulos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et.al. 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Green Governors 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–IGCC 2011</a:t>
            </a:r>
          </a:p>
        </p:txBody>
      </p:sp>
    </p:spTree>
    <p:extLst>
      <p:ext uri="{BB962C8B-B14F-4D97-AF65-F5344CB8AC3E}">
        <p14:creationId xmlns:p14="http://schemas.microsoft.com/office/powerpoint/2010/main" val="30709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build="p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2411760" y="1628800"/>
            <a:ext cx="5184576" cy="108012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538" y="3048000"/>
            <a:ext cx="8162925" cy="762000"/>
          </a:xfrm>
        </p:spPr>
        <p:txBody>
          <a:bodyPr/>
          <a:lstStyle/>
          <a:p>
            <a:pPr algn="ctr"/>
            <a:r>
              <a:rPr lang="sv-SE" dirty="0" smtClean="0"/>
              <a:t>Evaluation</a:t>
            </a:r>
            <a:endParaRPr lang="sv-SE" dirty="0"/>
          </a:p>
        </p:txBody>
      </p:sp>
      <p:sp>
        <p:nvSpPr>
          <p:cNvPr id="6" name="Rectangle 5"/>
          <p:cNvSpPr/>
          <p:nvPr/>
        </p:nvSpPr>
        <p:spPr bwMode="auto">
          <a:xfrm>
            <a:off x="1763688" y="5860058"/>
            <a:ext cx="7272808" cy="54006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71600" y="2181282"/>
            <a:ext cx="450409" cy="4305689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63875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1556792"/>
            <a:ext cx="3451845" cy="3701376"/>
          </a:xfrm>
        </p:spPr>
      </p:pic>
      <p:sp>
        <p:nvSpPr>
          <p:cNvPr id="5" name="Rounded Rectangle 4"/>
          <p:cNvSpPr/>
          <p:nvPr/>
        </p:nvSpPr>
        <p:spPr bwMode="auto">
          <a:xfrm>
            <a:off x="1835696" y="3789040"/>
            <a:ext cx="6264696" cy="2075126"/>
          </a:xfrm>
          <a:prstGeom prst="roundRect">
            <a:avLst/>
          </a:prstGeom>
          <a:solidFill>
            <a:srgbClr val="9E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</a:rPr>
              <a:t>Keep</a:t>
            </a:r>
            <a:r>
              <a:rPr kumimoji="0" lang="sv-SE" sz="4400" b="0" i="0" u="none" strike="noStrike" cap="none" normalizeH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Verdana" panose="020B0604030504040204" pitchFamily="34" charset="0"/>
              </a:rPr>
              <a:t> PERFORMANCE!</a:t>
            </a:r>
            <a:endParaRPr kumimoji="0" lang="sv-SE" sz="4400" b="0" i="0" u="none" strike="noStrike" cap="none" normalizeH="0" baseline="0" dirty="0" smtClean="0">
              <a:ln>
                <a:noFill/>
              </a:ln>
              <a:solidFill>
                <a:schemeClr val="accent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1461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109191"/>
            <a:ext cx="8162925" cy="769441"/>
          </a:xfrm>
        </p:spPr>
        <p:txBody>
          <a:bodyPr/>
          <a:lstStyle/>
          <a:p>
            <a:r>
              <a:rPr lang="sv-SE" dirty="0" err="1" smtClean="0"/>
              <a:t>Coupled</a:t>
            </a:r>
            <a:r>
              <a:rPr lang="sv-SE" dirty="0" smtClean="0"/>
              <a:t> </a:t>
            </a:r>
            <a:r>
              <a:rPr lang="sv-SE" dirty="0" err="1" smtClean="0"/>
              <a:t>execution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56992"/>
            <a:ext cx="4101220" cy="2664296"/>
          </a:xfrm>
        </p:spPr>
      </p:pic>
      <p:sp>
        <p:nvSpPr>
          <p:cNvPr id="37" name="TextBox 36"/>
          <p:cNvSpPr txBox="1"/>
          <p:nvPr/>
        </p:nvSpPr>
        <p:spPr>
          <a:xfrm>
            <a:off x="1950306" y="3152372"/>
            <a:ext cx="2559708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RunTime</a:t>
            </a:r>
            <a:r>
              <a:rPr lang="en-US" sz="1400" dirty="0" smtClean="0">
                <a:latin typeface="Calibri"/>
              </a:rPr>
              <a:t> 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Evaluation</a:t>
            </a:r>
          </a:p>
        </p:txBody>
      </p:sp>
      <p:sp>
        <p:nvSpPr>
          <p:cNvPr id="39" name="Rectangular Callout 38"/>
          <p:cNvSpPr/>
          <p:nvPr/>
        </p:nvSpPr>
        <p:spPr bwMode="auto">
          <a:xfrm>
            <a:off x="899592" y="6123737"/>
            <a:ext cx="1763466" cy="504056"/>
          </a:xfrm>
          <a:prstGeom prst="wedgeRectCallout">
            <a:avLst>
              <a:gd name="adj1" fmla="val -12148"/>
              <a:gd name="adj2" fmla="val -195777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691680" y="4005064"/>
            <a:ext cx="3142586" cy="17281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771800" y="58772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950306" y="3152372"/>
            <a:ext cx="2559708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RunTime</a:t>
            </a:r>
            <a:r>
              <a:rPr lang="en-US" sz="1400" dirty="0" smtClean="0">
                <a:latin typeface="Calibri"/>
              </a:rPr>
              <a:t> 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683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109191"/>
            <a:ext cx="8162925" cy="769441"/>
          </a:xfrm>
        </p:spPr>
        <p:txBody>
          <a:bodyPr/>
          <a:lstStyle/>
          <a:p>
            <a:r>
              <a:rPr lang="sv-SE" dirty="0" err="1"/>
              <a:t>Coupled</a:t>
            </a:r>
            <a:r>
              <a:rPr lang="sv-SE" dirty="0"/>
              <a:t> </a:t>
            </a:r>
            <a:r>
              <a:rPr lang="sv-SE" dirty="0" err="1"/>
              <a:t>execution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56992"/>
            <a:ext cx="4101220" cy="2664296"/>
          </a:xfrm>
        </p:spPr>
      </p:pic>
      <p:sp>
        <p:nvSpPr>
          <p:cNvPr id="37" name="TextBox 36"/>
          <p:cNvSpPr txBox="1"/>
          <p:nvPr/>
        </p:nvSpPr>
        <p:spPr>
          <a:xfrm>
            <a:off x="1950306" y="3152372"/>
            <a:ext cx="2559708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RunTime</a:t>
            </a:r>
            <a:r>
              <a:rPr lang="en-US" sz="1400" dirty="0" smtClean="0">
                <a:latin typeface="Calibri"/>
              </a:rPr>
              <a:t> 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Evaluation</a:t>
            </a:r>
          </a:p>
        </p:txBody>
      </p:sp>
      <p:sp>
        <p:nvSpPr>
          <p:cNvPr id="39" name="Rectangular Callout 38"/>
          <p:cNvSpPr/>
          <p:nvPr/>
        </p:nvSpPr>
        <p:spPr bwMode="auto">
          <a:xfrm>
            <a:off x="899592" y="6123737"/>
            <a:ext cx="1763466" cy="504056"/>
          </a:xfrm>
          <a:prstGeom prst="wedgeRectCallout">
            <a:avLst>
              <a:gd name="adj1" fmla="val -12148"/>
              <a:gd name="adj2" fmla="val -195777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835696" y="4005064"/>
            <a:ext cx="2998570" cy="17281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771800" y="58772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07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109191"/>
            <a:ext cx="8162925" cy="769441"/>
          </a:xfrm>
        </p:spPr>
        <p:txBody>
          <a:bodyPr/>
          <a:lstStyle/>
          <a:p>
            <a:r>
              <a:rPr lang="sv-SE" dirty="0" err="1"/>
              <a:t>Coupled</a:t>
            </a:r>
            <a:r>
              <a:rPr lang="sv-SE" dirty="0"/>
              <a:t> </a:t>
            </a:r>
            <a:r>
              <a:rPr lang="sv-SE" dirty="0" err="1"/>
              <a:t>execution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56992"/>
            <a:ext cx="4101220" cy="2664296"/>
          </a:xfrm>
        </p:spPr>
      </p:pic>
      <p:sp>
        <p:nvSpPr>
          <p:cNvPr id="37" name="TextBox 36"/>
          <p:cNvSpPr txBox="1"/>
          <p:nvPr/>
        </p:nvSpPr>
        <p:spPr>
          <a:xfrm>
            <a:off x="1950306" y="3152372"/>
            <a:ext cx="2559708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RunTime</a:t>
            </a:r>
            <a:r>
              <a:rPr lang="en-US" sz="1400" dirty="0" smtClean="0">
                <a:latin typeface="Calibri"/>
              </a:rPr>
              <a:t> 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Evaluation</a:t>
            </a:r>
          </a:p>
        </p:txBody>
      </p:sp>
      <p:sp>
        <p:nvSpPr>
          <p:cNvPr id="39" name="Rectangular Callout 38"/>
          <p:cNvSpPr/>
          <p:nvPr/>
        </p:nvSpPr>
        <p:spPr bwMode="auto">
          <a:xfrm>
            <a:off x="899592" y="6123737"/>
            <a:ext cx="1763466" cy="504056"/>
          </a:xfrm>
          <a:prstGeom prst="wedgeRectCallout">
            <a:avLst>
              <a:gd name="adj1" fmla="val -12148"/>
              <a:gd name="adj2" fmla="val -195777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016000" y="4005064"/>
            <a:ext cx="2790000" cy="17281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771800" y="58772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07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109191"/>
            <a:ext cx="8162925" cy="769441"/>
          </a:xfrm>
        </p:spPr>
        <p:txBody>
          <a:bodyPr/>
          <a:lstStyle/>
          <a:p>
            <a:r>
              <a:rPr lang="sv-SE" dirty="0" err="1"/>
              <a:t>Coupled</a:t>
            </a:r>
            <a:r>
              <a:rPr lang="sv-SE" dirty="0"/>
              <a:t> </a:t>
            </a:r>
            <a:r>
              <a:rPr lang="sv-SE" dirty="0" err="1"/>
              <a:t>execution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56992"/>
            <a:ext cx="4101220" cy="2664296"/>
          </a:xfrm>
        </p:spPr>
      </p:pic>
      <p:sp>
        <p:nvSpPr>
          <p:cNvPr id="37" name="TextBox 36"/>
          <p:cNvSpPr txBox="1"/>
          <p:nvPr/>
        </p:nvSpPr>
        <p:spPr>
          <a:xfrm>
            <a:off x="1950306" y="3152372"/>
            <a:ext cx="2559708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RunTime</a:t>
            </a:r>
            <a:r>
              <a:rPr lang="en-US" sz="1400" dirty="0" smtClean="0">
                <a:latin typeface="Calibri"/>
              </a:rPr>
              <a:t> 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Evaluation</a:t>
            </a:r>
          </a:p>
        </p:txBody>
      </p:sp>
      <p:sp>
        <p:nvSpPr>
          <p:cNvPr id="39" name="Rectangular Callout 38"/>
          <p:cNvSpPr/>
          <p:nvPr/>
        </p:nvSpPr>
        <p:spPr bwMode="auto">
          <a:xfrm>
            <a:off x="899592" y="6123737"/>
            <a:ext cx="1763466" cy="504056"/>
          </a:xfrm>
          <a:prstGeom prst="wedgeRectCallout">
            <a:avLst>
              <a:gd name="adj1" fmla="val -12148"/>
              <a:gd name="adj2" fmla="val -195777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160000" y="4005064"/>
            <a:ext cx="2638530" cy="17281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771800" y="58772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07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109191"/>
            <a:ext cx="8162925" cy="769441"/>
          </a:xfrm>
        </p:spPr>
        <p:txBody>
          <a:bodyPr/>
          <a:lstStyle/>
          <a:p>
            <a:r>
              <a:rPr lang="sv-SE" dirty="0" err="1"/>
              <a:t>Coupled</a:t>
            </a:r>
            <a:r>
              <a:rPr lang="sv-SE" dirty="0"/>
              <a:t> </a:t>
            </a:r>
            <a:r>
              <a:rPr lang="sv-SE" dirty="0" err="1"/>
              <a:t>execution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56992"/>
            <a:ext cx="4101220" cy="2664296"/>
          </a:xfrm>
        </p:spPr>
      </p:pic>
      <p:sp>
        <p:nvSpPr>
          <p:cNvPr id="37" name="TextBox 36"/>
          <p:cNvSpPr txBox="1"/>
          <p:nvPr/>
        </p:nvSpPr>
        <p:spPr>
          <a:xfrm>
            <a:off x="1950306" y="3152372"/>
            <a:ext cx="2559708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RunTime</a:t>
            </a:r>
            <a:r>
              <a:rPr lang="en-US" sz="1400" dirty="0" smtClean="0">
                <a:latin typeface="Calibri"/>
              </a:rPr>
              <a:t> 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Evaluation</a:t>
            </a:r>
          </a:p>
        </p:txBody>
      </p:sp>
      <p:sp>
        <p:nvSpPr>
          <p:cNvPr id="39" name="Rectangular Callout 38"/>
          <p:cNvSpPr/>
          <p:nvPr/>
        </p:nvSpPr>
        <p:spPr bwMode="auto">
          <a:xfrm>
            <a:off x="899592" y="6123737"/>
            <a:ext cx="1763466" cy="504056"/>
          </a:xfrm>
          <a:prstGeom prst="wedgeRectCallout">
            <a:avLst>
              <a:gd name="adj1" fmla="val -12148"/>
              <a:gd name="adj2" fmla="val -195777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339752" y="4005064"/>
            <a:ext cx="2494514" cy="17281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771800" y="58772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07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109191"/>
            <a:ext cx="8162925" cy="769441"/>
          </a:xfrm>
        </p:spPr>
        <p:txBody>
          <a:bodyPr/>
          <a:lstStyle/>
          <a:p>
            <a:r>
              <a:rPr lang="sv-SE" dirty="0" err="1"/>
              <a:t>Coupled</a:t>
            </a:r>
            <a:r>
              <a:rPr lang="sv-SE" dirty="0"/>
              <a:t> </a:t>
            </a:r>
            <a:r>
              <a:rPr lang="sv-SE" dirty="0" err="1"/>
              <a:t>execution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56992"/>
            <a:ext cx="4101220" cy="2664296"/>
          </a:xfrm>
        </p:spPr>
      </p:pic>
      <p:sp>
        <p:nvSpPr>
          <p:cNvPr id="37" name="TextBox 36"/>
          <p:cNvSpPr txBox="1"/>
          <p:nvPr/>
        </p:nvSpPr>
        <p:spPr>
          <a:xfrm>
            <a:off x="1950306" y="3152372"/>
            <a:ext cx="2559708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RunTime</a:t>
            </a:r>
            <a:r>
              <a:rPr lang="en-US" sz="1400" dirty="0" smtClean="0">
                <a:latin typeface="Calibri"/>
              </a:rPr>
              <a:t> 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Evaluation</a:t>
            </a:r>
          </a:p>
        </p:txBody>
      </p:sp>
      <p:sp>
        <p:nvSpPr>
          <p:cNvPr id="39" name="Rectangular Callout 38"/>
          <p:cNvSpPr/>
          <p:nvPr/>
        </p:nvSpPr>
        <p:spPr bwMode="auto">
          <a:xfrm>
            <a:off x="899592" y="6123737"/>
            <a:ext cx="1763466" cy="504056"/>
          </a:xfrm>
          <a:prstGeom prst="wedgeRectCallout">
            <a:avLst>
              <a:gd name="adj1" fmla="val -12148"/>
              <a:gd name="adj2" fmla="val -195777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663058" y="4005064"/>
            <a:ext cx="2171208" cy="17281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771800" y="58772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64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Coupled</a:t>
            </a:r>
            <a:r>
              <a:rPr lang="sv-SE" dirty="0"/>
              <a:t> </a:t>
            </a:r>
            <a:r>
              <a:rPr lang="sv-SE" dirty="0" err="1"/>
              <a:t>execution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56992"/>
            <a:ext cx="4101220" cy="26642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76" y="3356992"/>
            <a:ext cx="4089789" cy="265687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950306" y="3152372"/>
            <a:ext cx="2559708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RunTime</a:t>
            </a:r>
            <a:r>
              <a:rPr lang="en-US" sz="1400" dirty="0" smtClean="0">
                <a:latin typeface="Calibri"/>
              </a:rPr>
              <a:t> 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Evaluation</a:t>
            </a:r>
          </a:p>
        </p:txBody>
      </p:sp>
      <p:sp>
        <p:nvSpPr>
          <p:cNvPr id="39" name="Rectangular Callout 38"/>
          <p:cNvSpPr/>
          <p:nvPr/>
        </p:nvSpPr>
        <p:spPr bwMode="auto">
          <a:xfrm>
            <a:off x="899592" y="6123737"/>
            <a:ext cx="1763466" cy="504056"/>
          </a:xfrm>
          <a:prstGeom prst="wedgeRectCallout">
            <a:avLst>
              <a:gd name="adj1" fmla="val -12148"/>
              <a:gd name="adj2" fmla="val -195777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663058" y="4005064"/>
            <a:ext cx="2171208" cy="17281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804248" y="5835705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74085" y="3152372"/>
            <a:ext cx="2287417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EnergyProfile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5935832" y="4005064"/>
            <a:ext cx="2956648" cy="17098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392482" y="3832639"/>
            <a:ext cx="411766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833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Coupled</a:t>
            </a:r>
            <a:r>
              <a:rPr lang="sv-SE" dirty="0"/>
              <a:t> </a:t>
            </a:r>
            <a:r>
              <a:rPr lang="sv-SE" dirty="0" err="1"/>
              <a:t>execution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56992"/>
            <a:ext cx="4101220" cy="26642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76" y="3356992"/>
            <a:ext cx="4089789" cy="265687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950306" y="3152372"/>
            <a:ext cx="2559708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RunTime</a:t>
            </a:r>
            <a:r>
              <a:rPr lang="en-US" sz="1400" dirty="0" smtClean="0">
                <a:latin typeface="Calibri"/>
              </a:rPr>
              <a:t> 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Evaluation</a:t>
            </a:r>
          </a:p>
        </p:txBody>
      </p:sp>
      <p:sp>
        <p:nvSpPr>
          <p:cNvPr id="39" name="Rectangular Callout 38"/>
          <p:cNvSpPr/>
          <p:nvPr/>
        </p:nvSpPr>
        <p:spPr bwMode="auto">
          <a:xfrm>
            <a:off x="899592" y="6123737"/>
            <a:ext cx="1763466" cy="504056"/>
          </a:xfrm>
          <a:prstGeom prst="wedgeRectCallout">
            <a:avLst>
              <a:gd name="adj1" fmla="val -12148"/>
              <a:gd name="adj2" fmla="val -195777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663058" y="4005064"/>
            <a:ext cx="2171208" cy="17281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804248" y="5835705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74085" y="3152372"/>
            <a:ext cx="2287417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EnergyProfile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074085" y="4005064"/>
            <a:ext cx="2818395" cy="17098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392482" y="3832639"/>
            <a:ext cx="411766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30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Coupled</a:t>
            </a:r>
            <a:r>
              <a:rPr lang="sv-SE" dirty="0"/>
              <a:t> </a:t>
            </a:r>
            <a:r>
              <a:rPr lang="sv-SE" dirty="0" err="1"/>
              <a:t>execution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56992"/>
            <a:ext cx="4101220" cy="26642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76" y="3356992"/>
            <a:ext cx="4089789" cy="265687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950306" y="3152372"/>
            <a:ext cx="2559708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RunTime</a:t>
            </a:r>
            <a:r>
              <a:rPr lang="en-US" sz="1400" dirty="0" smtClean="0">
                <a:latin typeface="Calibri"/>
              </a:rPr>
              <a:t> 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Evaluation</a:t>
            </a:r>
          </a:p>
        </p:txBody>
      </p:sp>
      <p:sp>
        <p:nvSpPr>
          <p:cNvPr id="39" name="Rectangular Callout 38"/>
          <p:cNvSpPr/>
          <p:nvPr/>
        </p:nvSpPr>
        <p:spPr bwMode="auto">
          <a:xfrm>
            <a:off x="899592" y="6123737"/>
            <a:ext cx="1763466" cy="504056"/>
          </a:xfrm>
          <a:prstGeom prst="wedgeRectCallout">
            <a:avLst>
              <a:gd name="adj1" fmla="val -12148"/>
              <a:gd name="adj2" fmla="val -195777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663058" y="4005064"/>
            <a:ext cx="2171208" cy="17281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804248" y="5835705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74085" y="3152372"/>
            <a:ext cx="2287417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EnergyProfile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228184" y="4005064"/>
            <a:ext cx="2664296" cy="17098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392482" y="3832639"/>
            <a:ext cx="411766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30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Coupled</a:t>
            </a:r>
            <a:r>
              <a:rPr lang="sv-SE" dirty="0"/>
              <a:t> </a:t>
            </a:r>
            <a:r>
              <a:rPr lang="sv-SE" dirty="0" err="1"/>
              <a:t>execution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56992"/>
            <a:ext cx="4101220" cy="26642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76" y="3356992"/>
            <a:ext cx="4089789" cy="265687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950306" y="3152372"/>
            <a:ext cx="2559708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RunTime</a:t>
            </a:r>
            <a:r>
              <a:rPr lang="en-US" sz="1400" dirty="0" smtClean="0">
                <a:latin typeface="Calibri"/>
              </a:rPr>
              <a:t> 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Evaluation</a:t>
            </a:r>
          </a:p>
        </p:txBody>
      </p:sp>
      <p:sp>
        <p:nvSpPr>
          <p:cNvPr id="39" name="Rectangular Callout 38"/>
          <p:cNvSpPr/>
          <p:nvPr/>
        </p:nvSpPr>
        <p:spPr bwMode="auto">
          <a:xfrm>
            <a:off x="899592" y="6123737"/>
            <a:ext cx="1763466" cy="504056"/>
          </a:xfrm>
          <a:prstGeom prst="wedgeRectCallout">
            <a:avLst>
              <a:gd name="adj1" fmla="val -12148"/>
              <a:gd name="adj2" fmla="val -195777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663058" y="4005064"/>
            <a:ext cx="2171208" cy="17281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804248" y="5835705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74085" y="3152372"/>
            <a:ext cx="2287417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EnergyProfile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392482" y="4005064"/>
            <a:ext cx="2499998" cy="17098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392482" y="3832639"/>
            <a:ext cx="411766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30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109191"/>
            <a:ext cx="8162925" cy="769441"/>
          </a:xfrm>
        </p:spPr>
        <p:txBody>
          <a:bodyPr/>
          <a:lstStyle/>
          <a:p>
            <a:r>
              <a:rPr lang="en-US" dirty="0" smtClean="0"/>
              <a:t>Motivation &amp;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5772" y="1556792"/>
            <a:ext cx="8110537" cy="504056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DFVS </a:t>
            </a:r>
            <a:r>
              <a:rPr lang="en-US" sz="2800" dirty="0" smtClean="0">
                <a:sym typeface="Wingdings" panose="05000000000000000000" pitchFamily="2" charset="2"/>
              </a:rPr>
              <a:t> power management …</a:t>
            </a:r>
            <a:endParaRPr lang="en-US" sz="2800" dirty="0" smtClean="0"/>
          </a:p>
          <a:p>
            <a:pPr lvl="1"/>
            <a:r>
              <a:rPr lang="en-US" sz="2400" dirty="0" smtClean="0"/>
              <a:t>                       Quadratic power </a:t>
            </a:r>
            <a:r>
              <a:rPr lang="en-US" sz="2400" dirty="0"/>
              <a:t>improvement </a:t>
            </a:r>
            <a:r>
              <a:rPr lang="en-US" sz="2400" dirty="0" smtClean="0"/>
              <a:t>(</a:t>
            </a:r>
            <a:r>
              <a:rPr lang="en-US" sz="2400" dirty="0" smtClean="0">
                <a:latin typeface="Monotype Corsiva" pitchFamily="66" charset="0"/>
              </a:rPr>
              <a:t>f</a:t>
            </a:r>
            <a:r>
              <a:rPr lang="en-US" sz="2400" dirty="0" smtClean="0"/>
              <a:t>, V</a:t>
            </a:r>
            <a:r>
              <a:rPr lang="en-US" sz="2400" baseline="30000" dirty="0" smtClean="0"/>
              <a:t>2</a:t>
            </a:r>
            <a:r>
              <a:rPr lang="en-US" sz="2400" dirty="0" smtClean="0"/>
              <a:t>) at most linear performance </a:t>
            </a:r>
            <a:r>
              <a:rPr lang="en-US" sz="2400" dirty="0"/>
              <a:t>slowdown (</a:t>
            </a:r>
            <a:r>
              <a:rPr lang="en-US" sz="2400" dirty="0" smtClean="0">
                <a:latin typeface="Monotype Corsiva" pitchFamily="66" charset="0"/>
              </a:rPr>
              <a:t>f </a:t>
            </a:r>
            <a:r>
              <a:rPr lang="en-US" sz="2400" dirty="0" smtClean="0"/>
              <a:t>) </a:t>
            </a:r>
          </a:p>
          <a:p>
            <a:pPr lvl="2"/>
            <a:r>
              <a:rPr lang="en-US" sz="2000" dirty="0" err="1" smtClean="0">
                <a:solidFill>
                  <a:schemeClr val="bg2">
                    <a:lumMod val="25000"/>
                  </a:schemeClr>
                </a:solidFill>
              </a:rPr>
              <a:t>Dennard</a:t>
            </a:r>
            <a:r>
              <a:rPr lang="en-US" sz="2000" dirty="0" smtClean="0">
                <a:solidFill>
                  <a:schemeClr val="bg2">
                    <a:lumMod val="25000"/>
                  </a:schemeClr>
                </a:solidFill>
              </a:rPr>
              <a:t> scaling problem</a:t>
            </a:r>
          </a:p>
          <a:p>
            <a:pPr marL="914400" lvl="2" indent="0">
              <a:buNone/>
            </a:pPr>
            <a:endParaRPr lang="en-US" sz="20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800" dirty="0" smtClean="0"/>
              <a:t>D</a:t>
            </a:r>
            <a:r>
              <a:rPr lang="en-US" sz="2800" b="1" dirty="0" smtClean="0">
                <a:solidFill>
                  <a:srgbClr val="FF0000"/>
                </a:solidFill>
              </a:rPr>
              <a:t>V</a:t>
            </a:r>
            <a:r>
              <a:rPr lang="en-US" sz="2800" dirty="0" smtClean="0"/>
              <a:t>FS </a:t>
            </a:r>
            <a:r>
              <a:rPr lang="en-US" sz="2800" dirty="0" smtClean="0">
                <a:sym typeface="Wingdings" panose="05000000000000000000" pitchFamily="2" charset="2"/>
              </a:rPr>
              <a:t>is dead! Long live DV</a:t>
            </a:r>
            <a:r>
              <a:rPr lang="en-US" sz="28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F</a:t>
            </a:r>
            <a:r>
              <a:rPr lang="en-US" sz="2800" dirty="0" smtClean="0">
                <a:sym typeface="Wingdings" panose="05000000000000000000" pitchFamily="2" charset="2"/>
              </a:rPr>
              <a:t>S!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Must make DVFS much more efficient</a:t>
            </a:r>
          </a:p>
          <a:p>
            <a:pPr lvl="1"/>
            <a:r>
              <a:rPr lang="en-US" sz="2400" dirty="0" smtClean="0"/>
              <a:t>Optimize the </a:t>
            </a:r>
            <a:r>
              <a:rPr lang="en-US" sz="2400" b="1" dirty="0" smtClean="0"/>
              <a:t>software to match the hardware</a:t>
            </a:r>
            <a:endParaRPr lang="en-US" sz="2400" b="1" i="1" u="sng" dirty="0"/>
          </a:p>
          <a:p>
            <a:pPr marL="0" indent="0" algn="ctr">
              <a:buNone/>
            </a:pPr>
            <a:endParaRPr lang="en-US" sz="2800" b="1" dirty="0" smtClean="0">
              <a:solidFill>
                <a:srgbClr val="7A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91680" y="2060848"/>
            <a:ext cx="2016224" cy="461665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7A0000"/>
                </a:solidFill>
              </a:rPr>
              <a:t>P≈C</a:t>
            </a:r>
            <a:r>
              <a:rPr lang="en-US" b="1" baseline="-25000" dirty="0" err="1" smtClean="0">
                <a:solidFill>
                  <a:srgbClr val="7A0000"/>
                </a:solidFill>
              </a:rPr>
              <a:t>eff</a:t>
            </a:r>
            <a:r>
              <a:rPr lang="en-US" b="1" baseline="-25000" dirty="0" smtClean="0">
                <a:solidFill>
                  <a:srgbClr val="7A0000"/>
                </a:solidFill>
              </a:rPr>
              <a:t>  </a:t>
            </a:r>
            <a:r>
              <a:rPr lang="en-US" b="1" dirty="0" smtClean="0">
                <a:solidFill>
                  <a:srgbClr val="7A0000"/>
                </a:solidFill>
                <a:latin typeface="Monotype Corsiva" pitchFamily="66" charset="0"/>
              </a:rPr>
              <a:t>f  </a:t>
            </a:r>
            <a:r>
              <a:rPr lang="en-US" b="1" dirty="0" smtClean="0">
                <a:solidFill>
                  <a:srgbClr val="7A0000"/>
                </a:solidFill>
              </a:rPr>
              <a:t>V</a:t>
            </a:r>
            <a:r>
              <a:rPr lang="en-US" b="1" baseline="30000" dirty="0" smtClean="0">
                <a:solidFill>
                  <a:srgbClr val="7A0000"/>
                </a:solidFill>
              </a:rPr>
              <a:t>2</a:t>
            </a:r>
            <a:endParaRPr lang="en-US" b="1" dirty="0">
              <a:solidFill>
                <a:srgbClr val="7A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89602" y="836712"/>
            <a:ext cx="7902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DVFS</a:t>
            </a:r>
            <a:r>
              <a:rPr lang="en-US" sz="1800" dirty="0"/>
              <a:t>:</a:t>
            </a:r>
            <a:r>
              <a:rPr lang="en-US" sz="1800" dirty="0" smtClean="0"/>
              <a:t> </a:t>
            </a:r>
            <a:r>
              <a:rPr lang="en-US" sz="1800" b="1" dirty="0" smtClean="0"/>
              <a:t>D</a:t>
            </a:r>
            <a:r>
              <a:rPr lang="en-US" sz="1800" dirty="0" smtClean="0"/>
              <a:t>ynamic </a:t>
            </a:r>
            <a:r>
              <a:rPr lang="en-US" sz="1800" b="1" dirty="0" smtClean="0"/>
              <a:t>V</a:t>
            </a:r>
            <a:r>
              <a:rPr lang="en-US" sz="1800" dirty="0" smtClean="0"/>
              <a:t>oltage </a:t>
            </a:r>
            <a:r>
              <a:rPr lang="en-US" sz="1800" b="1" dirty="0" smtClean="0"/>
              <a:t>F</a:t>
            </a:r>
            <a:r>
              <a:rPr lang="en-US" sz="1800" dirty="0" smtClean="0"/>
              <a:t>requency </a:t>
            </a:r>
            <a:r>
              <a:rPr lang="en-US" sz="1800" b="1" dirty="0" smtClean="0"/>
              <a:t>S</a:t>
            </a:r>
            <a:r>
              <a:rPr lang="en-US" sz="1800" dirty="0" smtClean="0"/>
              <a:t>caling</a:t>
            </a:r>
          </a:p>
        </p:txBody>
      </p:sp>
      <p:sp>
        <p:nvSpPr>
          <p:cNvPr id="6" name="Rounded Rectangle 5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Background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956826" y="5589240"/>
            <a:ext cx="7836559" cy="7920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7A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7A0000"/>
                </a:solidFill>
              </a:rPr>
              <a:t>Automatically tune the code at compile time!</a:t>
            </a:r>
          </a:p>
        </p:txBody>
      </p:sp>
    </p:spTree>
    <p:extLst>
      <p:ext uri="{BB962C8B-B14F-4D97-AF65-F5344CB8AC3E}">
        <p14:creationId xmlns:p14="http://schemas.microsoft.com/office/powerpoint/2010/main" val="3319661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Coupled</a:t>
            </a:r>
            <a:r>
              <a:rPr lang="sv-SE" dirty="0"/>
              <a:t> </a:t>
            </a:r>
            <a:r>
              <a:rPr lang="sv-SE" dirty="0" err="1"/>
              <a:t>execution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56992"/>
            <a:ext cx="4101220" cy="26642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76" y="3356992"/>
            <a:ext cx="4089789" cy="265687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950306" y="3152372"/>
            <a:ext cx="2559708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RunTime</a:t>
            </a:r>
            <a:r>
              <a:rPr lang="en-US" sz="1400" dirty="0" smtClean="0">
                <a:latin typeface="Calibri"/>
              </a:rPr>
              <a:t> 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Evaluation</a:t>
            </a:r>
          </a:p>
        </p:txBody>
      </p:sp>
      <p:sp>
        <p:nvSpPr>
          <p:cNvPr id="39" name="Rectangular Callout 38"/>
          <p:cNvSpPr/>
          <p:nvPr/>
        </p:nvSpPr>
        <p:spPr bwMode="auto">
          <a:xfrm>
            <a:off x="899592" y="6123737"/>
            <a:ext cx="1763466" cy="504056"/>
          </a:xfrm>
          <a:prstGeom prst="wedgeRectCallout">
            <a:avLst>
              <a:gd name="adj1" fmla="val -12148"/>
              <a:gd name="adj2" fmla="val -195777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663058" y="4005064"/>
            <a:ext cx="2171208" cy="17281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809400" y="5869846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74085" y="3152372"/>
            <a:ext cx="2287417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EnergyProfile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566400" y="4005064"/>
            <a:ext cx="2403240" cy="17098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566400" y="3832638"/>
            <a:ext cx="237848" cy="26243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30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Coupled</a:t>
            </a:r>
            <a:r>
              <a:rPr lang="sv-SE" dirty="0"/>
              <a:t> </a:t>
            </a:r>
            <a:r>
              <a:rPr lang="sv-SE" dirty="0" err="1"/>
              <a:t>execution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56992"/>
            <a:ext cx="4101220" cy="26642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76" y="3356992"/>
            <a:ext cx="4089789" cy="265687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950306" y="3152372"/>
            <a:ext cx="2559708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RunTime</a:t>
            </a:r>
            <a:r>
              <a:rPr lang="en-US" sz="1400" dirty="0" smtClean="0">
                <a:latin typeface="Calibri"/>
              </a:rPr>
              <a:t> 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Evaluation</a:t>
            </a:r>
          </a:p>
        </p:txBody>
      </p:sp>
      <p:sp>
        <p:nvSpPr>
          <p:cNvPr id="39" name="Rectangular Callout 38"/>
          <p:cNvSpPr/>
          <p:nvPr/>
        </p:nvSpPr>
        <p:spPr bwMode="auto">
          <a:xfrm>
            <a:off x="899592" y="6123737"/>
            <a:ext cx="1763466" cy="504056"/>
          </a:xfrm>
          <a:prstGeom prst="wedgeRectCallout">
            <a:avLst>
              <a:gd name="adj1" fmla="val -12148"/>
              <a:gd name="adj2" fmla="val -195777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663058" y="4005064"/>
            <a:ext cx="2171208" cy="17281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804248" y="5835705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74085" y="3152372"/>
            <a:ext cx="2287417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EnergyProfile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804248" y="4005064"/>
            <a:ext cx="2088232" cy="17098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30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Coupled</a:t>
            </a:r>
            <a:r>
              <a:rPr lang="sv-SE" dirty="0"/>
              <a:t> </a:t>
            </a:r>
            <a:r>
              <a:rPr lang="sv-SE" dirty="0" smtClean="0"/>
              <a:t>vs Manual DAE</a:t>
            </a:r>
            <a:endParaRPr lang="sv-S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56992"/>
            <a:ext cx="4101220" cy="26642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76" y="3356992"/>
            <a:ext cx="4089789" cy="265687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950306" y="3152372"/>
            <a:ext cx="2559708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RunTime</a:t>
            </a:r>
            <a:r>
              <a:rPr lang="en-US" sz="1400" dirty="0" smtClean="0">
                <a:latin typeface="Calibri"/>
              </a:rPr>
              <a:t> 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Evaluation</a:t>
            </a:r>
          </a:p>
        </p:txBody>
      </p:sp>
      <p:sp>
        <p:nvSpPr>
          <p:cNvPr id="39" name="Rectangular Callout 38"/>
          <p:cNvSpPr/>
          <p:nvPr/>
        </p:nvSpPr>
        <p:spPr bwMode="auto">
          <a:xfrm>
            <a:off x="899592" y="6173688"/>
            <a:ext cx="1763466" cy="504056"/>
          </a:xfrm>
          <a:prstGeom prst="wedgeRectCallout">
            <a:avLst>
              <a:gd name="adj1" fmla="val -12148"/>
              <a:gd name="adj2" fmla="val -195777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833200" y="4005064"/>
            <a:ext cx="1980000" cy="17281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804248" y="5835705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804248" y="4005064"/>
            <a:ext cx="2088232" cy="17098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2678530" y="6173688"/>
            <a:ext cx="1763466" cy="504056"/>
          </a:xfrm>
          <a:prstGeom prst="wedgeRectCallout">
            <a:avLst>
              <a:gd name="adj1" fmla="val -46524"/>
              <a:gd name="adj2" fmla="val -132396"/>
            </a:avLst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Access: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004320" y="5835705"/>
            <a:ext cx="765166" cy="2520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6" name="Rectangular Callout 15"/>
          <p:cNvSpPr/>
          <p:nvPr/>
        </p:nvSpPr>
        <p:spPr bwMode="auto">
          <a:xfrm>
            <a:off x="4441996" y="6173688"/>
            <a:ext cx="2736304" cy="504056"/>
          </a:xfrm>
          <a:prstGeom prst="wedgeRectCallout">
            <a:avLst>
              <a:gd name="adj1" fmla="val -114105"/>
              <a:gd name="adj2" fmla="val -241095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Execute: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1248533" y="2474498"/>
            <a:ext cx="3585733" cy="51088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Performance “unaffected”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3124502" y="2985386"/>
            <a:ext cx="206" cy="57679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  <p:sp>
        <p:nvSpPr>
          <p:cNvPr id="27" name="TextBox 26"/>
          <p:cNvSpPr txBox="1"/>
          <p:nvPr/>
        </p:nvSpPr>
        <p:spPr>
          <a:xfrm>
            <a:off x="6074085" y="3152372"/>
            <a:ext cx="2287417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EnergyProfile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829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Coupled</a:t>
            </a:r>
            <a:r>
              <a:rPr lang="sv-SE" dirty="0"/>
              <a:t> vs Manual DAE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56992"/>
            <a:ext cx="4101220" cy="26642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76" y="3356992"/>
            <a:ext cx="4089789" cy="265687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950306" y="3152372"/>
            <a:ext cx="2559708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RunTime</a:t>
            </a:r>
            <a:r>
              <a:rPr lang="en-US" sz="1400" dirty="0" smtClean="0">
                <a:latin typeface="Calibri"/>
              </a:rPr>
              <a:t> 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Evaluation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988000" y="4005064"/>
            <a:ext cx="1872032" cy="17281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804248" y="5835705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74085" y="3152372"/>
            <a:ext cx="2287417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EnergyProfile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804248" y="4005064"/>
            <a:ext cx="2088232" cy="17098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899592" y="6173688"/>
            <a:ext cx="1763466" cy="504056"/>
          </a:xfrm>
          <a:prstGeom prst="wedgeRectCallout">
            <a:avLst>
              <a:gd name="adj1" fmla="val -12148"/>
              <a:gd name="adj2" fmla="val -195777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 bwMode="auto">
          <a:xfrm>
            <a:off x="2678530" y="6173688"/>
            <a:ext cx="1763466" cy="504056"/>
          </a:xfrm>
          <a:prstGeom prst="wedgeRectCallout">
            <a:avLst>
              <a:gd name="adj1" fmla="val -46524"/>
              <a:gd name="adj2" fmla="val -132396"/>
            </a:avLst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Access: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004320" y="5835705"/>
            <a:ext cx="765166" cy="2520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 bwMode="auto">
          <a:xfrm>
            <a:off x="4441996" y="6173688"/>
            <a:ext cx="2736304" cy="504056"/>
          </a:xfrm>
          <a:prstGeom prst="wedgeRectCallout">
            <a:avLst>
              <a:gd name="adj1" fmla="val -114105"/>
              <a:gd name="adj2" fmla="val -241095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Execute: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1248533" y="2474498"/>
            <a:ext cx="3585733" cy="51088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Performance “unaffected”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3124502" y="2985386"/>
            <a:ext cx="206" cy="57679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</p:spTree>
    <p:extLst>
      <p:ext uri="{BB962C8B-B14F-4D97-AF65-F5344CB8AC3E}">
        <p14:creationId xmlns:p14="http://schemas.microsoft.com/office/powerpoint/2010/main" val="139595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Coupled</a:t>
            </a:r>
            <a:r>
              <a:rPr lang="sv-SE" dirty="0"/>
              <a:t> vs Manual DAE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56992"/>
            <a:ext cx="4101220" cy="26642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76" y="3356992"/>
            <a:ext cx="4089789" cy="265687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950306" y="3152372"/>
            <a:ext cx="2559708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RunTime</a:t>
            </a:r>
            <a:r>
              <a:rPr lang="en-US" sz="1400" dirty="0" smtClean="0">
                <a:latin typeface="Calibri"/>
              </a:rPr>
              <a:t> 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Evaluation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2988000" y="4005064"/>
            <a:ext cx="1872032" cy="17281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804248" y="5835705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74085" y="3152372"/>
            <a:ext cx="2287417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EnergyProfile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804248" y="4005064"/>
            <a:ext cx="2088232" cy="17098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899592" y="6173688"/>
            <a:ext cx="1763466" cy="504056"/>
          </a:xfrm>
          <a:prstGeom prst="wedgeRectCallout">
            <a:avLst>
              <a:gd name="adj1" fmla="val -12148"/>
              <a:gd name="adj2" fmla="val -195777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 bwMode="auto">
          <a:xfrm>
            <a:off x="2678530" y="6173688"/>
            <a:ext cx="1763466" cy="504056"/>
          </a:xfrm>
          <a:prstGeom prst="wedgeRectCallout">
            <a:avLst>
              <a:gd name="adj1" fmla="val -46524"/>
              <a:gd name="adj2" fmla="val -132396"/>
            </a:avLst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Access: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004320" y="5835705"/>
            <a:ext cx="765166" cy="2520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 bwMode="auto">
          <a:xfrm>
            <a:off x="4441996" y="6173688"/>
            <a:ext cx="2736304" cy="504056"/>
          </a:xfrm>
          <a:prstGeom prst="wedgeRectCallout">
            <a:avLst>
              <a:gd name="adj1" fmla="val -114105"/>
              <a:gd name="adj2" fmla="val -241095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Execute: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1248533" y="2474498"/>
            <a:ext cx="3585733" cy="51088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Performance “unaffected”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3124502" y="2985386"/>
            <a:ext cx="206" cy="57679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</p:spTree>
    <p:extLst>
      <p:ext uri="{BB962C8B-B14F-4D97-AF65-F5344CB8AC3E}">
        <p14:creationId xmlns:p14="http://schemas.microsoft.com/office/powerpoint/2010/main" val="287262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Coupled</a:t>
            </a:r>
            <a:r>
              <a:rPr lang="sv-SE" dirty="0"/>
              <a:t> vs Manual DAE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56992"/>
            <a:ext cx="4101220" cy="26642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76" y="3356992"/>
            <a:ext cx="4089789" cy="265687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950306" y="3152372"/>
            <a:ext cx="2559708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RunTime</a:t>
            </a:r>
            <a:r>
              <a:rPr lang="en-US" sz="1400" dirty="0" smtClean="0">
                <a:latin typeface="Calibri"/>
              </a:rPr>
              <a:t> 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Evaluation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168000" y="4005064"/>
            <a:ext cx="1638000" cy="17281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804248" y="5835705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74085" y="3152372"/>
            <a:ext cx="2287417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EnergyProfile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804248" y="4005064"/>
            <a:ext cx="2088232" cy="17098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899592" y="6173688"/>
            <a:ext cx="1763466" cy="504056"/>
          </a:xfrm>
          <a:prstGeom prst="wedgeRectCallout">
            <a:avLst>
              <a:gd name="adj1" fmla="val -12148"/>
              <a:gd name="adj2" fmla="val -195777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 bwMode="auto">
          <a:xfrm>
            <a:off x="2678530" y="6173688"/>
            <a:ext cx="1763466" cy="504056"/>
          </a:xfrm>
          <a:prstGeom prst="wedgeRectCallout">
            <a:avLst>
              <a:gd name="adj1" fmla="val -46524"/>
              <a:gd name="adj2" fmla="val -132396"/>
            </a:avLst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Access: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004320" y="5835705"/>
            <a:ext cx="765166" cy="2520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 bwMode="auto">
          <a:xfrm>
            <a:off x="4441996" y="6173688"/>
            <a:ext cx="2736304" cy="504056"/>
          </a:xfrm>
          <a:prstGeom prst="wedgeRectCallout">
            <a:avLst>
              <a:gd name="adj1" fmla="val -114105"/>
              <a:gd name="adj2" fmla="val -241095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Execute: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1248533" y="2474498"/>
            <a:ext cx="3585733" cy="51088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Performance “unaffected”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3124502" y="2985386"/>
            <a:ext cx="206" cy="57679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</p:spTree>
    <p:extLst>
      <p:ext uri="{BB962C8B-B14F-4D97-AF65-F5344CB8AC3E}">
        <p14:creationId xmlns:p14="http://schemas.microsoft.com/office/powerpoint/2010/main" val="287262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Coupled</a:t>
            </a:r>
            <a:r>
              <a:rPr lang="sv-SE" dirty="0"/>
              <a:t> vs Manual DAE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56992"/>
            <a:ext cx="4101220" cy="26642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76" y="3356992"/>
            <a:ext cx="4089789" cy="265687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950306" y="3152372"/>
            <a:ext cx="2559708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RunTime</a:t>
            </a:r>
            <a:r>
              <a:rPr lang="en-US" sz="1400" dirty="0" smtClean="0">
                <a:latin typeface="Calibri"/>
              </a:rPr>
              <a:t> 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Evaluation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347864" y="4005064"/>
            <a:ext cx="1512168" cy="17281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804248" y="5835705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74085" y="3152372"/>
            <a:ext cx="2287417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EnergyProfile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804248" y="4005064"/>
            <a:ext cx="2088232" cy="17098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899592" y="6173688"/>
            <a:ext cx="1763466" cy="504056"/>
          </a:xfrm>
          <a:prstGeom prst="wedgeRectCallout">
            <a:avLst>
              <a:gd name="adj1" fmla="val -12148"/>
              <a:gd name="adj2" fmla="val -195777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 bwMode="auto">
          <a:xfrm>
            <a:off x="2678530" y="6173688"/>
            <a:ext cx="1763466" cy="504056"/>
          </a:xfrm>
          <a:prstGeom prst="wedgeRectCallout">
            <a:avLst>
              <a:gd name="adj1" fmla="val -46524"/>
              <a:gd name="adj2" fmla="val -132396"/>
            </a:avLst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Access: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004320" y="5835705"/>
            <a:ext cx="765166" cy="2520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 bwMode="auto">
          <a:xfrm>
            <a:off x="4441996" y="6173688"/>
            <a:ext cx="2736304" cy="504056"/>
          </a:xfrm>
          <a:prstGeom prst="wedgeRectCallout">
            <a:avLst>
              <a:gd name="adj1" fmla="val -114105"/>
              <a:gd name="adj2" fmla="val -241095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Execute: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1248533" y="2474498"/>
            <a:ext cx="3585733" cy="51088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Performance “unaffected”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3124502" y="2985386"/>
            <a:ext cx="206" cy="57679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</p:spTree>
    <p:extLst>
      <p:ext uri="{BB962C8B-B14F-4D97-AF65-F5344CB8AC3E}">
        <p14:creationId xmlns:p14="http://schemas.microsoft.com/office/powerpoint/2010/main" val="287262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Coupled</a:t>
            </a:r>
            <a:r>
              <a:rPr lang="sv-SE" dirty="0"/>
              <a:t> vs Manual DAE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56992"/>
            <a:ext cx="4101220" cy="26642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76" y="3356992"/>
            <a:ext cx="4089789" cy="265687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950306" y="3152372"/>
            <a:ext cx="2559708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RunTime</a:t>
            </a:r>
            <a:r>
              <a:rPr lang="en-US" sz="1400" dirty="0" smtClean="0">
                <a:latin typeface="Calibri"/>
              </a:rPr>
              <a:t> 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Evaluation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506400" y="4005064"/>
            <a:ext cx="1299769" cy="17281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804248" y="5835705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74085" y="3152372"/>
            <a:ext cx="2287417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EnergyProfile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804248" y="4005064"/>
            <a:ext cx="2088232" cy="17098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899592" y="6173688"/>
            <a:ext cx="1763466" cy="504056"/>
          </a:xfrm>
          <a:prstGeom prst="wedgeRectCallout">
            <a:avLst>
              <a:gd name="adj1" fmla="val -12148"/>
              <a:gd name="adj2" fmla="val -195777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 bwMode="auto">
          <a:xfrm>
            <a:off x="2678530" y="6173688"/>
            <a:ext cx="1763466" cy="504056"/>
          </a:xfrm>
          <a:prstGeom prst="wedgeRectCallout">
            <a:avLst>
              <a:gd name="adj1" fmla="val -46524"/>
              <a:gd name="adj2" fmla="val -132396"/>
            </a:avLst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Access: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004320" y="5835705"/>
            <a:ext cx="765166" cy="2520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 bwMode="auto">
          <a:xfrm>
            <a:off x="4441996" y="6173688"/>
            <a:ext cx="2736304" cy="504056"/>
          </a:xfrm>
          <a:prstGeom prst="wedgeRectCallout">
            <a:avLst>
              <a:gd name="adj1" fmla="val -114105"/>
              <a:gd name="adj2" fmla="val -241095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Execute: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1248533" y="2474498"/>
            <a:ext cx="3585733" cy="51088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Performance “unaffected”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3124502" y="2985386"/>
            <a:ext cx="206" cy="57679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</p:spTree>
    <p:extLst>
      <p:ext uri="{BB962C8B-B14F-4D97-AF65-F5344CB8AC3E}">
        <p14:creationId xmlns:p14="http://schemas.microsoft.com/office/powerpoint/2010/main" val="2872620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Coupled</a:t>
            </a:r>
            <a:r>
              <a:rPr lang="sv-SE" dirty="0"/>
              <a:t> vs Manual DAE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56992"/>
            <a:ext cx="4101220" cy="26642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76" y="3356992"/>
            <a:ext cx="4089789" cy="265687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950306" y="3152372"/>
            <a:ext cx="2559708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RunTime</a:t>
            </a:r>
            <a:r>
              <a:rPr lang="en-US" sz="1400" dirty="0" smtClean="0">
                <a:latin typeface="Calibri"/>
              </a:rPr>
              <a:t> 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Evaluation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707904" y="4005064"/>
            <a:ext cx="1098265" cy="17281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804248" y="5835705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74085" y="3152372"/>
            <a:ext cx="2287417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EnergyProfile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804248" y="4005064"/>
            <a:ext cx="2088232" cy="17098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899592" y="6173688"/>
            <a:ext cx="1763466" cy="504056"/>
          </a:xfrm>
          <a:prstGeom prst="wedgeRectCallout">
            <a:avLst>
              <a:gd name="adj1" fmla="val -12148"/>
              <a:gd name="adj2" fmla="val -195777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5" name="Rectangular Callout 14"/>
          <p:cNvSpPr/>
          <p:nvPr/>
        </p:nvSpPr>
        <p:spPr bwMode="auto">
          <a:xfrm>
            <a:off x="2678530" y="6173688"/>
            <a:ext cx="1763466" cy="504056"/>
          </a:xfrm>
          <a:prstGeom prst="wedgeRectCallout">
            <a:avLst>
              <a:gd name="adj1" fmla="val -46524"/>
              <a:gd name="adj2" fmla="val -132396"/>
            </a:avLst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Access: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004320" y="5835705"/>
            <a:ext cx="765166" cy="2520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7" name="Rectangular Callout 16"/>
          <p:cNvSpPr/>
          <p:nvPr/>
        </p:nvSpPr>
        <p:spPr bwMode="auto">
          <a:xfrm>
            <a:off x="4441996" y="6173688"/>
            <a:ext cx="2736304" cy="504056"/>
          </a:xfrm>
          <a:prstGeom prst="wedgeRectCallout">
            <a:avLst>
              <a:gd name="adj1" fmla="val -114105"/>
              <a:gd name="adj2" fmla="val -241095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Execute: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1248533" y="2474498"/>
            <a:ext cx="3585733" cy="51088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Performance “unaffected”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 bwMode="auto">
          <a:xfrm>
            <a:off x="3124502" y="2985386"/>
            <a:ext cx="206" cy="57679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</p:spTree>
    <p:extLst>
      <p:ext uri="{BB962C8B-B14F-4D97-AF65-F5344CB8AC3E}">
        <p14:creationId xmlns:p14="http://schemas.microsoft.com/office/powerpoint/2010/main" val="145661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Coupled</a:t>
            </a:r>
            <a:r>
              <a:rPr lang="sv-SE" dirty="0"/>
              <a:t> vs Manual DAE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56992"/>
            <a:ext cx="4101220" cy="26642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76" y="3356992"/>
            <a:ext cx="4089789" cy="265687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950306" y="3152372"/>
            <a:ext cx="2559708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RunTime</a:t>
            </a:r>
            <a:r>
              <a:rPr lang="en-US" sz="1400" dirty="0" smtClean="0">
                <a:latin typeface="Calibri"/>
              </a:rPr>
              <a:t> 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Evaluation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707904" y="4005064"/>
            <a:ext cx="1098265" cy="17281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986600" y="5835705"/>
            <a:ext cx="977888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74085" y="3152372"/>
            <a:ext cx="2287417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EnergyProfile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027200" y="4005064"/>
            <a:ext cx="1918800" cy="17098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899592" y="6173688"/>
            <a:ext cx="1763466" cy="504056"/>
          </a:xfrm>
          <a:prstGeom prst="wedgeRectCallout">
            <a:avLst>
              <a:gd name="adj1" fmla="val -12148"/>
              <a:gd name="adj2" fmla="val -195777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004320" y="5835705"/>
            <a:ext cx="765166" cy="2520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2678530" y="6173688"/>
            <a:ext cx="1763466" cy="504056"/>
          </a:xfrm>
          <a:prstGeom prst="wedgeRectCallout">
            <a:avLst>
              <a:gd name="adj1" fmla="val -46524"/>
              <a:gd name="adj2" fmla="val -132396"/>
            </a:avLst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Access: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20" name="Rectangular Callout 19"/>
          <p:cNvSpPr/>
          <p:nvPr/>
        </p:nvSpPr>
        <p:spPr bwMode="auto">
          <a:xfrm>
            <a:off x="4441996" y="6173688"/>
            <a:ext cx="2736304" cy="504056"/>
          </a:xfrm>
          <a:prstGeom prst="wedgeRectCallout">
            <a:avLst>
              <a:gd name="adj1" fmla="val -114105"/>
              <a:gd name="adj2" fmla="val -241095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Execute: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5447030" y="2474498"/>
            <a:ext cx="3585733" cy="51088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Energy savings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1248533" y="2474498"/>
            <a:ext cx="3585733" cy="51088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Performance “unaffected”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3124502" y="2985386"/>
            <a:ext cx="206" cy="57679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7322999" y="2985386"/>
            <a:ext cx="0" cy="57679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</p:spTree>
    <p:extLst>
      <p:ext uri="{BB962C8B-B14F-4D97-AF65-F5344CB8AC3E}">
        <p14:creationId xmlns:p14="http://schemas.microsoft.com/office/powerpoint/2010/main" val="387844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 bwMode="auto">
          <a:xfrm>
            <a:off x="1166936" y="836712"/>
            <a:ext cx="7653536" cy="1512168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953735"/>
                </a:solidFill>
                <a:effectLst/>
                <a:uLnTx/>
                <a:uFillTx/>
                <a:latin typeface="Verdana" pitchFamily="34" charset="0"/>
              </a:rPr>
              <a:t>Max f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- Coupled Execution</a:t>
            </a: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Coupled</a:t>
            </a:r>
            <a:r>
              <a:rPr lang="sv-SE" dirty="0" smtClean="0"/>
              <a:t> Execution</a:t>
            </a:r>
            <a:endParaRPr lang="sv-SE" dirty="0"/>
          </a:p>
        </p:txBody>
      </p:sp>
      <p:grpSp>
        <p:nvGrpSpPr>
          <p:cNvPr id="4" name="Group 3"/>
          <p:cNvGrpSpPr/>
          <p:nvPr/>
        </p:nvGrpSpPr>
        <p:grpSpPr>
          <a:xfrm>
            <a:off x="1330518" y="1373610"/>
            <a:ext cx="7199922" cy="722102"/>
            <a:chOff x="1330518" y="1373610"/>
            <a:chExt cx="7199922" cy="722102"/>
          </a:xfrm>
        </p:grpSpPr>
        <p:grpSp>
          <p:nvGrpSpPr>
            <p:cNvPr id="172" name="Group 171"/>
            <p:cNvGrpSpPr/>
            <p:nvPr/>
          </p:nvGrpSpPr>
          <p:grpSpPr>
            <a:xfrm>
              <a:off x="6493170" y="1735672"/>
              <a:ext cx="1538650" cy="360040"/>
              <a:chOff x="578071" y="3622479"/>
              <a:chExt cx="1872208" cy="360040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578071" y="3622479"/>
                <a:ext cx="72008" cy="360040"/>
              </a:xfrm>
              <a:prstGeom prst="rect">
                <a:avLst/>
              </a:prstGeom>
              <a:solidFill>
                <a:srgbClr val="4F81BD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650079" y="3622479"/>
                <a:ext cx="1800200" cy="360040"/>
              </a:xfrm>
              <a:prstGeom prst="rect">
                <a:avLst/>
              </a:prstGeom>
              <a:solidFill>
                <a:srgbClr val="4F81BD">
                  <a:alpha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>
              <a:off x="1471871" y="1735672"/>
              <a:ext cx="1601859" cy="360040"/>
              <a:chOff x="578071" y="3622479"/>
              <a:chExt cx="1872208" cy="360040"/>
            </a:xfrm>
          </p:grpSpPr>
          <p:sp>
            <p:nvSpPr>
              <p:cNvPr id="176" name="Rectangle 175"/>
              <p:cNvSpPr/>
              <p:nvPr/>
            </p:nvSpPr>
            <p:spPr>
              <a:xfrm>
                <a:off x="578071" y="3622479"/>
                <a:ext cx="72008" cy="360040"/>
              </a:xfrm>
              <a:prstGeom prst="rect">
                <a:avLst/>
              </a:prstGeom>
              <a:solidFill>
                <a:srgbClr val="4F81BD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650079" y="3622479"/>
                <a:ext cx="1800200" cy="360040"/>
              </a:xfrm>
              <a:prstGeom prst="rect">
                <a:avLst/>
              </a:prstGeom>
              <a:solidFill>
                <a:srgbClr val="4F81BD">
                  <a:alpha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sp>
          <p:nvSpPr>
            <p:cNvPr id="178" name="Rectangle 177"/>
            <p:cNvSpPr/>
            <p:nvPr/>
          </p:nvSpPr>
          <p:spPr>
            <a:xfrm>
              <a:off x="1332519" y="1735672"/>
              <a:ext cx="492553" cy="360040"/>
            </a:xfrm>
            <a:prstGeom prst="rect">
              <a:avLst/>
            </a:prstGeom>
            <a:solidFill>
              <a:srgbClr val="C0504D">
                <a:alpha val="66000"/>
              </a:srgbClr>
            </a:solidFill>
            <a:ln w="9525" cap="flat" cmpd="sng" algn="ctr">
              <a:solidFill>
                <a:srgbClr val="C050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grpSp>
          <p:nvGrpSpPr>
            <p:cNvPr id="179" name="Group 178"/>
            <p:cNvGrpSpPr/>
            <p:nvPr/>
          </p:nvGrpSpPr>
          <p:grpSpPr>
            <a:xfrm>
              <a:off x="3188500" y="1735672"/>
              <a:ext cx="1538650" cy="360040"/>
              <a:chOff x="578071" y="3622479"/>
              <a:chExt cx="1872208" cy="360040"/>
            </a:xfrm>
          </p:grpSpPr>
          <p:sp>
            <p:nvSpPr>
              <p:cNvPr id="180" name="Rectangle 179"/>
              <p:cNvSpPr/>
              <p:nvPr/>
            </p:nvSpPr>
            <p:spPr>
              <a:xfrm>
                <a:off x="578071" y="3622479"/>
                <a:ext cx="72008" cy="360040"/>
              </a:xfrm>
              <a:prstGeom prst="rect">
                <a:avLst/>
              </a:prstGeom>
              <a:solidFill>
                <a:srgbClr val="4F81BD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650079" y="3622479"/>
                <a:ext cx="1800200" cy="360040"/>
              </a:xfrm>
              <a:prstGeom prst="rect">
                <a:avLst/>
              </a:prstGeom>
              <a:solidFill>
                <a:srgbClr val="4F81BD">
                  <a:alpha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sp>
          <p:nvSpPr>
            <p:cNvPr id="182" name="Rectangle 181"/>
            <p:cNvSpPr/>
            <p:nvPr/>
          </p:nvSpPr>
          <p:spPr>
            <a:xfrm>
              <a:off x="3073730" y="1735672"/>
              <a:ext cx="875951" cy="360040"/>
            </a:xfrm>
            <a:prstGeom prst="rect">
              <a:avLst/>
            </a:prstGeom>
            <a:solidFill>
              <a:srgbClr val="C0504D">
                <a:alpha val="66000"/>
              </a:srgbClr>
            </a:solidFill>
            <a:ln w="9525" cap="flat" cmpd="sng" algn="ctr">
              <a:solidFill>
                <a:srgbClr val="C050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4727149" y="1735672"/>
              <a:ext cx="1995662" cy="360040"/>
            </a:xfrm>
            <a:prstGeom prst="rect">
              <a:avLst/>
            </a:prstGeom>
            <a:solidFill>
              <a:srgbClr val="C0504D">
                <a:alpha val="66000"/>
              </a:srgbClr>
            </a:solidFill>
            <a:ln w="9525" cap="flat" cmpd="sng" algn="ctr">
              <a:solidFill>
                <a:srgbClr val="C050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1330518" y="1373610"/>
              <a:ext cx="494553" cy="365626"/>
            </a:xfrm>
            <a:prstGeom prst="rect">
              <a:avLst/>
            </a:prstGeom>
            <a:solidFill>
              <a:srgbClr val="953735"/>
            </a:solidFill>
            <a:ln w="19050" cmpd="sng">
              <a:noFill/>
            </a:ln>
          </p:spPr>
          <p:txBody>
            <a:bodyPr wrap="square" rtlCol="0">
              <a:noAutofit/>
            </a:bodyPr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white"/>
                  </a:solidFill>
                  <a:latin typeface="Calibri"/>
                </a:rPr>
                <a:t>f</a:t>
              </a:r>
              <a:r>
                <a:rPr lang="en-US" sz="1600" baseline="-25000" dirty="0" smtClean="0">
                  <a:solidFill>
                    <a:prstClr val="white"/>
                  </a:solidFill>
                  <a:latin typeface="Calibri"/>
                </a:rPr>
                <a:t>max</a:t>
              </a:r>
              <a:endParaRPr lang="en-US" sz="1600" baseline="-25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1825072" y="1373610"/>
              <a:ext cx="1246659" cy="372135"/>
            </a:xfrm>
            <a:prstGeom prst="rect">
              <a:avLst/>
            </a:prstGeom>
            <a:solidFill>
              <a:srgbClr val="953735"/>
            </a:solidFill>
            <a:ln w="19050" cmpd="sng">
              <a:noFill/>
            </a:ln>
          </p:spPr>
          <p:txBody>
            <a:bodyPr wrap="square" rtlCol="0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>f</a:t>
              </a:r>
              <a:r>
                <a:rPr lang="en-US" sz="1600" kern="0" baseline="-25000" dirty="0" smtClean="0">
                  <a:solidFill>
                    <a:prstClr val="white"/>
                  </a:solidFill>
                  <a:latin typeface="Calibri"/>
                </a:rPr>
                <a:t>max</a:t>
              </a:r>
              <a:endPara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065256" y="1373610"/>
              <a:ext cx="920158" cy="373790"/>
            </a:xfrm>
            <a:prstGeom prst="rect">
              <a:avLst/>
            </a:prstGeom>
            <a:solidFill>
              <a:srgbClr val="953735"/>
            </a:solidFill>
            <a:ln w="19050" cmpd="sng">
              <a:noFill/>
            </a:ln>
          </p:spPr>
          <p:txBody>
            <a:bodyPr wrap="square" rtlCol="0">
              <a:noAutofit/>
            </a:bodyPr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white"/>
                  </a:solidFill>
                  <a:latin typeface="Calibri"/>
                </a:rPr>
                <a:t>f</a:t>
              </a:r>
              <a:r>
                <a:rPr lang="en-US" sz="1600" baseline="-25000" dirty="0" smtClean="0">
                  <a:solidFill>
                    <a:prstClr val="white"/>
                  </a:solidFill>
                  <a:latin typeface="Calibri"/>
                </a:rPr>
                <a:t>max</a:t>
              </a:r>
              <a:endParaRPr lang="en-US" sz="1600" baseline="-25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947682" y="1373610"/>
              <a:ext cx="777467" cy="378019"/>
            </a:xfrm>
            <a:prstGeom prst="rect">
              <a:avLst/>
            </a:prstGeom>
            <a:solidFill>
              <a:srgbClr val="953735"/>
            </a:solidFill>
            <a:ln w="19050" cmpd="sng">
              <a:noFill/>
            </a:ln>
          </p:spPr>
          <p:txBody>
            <a:bodyPr wrap="square" rtlCol="0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>f</a:t>
              </a:r>
              <a:r>
                <a:rPr kumimoji="0" lang="en-US" sz="16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>max</a:t>
              </a:r>
              <a:endPara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4722613" y="1373610"/>
              <a:ext cx="1998197" cy="365626"/>
            </a:xfrm>
            <a:prstGeom prst="rect">
              <a:avLst/>
            </a:prstGeom>
            <a:solidFill>
              <a:srgbClr val="953735"/>
            </a:solidFill>
            <a:ln w="19050" cmpd="sng">
              <a:noFill/>
            </a:ln>
          </p:spPr>
          <p:txBody>
            <a:bodyPr wrap="square" rtlCol="0">
              <a:noAutofit/>
            </a:bodyPr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white"/>
                  </a:solidFill>
                  <a:latin typeface="Calibri"/>
                </a:rPr>
                <a:t>f</a:t>
              </a:r>
              <a:r>
                <a:rPr lang="en-US" sz="1600" baseline="-25000" dirty="0" smtClean="0">
                  <a:solidFill>
                    <a:prstClr val="white"/>
                  </a:solidFill>
                  <a:latin typeface="Calibri"/>
                </a:rPr>
                <a:t>max</a:t>
              </a:r>
              <a:endParaRPr lang="en-US" sz="1600" baseline="-25000" dirty="0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8032387" y="1735672"/>
              <a:ext cx="491889" cy="360040"/>
            </a:xfrm>
            <a:prstGeom prst="rect">
              <a:avLst/>
            </a:prstGeom>
            <a:solidFill>
              <a:srgbClr val="C0504D">
                <a:alpha val="66000"/>
              </a:srgbClr>
            </a:solidFill>
            <a:ln w="9525" cap="flat" cmpd="sng" algn="ctr">
              <a:solidFill>
                <a:srgbClr val="C050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6720811" y="1373610"/>
              <a:ext cx="1309576" cy="365626"/>
            </a:xfrm>
            <a:prstGeom prst="rect">
              <a:avLst/>
            </a:prstGeom>
            <a:solidFill>
              <a:srgbClr val="953735"/>
            </a:solidFill>
            <a:ln w="19050" cmpd="sng">
              <a:noFill/>
            </a:ln>
          </p:spPr>
          <p:txBody>
            <a:bodyPr wrap="square" rtlCol="0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>f</a:t>
              </a:r>
              <a:r>
                <a:rPr kumimoji="0" lang="en-US" sz="1600" b="0" i="0" u="none" strike="noStrike" kern="0" cap="none" spc="0" normalizeH="0" baseline="-2500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rPr>
                <a:t>max</a:t>
              </a:r>
              <a:endPara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8029820" y="1373610"/>
              <a:ext cx="500620" cy="365626"/>
            </a:xfrm>
            <a:prstGeom prst="rect">
              <a:avLst/>
            </a:prstGeom>
            <a:solidFill>
              <a:srgbClr val="953735"/>
            </a:solidFill>
            <a:ln w="19050" cmpd="sng">
              <a:noFill/>
            </a:ln>
          </p:spPr>
          <p:txBody>
            <a:bodyPr wrap="square" rtlCol="0">
              <a:noAutofit/>
            </a:bodyPr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smtClean="0">
                  <a:solidFill>
                    <a:prstClr val="white"/>
                  </a:solidFill>
                  <a:latin typeface="Calibri"/>
                </a:rPr>
                <a:t>f</a:t>
              </a:r>
              <a:r>
                <a:rPr lang="en-US" sz="1600" baseline="-25000" dirty="0" smtClean="0">
                  <a:solidFill>
                    <a:prstClr val="white"/>
                  </a:solidFill>
                  <a:latin typeface="Calibri"/>
                </a:rPr>
                <a:t>max</a:t>
              </a:r>
              <a:endParaRPr lang="en-US" sz="1600" baseline="-25000" dirty="0">
                <a:solidFill>
                  <a:prstClr val="white"/>
                </a:solidFill>
                <a:latin typeface="Calibri"/>
              </a:endParaRPr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6493737" y="1735672"/>
              <a:ext cx="1538650" cy="360040"/>
              <a:chOff x="578071" y="3622479"/>
              <a:chExt cx="1872208" cy="360040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578071" y="3622479"/>
                <a:ext cx="72008" cy="360040"/>
              </a:xfrm>
              <a:prstGeom prst="rect">
                <a:avLst/>
              </a:prstGeom>
              <a:solidFill>
                <a:srgbClr val="4F81BD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650079" y="3622479"/>
                <a:ext cx="1800200" cy="360040"/>
              </a:xfrm>
              <a:prstGeom prst="rect">
                <a:avLst/>
              </a:prstGeom>
              <a:solidFill>
                <a:srgbClr val="4F81BD">
                  <a:alpha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472438" y="1735672"/>
              <a:ext cx="1601859" cy="360040"/>
              <a:chOff x="578071" y="3622479"/>
              <a:chExt cx="1872208" cy="360040"/>
            </a:xfrm>
          </p:grpSpPr>
          <p:sp>
            <p:nvSpPr>
              <p:cNvPr id="56" name="Rectangle 55"/>
              <p:cNvSpPr/>
              <p:nvPr/>
            </p:nvSpPr>
            <p:spPr>
              <a:xfrm>
                <a:off x="578071" y="3622479"/>
                <a:ext cx="72008" cy="360040"/>
              </a:xfrm>
              <a:prstGeom prst="rect">
                <a:avLst/>
              </a:prstGeom>
              <a:solidFill>
                <a:srgbClr val="4F81BD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650079" y="3622479"/>
                <a:ext cx="1800200" cy="360040"/>
              </a:xfrm>
              <a:prstGeom prst="rect">
                <a:avLst/>
              </a:prstGeom>
              <a:solidFill>
                <a:srgbClr val="4F81BD">
                  <a:alpha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sp>
          <p:nvSpPr>
            <p:cNvPr id="58" name="Rectangle 57"/>
            <p:cNvSpPr/>
            <p:nvPr/>
          </p:nvSpPr>
          <p:spPr>
            <a:xfrm>
              <a:off x="1333087" y="1735672"/>
              <a:ext cx="491984" cy="360040"/>
            </a:xfrm>
            <a:prstGeom prst="rect">
              <a:avLst/>
            </a:prstGeom>
            <a:solidFill>
              <a:srgbClr val="C0504D">
                <a:alpha val="66000"/>
              </a:srgbClr>
            </a:solidFill>
            <a:ln w="9525" cap="flat" cmpd="sng" algn="ctr">
              <a:solidFill>
                <a:srgbClr val="C050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3189067" y="1735672"/>
              <a:ext cx="1538650" cy="360040"/>
              <a:chOff x="578071" y="3622479"/>
              <a:chExt cx="1872208" cy="360040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578071" y="3622479"/>
                <a:ext cx="72008" cy="360040"/>
              </a:xfrm>
              <a:prstGeom prst="rect">
                <a:avLst/>
              </a:prstGeom>
              <a:solidFill>
                <a:srgbClr val="4F81BD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50079" y="3622479"/>
                <a:ext cx="1800200" cy="360040"/>
              </a:xfrm>
              <a:prstGeom prst="rect">
                <a:avLst/>
              </a:prstGeom>
              <a:solidFill>
                <a:srgbClr val="4F81BD">
                  <a:alpha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sp>
          <p:nvSpPr>
            <p:cNvPr id="62" name="Rectangle 61"/>
            <p:cNvSpPr/>
            <p:nvPr/>
          </p:nvSpPr>
          <p:spPr>
            <a:xfrm>
              <a:off x="3084763" y="1735672"/>
              <a:ext cx="865485" cy="360040"/>
            </a:xfrm>
            <a:prstGeom prst="rect">
              <a:avLst/>
            </a:prstGeom>
            <a:solidFill>
              <a:srgbClr val="C0504D">
                <a:alpha val="66000"/>
              </a:srgbClr>
            </a:solidFill>
            <a:ln w="9525" cap="flat" cmpd="sng" algn="ctr">
              <a:solidFill>
                <a:srgbClr val="C050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727716" y="1735672"/>
              <a:ext cx="1995662" cy="360040"/>
            </a:xfrm>
            <a:prstGeom prst="rect">
              <a:avLst/>
            </a:prstGeom>
            <a:solidFill>
              <a:srgbClr val="C0504D">
                <a:alpha val="66000"/>
              </a:srgbClr>
            </a:solidFill>
            <a:ln w="9525" cap="flat" cmpd="sng" algn="ctr">
              <a:solidFill>
                <a:srgbClr val="C050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032954" y="1735672"/>
              <a:ext cx="491889" cy="360040"/>
            </a:xfrm>
            <a:prstGeom prst="rect">
              <a:avLst/>
            </a:prstGeom>
            <a:solidFill>
              <a:srgbClr val="C0504D">
                <a:alpha val="66000"/>
              </a:srgbClr>
            </a:solidFill>
            <a:ln w="9525" cap="flat" cmpd="sng" algn="ctr">
              <a:solidFill>
                <a:srgbClr val="C050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051720" y="6550223"/>
            <a:ext cx="695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Koukos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et.al. </a:t>
            </a:r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Decoupled Access-Execute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–ICS 2013-</a:t>
            </a:r>
          </a:p>
        </p:txBody>
      </p:sp>
      <p:sp>
        <p:nvSpPr>
          <p:cNvPr id="48" name="Rounded Rectangle 47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Background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303109" y="2804012"/>
            <a:ext cx="360000" cy="360040"/>
            <a:chOff x="578071" y="3622479"/>
            <a:chExt cx="1872208" cy="360040"/>
          </a:xfrm>
        </p:grpSpPr>
        <p:sp>
          <p:nvSpPr>
            <p:cNvPr id="50" name="Rectangle 49"/>
            <p:cNvSpPr/>
            <p:nvPr/>
          </p:nvSpPr>
          <p:spPr>
            <a:xfrm>
              <a:off x="578071" y="3622479"/>
              <a:ext cx="72008" cy="360040"/>
            </a:xfrm>
            <a:prstGeom prst="rect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650079" y="3622479"/>
              <a:ext cx="1800200" cy="360040"/>
            </a:xfrm>
            <a:prstGeom prst="rect">
              <a:avLst/>
            </a:prstGeom>
            <a:solidFill>
              <a:srgbClr val="4F81BD">
                <a:alpha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65" name="Rectangle 64"/>
          <p:cNvSpPr/>
          <p:nvPr/>
        </p:nvSpPr>
        <p:spPr>
          <a:xfrm>
            <a:off x="1303109" y="3164052"/>
            <a:ext cx="360000" cy="360040"/>
          </a:xfrm>
          <a:prstGeom prst="rect">
            <a:avLst/>
          </a:prstGeom>
          <a:solidFill>
            <a:srgbClr val="C0504D">
              <a:alpha val="66000"/>
            </a:srgbClr>
          </a:solidFill>
          <a:ln w="952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663109" y="2761377"/>
            <a:ext cx="1699504" cy="379591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baseline="-25000" dirty="0" smtClean="0">
                <a:solidFill>
                  <a:srgbClr val="0070C0"/>
                </a:solidFill>
                <a:latin typeface="Calibri"/>
              </a:rPr>
              <a:t>Memory bound</a:t>
            </a:r>
            <a:endParaRPr lang="en-US" sz="2800" kern="0" baseline="-25000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63109" y="3144501"/>
            <a:ext cx="1760418" cy="3795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kern="0" baseline="-25000" dirty="0" smtClean="0">
                <a:solidFill>
                  <a:srgbClr val="953735"/>
                </a:solidFill>
                <a:latin typeface="Calibri"/>
              </a:rPr>
              <a:t>Compute bound</a:t>
            </a:r>
            <a:endParaRPr lang="en-US" sz="2800" kern="0" baseline="-25000" dirty="0">
              <a:solidFill>
                <a:srgbClr val="953735"/>
              </a:solidFill>
              <a:latin typeface="Calibri"/>
            </a:endParaRPr>
          </a:p>
        </p:txBody>
      </p:sp>
      <p:sp>
        <p:nvSpPr>
          <p:cNvPr id="66" name="Rectangular Callout 65"/>
          <p:cNvSpPr/>
          <p:nvPr/>
        </p:nvSpPr>
        <p:spPr>
          <a:xfrm>
            <a:off x="2771800" y="2487932"/>
            <a:ext cx="1825124" cy="384772"/>
          </a:xfrm>
          <a:prstGeom prst="wedgeRectCallout">
            <a:avLst>
              <a:gd name="adj1" fmla="val -75529"/>
              <a:gd name="adj2" fmla="val -178475"/>
            </a:avLst>
          </a:prstGeom>
          <a:solidFill>
            <a:srgbClr val="FFC000"/>
          </a:solidFill>
          <a:ln w="25400" cap="flat" cmpd="sng" algn="ctr">
            <a:solidFill>
              <a:srgbClr val="002060"/>
            </a:solidFill>
            <a:prstDash val="soli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0" dirty="0" smtClean="0">
                <a:latin typeface="Calibri"/>
              </a:rPr>
              <a:t>Energy waste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899591" y="836712"/>
            <a:ext cx="8100853" cy="1512168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9306"/>
                </a:solidFill>
                <a:effectLst/>
                <a:uLnTx/>
                <a:uFillTx/>
                <a:latin typeface="Verdana" pitchFamily="34" charset="0"/>
              </a:rPr>
              <a:t>Optimal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rgbClr val="CC9306"/>
                </a:solidFill>
                <a:effectLst/>
                <a:uLnTx/>
                <a:uFillTx/>
                <a:latin typeface="Verdana" pitchFamily="34" charset="0"/>
              </a:rPr>
              <a:t>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CC9306"/>
                </a:solidFill>
                <a:effectLst/>
                <a:uLnTx/>
                <a:uFillTx/>
                <a:latin typeface="Verdana" pitchFamily="34" charset="0"/>
              </a:rPr>
              <a:t>f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- Coupled Execution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902485" y="1373610"/>
            <a:ext cx="8104900" cy="722102"/>
            <a:chOff x="902485" y="1373610"/>
            <a:chExt cx="8104900" cy="722102"/>
          </a:xfrm>
        </p:grpSpPr>
        <p:grpSp>
          <p:nvGrpSpPr>
            <p:cNvPr id="69" name="Group 68"/>
            <p:cNvGrpSpPr/>
            <p:nvPr/>
          </p:nvGrpSpPr>
          <p:grpSpPr>
            <a:xfrm>
              <a:off x="6714045" y="1735672"/>
              <a:ext cx="1537200" cy="360040"/>
              <a:chOff x="578071" y="3622479"/>
              <a:chExt cx="1872208" cy="360040"/>
            </a:xfrm>
          </p:grpSpPr>
          <p:sp>
            <p:nvSpPr>
              <p:cNvPr id="100" name="Rectangle 99"/>
              <p:cNvSpPr/>
              <p:nvPr/>
            </p:nvSpPr>
            <p:spPr>
              <a:xfrm>
                <a:off x="578071" y="3622479"/>
                <a:ext cx="72008" cy="360040"/>
              </a:xfrm>
              <a:prstGeom prst="rect">
                <a:avLst/>
              </a:prstGeom>
              <a:solidFill>
                <a:srgbClr val="4F81BD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650079" y="3622479"/>
                <a:ext cx="1800200" cy="360040"/>
              </a:xfrm>
              <a:prstGeom prst="rect">
                <a:avLst/>
              </a:prstGeom>
              <a:solidFill>
                <a:srgbClr val="4F81BD">
                  <a:alpha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061604" y="1735672"/>
              <a:ext cx="1803201" cy="360040"/>
              <a:chOff x="578071" y="3622479"/>
              <a:chExt cx="1872208" cy="360040"/>
            </a:xfrm>
          </p:grpSpPr>
          <p:sp>
            <p:nvSpPr>
              <p:cNvPr id="98" name="Rectangle 97"/>
              <p:cNvSpPr/>
              <p:nvPr/>
            </p:nvSpPr>
            <p:spPr>
              <a:xfrm>
                <a:off x="578071" y="3622479"/>
                <a:ext cx="72008" cy="360040"/>
              </a:xfrm>
              <a:prstGeom prst="rect">
                <a:avLst/>
              </a:prstGeom>
              <a:solidFill>
                <a:srgbClr val="4F81BD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650079" y="3622479"/>
                <a:ext cx="1800200" cy="360040"/>
              </a:xfrm>
              <a:prstGeom prst="rect">
                <a:avLst/>
              </a:prstGeom>
              <a:solidFill>
                <a:srgbClr val="4F81BD">
                  <a:alpha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sp>
          <p:nvSpPr>
            <p:cNvPr id="71" name="Rectangle 70"/>
            <p:cNvSpPr/>
            <p:nvPr/>
          </p:nvSpPr>
          <p:spPr>
            <a:xfrm>
              <a:off x="904737" y="1735672"/>
              <a:ext cx="398193" cy="360040"/>
            </a:xfrm>
            <a:prstGeom prst="rect">
              <a:avLst/>
            </a:prstGeom>
            <a:solidFill>
              <a:srgbClr val="C0504D">
                <a:alpha val="66000"/>
              </a:srgbClr>
            </a:solidFill>
            <a:ln w="9525" cap="flat" cmpd="sng" algn="ctr">
              <a:solidFill>
                <a:srgbClr val="C050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2994001" y="1735672"/>
              <a:ext cx="1537200" cy="360040"/>
              <a:chOff x="578071" y="3622479"/>
              <a:chExt cx="1872208" cy="360040"/>
            </a:xfrm>
          </p:grpSpPr>
          <p:sp>
            <p:nvSpPr>
              <p:cNvPr id="96" name="Rectangle 95"/>
              <p:cNvSpPr/>
              <p:nvPr/>
            </p:nvSpPr>
            <p:spPr>
              <a:xfrm>
                <a:off x="578071" y="3622479"/>
                <a:ext cx="72008" cy="360040"/>
              </a:xfrm>
              <a:prstGeom prst="rect">
                <a:avLst/>
              </a:prstGeom>
              <a:solidFill>
                <a:srgbClr val="4F81BD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650079" y="3622479"/>
                <a:ext cx="1800200" cy="360040"/>
              </a:xfrm>
              <a:prstGeom prst="rect">
                <a:avLst/>
              </a:prstGeom>
              <a:solidFill>
                <a:srgbClr val="4F81BD">
                  <a:alpha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sp>
          <p:nvSpPr>
            <p:cNvPr id="73" name="Rectangle 72"/>
            <p:cNvSpPr/>
            <p:nvPr/>
          </p:nvSpPr>
          <p:spPr>
            <a:xfrm>
              <a:off x="2864805" y="1735672"/>
              <a:ext cx="986052" cy="360040"/>
            </a:xfrm>
            <a:prstGeom prst="rect">
              <a:avLst/>
            </a:prstGeom>
            <a:solidFill>
              <a:srgbClr val="C0504D">
                <a:alpha val="66000"/>
              </a:srgbClr>
            </a:solidFill>
            <a:ln w="9525" cap="flat" cmpd="sng" algn="ctr">
              <a:solidFill>
                <a:srgbClr val="C050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530563" y="1735672"/>
              <a:ext cx="2441988" cy="360040"/>
            </a:xfrm>
            <a:prstGeom prst="rect">
              <a:avLst/>
            </a:prstGeom>
            <a:solidFill>
              <a:srgbClr val="C0504D">
                <a:alpha val="66000"/>
              </a:srgbClr>
            </a:solidFill>
            <a:ln w="9525" cap="flat" cmpd="sng" algn="ctr">
              <a:solidFill>
                <a:srgbClr val="C050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902485" y="1373610"/>
              <a:ext cx="399810" cy="365626"/>
            </a:xfrm>
            <a:prstGeom prst="rect">
              <a:avLst/>
            </a:prstGeom>
            <a:solidFill>
              <a:srgbClr val="F8B50E"/>
            </a:solidFill>
            <a:ln w="19050" cmpd="sng">
              <a:noFill/>
            </a:ln>
          </p:spPr>
          <p:txBody>
            <a:bodyPr wrap="square" rtlCol="0">
              <a:noAutofit/>
            </a:bodyPr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err="1" smtClean="0">
                  <a:latin typeface="Calibri"/>
                </a:rPr>
                <a:t>f</a:t>
              </a:r>
              <a:r>
                <a:rPr lang="en-US" sz="1600" baseline="-25000" dirty="0" err="1" smtClean="0">
                  <a:latin typeface="Calibri"/>
                </a:rPr>
                <a:t>opt</a:t>
              </a:r>
              <a:endParaRPr lang="en-US" sz="1600" baseline="-25000" dirty="0">
                <a:latin typeface="Calibri"/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302296" y="1373610"/>
              <a:ext cx="1560260" cy="372135"/>
            </a:xfrm>
            <a:prstGeom prst="rect">
              <a:avLst/>
            </a:prstGeom>
            <a:solidFill>
              <a:srgbClr val="F8B50E"/>
            </a:solidFill>
            <a:ln w="19050" cmpd="sng">
              <a:noFill/>
            </a:ln>
          </p:spPr>
          <p:txBody>
            <a:bodyPr wrap="square" rtlCol="0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 smtClean="0">
                  <a:ln>
                    <a:noFill/>
                  </a:ln>
                  <a:effectLst/>
                  <a:uLnTx/>
                  <a:uFillTx/>
                  <a:latin typeface="Calibri"/>
                </a:rPr>
                <a:t>f</a:t>
              </a:r>
              <a:r>
                <a:rPr lang="en-US" sz="1600" kern="0" baseline="-25000" noProof="0" dirty="0" err="1" smtClean="0">
                  <a:latin typeface="Calibri"/>
                </a:rPr>
                <a:t>opt</a:t>
              </a:r>
              <a:endParaRPr kumimoji="0" lang="en-US" sz="16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855266" y="1373610"/>
              <a:ext cx="1035815" cy="373790"/>
            </a:xfrm>
            <a:prstGeom prst="rect">
              <a:avLst/>
            </a:prstGeom>
            <a:solidFill>
              <a:srgbClr val="F8B50E"/>
            </a:solidFill>
            <a:ln w="19050" cmpd="sng">
              <a:noFill/>
            </a:ln>
          </p:spPr>
          <p:txBody>
            <a:bodyPr wrap="square" rtlCol="0">
              <a:noAutofit/>
            </a:bodyPr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err="1" smtClean="0">
                  <a:latin typeface="Calibri"/>
                </a:rPr>
                <a:t>f</a:t>
              </a:r>
              <a:r>
                <a:rPr lang="en-US" sz="1600" baseline="-25000" dirty="0" err="1" smtClean="0">
                  <a:latin typeface="Calibri"/>
                </a:rPr>
                <a:t>opt</a:t>
              </a:r>
              <a:endParaRPr lang="en-US" sz="1600" baseline="-25000" dirty="0">
                <a:latin typeface="Calibri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48607" y="1373610"/>
              <a:ext cx="875189" cy="378019"/>
            </a:xfrm>
            <a:prstGeom prst="rect">
              <a:avLst/>
            </a:prstGeom>
            <a:solidFill>
              <a:srgbClr val="F8B50E"/>
            </a:solidFill>
            <a:ln w="19050" cmpd="sng">
              <a:noFill/>
            </a:ln>
          </p:spPr>
          <p:txBody>
            <a:bodyPr wrap="square" rtlCol="0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</a:rPr>
                <a:t>f</a:t>
              </a:r>
              <a:r>
                <a:rPr lang="en-US" sz="1600" kern="0" baseline="-25000" dirty="0" smtClean="0">
                  <a:latin typeface="Calibri"/>
                </a:rPr>
                <a:t>opt</a:t>
              </a:r>
              <a:endParaRPr kumimoji="0" lang="en-US" sz="16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720941" y="1373610"/>
              <a:ext cx="2249356" cy="365626"/>
            </a:xfrm>
            <a:prstGeom prst="rect">
              <a:avLst/>
            </a:prstGeom>
            <a:solidFill>
              <a:srgbClr val="F8B50E"/>
            </a:solidFill>
            <a:ln w="19050" cmpd="sng">
              <a:noFill/>
            </a:ln>
          </p:spPr>
          <p:txBody>
            <a:bodyPr wrap="square" rtlCol="0">
              <a:noAutofit/>
            </a:bodyPr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err="1" smtClean="0">
                  <a:latin typeface="Calibri"/>
                </a:rPr>
                <a:t>f</a:t>
              </a:r>
              <a:r>
                <a:rPr lang="en-US" sz="1600" baseline="-25000" dirty="0" err="1" smtClean="0">
                  <a:latin typeface="Calibri"/>
                </a:rPr>
                <a:t>opt</a:t>
              </a:r>
              <a:endParaRPr lang="en-US" sz="1600" baseline="-25000" dirty="0">
                <a:latin typeface="Calibri"/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251244" y="1735672"/>
              <a:ext cx="749202" cy="360040"/>
            </a:xfrm>
            <a:prstGeom prst="rect">
              <a:avLst/>
            </a:prstGeom>
            <a:solidFill>
              <a:srgbClr val="C0504D">
                <a:alpha val="66000"/>
              </a:srgbClr>
            </a:solidFill>
            <a:ln w="9525" cap="flat" cmpd="sng" algn="ctr">
              <a:solidFill>
                <a:srgbClr val="C050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970299" y="1373610"/>
              <a:ext cx="1474180" cy="365626"/>
            </a:xfrm>
            <a:prstGeom prst="rect">
              <a:avLst/>
            </a:prstGeom>
            <a:solidFill>
              <a:srgbClr val="F8B50E"/>
            </a:solidFill>
            <a:ln w="19050" cmpd="sng">
              <a:noFill/>
            </a:ln>
          </p:spPr>
          <p:txBody>
            <a:bodyPr wrap="square" rtlCol="0">
              <a:noAutofit/>
            </a:bodyPr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effectLst/>
                  <a:uLnTx/>
                  <a:uFillTx/>
                  <a:latin typeface="Calibri"/>
                </a:rPr>
                <a:t>f</a:t>
              </a:r>
              <a:r>
                <a:rPr lang="en-US" sz="1600" kern="0" baseline="-25000" dirty="0" smtClean="0">
                  <a:latin typeface="Calibri"/>
                </a:rPr>
                <a:t>opt</a:t>
              </a:r>
              <a:endParaRPr kumimoji="0" lang="en-US" sz="1600" b="0" i="0" u="none" strike="noStrike" kern="0" cap="none" spc="0" normalizeH="0" baseline="-25000" noProof="0" dirty="0" smtClean="0">
                <a:ln>
                  <a:noFill/>
                </a:ln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8443841" y="1373610"/>
              <a:ext cx="563544" cy="365626"/>
            </a:xfrm>
            <a:prstGeom prst="rect">
              <a:avLst/>
            </a:prstGeom>
            <a:solidFill>
              <a:srgbClr val="F8B50E"/>
            </a:solidFill>
            <a:ln w="19050" cmpd="sng">
              <a:noFill/>
            </a:ln>
          </p:spPr>
          <p:txBody>
            <a:bodyPr wrap="square" rtlCol="0">
              <a:noAutofit/>
            </a:bodyPr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1600" dirty="0" err="1" smtClean="0">
                  <a:latin typeface="Calibri"/>
                </a:rPr>
                <a:t>f</a:t>
              </a:r>
              <a:r>
                <a:rPr lang="en-US" sz="1600" baseline="-25000" dirty="0" err="1" smtClean="0">
                  <a:latin typeface="Calibri"/>
                </a:rPr>
                <a:t>opt</a:t>
              </a:r>
              <a:endParaRPr lang="en-US" sz="1600" baseline="-25000" dirty="0">
                <a:latin typeface="Calibri"/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6714683" y="1735672"/>
              <a:ext cx="1537200" cy="360040"/>
              <a:chOff x="578071" y="3622479"/>
              <a:chExt cx="1872208" cy="360040"/>
            </a:xfrm>
          </p:grpSpPr>
          <p:sp>
            <p:nvSpPr>
              <p:cNvPr id="94" name="Rectangle 93"/>
              <p:cNvSpPr/>
              <p:nvPr/>
            </p:nvSpPr>
            <p:spPr>
              <a:xfrm>
                <a:off x="578071" y="3622479"/>
                <a:ext cx="72008" cy="360040"/>
              </a:xfrm>
              <a:prstGeom prst="rect">
                <a:avLst/>
              </a:prstGeom>
              <a:solidFill>
                <a:srgbClr val="4F81BD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650079" y="3622479"/>
                <a:ext cx="1800200" cy="360040"/>
              </a:xfrm>
              <a:prstGeom prst="rect">
                <a:avLst/>
              </a:prstGeom>
              <a:solidFill>
                <a:srgbClr val="4F81BD">
                  <a:alpha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grpSp>
          <p:nvGrpSpPr>
            <p:cNvPr id="84" name="Group 83"/>
            <p:cNvGrpSpPr/>
            <p:nvPr/>
          </p:nvGrpSpPr>
          <p:grpSpPr>
            <a:xfrm>
              <a:off x="1062242" y="1735672"/>
              <a:ext cx="1803201" cy="360040"/>
              <a:chOff x="578071" y="3622479"/>
              <a:chExt cx="1872208" cy="360040"/>
            </a:xfrm>
          </p:grpSpPr>
          <p:sp>
            <p:nvSpPr>
              <p:cNvPr id="92" name="Rectangle 91"/>
              <p:cNvSpPr/>
              <p:nvPr/>
            </p:nvSpPr>
            <p:spPr>
              <a:xfrm>
                <a:off x="578071" y="3622479"/>
                <a:ext cx="72008" cy="360040"/>
              </a:xfrm>
              <a:prstGeom prst="rect">
                <a:avLst/>
              </a:prstGeom>
              <a:solidFill>
                <a:srgbClr val="4F81BD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650079" y="3622479"/>
                <a:ext cx="1800200" cy="360040"/>
              </a:xfrm>
              <a:prstGeom prst="rect">
                <a:avLst/>
              </a:prstGeom>
              <a:solidFill>
                <a:srgbClr val="4F81BD">
                  <a:alpha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sp>
          <p:nvSpPr>
            <p:cNvPr id="85" name="Rectangle 84"/>
            <p:cNvSpPr/>
            <p:nvPr/>
          </p:nvSpPr>
          <p:spPr>
            <a:xfrm>
              <a:off x="905376" y="1735672"/>
              <a:ext cx="493632" cy="360040"/>
            </a:xfrm>
            <a:prstGeom prst="rect">
              <a:avLst/>
            </a:prstGeom>
            <a:solidFill>
              <a:srgbClr val="C0504D">
                <a:alpha val="66000"/>
              </a:srgbClr>
            </a:solidFill>
            <a:ln w="9525" cap="flat" cmpd="sng" algn="ctr">
              <a:solidFill>
                <a:srgbClr val="C050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2994639" y="1735672"/>
              <a:ext cx="1537200" cy="360040"/>
              <a:chOff x="578071" y="3622479"/>
              <a:chExt cx="1872208" cy="360040"/>
            </a:xfrm>
          </p:grpSpPr>
          <p:sp>
            <p:nvSpPr>
              <p:cNvPr id="90" name="Rectangle 89"/>
              <p:cNvSpPr/>
              <p:nvPr/>
            </p:nvSpPr>
            <p:spPr>
              <a:xfrm>
                <a:off x="578071" y="3622479"/>
                <a:ext cx="72008" cy="360040"/>
              </a:xfrm>
              <a:prstGeom prst="rect">
                <a:avLst/>
              </a:prstGeom>
              <a:solidFill>
                <a:srgbClr val="4F81BD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650079" y="3622479"/>
                <a:ext cx="1800200" cy="360040"/>
              </a:xfrm>
              <a:prstGeom prst="rect">
                <a:avLst/>
              </a:prstGeom>
              <a:solidFill>
                <a:srgbClr val="4F81BD">
                  <a:alpha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</a:endParaRPr>
              </a:p>
            </p:txBody>
          </p:sp>
        </p:grpSp>
        <p:sp>
          <p:nvSpPr>
            <p:cNvPr id="87" name="Rectangle 86"/>
            <p:cNvSpPr/>
            <p:nvPr/>
          </p:nvSpPr>
          <p:spPr>
            <a:xfrm>
              <a:off x="2877225" y="1735672"/>
              <a:ext cx="974270" cy="360040"/>
            </a:xfrm>
            <a:prstGeom prst="rect">
              <a:avLst/>
            </a:prstGeom>
            <a:solidFill>
              <a:srgbClr val="C0504D">
                <a:alpha val="66000"/>
              </a:srgbClr>
            </a:solidFill>
            <a:ln w="9525" cap="flat" cmpd="sng" algn="ctr">
              <a:solidFill>
                <a:srgbClr val="C050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4531202" y="1735672"/>
              <a:ext cx="2441988" cy="360040"/>
            </a:xfrm>
            <a:prstGeom prst="rect">
              <a:avLst/>
            </a:prstGeom>
            <a:solidFill>
              <a:srgbClr val="C0504D">
                <a:alpha val="66000"/>
              </a:srgbClr>
            </a:solidFill>
            <a:ln w="9525" cap="flat" cmpd="sng" algn="ctr">
              <a:solidFill>
                <a:srgbClr val="C050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8251883" y="1735672"/>
              <a:ext cx="749202" cy="360040"/>
            </a:xfrm>
            <a:prstGeom prst="rect">
              <a:avLst/>
            </a:prstGeom>
            <a:solidFill>
              <a:srgbClr val="C0504D">
                <a:alpha val="66000"/>
              </a:srgbClr>
            </a:solidFill>
            <a:ln w="9525" cap="flat" cmpd="sng" algn="ctr">
              <a:solidFill>
                <a:srgbClr val="C0504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102" name="Rectangular Callout 101"/>
          <p:cNvSpPr/>
          <p:nvPr/>
        </p:nvSpPr>
        <p:spPr>
          <a:xfrm>
            <a:off x="5382184" y="2482046"/>
            <a:ext cx="1825124" cy="384772"/>
          </a:xfrm>
          <a:prstGeom prst="wedgeRectCallout">
            <a:avLst>
              <a:gd name="adj1" fmla="val -75529"/>
              <a:gd name="adj2" fmla="val -178475"/>
            </a:avLst>
          </a:prstGeom>
          <a:solidFill>
            <a:srgbClr val="FFC000"/>
          </a:solidFill>
          <a:ln w="25400" cap="flat" cmpd="sng" algn="ctr">
            <a:solidFill>
              <a:srgbClr val="002060"/>
            </a:solidFill>
            <a:prstDash val="soli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0" dirty="0" smtClean="0">
                <a:latin typeface="Calibri"/>
              </a:rPr>
              <a:t>Performance loss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365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66" grpId="0" animBg="1"/>
      <p:bldP spid="66" grpId="1" animBg="1"/>
      <p:bldP spid="67" grpId="0"/>
      <p:bldP spid="67" grpId="1"/>
      <p:bldP spid="102" grpId="0" animBg="1"/>
      <p:bldP spid="102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Coupled</a:t>
            </a:r>
            <a:r>
              <a:rPr lang="sv-SE" dirty="0"/>
              <a:t> vs Manual DAE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56992"/>
            <a:ext cx="4101220" cy="26642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76" y="3356992"/>
            <a:ext cx="4089789" cy="265687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950306" y="3152372"/>
            <a:ext cx="2559708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RunTime</a:t>
            </a:r>
            <a:r>
              <a:rPr lang="en-US" sz="1400" dirty="0" smtClean="0">
                <a:latin typeface="Calibri"/>
              </a:rPr>
              <a:t> 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Evaluation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707904" y="4005064"/>
            <a:ext cx="1098265" cy="17281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986600" y="5835705"/>
            <a:ext cx="977888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74085" y="3152372"/>
            <a:ext cx="2287417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EnergyProfile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178300" y="4005064"/>
            <a:ext cx="1767699" cy="17098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899592" y="6173688"/>
            <a:ext cx="1763466" cy="504056"/>
          </a:xfrm>
          <a:prstGeom prst="wedgeRectCallout">
            <a:avLst>
              <a:gd name="adj1" fmla="val -12148"/>
              <a:gd name="adj2" fmla="val -195777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004320" y="5835705"/>
            <a:ext cx="765166" cy="2520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2678530" y="6173688"/>
            <a:ext cx="1763466" cy="504056"/>
          </a:xfrm>
          <a:prstGeom prst="wedgeRectCallout">
            <a:avLst>
              <a:gd name="adj1" fmla="val -46524"/>
              <a:gd name="adj2" fmla="val -132396"/>
            </a:avLst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Access: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20" name="Rectangular Callout 19"/>
          <p:cNvSpPr/>
          <p:nvPr/>
        </p:nvSpPr>
        <p:spPr bwMode="auto">
          <a:xfrm>
            <a:off x="4441996" y="6173688"/>
            <a:ext cx="2736304" cy="504056"/>
          </a:xfrm>
          <a:prstGeom prst="wedgeRectCallout">
            <a:avLst>
              <a:gd name="adj1" fmla="val -114105"/>
              <a:gd name="adj2" fmla="val -241095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Execute: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447030" y="2474498"/>
            <a:ext cx="3585733" cy="51088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Energy savings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1248533" y="2474498"/>
            <a:ext cx="3585733" cy="51088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Performance “unaffected”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3124502" y="2985386"/>
            <a:ext cx="206" cy="57679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7322999" y="2985386"/>
            <a:ext cx="0" cy="57679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</p:spTree>
    <p:extLst>
      <p:ext uri="{BB962C8B-B14F-4D97-AF65-F5344CB8AC3E}">
        <p14:creationId xmlns:p14="http://schemas.microsoft.com/office/powerpoint/2010/main" val="288037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Coupled</a:t>
            </a:r>
            <a:r>
              <a:rPr lang="sv-SE" dirty="0"/>
              <a:t> vs Manual DAE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56992"/>
            <a:ext cx="4101220" cy="26642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76" y="3356992"/>
            <a:ext cx="4089789" cy="265687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950306" y="3152372"/>
            <a:ext cx="2559708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RunTime</a:t>
            </a:r>
            <a:r>
              <a:rPr lang="en-US" sz="1400" dirty="0" smtClean="0">
                <a:latin typeface="Calibri"/>
              </a:rPr>
              <a:t> 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Evaluation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707904" y="4005064"/>
            <a:ext cx="1098265" cy="17281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986600" y="5835705"/>
            <a:ext cx="977888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74085" y="3152372"/>
            <a:ext cx="2287417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EnergyProfile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326000" y="4005064"/>
            <a:ext cx="1565688" cy="17098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899592" y="6173688"/>
            <a:ext cx="1763466" cy="504056"/>
          </a:xfrm>
          <a:prstGeom prst="wedgeRectCallout">
            <a:avLst>
              <a:gd name="adj1" fmla="val -12148"/>
              <a:gd name="adj2" fmla="val -195777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004320" y="5835705"/>
            <a:ext cx="765166" cy="2520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2678530" y="6173688"/>
            <a:ext cx="1763466" cy="504056"/>
          </a:xfrm>
          <a:prstGeom prst="wedgeRectCallout">
            <a:avLst>
              <a:gd name="adj1" fmla="val -46524"/>
              <a:gd name="adj2" fmla="val -132396"/>
            </a:avLst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Access: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20" name="Rectangular Callout 19"/>
          <p:cNvSpPr/>
          <p:nvPr/>
        </p:nvSpPr>
        <p:spPr bwMode="auto">
          <a:xfrm>
            <a:off x="4441996" y="6173688"/>
            <a:ext cx="2736304" cy="504056"/>
          </a:xfrm>
          <a:prstGeom prst="wedgeRectCallout">
            <a:avLst>
              <a:gd name="adj1" fmla="val -114105"/>
              <a:gd name="adj2" fmla="val -241095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Execute: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447030" y="2474498"/>
            <a:ext cx="3585733" cy="51088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Energy savings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1248533" y="2474498"/>
            <a:ext cx="3585733" cy="51088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Performance “unaffected”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3124502" y="2985386"/>
            <a:ext cx="206" cy="57679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7322999" y="2985386"/>
            <a:ext cx="0" cy="57679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</p:spTree>
    <p:extLst>
      <p:ext uri="{BB962C8B-B14F-4D97-AF65-F5344CB8AC3E}">
        <p14:creationId xmlns:p14="http://schemas.microsoft.com/office/powerpoint/2010/main" val="288037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Coupled</a:t>
            </a:r>
            <a:r>
              <a:rPr lang="sv-SE" dirty="0"/>
              <a:t> vs Manual DAE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56992"/>
            <a:ext cx="4101220" cy="26642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76" y="3356992"/>
            <a:ext cx="4089789" cy="265687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950306" y="3152372"/>
            <a:ext cx="2559708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RunTime</a:t>
            </a:r>
            <a:r>
              <a:rPr lang="en-US" sz="1400" dirty="0" smtClean="0">
                <a:latin typeface="Calibri"/>
              </a:rPr>
              <a:t> 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Evaluation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707904" y="4005064"/>
            <a:ext cx="1098265" cy="17281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986600" y="5835705"/>
            <a:ext cx="977888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74085" y="3152372"/>
            <a:ext cx="2287417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EnergyProfile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488000" y="4005064"/>
            <a:ext cx="1404480" cy="17098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899592" y="6173688"/>
            <a:ext cx="1763466" cy="504056"/>
          </a:xfrm>
          <a:prstGeom prst="wedgeRectCallout">
            <a:avLst>
              <a:gd name="adj1" fmla="val -12148"/>
              <a:gd name="adj2" fmla="val -195777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004320" y="5835705"/>
            <a:ext cx="765166" cy="2520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2678530" y="6173688"/>
            <a:ext cx="1763466" cy="504056"/>
          </a:xfrm>
          <a:prstGeom prst="wedgeRectCallout">
            <a:avLst>
              <a:gd name="adj1" fmla="val -46524"/>
              <a:gd name="adj2" fmla="val -132396"/>
            </a:avLst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Access: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20" name="Rectangular Callout 19"/>
          <p:cNvSpPr/>
          <p:nvPr/>
        </p:nvSpPr>
        <p:spPr bwMode="auto">
          <a:xfrm>
            <a:off x="4441996" y="6173688"/>
            <a:ext cx="2736304" cy="504056"/>
          </a:xfrm>
          <a:prstGeom prst="wedgeRectCallout">
            <a:avLst>
              <a:gd name="adj1" fmla="val -114105"/>
              <a:gd name="adj2" fmla="val -241095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Execute: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447030" y="2474498"/>
            <a:ext cx="3585733" cy="51088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Energy savings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1248533" y="2474498"/>
            <a:ext cx="3585733" cy="51088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Performance “unaffected”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3124502" y="2985386"/>
            <a:ext cx="206" cy="57679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7322999" y="2985386"/>
            <a:ext cx="0" cy="57679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</p:spTree>
    <p:extLst>
      <p:ext uri="{BB962C8B-B14F-4D97-AF65-F5344CB8AC3E}">
        <p14:creationId xmlns:p14="http://schemas.microsoft.com/office/powerpoint/2010/main" val="288037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Coupled</a:t>
            </a:r>
            <a:r>
              <a:rPr lang="sv-SE" dirty="0"/>
              <a:t> vs Manual DAE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56992"/>
            <a:ext cx="4101220" cy="26642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76" y="3356992"/>
            <a:ext cx="4089789" cy="265687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950306" y="3152372"/>
            <a:ext cx="2559708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RunTime</a:t>
            </a:r>
            <a:r>
              <a:rPr lang="en-US" sz="1400" dirty="0" smtClean="0">
                <a:latin typeface="Calibri"/>
              </a:rPr>
              <a:t> 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Evaluation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707904" y="4005064"/>
            <a:ext cx="1098265" cy="17281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986600" y="5835705"/>
            <a:ext cx="977888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74085" y="3152372"/>
            <a:ext cx="2287417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EnergyProfile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660800" y="4005064"/>
            <a:ext cx="1277656" cy="17098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899592" y="6173688"/>
            <a:ext cx="1763466" cy="504056"/>
          </a:xfrm>
          <a:prstGeom prst="wedgeRectCallout">
            <a:avLst>
              <a:gd name="adj1" fmla="val -12148"/>
              <a:gd name="adj2" fmla="val -195777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004320" y="5835705"/>
            <a:ext cx="765166" cy="2520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2678530" y="6173688"/>
            <a:ext cx="1763466" cy="504056"/>
          </a:xfrm>
          <a:prstGeom prst="wedgeRectCallout">
            <a:avLst>
              <a:gd name="adj1" fmla="val -46524"/>
              <a:gd name="adj2" fmla="val -132396"/>
            </a:avLst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Access: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20" name="Rectangular Callout 19"/>
          <p:cNvSpPr/>
          <p:nvPr/>
        </p:nvSpPr>
        <p:spPr bwMode="auto">
          <a:xfrm>
            <a:off x="4441996" y="6173688"/>
            <a:ext cx="2736304" cy="504056"/>
          </a:xfrm>
          <a:prstGeom prst="wedgeRectCallout">
            <a:avLst>
              <a:gd name="adj1" fmla="val -114105"/>
              <a:gd name="adj2" fmla="val -241095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Execute: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447030" y="2474498"/>
            <a:ext cx="3585733" cy="51088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Energy savings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1248533" y="2474498"/>
            <a:ext cx="3585733" cy="51088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Performance “unaffected”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3124502" y="2985386"/>
            <a:ext cx="206" cy="57679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7322999" y="2985386"/>
            <a:ext cx="0" cy="57679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</p:spTree>
    <p:extLst>
      <p:ext uri="{BB962C8B-B14F-4D97-AF65-F5344CB8AC3E}">
        <p14:creationId xmlns:p14="http://schemas.microsoft.com/office/powerpoint/2010/main" val="288037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Coupled</a:t>
            </a:r>
            <a:r>
              <a:rPr lang="sv-SE" dirty="0"/>
              <a:t> vs Manual DAE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56992"/>
            <a:ext cx="4101220" cy="26642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76" y="3356992"/>
            <a:ext cx="4089789" cy="265687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950306" y="3152372"/>
            <a:ext cx="2559708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RunTime</a:t>
            </a:r>
            <a:r>
              <a:rPr lang="en-US" sz="1400" dirty="0" smtClean="0">
                <a:latin typeface="Calibri"/>
              </a:rPr>
              <a:t> 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Evaluation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707904" y="4005064"/>
            <a:ext cx="1098265" cy="17281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986600" y="5835705"/>
            <a:ext cx="977888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74085" y="3152372"/>
            <a:ext cx="2287417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EnergyProfile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884368" y="4005064"/>
            <a:ext cx="1061632" cy="17098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899592" y="6173688"/>
            <a:ext cx="1763466" cy="504056"/>
          </a:xfrm>
          <a:prstGeom prst="wedgeRectCallout">
            <a:avLst>
              <a:gd name="adj1" fmla="val -12148"/>
              <a:gd name="adj2" fmla="val -195777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004320" y="5835705"/>
            <a:ext cx="765166" cy="252028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2678530" y="6173688"/>
            <a:ext cx="1763466" cy="504056"/>
          </a:xfrm>
          <a:prstGeom prst="wedgeRectCallout">
            <a:avLst>
              <a:gd name="adj1" fmla="val -46524"/>
              <a:gd name="adj2" fmla="val -132396"/>
            </a:avLst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Access: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20" name="Rectangular Callout 19"/>
          <p:cNvSpPr/>
          <p:nvPr/>
        </p:nvSpPr>
        <p:spPr bwMode="auto">
          <a:xfrm>
            <a:off x="4441996" y="6173688"/>
            <a:ext cx="2736304" cy="504056"/>
          </a:xfrm>
          <a:prstGeom prst="wedgeRectCallout">
            <a:avLst>
              <a:gd name="adj1" fmla="val -114105"/>
              <a:gd name="adj2" fmla="val -241095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Execute: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447030" y="2474498"/>
            <a:ext cx="3585733" cy="51088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Energy savings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1248533" y="2474498"/>
            <a:ext cx="3585733" cy="51088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Performance “unaffected”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3124502" y="2985386"/>
            <a:ext cx="206" cy="57679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7322999" y="2985386"/>
            <a:ext cx="0" cy="57679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</p:spTree>
    <p:extLst>
      <p:ext uri="{BB962C8B-B14F-4D97-AF65-F5344CB8AC3E}">
        <p14:creationId xmlns:p14="http://schemas.microsoft.com/office/powerpoint/2010/main" val="2880371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CAE vs M-DAE vs Auto DAE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56992"/>
            <a:ext cx="4101220" cy="26642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76" y="3356992"/>
            <a:ext cx="4089789" cy="265687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950306" y="3152372"/>
            <a:ext cx="2559708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RunTime</a:t>
            </a:r>
            <a:r>
              <a:rPr lang="en-US" sz="1400" dirty="0" smtClean="0">
                <a:latin typeface="Calibri"/>
              </a:rPr>
              <a:t> 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Evaluation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004320" y="4005064"/>
            <a:ext cx="801849" cy="17281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986600" y="5835705"/>
            <a:ext cx="977888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74085" y="3152372"/>
            <a:ext cx="2287417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EnergyProfile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884368" y="4005064"/>
            <a:ext cx="1061632" cy="17098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899592" y="6173688"/>
            <a:ext cx="1763466" cy="504056"/>
          </a:xfrm>
          <a:prstGeom prst="wedgeRectCallout">
            <a:avLst>
              <a:gd name="adj1" fmla="val -12148"/>
              <a:gd name="adj2" fmla="val -195777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2678530" y="6173688"/>
            <a:ext cx="1763466" cy="504056"/>
          </a:xfrm>
          <a:prstGeom prst="wedgeRectCallout">
            <a:avLst>
              <a:gd name="adj1" fmla="val 17113"/>
              <a:gd name="adj2" fmla="val -138581"/>
            </a:avLst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Access: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20" name="Rectangular Callout 19"/>
          <p:cNvSpPr/>
          <p:nvPr/>
        </p:nvSpPr>
        <p:spPr bwMode="auto">
          <a:xfrm>
            <a:off x="4441996" y="6173688"/>
            <a:ext cx="2736304" cy="504056"/>
          </a:xfrm>
          <a:prstGeom prst="wedgeRectCallout">
            <a:avLst>
              <a:gd name="adj1" fmla="val -68536"/>
              <a:gd name="adj2" fmla="val -329738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Execute: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899592" y="980728"/>
            <a:ext cx="8144270" cy="115212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AutoDAE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 access phase </a:t>
            </a: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prefetches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 more data at </a:t>
            </a: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f</a:t>
            </a:r>
            <a:r>
              <a:rPr lang="en-US" sz="2000" baseline="-25000" dirty="0" err="1" smtClean="0">
                <a:solidFill>
                  <a:schemeClr val="tx1"/>
                </a:solidFill>
                <a:latin typeface="Verdana" pitchFamily="34" charset="0"/>
              </a:rPr>
              <a:t>min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 </a:t>
            </a:r>
            <a:endParaRPr lang="en-US" sz="2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c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ompared to </a:t>
            </a: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ManualDAE</a:t>
            </a: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5447030" y="2474498"/>
            <a:ext cx="3585733" cy="51088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Energy savings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1248533" y="2474498"/>
            <a:ext cx="3585733" cy="51088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Performance “unaffected”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3124502" y="2985386"/>
            <a:ext cx="206" cy="57679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  <p:cxnSp>
        <p:nvCxnSpPr>
          <p:cNvPr id="27" name="Straight Arrow Connector 26"/>
          <p:cNvCxnSpPr/>
          <p:nvPr/>
        </p:nvCxnSpPr>
        <p:spPr bwMode="auto">
          <a:xfrm>
            <a:off x="7322999" y="2985386"/>
            <a:ext cx="0" cy="57679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</p:spTree>
    <p:extLst>
      <p:ext uri="{BB962C8B-B14F-4D97-AF65-F5344CB8AC3E}">
        <p14:creationId xmlns:p14="http://schemas.microsoft.com/office/powerpoint/2010/main" val="132615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CAE vs M-DAE vs Auto DAE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56992"/>
            <a:ext cx="4101220" cy="26642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76" y="3356992"/>
            <a:ext cx="4089789" cy="265687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950306" y="3152372"/>
            <a:ext cx="2559708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RunTime</a:t>
            </a:r>
            <a:r>
              <a:rPr lang="en-US" sz="1400" dirty="0" smtClean="0">
                <a:latin typeface="Calibri"/>
              </a:rPr>
              <a:t> 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Evaluation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139952" y="4005064"/>
            <a:ext cx="666217" cy="17281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986600" y="5835705"/>
            <a:ext cx="977888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74085" y="3152372"/>
            <a:ext cx="2287417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EnergyProfile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884368" y="4005064"/>
            <a:ext cx="1061632" cy="17098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899592" y="6173688"/>
            <a:ext cx="1763466" cy="504056"/>
          </a:xfrm>
          <a:prstGeom prst="wedgeRectCallout">
            <a:avLst>
              <a:gd name="adj1" fmla="val -12148"/>
              <a:gd name="adj2" fmla="val -195777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2678530" y="6173688"/>
            <a:ext cx="1763466" cy="504056"/>
          </a:xfrm>
          <a:prstGeom prst="wedgeRectCallout">
            <a:avLst>
              <a:gd name="adj1" fmla="val 17113"/>
              <a:gd name="adj2" fmla="val -148888"/>
            </a:avLst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Access: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20" name="Rectangular Callout 19"/>
          <p:cNvSpPr/>
          <p:nvPr/>
        </p:nvSpPr>
        <p:spPr bwMode="auto">
          <a:xfrm>
            <a:off x="4473060" y="6173688"/>
            <a:ext cx="2736304" cy="504056"/>
          </a:xfrm>
          <a:prstGeom prst="wedgeRectCallout">
            <a:avLst>
              <a:gd name="adj1" fmla="val -69295"/>
              <a:gd name="adj2" fmla="val -352414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Execute: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899592" y="980728"/>
            <a:ext cx="8144270" cy="115212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AutoDAE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 access phase </a:t>
            </a: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prefetches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 more data at </a:t>
            </a: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f</a:t>
            </a:r>
            <a:r>
              <a:rPr lang="en-US" sz="2000" baseline="-25000" dirty="0" err="1" smtClean="0">
                <a:solidFill>
                  <a:schemeClr val="tx1"/>
                </a:solidFill>
                <a:latin typeface="Verdana" pitchFamily="34" charset="0"/>
              </a:rPr>
              <a:t>min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 </a:t>
            </a:r>
            <a:endParaRPr lang="en-US" sz="2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c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ompared to </a:t>
            </a: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ManualDAE</a:t>
            </a: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447030" y="2474498"/>
            <a:ext cx="3585733" cy="51088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Energy savings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1248533" y="2474498"/>
            <a:ext cx="3585733" cy="51088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Performance “unaffected”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3124502" y="2985386"/>
            <a:ext cx="206" cy="57679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7322999" y="2985386"/>
            <a:ext cx="0" cy="57679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</p:spTree>
    <p:extLst>
      <p:ext uri="{BB962C8B-B14F-4D97-AF65-F5344CB8AC3E}">
        <p14:creationId xmlns:p14="http://schemas.microsoft.com/office/powerpoint/2010/main" val="330824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CAE vs M-DAE vs Auto DAE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56992"/>
            <a:ext cx="4101220" cy="26642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76" y="3356992"/>
            <a:ext cx="4089789" cy="265687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950306" y="3152372"/>
            <a:ext cx="2559708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RunTime</a:t>
            </a:r>
            <a:r>
              <a:rPr lang="en-US" sz="1400" dirty="0" smtClean="0">
                <a:latin typeface="Calibri"/>
              </a:rPr>
              <a:t> 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Evaluation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291200" y="4005064"/>
            <a:ext cx="522201" cy="17281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986600" y="5835705"/>
            <a:ext cx="977888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74085" y="3152372"/>
            <a:ext cx="2287417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EnergyProfile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884368" y="4005064"/>
            <a:ext cx="1061632" cy="17098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899592" y="6173688"/>
            <a:ext cx="1763466" cy="504056"/>
          </a:xfrm>
          <a:prstGeom prst="wedgeRectCallout">
            <a:avLst>
              <a:gd name="adj1" fmla="val -12148"/>
              <a:gd name="adj2" fmla="val -195777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2678530" y="6173688"/>
            <a:ext cx="1763466" cy="504056"/>
          </a:xfrm>
          <a:prstGeom prst="wedgeRectCallout">
            <a:avLst>
              <a:gd name="adj1" fmla="val 17113"/>
              <a:gd name="adj2" fmla="val -148888"/>
            </a:avLst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Access: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20" name="Rectangular Callout 19"/>
          <p:cNvSpPr/>
          <p:nvPr/>
        </p:nvSpPr>
        <p:spPr bwMode="auto">
          <a:xfrm>
            <a:off x="4473060" y="6173688"/>
            <a:ext cx="2736304" cy="504056"/>
          </a:xfrm>
          <a:prstGeom prst="wedgeRectCallout">
            <a:avLst>
              <a:gd name="adj1" fmla="val -69295"/>
              <a:gd name="adj2" fmla="val -352414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Execute: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899592" y="980728"/>
            <a:ext cx="8144270" cy="115212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AutoDAE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 access phase </a:t>
            </a: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prefetches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 more data at </a:t>
            </a: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f</a:t>
            </a:r>
            <a:r>
              <a:rPr lang="en-US" sz="2000" baseline="-25000" dirty="0" err="1" smtClean="0">
                <a:solidFill>
                  <a:schemeClr val="tx1"/>
                </a:solidFill>
                <a:latin typeface="Verdana" pitchFamily="34" charset="0"/>
              </a:rPr>
              <a:t>min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 </a:t>
            </a:r>
            <a:endParaRPr lang="en-US" sz="2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c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ompared to </a:t>
            </a: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ManualDAE</a:t>
            </a: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447030" y="2474498"/>
            <a:ext cx="3585733" cy="51088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Energy savings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1248533" y="2474498"/>
            <a:ext cx="3585733" cy="51088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Performance “unaffected”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3124502" y="2985386"/>
            <a:ext cx="206" cy="57679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7322999" y="2985386"/>
            <a:ext cx="0" cy="57679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</p:spTree>
    <p:extLst>
      <p:ext uri="{BB962C8B-B14F-4D97-AF65-F5344CB8AC3E}">
        <p14:creationId xmlns:p14="http://schemas.microsoft.com/office/powerpoint/2010/main" val="398803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CAE vs M-DAE vs Auto DAE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56992"/>
            <a:ext cx="4101220" cy="26642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76" y="3356992"/>
            <a:ext cx="4089789" cy="265687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950306" y="3152372"/>
            <a:ext cx="2559708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RunTime</a:t>
            </a:r>
            <a:r>
              <a:rPr lang="en-US" sz="1400" dirty="0" smtClean="0">
                <a:latin typeface="Calibri"/>
              </a:rPr>
              <a:t> 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Evaluation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489200" y="4005064"/>
            <a:ext cx="316800" cy="17281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986600" y="5835705"/>
            <a:ext cx="977888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74085" y="3152372"/>
            <a:ext cx="2287417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EnergyProfile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884368" y="4005064"/>
            <a:ext cx="1061632" cy="17098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899592" y="6173688"/>
            <a:ext cx="1763466" cy="504056"/>
          </a:xfrm>
          <a:prstGeom prst="wedgeRectCallout">
            <a:avLst>
              <a:gd name="adj1" fmla="val -12148"/>
              <a:gd name="adj2" fmla="val -195777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2678530" y="6173688"/>
            <a:ext cx="1763466" cy="504056"/>
          </a:xfrm>
          <a:prstGeom prst="wedgeRectCallout">
            <a:avLst>
              <a:gd name="adj1" fmla="val 17113"/>
              <a:gd name="adj2" fmla="val -148888"/>
            </a:avLst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Access: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20" name="Rectangular Callout 19"/>
          <p:cNvSpPr/>
          <p:nvPr/>
        </p:nvSpPr>
        <p:spPr bwMode="auto">
          <a:xfrm>
            <a:off x="4473060" y="6173688"/>
            <a:ext cx="2736304" cy="504056"/>
          </a:xfrm>
          <a:prstGeom prst="wedgeRectCallout">
            <a:avLst>
              <a:gd name="adj1" fmla="val -69295"/>
              <a:gd name="adj2" fmla="val -352414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Execute: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899592" y="980728"/>
            <a:ext cx="8144270" cy="115212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AutoDAE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 access phase </a:t>
            </a: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prefetches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 more data at </a:t>
            </a: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f</a:t>
            </a:r>
            <a:r>
              <a:rPr lang="en-US" sz="2000" baseline="-25000" dirty="0" err="1" smtClean="0">
                <a:solidFill>
                  <a:schemeClr val="tx1"/>
                </a:solidFill>
                <a:latin typeface="Verdana" pitchFamily="34" charset="0"/>
              </a:rPr>
              <a:t>min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 </a:t>
            </a:r>
            <a:endParaRPr lang="en-US" sz="2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c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ompared to </a:t>
            </a: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ManualDAE</a:t>
            </a: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447030" y="2474498"/>
            <a:ext cx="3585733" cy="51088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Energy savings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1248533" y="2474498"/>
            <a:ext cx="3585733" cy="51088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Performance “unaffected”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3124502" y="2985386"/>
            <a:ext cx="206" cy="57679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7322999" y="2985386"/>
            <a:ext cx="0" cy="57679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</p:spTree>
    <p:extLst>
      <p:ext uri="{BB962C8B-B14F-4D97-AF65-F5344CB8AC3E}">
        <p14:creationId xmlns:p14="http://schemas.microsoft.com/office/powerpoint/2010/main" val="398803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CAE vs M-DAE vs Auto DAE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56992"/>
            <a:ext cx="4101220" cy="26642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76" y="3356992"/>
            <a:ext cx="4089789" cy="265687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950306" y="3152372"/>
            <a:ext cx="2559708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RunTime</a:t>
            </a:r>
            <a:r>
              <a:rPr lang="en-US" sz="1400" dirty="0" smtClean="0">
                <a:latin typeface="Calibri"/>
              </a:rPr>
              <a:t> 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Evaluation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4638600" y="4005064"/>
            <a:ext cx="169200" cy="172819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7986600" y="5835705"/>
            <a:ext cx="977888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74085" y="3152372"/>
            <a:ext cx="2287417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EnergyProfile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884368" y="4005064"/>
            <a:ext cx="1061632" cy="17098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899592" y="6173688"/>
            <a:ext cx="1763466" cy="504056"/>
          </a:xfrm>
          <a:prstGeom prst="wedgeRectCallout">
            <a:avLst>
              <a:gd name="adj1" fmla="val -12148"/>
              <a:gd name="adj2" fmla="val -195777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2678530" y="6173688"/>
            <a:ext cx="1763466" cy="504056"/>
          </a:xfrm>
          <a:prstGeom prst="wedgeRectCallout">
            <a:avLst>
              <a:gd name="adj1" fmla="val 17113"/>
              <a:gd name="adj2" fmla="val -148888"/>
            </a:avLst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Access: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20" name="Rectangular Callout 19"/>
          <p:cNvSpPr/>
          <p:nvPr/>
        </p:nvSpPr>
        <p:spPr bwMode="auto">
          <a:xfrm>
            <a:off x="4473060" y="6173688"/>
            <a:ext cx="2736304" cy="504056"/>
          </a:xfrm>
          <a:prstGeom prst="wedgeRectCallout">
            <a:avLst>
              <a:gd name="adj1" fmla="val -69295"/>
              <a:gd name="adj2" fmla="val -352414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Execute: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899592" y="980728"/>
            <a:ext cx="8144270" cy="115212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AutoDAE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 access phase </a:t>
            </a: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prefetches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 more data at </a:t>
            </a: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f</a:t>
            </a:r>
            <a:r>
              <a:rPr lang="en-US" sz="2000" baseline="-25000" dirty="0" err="1" smtClean="0">
                <a:solidFill>
                  <a:schemeClr val="tx1"/>
                </a:solidFill>
                <a:latin typeface="Verdana" pitchFamily="34" charset="0"/>
              </a:rPr>
              <a:t>min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 </a:t>
            </a:r>
            <a:endParaRPr lang="en-US" sz="2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c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ompared to </a:t>
            </a: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ManualDAE</a:t>
            </a: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447030" y="2474498"/>
            <a:ext cx="3585733" cy="51088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Energy savings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1248533" y="2474498"/>
            <a:ext cx="3585733" cy="51088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Performance “unaffected”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3124502" y="2985386"/>
            <a:ext cx="206" cy="57679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7322999" y="2985386"/>
            <a:ext cx="0" cy="57679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</p:spTree>
    <p:extLst>
      <p:ext uri="{BB962C8B-B14F-4D97-AF65-F5344CB8AC3E}">
        <p14:creationId xmlns:p14="http://schemas.microsoft.com/office/powerpoint/2010/main" val="398803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1825072" y="1373610"/>
            <a:ext cx="1246659" cy="372135"/>
          </a:xfrm>
          <a:prstGeom prst="rect">
            <a:avLst/>
          </a:prstGeom>
          <a:solidFill>
            <a:srgbClr val="953735"/>
          </a:solidFill>
          <a:ln w="19050" cmpd="sng">
            <a:noFill/>
          </a:ln>
        </p:spPr>
        <p:txBody>
          <a:bodyPr wrap="square" rtlCol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f</a:t>
            </a:r>
            <a:r>
              <a:rPr lang="en-US" sz="1600" kern="0" baseline="-25000" dirty="0" smtClean="0">
                <a:solidFill>
                  <a:prstClr val="white"/>
                </a:solidFill>
                <a:latin typeface="Calibri"/>
              </a:rPr>
              <a:t>max</a:t>
            </a:r>
            <a:endParaRPr kumimoji="0" lang="en-US" sz="1600" b="0" i="0" u="none" strike="noStrike" kern="0" cap="none" spc="0" normalizeH="0" baseline="-2500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47682" y="1373610"/>
            <a:ext cx="777467" cy="378019"/>
          </a:xfrm>
          <a:prstGeom prst="rect">
            <a:avLst/>
          </a:prstGeom>
          <a:solidFill>
            <a:srgbClr val="953735"/>
          </a:solidFill>
          <a:ln w="19050" cmpd="sng">
            <a:noFill/>
          </a:ln>
        </p:spPr>
        <p:txBody>
          <a:bodyPr wrap="square" rtlCol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f</a:t>
            </a:r>
            <a:r>
              <a:rPr kumimoji="0" lang="en-US" sz="1600" b="0" i="0" u="none" strike="noStrike" kern="0" cap="none" spc="0" normalizeH="0" baseline="-2500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max</a:t>
            </a:r>
            <a:endParaRPr kumimoji="0" lang="en-US" sz="1600" b="0" i="0" u="none" strike="noStrike" kern="0" cap="none" spc="0" normalizeH="0" baseline="-2500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20811" y="1373610"/>
            <a:ext cx="1309576" cy="365626"/>
          </a:xfrm>
          <a:prstGeom prst="rect">
            <a:avLst/>
          </a:prstGeom>
          <a:solidFill>
            <a:srgbClr val="953735"/>
          </a:solidFill>
          <a:ln w="19050" cmpd="sng">
            <a:noFill/>
          </a:ln>
        </p:spPr>
        <p:txBody>
          <a:bodyPr wrap="square" rtlCol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f</a:t>
            </a:r>
            <a:r>
              <a:rPr kumimoji="0" lang="en-US" sz="1600" b="0" i="0" u="none" strike="noStrike" kern="0" cap="none" spc="0" normalizeH="0" baseline="-2500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max</a:t>
            </a:r>
            <a:endParaRPr kumimoji="0" lang="en-US" sz="1600" b="0" i="0" u="none" strike="noStrike" kern="0" cap="none" spc="0" normalizeH="0" baseline="-2500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1166936" y="836712"/>
            <a:ext cx="7653536" cy="1512168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Ideal DVFS</a:t>
            </a:r>
            <a:r>
              <a:rPr lang="en-US" sz="2000" kern="0" dirty="0"/>
              <a:t> (</a:t>
            </a:r>
            <a:r>
              <a:rPr lang="en-US" sz="2000" b="1" kern="0" dirty="0" err="1" smtClean="0">
                <a:solidFill>
                  <a:srgbClr val="37A818"/>
                </a:solidFill>
                <a:latin typeface="Calibri"/>
              </a:rPr>
              <a:t>f</a:t>
            </a:r>
            <a:r>
              <a:rPr lang="en-US" sz="2000" b="1" kern="0" baseline="-25000" dirty="0" err="1" smtClean="0">
                <a:solidFill>
                  <a:srgbClr val="37A818"/>
                </a:solidFill>
                <a:latin typeface="Calibri"/>
              </a:rPr>
              <a:t>min</a:t>
            </a:r>
            <a:r>
              <a:rPr lang="en-US" sz="2000" kern="0" dirty="0" smtClean="0">
                <a:latin typeface="Calibri"/>
              </a:rPr>
              <a:t> -  </a:t>
            </a:r>
            <a:r>
              <a:rPr lang="en-US" sz="2000" b="1" kern="0" dirty="0" err="1" smtClean="0">
                <a:solidFill>
                  <a:srgbClr val="953735"/>
                </a:solidFill>
                <a:latin typeface="Calibri"/>
              </a:rPr>
              <a:t>f</a:t>
            </a:r>
            <a:r>
              <a:rPr lang="en-US" sz="2000" b="1" kern="0" baseline="-25000" dirty="0" err="1" smtClean="0">
                <a:solidFill>
                  <a:srgbClr val="953735"/>
                </a:solidFill>
                <a:latin typeface="Calibri"/>
              </a:rPr>
              <a:t>max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) -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Coupled Execution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1166936" y="4385572"/>
            <a:ext cx="7653536" cy="2067764"/>
          </a:xfrm>
          <a:prstGeom prst="rect">
            <a:avLst/>
          </a:prstGeom>
          <a:noFill/>
          <a:ln w="12700">
            <a:noFill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non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Decoupled Execution (DAE)</a:t>
            </a: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 smtClean="0"/>
              <a:t>Decoupled</a:t>
            </a:r>
            <a:r>
              <a:rPr lang="sv-SE" dirty="0" smtClean="0"/>
              <a:t> Execution</a:t>
            </a:r>
            <a:endParaRPr lang="sv-SE" dirty="0"/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1166936" y="2420888"/>
            <a:ext cx="7776864" cy="1688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Decouple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the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compute (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execute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)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and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</a:rPr>
              <a:t>memory (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</a:rPr>
              <a:t>access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</a:rPr>
              <a:t>)</a:t>
            </a:r>
          </a:p>
          <a:p>
            <a:pPr marL="742950" marR="0" lvl="1" indent="-28575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</a:rPr>
              <a:t>Access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: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prefetches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the data to the L1 cache</a:t>
            </a:r>
          </a:p>
          <a:p>
            <a:pPr marL="742950" marR="0" lvl="1" indent="-28575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Execute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: using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the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data from the L1 cache</a:t>
            </a:r>
          </a:p>
          <a:p>
            <a:pPr marL="342900" marR="0" lvl="0" indent="-34290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</a:rPr>
              <a:t>Access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BBB59">
                    <a:lumMod val="75000"/>
                  </a:srgbClr>
                </a:solidFill>
                <a:effectLst/>
                <a:uLnTx/>
                <a:uFillTx/>
              </a:rPr>
              <a:t>at low frequency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and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Execute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504D">
                    <a:lumMod val="75000"/>
                  </a:srgbClr>
                </a:solidFill>
                <a:effectLst/>
                <a:uLnTx/>
                <a:uFillTx/>
              </a:rPr>
              <a:t> 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504D"/>
                </a:solidFill>
                <a:effectLst/>
                <a:uLnTx/>
                <a:uFillTx/>
              </a:rPr>
              <a:t>at high frequency</a:t>
            </a:r>
          </a:p>
        </p:txBody>
      </p:sp>
      <p:grpSp>
        <p:nvGrpSpPr>
          <p:cNvPr id="172" name="Group 171"/>
          <p:cNvGrpSpPr/>
          <p:nvPr/>
        </p:nvGrpSpPr>
        <p:grpSpPr>
          <a:xfrm>
            <a:off x="6493170" y="1735672"/>
            <a:ext cx="1538650" cy="360040"/>
            <a:chOff x="578071" y="3622479"/>
            <a:chExt cx="1872208" cy="360040"/>
          </a:xfrm>
        </p:grpSpPr>
        <p:sp>
          <p:nvSpPr>
            <p:cNvPr id="173" name="Rectangle 172"/>
            <p:cNvSpPr/>
            <p:nvPr/>
          </p:nvSpPr>
          <p:spPr>
            <a:xfrm>
              <a:off x="578071" y="3622479"/>
              <a:ext cx="72008" cy="360040"/>
            </a:xfrm>
            <a:prstGeom prst="rect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650079" y="3622479"/>
              <a:ext cx="1800200" cy="360040"/>
            </a:xfrm>
            <a:prstGeom prst="rect">
              <a:avLst/>
            </a:prstGeom>
            <a:solidFill>
              <a:srgbClr val="4F81BD">
                <a:alpha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175" name="Group 174"/>
          <p:cNvGrpSpPr/>
          <p:nvPr/>
        </p:nvGrpSpPr>
        <p:grpSpPr>
          <a:xfrm>
            <a:off x="1471871" y="1735672"/>
            <a:ext cx="1601859" cy="360040"/>
            <a:chOff x="578071" y="3622479"/>
            <a:chExt cx="1872208" cy="360040"/>
          </a:xfrm>
        </p:grpSpPr>
        <p:sp>
          <p:nvSpPr>
            <p:cNvPr id="176" name="Rectangle 175"/>
            <p:cNvSpPr/>
            <p:nvPr/>
          </p:nvSpPr>
          <p:spPr>
            <a:xfrm>
              <a:off x="578071" y="3622479"/>
              <a:ext cx="72008" cy="360040"/>
            </a:xfrm>
            <a:prstGeom prst="rect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50079" y="3622479"/>
              <a:ext cx="1800200" cy="360040"/>
            </a:xfrm>
            <a:prstGeom prst="rect">
              <a:avLst/>
            </a:prstGeom>
            <a:solidFill>
              <a:srgbClr val="4F81BD">
                <a:alpha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178" name="Rectangle 177"/>
          <p:cNvSpPr/>
          <p:nvPr/>
        </p:nvSpPr>
        <p:spPr>
          <a:xfrm>
            <a:off x="1332519" y="1735672"/>
            <a:ext cx="492553" cy="360040"/>
          </a:xfrm>
          <a:prstGeom prst="rect">
            <a:avLst/>
          </a:prstGeom>
          <a:solidFill>
            <a:srgbClr val="C0504D">
              <a:alpha val="66000"/>
            </a:srgbClr>
          </a:solidFill>
          <a:ln w="952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grpSp>
        <p:nvGrpSpPr>
          <p:cNvPr id="179" name="Group 178"/>
          <p:cNvGrpSpPr/>
          <p:nvPr/>
        </p:nvGrpSpPr>
        <p:grpSpPr>
          <a:xfrm>
            <a:off x="3188500" y="1735672"/>
            <a:ext cx="1538650" cy="360040"/>
            <a:chOff x="578071" y="3622479"/>
            <a:chExt cx="1872208" cy="360040"/>
          </a:xfrm>
        </p:grpSpPr>
        <p:sp>
          <p:nvSpPr>
            <p:cNvPr id="180" name="Rectangle 179"/>
            <p:cNvSpPr/>
            <p:nvPr/>
          </p:nvSpPr>
          <p:spPr>
            <a:xfrm>
              <a:off x="578071" y="3622479"/>
              <a:ext cx="72008" cy="360040"/>
            </a:xfrm>
            <a:prstGeom prst="rect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650079" y="3622479"/>
              <a:ext cx="1800200" cy="360040"/>
            </a:xfrm>
            <a:prstGeom prst="rect">
              <a:avLst/>
            </a:prstGeom>
            <a:solidFill>
              <a:srgbClr val="4F81BD">
                <a:alpha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3073730" y="1735672"/>
            <a:ext cx="875951" cy="360040"/>
          </a:xfrm>
          <a:prstGeom prst="rect">
            <a:avLst/>
          </a:prstGeom>
          <a:solidFill>
            <a:srgbClr val="C0504D">
              <a:alpha val="66000"/>
            </a:srgbClr>
          </a:solidFill>
          <a:ln w="952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83" name="Rectangle 182"/>
          <p:cNvSpPr/>
          <p:nvPr/>
        </p:nvSpPr>
        <p:spPr>
          <a:xfrm>
            <a:off x="4727149" y="1735672"/>
            <a:ext cx="1995662" cy="360040"/>
          </a:xfrm>
          <a:prstGeom prst="rect">
            <a:avLst/>
          </a:prstGeom>
          <a:solidFill>
            <a:srgbClr val="C0504D">
              <a:alpha val="66000"/>
            </a:srgbClr>
          </a:solidFill>
          <a:ln w="952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84" name="TextBox 183"/>
          <p:cNvSpPr txBox="1"/>
          <p:nvPr/>
        </p:nvSpPr>
        <p:spPr>
          <a:xfrm>
            <a:off x="1330518" y="1373610"/>
            <a:ext cx="494553" cy="365626"/>
          </a:xfrm>
          <a:prstGeom prst="rect">
            <a:avLst/>
          </a:prstGeom>
          <a:solidFill>
            <a:srgbClr val="953735"/>
          </a:solidFill>
          <a:ln w="19050" cmpd="sng">
            <a:noFill/>
          </a:ln>
        </p:spPr>
        <p:txBody>
          <a:bodyPr wrap="square" rtlCol="0">
            <a:no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white"/>
                </a:solidFill>
                <a:latin typeface="Calibri"/>
              </a:rPr>
              <a:t>f</a:t>
            </a:r>
            <a:r>
              <a:rPr lang="en-US" sz="1600" baseline="-25000" dirty="0" smtClean="0">
                <a:solidFill>
                  <a:prstClr val="white"/>
                </a:solidFill>
                <a:latin typeface="Calibri"/>
              </a:rPr>
              <a:t>max</a:t>
            </a:r>
            <a:endParaRPr lang="en-US" sz="1600" baseline="-25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5" name="TextBox 184"/>
          <p:cNvSpPr txBox="1"/>
          <p:nvPr/>
        </p:nvSpPr>
        <p:spPr>
          <a:xfrm>
            <a:off x="1825072" y="1373610"/>
            <a:ext cx="1246659" cy="372135"/>
          </a:xfrm>
          <a:prstGeom prst="rect">
            <a:avLst/>
          </a:prstGeom>
          <a:solidFill>
            <a:srgbClr val="9BBB59">
              <a:lumMod val="75000"/>
            </a:srgbClr>
          </a:solidFill>
          <a:ln w="19050" cmpd="sng">
            <a:noFill/>
          </a:ln>
        </p:spPr>
        <p:txBody>
          <a:bodyPr wrap="square" rtlCol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f</a:t>
            </a:r>
            <a:r>
              <a: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min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065256" y="1373610"/>
            <a:ext cx="920158" cy="373790"/>
          </a:xfrm>
          <a:prstGeom prst="rect">
            <a:avLst/>
          </a:prstGeom>
          <a:solidFill>
            <a:srgbClr val="953735"/>
          </a:solidFill>
          <a:ln w="19050" cmpd="sng">
            <a:noFill/>
          </a:ln>
        </p:spPr>
        <p:txBody>
          <a:bodyPr wrap="square" rtlCol="0">
            <a:no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white"/>
                </a:solidFill>
                <a:latin typeface="Calibri"/>
              </a:rPr>
              <a:t>f</a:t>
            </a:r>
            <a:r>
              <a:rPr lang="en-US" sz="1600" baseline="-25000" dirty="0" smtClean="0">
                <a:solidFill>
                  <a:prstClr val="white"/>
                </a:solidFill>
                <a:latin typeface="Calibri"/>
              </a:rPr>
              <a:t>max</a:t>
            </a:r>
            <a:endParaRPr lang="en-US" sz="1600" baseline="-25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7" name="TextBox 186"/>
          <p:cNvSpPr txBox="1"/>
          <p:nvPr/>
        </p:nvSpPr>
        <p:spPr>
          <a:xfrm>
            <a:off x="3947682" y="1373610"/>
            <a:ext cx="777467" cy="378019"/>
          </a:xfrm>
          <a:prstGeom prst="rect">
            <a:avLst/>
          </a:prstGeom>
          <a:solidFill>
            <a:srgbClr val="9BBB59">
              <a:lumMod val="75000"/>
            </a:srgbClr>
          </a:solidFill>
          <a:ln w="19050" cmpd="sng">
            <a:noFill/>
          </a:ln>
        </p:spPr>
        <p:txBody>
          <a:bodyPr wrap="square" rtlCol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f</a:t>
            </a:r>
            <a:r>
              <a: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min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4722613" y="1373610"/>
            <a:ext cx="1998197" cy="365626"/>
          </a:xfrm>
          <a:prstGeom prst="rect">
            <a:avLst/>
          </a:prstGeom>
          <a:solidFill>
            <a:srgbClr val="953735"/>
          </a:solidFill>
          <a:ln w="19050" cmpd="sng">
            <a:noFill/>
          </a:ln>
        </p:spPr>
        <p:txBody>
          <a:bodyPr wrap="square" rtlCol="0">
            <a:no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white"/>
                </a:solidFill>
                <a:latin typeface="Calibri"/>
              </a:rPr>
              <a:t>f</a:t>
            </a:r>
            <a:r>
              <a:rPr lang="en-US" sz="1600" baseline="-25000" dirty="0" smtClean="0">
                <a:solidFill>
                  <a:prstClr val="white"/>
                </a:solidFill>
                <a:latin typeface="Calibri"/>
              </a:rPr>
              <a:t>max</a:t>
            </a:r>
            <a:endParaRPr lang="en-US" sz="1600" baseline="-25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89" name="Rectangle 188"/>
          <p:cNvSpPr/>
          <p:nvPr/>
        </p:nvSpPr>
        <p:spPr>
          <a:xfrm>
            <a:off x="8032387" y="1735672"/>
            <a:ext cx="491889" cy="360040"/>
          </a:xfrm>
          <a:prstGeom prst="rect">
            <a:avLst/>
          </a:prstGeom>
          <a:solidFill>
            <a:srgbClr val="C0504D">
              <a:alpha val="66000"/>
            </a:srgbClr>
          </a:solidFill>
          <a:ln w="952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6720811" y="1373610"/>
            <a:ext cx="1309576" cy="365626"/>
          </a:xfrm>
          <a:prstGeom prst="rect">
            <a:avLst/>
          </a:prstGeom>
          <a:solidFill>
            <a:srgbClr val="9BBB59">
              <a:lumMod val="75000"/>
            </a:srgbClr>
          </a:solidFill>
          <a:ln w="19050" cmpd="sng">
            <a:noFill/>
          </a:ln>
        </p:spPr>
        <p:txBody>
          <a:bodyPr wrap="square" rtlCol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f</a:t>
            </a:r>
            <a:r>
              <a: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min</a:t>
            </a:r>
          </a:p>
        </p:txBody>
      </p:sp>
      <p:sp>
        <p:nvSpPr>
          <p:cNvPr id="191" name="TextBox 190"/>
          <p:cNvSpPr txBox="1"/>
          <p:nvPr/>
        </p:nvSpPr>
        <p:spPr>
          <a:xfrm>
            <a:off x="8029820" y="1373610"/>
            <a:ext cx="500620" cy="365626"/>
          </a:xfrm>
          <a:prstGeom prst="rect">
            <a:avLst/>
          </a:prstGeom>
          <a:solidFill>
            <a:srgbClr val="953735"/>
          </a:solidFill>
          <a:ln w="19050" cmpd="sng">
            <a:noFill/>
          </a:ln>
        </p:spPr>
        <p:txBody>
          <a:bodyPr wrap="square" rtlCol="0">
            <a:no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white"/>
                </a:solidFill>
                <a:latin typeface="Calibri"/>
              </a:rPr>
              <a:t>f</a:t>
            </a:r>
            <a:r>
              <a:rPr lang="en-US" sz="1600" baseline="-25000" dirty="0" smtClean="0">
                <a:solidFill>
                  <a:prstClr val="white"/>
                </a:solidFill>
                <a:latin typeface="Calibri"/>
              </a:rPr>
              <a:t>max</a:t>
            </a:r>
            <a:endParaRPr lang="en-US" sz="1600" baseline="-25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403137" y="4929073"/>
            <a:ext cx="3344145" cy="372135"/>
          </a:xfrm>
          <a:prstGeom prst="rect">
            <a:avLst/>
          </a:prstGeom>
          <a:solidFill>
            <a:srgbClr val="9BBB59">
              <a:lumMod val="75000"/>
            </a:srgbClr>
          </a:solidFill>
          <a:ln w="19050" cmpd="sng">
            <a:noFill/>
          </a:ln>
        </p:spPr>
        <p:txBody>
          <a:bodyPr wrap="square" rtlCol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f</a:t>
            </a:r>
            <a:r>
              <a: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min</a:t>
            </a:r>
          </a:p>
        </p:txBody>
      </p:sp>
      <p:sp>
        <p:nvSpPr>
          <p:cNvPr id="232" name="TextBox 231"/>
          <p:cNvSpPr txBox="1"/>
          <p:nvPr/>
        </p:nvSpPr>
        <p:spPr>
          <a:xfrm>
            <a:off x="4747282" y="4929073"/>
            <a:ext cx="3849002" cy="372134"/>
          </a:xfrm>
          <a:prstGeom prst="rect">
            <a:avLst/>
          </a:prstGeom>
          <a:solidFill>
            <a:srgbClr val="953735"/>
          </a:solidFill>
          <a:ln w="19050" cmpd="sng">
            <a:noFill/>
          </a:ln>
        </p:spPr>
        <p:txBody>
          <a:bodyPr wrap="square" rtlCol="0">
            <a:no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white"/>
                </a:solidFill>
                <a:latin typeface="Calibri"/>
              </a:rPr>
              <a:t>f</a:t>
            </a:r>
            <a:r>
              <a:rPr lang="en-US" sz="1600" baseline="-25000" dirty="0" smtClean="0">
                <a:solidFill>
                  <a:prstClr val="white"/>
                </a:solidFill>
                <a:latin typeface="Calibri"/>
              </a:rPr>
              <a:t>max</a:t>
            </a:r>
            <a:endParaRPr lang="en-US" sz="1600" baseline="-2500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6493737" y="1735672"/>
            <a:ext cx="1538650" cy="360040"/>
            <a:chOff x="578071" y="3622479"/>
            <a:chExt cx="1872208" cy="360040"/>
          </a:xfrm>
        </p:grpSpPr>
        <p:sp>
          <p:nvSpPr>
            <p:cNvPr id="53" name="Rectangle 52"/>
            <p:cNvSpPr/>
            <p:nvPr/>
          </p:nvSpPr>
          <p:spPr>
            <a:xfrm>
              <a:off x="578071" y="3622479"/>
              <a:ext cx="72008" cy="360040"/>
            </a:xfrm>
            <a:prstGeom prst="rect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50079" y="3622479"/>
              <a:ext cx="1800200" cy="360040"/>
            </a:xfrm>
            <a:prstGeom prst="rect">
              <a:avLst/>
            </a:prstGeom>
            <a:solidFill>
              <a:srgbClr val="4F81BD">
                <a:alpha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1472438" y="1735672"/>
            <a:ext cx="1601859" cy="360040"/>
            <a:chOff x="578071" y="3622479"/>
            <a:chExt cx="1872208" cy="360040"/>
          </a:xfrm>
        </p:grpSpPr>
        <p:sp>
          <p:nvSpPr>
            <p:cNvPr id="56" name="Rectangle 55"/>
            <p:cNvSpPr/>
            <p:nvPr/>
          </p:nvSpPr>
          <p:spPr>
            <a:xfrm>
              <a:off x="578071" y="3622479"/>
              <a:ext cx="72008" cy="360040"/>
            </a:xfrm>
            <a:prstGeom prst="rect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650079" y="3622479"/>
              <a:ext cx="1800200" cy="360040"/>
            </a:xfrm>
            <a:prstGeom prst="rect">
              <a:avLst/>
            </a:prstGeom>
            <a:solidFill>
              <a:srgbClr val="4F81BD">
                <a:alpha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58" name="Rectangle 57"/>
          <p:cNvSpPr/>
          <p:nvPr/>
        </p:nvSpPr>
        <p:spPr>
          <a:xfrm>
            <a:off x="1333087" y="1735672"/>
            <a:ext cx="491984" cy="360040"/>
          </a:xfrm>
          <a:prstGeom prst="rect">
            <a:avLst/>
          </a:prstGeom>
          <a:solidFill>
            <a:srgbClr val="C0504D">
              <a:alpha val="66000"/>
            </a:srgbClr>
          </a:solidFill>
          <a:ln w="952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3189067" y="1735672"/>
            <a:ext cx="1538650" cy="360040"/>
            <a:chOff x="578071" y="3622479"/>
            <a:chExt cx="1872208" cy="360040"/>
          </a:xfrm>
        </p:grpSpPr>
        <p:sp>
          <p:nvSpPr>
            <p:cNvPr id="60" name="Rectangle 59"/>
            <p:cNvSpPr/>
            <p:nvPr/>
          </p:nvSpPr>
          <p:spPr>
            <a:xfrm>
              <a:off x="578071" y="3622479"/>
              <a:ext cx="72008" cy="360040"/>
            </a:xfrm>
            <a:prstGeom prst="rect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50079" y="3622479"/>
              <a:ext cx="1800200" cy="360040"/>
            </a:xfrm>
            <a:prstGeom prst="rect">
              <a:avLst/>
            </a:prstGeom>
            <a:solidFill>
              <a:srgbClr val="4F81BD">
                <a:alpha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62" name="Rectangle 61"/>
          <p:cNvSpPr/>
          <p:nvPr/>
        </p:nvSpPr>
        <p:spPr>
          <a:xfrm>
            <a:off x="3084763" y="1735672"/>
            <a:ext cx="865485" cy="360040"/>
          </a:xfrm>
          <a:prstGeom prst="rect">
            <a:avLst/>
          </a:prstGeom>
          <a:solidFill>
            <a:srgbClr val="C0504D">
              <a:alpha val="66000"/>
            </a:srgbClr>
          </a:solidFill>
          <a:ln w="952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727716" y="1735672"/>
            <a:ext cx="1995662" cy="360040"/>
          </a:xfrm>
          <a:prstGeom prst="rect">
            <a:avLst/>
          </a:prstGeom>
          <a:solidFill>
            <a:srgbClr val="C0504D">
              <a:alpha val="66000"/>
            </a:srgbClr>
          </a:solidFill>
          <a:ln w="952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8032954" y="1735672"/>
            <a:ext cx="491889" cy="360040"/>
          </a:xfrm>
          <a:prstGeom prst="rect">
            <a:avLst/>
          </a:prstGeom>
          <a:solidFill>
            <a:srgbClr val="C0504D">
              <a:alpha val="66000"/>
            </a:srgbClr>
          </a:solidFill>
          <a:ln w="952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69019" y="4365104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Access (</a:t>
            </a:r>
            <a:r>
              <a:rPr lang="en-US" b="1" dirty="0" err="1" smtClean="0"/>
              <a:t>prefetch</a:t>
            </a:r>
            <a:r>
              <a:rPr lang="en-US" b="1" dirty="0" smtClean="0"/>
              <a:t>)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4932040" y="4365103"/>
            <a:ext cx="3486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Execute (compute)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051720" y="6550223"/>
            <a:ext cx="69556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Koukos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et.al. </a:t>
            </a:r>
            <a:r>
              <a:rPr lang="en-US" sz="14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Decoupled Access-Execute</a:t>
            </a:r>
            <a:r>
              <a:rPr lang="en-US" sz="1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–ICS 2013-</a:t>
            </a:r>
          </a:p>
        </p:txBody>
      </p:sp>
      <p:sp>
        <p:nvSpPr>
          <p:cNvPr id="48" name="Rounded Rectangle 47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176091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81481E-6 L -0.00851 0.51875 " pathEditMode="relative" rAng="0" ptsTypes="AA">
                                      <p:cBhvr>
                                        <p:cTn id="17" dur="3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4" y="2592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7.40741E-7 L -0.09826 0.51805 " pathEditMode="relative" rAng="0" ptsTypes="AA">
                                      <p:cBhvr>
                                        <p:cTn id="19" dur="3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913" y="25903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-0.35729 0.51875 " pathEditMode="relative" rAng="0" ptsTypes="AA">
                                      <p:cBhvr>
                                        <p:cTn id="21" dur="3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65" y="2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81481E-6 L 0.37448 0.51875 " pathEditMode="relative" rAng="0" ptsTypes="AA">
                                      <p:cBhvr>
                                        <p:cTn id="24" dur="3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15" y="2592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3 1.11111E-6 L 0.23576 0.51967 " pathEditMode="relative" rAng="0" ptsTypes="AA">
                                      <p:cBhvr>
                                        <p:cTn id="26" dur="3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01" y="2597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1.11111E-6 L 0.15052 0.51967 " pathEditMode="relative" rAng="0" ptsTypes="AA">
                                      <p:cBhvr>
                                        <p:cTn id="28" dur="3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25972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47 1.11111E-6 L 0.00764 0.51967 " pathEditMode="relative" rAng="0" ptsTypes="AA">
                                      <p:cBhvr>
                                        <p:cTn id="30" dur="3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2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4" grpId="0"/>
      <p:bldP spid="185" grpId="0" animBg="1"/>
      <p:bldP spid="187" grpId="0" animBg="1"/>
      <p:bldP spid="190" grpId="0" animBg="1"/>
      <p:bldP spid="205" grpId="0" animBg="1"/>
      <p:bldP spid="232" grpId="0" animBg="1"/>
      <p:bldP spid="58" grpId="0" animBg="1"/>
      <p:bldP spid="62" grpId="0" animBg="1"/>
      <p:bldP spid="63" grpId="0" animBg="1"/>
      <p:bldP spid="64" grpId="0" animBg="1"/>
      <p:bldP spid="4" grpId="0"/>
      <p:bldP spid="43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CAE vs M-DAE vs Auto DAE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56992"/>
            <a:ext cx="4101220" cy="26642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76" y="3356992"/>
            <a:ext cx="4089789" cy="265687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950306" y="3152372"/>
            <a:ext cx="2559708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RunTime</a:t>
            </a:r>
            <a:r>
              <a:rPr lang="en-US" sz="1400" dirty="0" smtClean="0">
                <a:latin typeface="Calibri"/>
              </a:rPr>
              <a:t> 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Evaluation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7986600" y="5835705"/>
            <a:ext cx="977888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74085" y="3152372"/>
            <a:ext cx="2287417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EnergyProfile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7884368" y="4005064"/>
            <a:ext cx="1061632" cy="17098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899592" y="6173688"/>
            <a:ext cx="1763466" cy="504056"/>
          </a:xfrm>
          <a:prstGeom prst="wedgeRectCallout">
            <a:avLst>
              <a:gd name="adj1" fmla="val -12148"/>
              <a:gd name="adj2" fmla="val -195777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2678530" y="6173688"/>
            <a:ext cx="1763466" cy="504056"/>
          </a:xfrm>
          <a:prstGeom prst="wedgeRectCallout">
            <a:avLst>
              <a:gd name="adj1" fmla="val 17113"/>
              <a:gd name="adj2" fmla="val -148888"/>
            </a:avLst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Access: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20" name="Rectangular Callout 19"/>
          <p:cNvSpPr/>
          <p:nvPr/>
        </p:nvSpPr>
        <p:spPr bwMode="auto">
          <a:xfrm>
            <a:off x="4473060" y="6173688"/>
            <a:ext cx="2736304" cy="504056"/>
          </a:xfrm>
          <a:prstGeom prst="wedgeRectCallout">
            <a:avLst>
              <a:gd name="adj1" fmla="val -69295"/>
              <a:gd name="adj2" fmla="val -352414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Execute: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899592" y="980728"/>
            <a:ext cx="8144270" cy="115212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AutoDAE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 access phase </a:t>
            </a: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prefetches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 more data at </a:t>
            </a: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f</a:t>
            </a:r>
            <a:r>
              <a:rPr lang="en-US" sz="2000" baseline="-25000" dirty="0" err="1" smtClean="0">
                <a:solidFill>
                  <a:schemeClr val="tx1"/>
                </a:solidFill>
                <a:latin typeface="Verdana" pitchFamily="34" charset="0"/>
              </a:rPr>
              <a:t>min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 </a:t>
            </a:r>
            <a:endParaRPr lang="en-US" sz="2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c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ompared to </a:t>
            </a: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ManualDAE</a:t>
            </a: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447030" y="2474498"/>
            <a:ext cx="3585733" cy="51088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Energy savings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1248533" y="2474498"/>
            <a:ext cx="3585733" cy="51088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Performance “unaffected”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3124502" y="2985386"/>
            <a:ext cx="206" cy="57679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7322999" y="2985386"/>
            <a:ext cx="0" cy="57679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</p:spTree>
    <p:extLst>
      <p:ext uri="{BB962C8B-B14F-4D97-AF65-F5344CB8AC3E}">
        <p14:creationId xmlns:p14="http://schemas.microsoft.com/office/powerpoint/2010/main" val="69543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CAE vs M-DAE vs Auto DAE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56992"/>
            <a:ext cx="4101220" cy="26642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76" y="3356992"/>
            <a:ext cx="4089789" cy="265687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950306" y="3152372"/>
            <a:ext cx="2559708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RunTime</a:t>
            </a:r>
            <a:r>
              <a:rPr lang="en-US" sz="1400" dirty="0" smtClean="0">
                <a:latin typeface="Calibri"/>
              </a:rPr>
              <a:t> 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Evaluation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74085" y="3152372"/>
            <a:ext cx="2287417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EnergyProfile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100392" y="4005064"/>
            <a:ext cx="845608" cy="17098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899592" y="6173688"/>
            <a:ext cx="1763466" cy="504056"/>
          </a:xfrm>
          <a:prstGeom prst="wedgeRectCallout">
            <a:avLst>
              <a:gd name="adj1" fmla="val -12148"/>
              <a:gd name="adj2" fmla="val -195777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2678530" y="6173688"/>
            <a:ext cx="1763466" cy="504056"/>
          </a:xfrm>
          <a:prstGeom prst="wedgeRectCallout">
            <a:avLst>
              <a:gd name="adj1" fmla="val 17113"/>
              <a:gd name="adj2" fmla="val -148888"/>
            </a:avLst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Access: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20" name="Rectangular Callout 19"/>
          <p:cNvSpPr/>
          <p:nvPr/>
        </p:nvSpPr>
        <p:spPr bwMode="auto">
          <a:xfrm>
            <a:off x="4473060" y="6173688"/>
            <a:ext cx="2736304" cy="504056"/>
          </a:xfrm>
          <a:prstGeom prst="wedgeRectCallout">
            <a:avLst>
              <a:gd name="adj1" fmla="val -69295"/>
              <a:gd name="adj2" fmla="val -352414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Execute: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899592" y="980728"/>
            <a:ext cx="8144270" cy="115212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AutoDAE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 access phase </a:t>
            </a: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prefetches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 more data at </a:t>
            </a: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f</a:t>
            </a:r>
            <a:r>
              <a:rPr lang="en-US" sz="2000" baseline="-25000" dirty="0" err="1" smtClean="0">
                <a:solidFill>
                  <a:schemeClr val="tx1"/>
                </a:solidFill>
                <a:latin typeface="Verdana" pitchFamily="34" charset="0"/>
              </a:rPr>
              <a:t>min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 </a:t>
            </a:r>
            <a:endParaRPr lang="en-US" sz="2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c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ompared to </a:t>
            </a: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ManualDAE</a:t>
            </a: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447030" y="2474498"/>
            <a:ext cx="3585733" cy="51088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Energy savings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1248533" y="2474498"/>
            <a:ext cx="3585733" cy="51088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Performance “unaffected”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3124502" y="2985386"/>
            <a:ext cx="206" cy="57679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7322999" y="2985386"/>
            <a:ext cx="0" cy="57679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</p:spTree>
    <p:extLst>
      <p:ext uri="{BB962C8B-B14F-4D97-AF65-F5344CB8AC3E}">
        <p14:creationId xmlns:p14="http://schemas.microsoft.com/office/powerpoint/2010/main" val="3988037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CAE vs M-DAE vs Auto DAE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56992"/>
            <a:ext cx="4101220" cy="26642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76" y="3356992"/>
            <a:ext cx="4089789" cy="265687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950306" y="3152372"/>
            <a:ext cx="2559708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RunTime</a:t>
            </a:r>
            <a:r>
              <a:rPr lang="en-US" sz="1400" dirty="0" smtClean="0">
                <a:latin typeface="Calibri"/>
              </a:rPr>
              <a:t> 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Evaluation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74085" y="3152372"/>
            <a:ext cx="2287417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EnergyProfile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269688" y="4005064"/>
            <a:ext cx="694800" cy="17098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899592" y="6173688"/>
            <a:ext cx="1763466" cy="504056"/>
          </a:xfrm>
          <a:prstGeom prst="wedgeRectCallout">
            <a:avLst>
              <a:gd name="adj1" fmla="val -12148"/>
              <a:gd name="adj2" fmla="val -195777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2678530" y="6173688"/>
            <a:ext cx="1763466" cy="504056"/>
          </a:xfrm>
          <a:prstGeom prst="wedgeRectCallout">
            <a:avLst>
              <a:gd name="adj1" fmla="val 17113"/>
              <a:gd name="adj2" fmla="val -148888"/>
            </a:avLst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Access: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20" name="Rectangular Callout 19"/>
          <p:cNvSpPr/>
          <p:nvPr/>
        </p:nvSpPr>
        <p:spPr bwMode="auto">
          <a:xfrm>
            <a:off x="4473060" y="6173688"/>
            <a:ext cx="2736304" cy="504056"/>
          </a:xfrm>
          <a:prstGeom prst="wedgeRectCallout">
            <a:avLst>
              <a:gd name="adj1" fmla="val -69295"/>
              <a:gd name="adj2" fmla="val -352414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Execute: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899592" y="980728"/>
            <a:ext cx="8144270" cy="115212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AutoDAE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 access phase </a:t>
            </a: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prefetches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 more data at </a:t>
            </a: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f</a:t>
            </a:r>
            <a:r>
              <a:rPr lang="en-US" sz="2000" baseline="-25000" dirty="0" err="1" smtClean="0">
                <a:solidFill>
                  <a:schemeClr val="tx1"/>
                </a:solidFill>
                <a:latin typeface="Verdana" pitchFamily="34" charset="0"/>
              </a:rPr>
              <a:t>min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 </a:t>
            </a:r>
            <a:endParaRPr lang="en-US" sz="2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c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ompared to </a:t>
            </a: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ManualDAE</a:t>
            </a: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447030" y="2474498"/>
            <a:ext cx="3585733" cy="51088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Energy savings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1248533" y="2474498"/>
            <a:ext cx="3585733" cy="51088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Performance “unaffected”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3124502" y="2985386"/>
            <a:ext cx="206" cy="57679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7322999" y="2985386"/>
            <a:ext cx="0" cy="57679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</p:spTree>
    <p:extLst>
      <p:ext uri="{BB962C8B-B14F-4D97-AF65-F5344CB8AC3E}">
        <p14:creationId xmlns:p14="http://schemas.microsoft.com/office/powerpoint/2010/main" val="155640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CAE vs M-DAE vs Auto DAE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56992"/>
            <a:ext cx="4101220" cy="26642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76" y="3356992"/>
            <a:ext cx="4089789" cy="265687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950306" y="3152372"/>
            <a:ext cx="2559708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RunTime</a:t>
            </a:r>
            <a:r>
              <a:rPr lang="en-US" sz="1400" dirty="0" smtClean="0">
                <a:latin typeface="Calibri"/>
              </a:rPr>
              <a:t> 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Evaluation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74085" y="3152372"/>
            <a:ext cx="2287417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EnergyProfile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438400" y="4005064"/>
            <a:ext cx="486000" cy="17098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899592" y="6173688"/>
            <a:ext cx="1763466" cy="504056"/>
          </a:xfrm>
          <a:prstGeom prst="wedgeRectCallout">
            <a:avLst>
              <a:gd name="adj1" fmla="val -12148"/>
              <a:gd name="adj2" fmla="val -195777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2678530" y="6173688"/>
            <a:ext cx="1763466" cy="504056"/>
          </a:xfrm>
          <a:prstGeom prst="wedgeRectCallout">
            <a:avLst>
              <a:gd name="adj1" fmla="val 17113"/>
              <a:gd name="adj2" fmla="val -148888"/>
            </a:avLst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Access: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20" name="Rectangular Callout 19"/>
          <p:cNvSpPr/>
          <p:nvPr/>
        </p:nvSpPr>
        <p:spPr bwMode="auto">
          <a:xfrm>
            <a:off x="4473060" y="6173688"/>
            <a:ext cx="2736304" cy="504056"/>
          </a:xfrm>
          <a:prstGeom prst="wedgeRectCallout">
            <a:avLst>
              <a:gd name="adj1" fmla="val -69295"/>
              <a:gd name="adj2" fmla="val -352414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Execute: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899592" y="980728"/>
            <a:ext cx="8144270" cy="115212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AutoDAE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 access phase </a:t>
            </a: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prefetches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 more data at </a:t>
            </a: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f</a:t>
            </a:r>
            <a:r>
              <a:rPr lang="en-US" sz="2000" baseline="-25000" dirty="0" err="1" smtClean="0">
                <a:solidFill>
                  <a:schemeClr val="tx1"/>
                </a:solidFill>
                <a:latin typeface="Verdana" pitchFamily="34" charset="0"/>
              </a:rPr>
              <a:t>min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 </a:t>
            </a:r>
            <a:endParaRPr lang="en-US" sz="2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c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ompared to </a:t>
            </a: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ManualDAE</a:t>
            </a: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447030" y="2474498"/>
            <a:ext cx="3585733" cy="51088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Energy savings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1248533" y="2474498"/>
            <a:ext cx="3585733" cy="51088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Performance “unaffected”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3124502" y="2985386"/>
            <a:ext cx="206" cy="57679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7322999" y="2985386"/>
            <a:ext cx="0" cy="57679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</p:spTree>
    <p:extLst>
      <p:ext uri="{BB962C8B-B14F-4D97-AF65-F5344CB8AC3E}">
        <p14:creationId xmlns:p14="http://schemas.microsoft.com/office/powerpoint/2010/main" val="155640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CAE vs M-DAE vs Auto DAE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56992"/>
            <a:ext cx="4101220" cy="26642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76" y="3356992"/>
            <a:ext cx="4089789" cy="265687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950306" y="3152372"/>
            <a:ext cx="2559708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RunTime</a:t>
            </a:r>
            <a:r>
              <a:rPr lang="en-US" sz="1400" dirty="0" smtClean="0">
                <a:latin typeface="Calibri"/>
              </a:rPr>
              <a:t> 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Evaluation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74085" y="3152372"/>
            <a:ext cx="2287417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EnergyProfile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593200" y="4005064"/>
            <a:ext cx="341552" cy="17098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899592" y="6173688"/>
            <a:ext cx="1763466" cy="504056"/>
          </a:xfrm>
          <a:prstGeom prst="wedgeRectCallout">
            <a:avLst>
              <a:gd name="adj1" fmla="val -12148"/>
              <a:gd name="adj2" fmla="val -195777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2678530" y="6173688"/>
            <a:ext cx="1763466" cy="504056"/>
          </a:xfrm>
          <a:prstGeom prst="wedgeRectCallout">
            <a:avLst>
              <a:gd name="adj1" fmla="val 17113"/>
              <a:gd name="adj2" fmla="val -148888"/>
            </a:avLst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Access: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20" name="Rectangular Callout 19"/>
          <p:cNvSpPr/>
          <p:nvPr/>
        </p:nvSpPr>
        <p:spPr bwMode="auto">
          <a:xfrm>
            <a:off x="4473060" y="6173688"/>
            <a:ext cx="2736304" cy="504056"/>
          </a:xfrm>
          <a:prstGeom prst="wedgeRectCallout">
            <a:avLst>
              <a:gd name="adj1" fmla="val -69295"/>
              <a:gd name="adj2" fmla="val -352414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Execute: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899592" y="980728"/>
            <a:ext cx="8144270" cy="115212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AutoDAE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 access phase </a:t>
            </a: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prefetches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 more data at </a:t>
            </a: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f</a:t>
            </a:r>
            <a:r>
              <a:rPr lang="en-US" sz="2000" baseline="-25000" dirty="0" err="1" smtClean="0">
                <a:solidFill>
                  <a:schemeClr val="tx1"/>
                </a:solidFill>
                <a:latin typeface="Verdana" pitchFamily="34" charset="0"/>
              </a:rPr>
              <a:t>min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 </a:t>
            </a:r>
            <a:endParaRPr lang="en-US" sz="2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c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ompared to </a:t>
            </a: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ManualDAE</a:t>
            </a: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447030" y="2474498"/>
            <a:ext cx="3585733" cy="51088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Energy savings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1248533" y="2474498"/>
            <a:ext cx="3585733" cy="51088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Performance “unaffected”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3124502" y="2985386"/>
            <a:ext cx="206" cy="57679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7322999" y="2985386"/>
            <a:ext cx="0" cy="57679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</p:spTree>
    <p:extLst>
      <p:ext uri="{BB962C8B-B14F-4D97-AF65-F5344CB8AC3E}">
        <p14:creationId xmlns:p14="http://schemas.microsoft.com/office/powerpoint/2010/main" val="155640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CAE vs M-DAE vs Auto DAE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56992"/>
            <a:ext cx="4101220" cy="26642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76" y="3356992"/>
            <a:ext cx="4089789" cy="265687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950306" y="3152372"/>
            <a:ext cx="2559708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RunTime</a:t>
            </a:r>
            <a:r>
              <a:rPr lang="en-US" sz="1400" dirty="0" smtClean="0">
                <a:latin typeface="Calibri"/>
              </a:rPr>
              <a:t> 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Evaluation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74085" y="3152372"/>
            <a:ext cx="2287417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EnergyProfile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8755200" y="4005064"/>
            <a:ext cx="198000" cy="170987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899592" y="6173688"/>
            <a:ext cx="1763466" cy="504056"/>
          </a:xfrm>
          <a:prstGeom prst="wedgeRectCallout">
            <a:avLst>
              <a:gd name="adj1" fmla="val -12148"/>
              <a:gd name="adj2" fmla="val -195777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2678530" y="6173688"/>
            <a:ext cx="1763466" cy="504056"/>
          </a:xfrm>
          <a:prstGeom prst="wedgeRectCallout">
            <a:avLst>
              <a:gd name="adj1" fmla="val 17113"/>
              <a:gd name="adj2" fmla="val -148888"/>
            </a:avLst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Access: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20" name="Rectangular Callout 19"/>
          <p:cNvSpPr/>
          <p:nvPr/>
        </p:nvSpPr>
        <p:spPr bwMode="auto">
          <a:xfrm>
            <a:off x="4473060" y="6173688"/>
            <a:ext cx="2736304" cy="504056"/>
          </a:xfrm>
          <a:prstGeom prst="wedgeRectCallout">
            <a:avLst>
              <a:gd name="adj1" fmla="val -69295"/>
              <a:gd name="adj2" fmla="val -352414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Execute: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899592" y="980728"/>
            <a:ext cx="8144270" cy="115212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AutoDAE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 access phase </a:t>
            </a: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prefetches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 more data at </a:t>
            </a: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f</a:t>
            </a:r>
            <a:r>
              <a:rPr lang="en-US" sz="2000" baseline="-25000" dirty="0" err="1" smtClean="0">
                <a:solidFill>
                  <a:schemeClr val="tx1"/>
                </a:solidFill>
                <a:latin typeface="Verdana" pitchFamily="34" charset="0"/>
              </a:rPr>
              <a:t>min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 </a:t>
            </a:r>
            <a:endParaRPr lang="en-US" sz="2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c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ompared to </a:t>
            </a: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ManualDAE</a:t>
            </a: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447030" y="2474498"/>
            <a:ext cx="3585733" cy="51088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Energy savings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1248533" y="2474498"/>
            <a:ext cx="3585733" cy="51088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Performance “unaffected”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3124502" y="2985386"/>
            <a:ext cx="206" cy="57679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7322999" y="2985386"/>
            <a:ext cx="0" cy="57679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</p:spTree>
    <p:extLst>
      <p:ext uri="{BB962C8B-B14F-4D97-AF65-F5344CB8AC3E}">
        <p14:creationId xmlns:p14="http://schemas.microsoft.com/office/powerpoint/2010/main" val="155640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CAE vs M-DAE vs Auto DAE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56992"/>
            <a:ext cx="4101220" cy="26642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76" y="3356992"/>
            <a:ext cx="4089789" cy="2656870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950306" y="3152372"/>
            <a:ext cx="2559708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RunTime</a:t>
            </a:r>
            <a:r>
              <a:rPr lang="en-US" sz="1400" dirty="0" smtClean="0">
                <a:latin typeface="Calibri"/>
              </a:rPr>
              <a:t> 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Evaluation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74085" y="3152372"/>
            <a:ext cx="2287417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EnergyProfile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3" name="Rectangular Callout 12"/>
          <p:cNvSpPr/>
          <p:nvPr/>
        </p:nvSpPr>
        <p:spPr bwMode="auto">
          <a:xfrm>
            <a:off x="899592" y="6173688"/>
            <a:ext cx="1763466" cy="504056"/>
          </a:xfrm>
          <a:prstGeom prst="wedgeRectCallout">
            <a:avLst>
              <a:gd name="adj1" fmla="val -12148"/>
              <a:gd name="adj2" fmla="val -195777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2678530" y="6173688"/>
            <a:ext cx="1763466" cy="504056"/>
          </a:xfrm>
          <a:prstGeom prst="wedgeRectCallout">
            <a:avLst>
              <a:gd name="adj1" fmla="val 17113"/>
              <a:gd name="adj2" fmla="val -148888"/>
            </a:avLst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Access: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20" name="Rectangular Callout 19"/>
          <p:cNvSpPr/>
          <p:nvPr/>
        </p:nvSpPr>
        <p:spPr bwMode="auto">
          <a:xfrm>
            <a:off x="4473060" y="6173688"/>
            <a:ext cx="2736304" cy="504056"/>
          </a:xfrm>
          <a:prstGeom prst="wedgeRectCallout">
            <a:avLst>
              <a:gd name="adj1" fmla="val -69295"/>
              <a:gd name="adj2" fmla="val -352414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Execute: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899592" y="980728"/>
            <a:ext cx="8144270" cy="115212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AutoDAE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 access phase </a:t>
            </a: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prefetches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 more data at </a:t>
            </a: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f</a:t>
            </a:r>
            <a:r>
              <a:rPr lang="en-US" sz="2000" baseline="-25000" dirty="0" err="1" smtClean="0">
                <a:solidFill>
                  <a:schemeClr val="tx1"/>
                </a:solidFill>
                <a:latin typeface="Verdana" pitchFamily="34" charset="0"/>
              </a:rPr>
              <a:t>min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 </a:t>
            </a:r>
            <a:endParaRPr lang="en-US" sz="2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c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ompared to </a:t>
            </a: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ManualDAE</a:t>
            </a: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5447030" y="2474498"/>
            <a:ext cx="3585733" cy="51088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Energy savings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1248533" y="2474498"/>
            <a:ext cx="3585733" cy="51088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Performance “unaffected”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 bwMode="auto">
          <a:xfrm>
            <a:off x="3124502" y="2985386"/>
            <a:ext cx="206" cy="57679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7322999" y="2985386"/>
            <a:ext cx="0" cy="57679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</p:spTree>
    <p:extLst>
      <p:ext uri="{BB962C8B-B14F-4D97-AF65-F5344CB8AC3E}">
        <p14:creationId xmlns:p14="http://schemas.microsoft.com/office/powerpoint/2010/main" val="1556402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CAE vs M-DAE vs Auto DAE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356992"/>
            <a:ext cx="4101220" cy="266429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076" y="3356992"/>
            <a:ext cx="4089789" cy="265687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 bwMode="auto">
          <a:xfrm>
            <a:off x="899592" y="980728"/>
            <a:ext cx="8144270" cy="115212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AutoDAE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 access phase </a:t>
            </a: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prefetches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 more data at </a:t>
            </a: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f</a:t>
            </a:r>
            <a:r>
              <a:rPr lang="en-US" sz="2000" baseline="-25000" dirty="0" err="1" smtClean="0">
                <a:solidFill>
                  <a:schemeClr val="tx1"/>
                </a:solidFill>
                <a:latin typeface="Verdana" pitchFamily="34" charset="0"/>
              </a:rPr>
              <a:t>min</a:t>
            </a:r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 </a:t>
            </a:r>
            <a:endParaRPr lang="en-US" sz="2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Verdana" pitchFamily="34" charset="0"/>
              </a:rPr>
              <a:t>c</a:t>
            </a: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ompared to </a:t>
            </a:r>
            <a:r>
              <a:rPr lang="en-US" sz="2000" dirty="0" err="1" smtClean="0">
                <a:solidFill>
                  <a:schemeClr val="tx1"/>
                </a:solidFill>
                <a:latin typeface="Verdana" pitchFamily="34" charset="0"/>
              </a:rPr>
              <a:t>ManualDAE</a:t>
            </a: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5447030" y="2474498"/>
            <a:ext cx="3585733" cy="51088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Energy savings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1" name="Rounded Rectangle 30"/>
          <p:cNvSpPr/>
          <p:nvPr/>
        </p:nvSpPr>
        <p:spPr bwMode="auto">
          <a:xfrm>
            <a:off x="1248533" y="2474498"/>
            <a:ext cx="3585733" cy="51088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aseline="-25000" dirty="0" smtClean="0">
              <a:solidFill>
                <a:schemeClr val="tx1"/>
              </a:solidFill>
              <a:latin typeface="Verdana" pitchFamily="34" charset="0"/>
            </a:endParaRPr>
          </a:p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Ø"/>
              <a:tabLst/>
            </a:pPr>
            <a:r>
              <a:rPr lang="en-US" sz="2000" dirty="0" smtClean="0">
                <a:solidFill>
                  <a:schemeClr val="tx1"/>
                </a:solidFill>
                <a:latin typeface="Verdana" pitchFamily="34" charset="0"/>
              </a:rPr>
              <a:t>Performance “unaffected”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74085" y="3152372"/>
            <a:ext cx="2287417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EnergyProfile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50306" y="3152372"/>
            <a:ext cx="2559708" cy="307777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latin typeface="Calibri"/>
              </a:rPr>
              <a:t>FFT </a:t>
            </a:r>
            <a:r>
              <a:rPr lang="en-US" sz="1400" dirty="0" err="1" smtClean="0">
                <a:latin typeface="Calibri"/>
              </a:rPr>
              <a:t>RunTime</a:t>
            </a:r>
            <a:r>
              <a:rPr lang="en-US" sz="1400" dirty="0" smtClean="0">
                <a:latin typeface="Calibri"/>
              </a:rPr>
              <a:t> Profile</a:t>
            </a:r>
            <a:r>
              <a:rPr lang="en-US" sz="1200" dirty="0" smtClean="0">
                <a:solidFill>
                  <a:prstClr val="black"/>
                </a:solidFill>
                <a:latin typeface="Calibri"/>
              </a:rPr>
              <a:t> – 4 threads</a:t>
            </a:r>
            <a:endParaRPr lang="en-US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Evaluation</a:t>
            </a:r>
          </a:p>
        </p:txBody>
      </p:sp>
      <p:cxnSp>
        <p:nvCxnSpPr>
          <p:cNvPr id="40" name="Straight Arrow Connector 39"/>
          <p:cNvCxnSpPr/>
          <p:nvPr/>
        </p:nvCxnSpPr>
        <p:spPr bwMode="auto">
          <a:xfrm>
            <a:off x="3124502" y="2985386"/>
            <a:ext cx="206" cy="57679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0070C0"/>
            </a:solidFill>
            <a:prstDash val="solid"/>
            <a:miter lim="800000"/>
            <a:headEnd type="none" w="med" len="med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  <p:cxnSp>
        <p:nvCxnSpPr>
          <p:cNvPr id="42" name="Straight Arrow Connector 41"/>
          <p:cNvCxnSpPr/>
          <p:nvPr/>
        </p:nvCxnSpPr>
        <p:spPr bwMode="auto">
          <a:xfrm>
            <a:off x="7322999" y="2985386"/>
            <a:ext cx="0" cy="576793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triangl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  <p:sp>
        <p:nvSpPr>
          <p:cNvPr id="47" name="Rounded Rectangle 46"/>
          <p:cNvSpPr/>
          <p:nvPr/>
        </p:nvSpPr>
        <p:spPr bwMode="auto">
          <a:xfrm>
            <a:off x="3248344" y="1610402"/>
            <a:ext cx="3938166" cy="1728192"/>
          </a:xfrm>
          <a:prstGeom prst="roundRect">
            <a:avLst/>
          </a:prstGeom>
          <a:solidFill>
            <a:srgbClr val="003366">
              <a:lumMod val="20000"/>
              <a:lumOff val="8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 err="1"/>
              <a:t>AutoDAE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competitive with</a:t>
            </a:r>
          </a:p>
          <a:p>
            <a:pPr algn="ctr"/>
            <a:r>
              <a:rPr lang="en-US" dirty="0"/>
              <a:t> hand crafted codes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8" name="Rectangular Callout 17"/>
          <p:cNvSpPr/>
          <p:nvPr/>
        </p:nvSpPr>
        <p:spPr bwMode="auto">
          <a:xfrm>
            <a:off x="899592" y="6173688"/>
            <a:ext cx="1763466" cy="504056"/>
          </a:xfrm>
          <a:prstGeom prst="wedgeRectCallout">
            <a:avLst>
              <a:gd name="adj1" fmla="val -12148"/>
              <a:gd name="adj2" fmla="val -195777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924200" y="6029672"/>
            <a:ext cx="2160240" cy="28803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0" name="Rectangular Callout 19"/>
          <p:cNvSpPr/>
          <p:nvPr/>
        </p:nvSpPr>
        <p:spPr bwMode="auto">
          <a:xfrm>
            <a:off x="2678530" y="6173688"/>
            <a:ext cx="1763466" cy="504056"/>
          </a:xfrm>
          <a:prstGeom prst="wedgeRectCallout">
            <a:avLst>
              <a:gd name="adj1" fmla="val 17113"/>
              <a:gd name="adj2" fmla="val -148888"/>
            </a:avLst>
          </a:prstGeom>
          <a:solidFill>
            <a:schemeClr val="tx2">
              <a:lumMod val="20000"/>
              <a:lumOff val="80000"/>
              <a:alpha val="70000"/>
            </a:scheme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Access: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  <p:sp>
        <p:nvSpPr>
          <p:cNvPr id="21" name="Rectangular Callout 20"/>
          <p:cNvSpPr/>
          <p:nvPr/>
        </p:nvSpPr>
        <p:spPr bwMode="auto">
          <a:xfrm>
            <a:off x="4473060" y="6173688"/>
            <a:ext cx="2736304" cy="504056"/>
          </a:xfrm>
          <a:prstGeom prst="wedgeRectCallout">
            <a:avLst>
              <a:gd name="adj1" fmla="val -69295"/>
              <a:gd name="adj2" fmla="val -352414"/>
            </a:avLst>
          </a:prstGeom>
          <a:solidFill>
            <a:srgbClr val="EAB8B8">
              <a:alpha val="70000"/>
            </a:srgbClr>
          </a:solidFill>
          <a:ln>
            <a:headEnd type="none" w="med" len="med"/>
            <a:tailEnd type="none" w="med" len="med"/>
          </a:ln>
          <a:effectLst/>
          <a:ex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b="1" dirty="0" smtClean="0">
                <a:solidFill>
                  <a:srgbClr val="000000"/>
                </a:solidFill>
              </a:rPr>
              <a:t>Execute: 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f</a:t>
            </a:r>
            <a:r>
              <a:rPr lang="en-US" sz="2800" b="1" baseline="-25000" dirty="0" smtClean="0">
                <a:solidFill>
                  <a:srgbClr val="000000"/>
                </a:solidFill>
                <a:latin typeface="Andalus" pitchFamily="18" charset="-78"/>
                <a:cs typeface="Andalus" pitchFamily="18" charset="-78"/>
              </a:rPr>
              <a:t>min</a:t>
            </a:r>
            <a:r>
              <a:rPr lang="en-US" sz="2800" b="1" dirty="0" smtClean="0">
                <a:solidFill>
                  <a:srgbClr val="000000"/>
                </a:solidFill>
                <a:latin typeface="Blackadder ITC" pitchFamily="82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Blackadder ITC" pitchFamily="82" charset="0"/>
                <a:sym typeface="Wingdings" pitchFamily="2" charset="2"/>
              </a:rPr>
              <a:t> f</a:t>
            </a:r>
            <a:r>
              <a:rPr lang="en-US" sz="2800" b="1" baseline="-25000" dirty="0">
                <a:solidFill>
                  <a:srgbClr val="000000"/>
                </a:solidFill>
                <a:latin typeface="Andalus" pitchFamily="18" charset="-78"/>
                <a:cs typeface="Andalus" pitchFamily="18" charset="-78"/>
                <a:sym typeface="Wingdings" pitchFamily="2" charset="2"/>
              </a:rPr>
              <a:t>max</a:t>
            </a:r>
            <a:endParaRPr lang="en-US" sz="2800" b="1" baseline="-25000" dirty="0">
              <a:solidFill>
                <a:srgbClr val="000000"/>
              </a:solidFill>
              <a:latin typeface="Andalus" pitchFamily="18" charset="-78"/>
              <a:cs typeface="Andalus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715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Putting it all </a:t>
            </a:r>
            <a:r>
              <a:rPr lang="sv-SE" dirty="0" err="1" smtClean="0"/>
              <a:t>together</a:t>
            </a:r>
            <a:endParaRPr lang="sv-S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228" y="4352423"/>
            <a:ext cx="4030684" cy="2304255"/>
          </a:xfrm>
        </p:spPr>
      </p:pic>
      <p:sp>
        <p:nvSpPr>
          <p:cNvPr id="9" name="TextBox 8"/>
          <p:cNvSpPr txBox="1"/>
          <p:nvPr/>
        </p:nvSpPr>
        <p:spPr>
          <a:xfrm>
            <a:off x="4829169" y="3983091"/>
            <a:ext cx="403965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rgbClr val="C0504D"/>
                </a:solidFill>
                <a:latin typeface="Calibri"/>
              </a:rPr>
              <a:t>Runtime 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(normalized to original at f</a:t>
            </a:r>
            <a:r>
              <a:rPr lang="en-US" sz="1600" baseline="-25000" dirty="0" smtClean="0">
                <a:solidFill>
                  <a:prstClr val="black"/>
                </a:solidFill>
                <a:latin typeface="Calibri"/>
              </a:rPr>
              <a:t>max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)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2" name="Straight Arrow Connector 11"/>
          <p:cNvCxnSpPr>
            <a:stCxn id="13" idx="0"/>
          </p:cNvCxnSpPr>
          <p:nvPr/>
        </p:nvCxnSpPr>
        <p:spPr bwMode="auto">
          <a:xfrm flipV="1">
            <a:off x="8088942" y="3521366"/>
            <a:ext cx="121499" cy="130017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3D3DE4"/>
            </a:solidFill>
            <a:prstDash val="solid"/>
            <a:miter lim="800000"/>
            <a:headEnd type="triangle" w="lg" len="lg"/>
            <a:tailEnd type="non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  <p:sp>
        <p:nvSpPr>
          <p:cNvPr id="13" name="Oval 12"/>
          <p:cNvSpPr/>
          <p:nvPr/>
        </p:nvSpPr>
        <p:spPr bwMode="auto">
          <a:xfrm>
            <a:off x="7812360" y="4821544"/>
            <a:ext cx="553164" cy="552512"/>
          </a:xfrm>
          <a:prstGeom prst="ellipse">
            <a:avLst/>
          </a:prstGeom>
          <a:noFill/>
          <a:ln w="22225" cap="flat" cmpd="sng" algn="ctr">
            <a:solidFill>
              <a:srgbClr val="3D3DE4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107930" y="6021288"/>
            <a:ext cx="3342982" cy="46805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kumimoji="0" lang="sv-SE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</a:rPr>
              <a:t>lower</a:t>
            </a:r>
            <a:r>
              <a:rPr kumimoji="0" lang="sv-SE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</a:rPr>
              <a:t> the </a:t>
            </a:r>
            <a:r>
              <a:rPr kumimoji="0" lang="sv-SE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</a:rPr>
              <a:t>better</a:t>
            </a:r>
            <a:r>
              <a:rPr kumimoji="0" lang="sv-SE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</a:rPr>
              <a:t>!</a:t>
            </a:r>
          </a:p>
        </p:txBody>
      </p:sp>
      <p:sp>
        <p:nvSpPr>
          <p:cNvPr id="25" name="Rounded Rectangle 24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Evaluation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62" y="1441958"/>
            <a:ext cx="4444292" cy="25059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2660600" y="1758398"/>
            <a:ext cx="2232248" cy="57606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4036" y="1027346"/>
            <a:ext cx="3162219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rgbClr val="C0504D"/>
                </a:solidFill>
                <a:latin typeface="Calibri"/>
              </a:rPr>
              <a:t>EDP</a:t>
            </a:r>
            <a:r>
              <a:rPr lang="en-US" sz="1800" b="1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(normalized to 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original at f</a:t>
            </a:r>
            <a:r>
              <a:rPr lang="en-US" sz="1600" baseline="-25000" dirty="0" smtClean="0">
                <a:solidFill>
                  <a:prstClr val="black"/>
                </a:solidFill>
                <a:latin typeface="Calibri"/>
              </a:rPr>
              <a:t>max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" name="Straight Arrow Connector 13"/>
          <p:cNvCxnSpPr>
            <a:stCxn id="15" idx="7"/>
            <a:endCxn id="26" idx="2"/>
          </p:cNvCxnSpPr>
          <p:nvPr/>
        </p:nvCxnSpPr>
        <p:spPr bwMode="auto">
          <a:xfrm flipV="1">
            <a:off x="4663662" y="2035725"/>
            <a:ext cx="2464622" cy="38285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3D3DE4"/>
            </a:solidFill>
            <a:prstDash val="solid"/>
            <a:miter lim="800000"/>
            <a:headEnd type="triangle" w="lg" len="lg"/>
            <a:tailEnd type="non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  <p:sp>
        <p:nvSpPr>
          <p:cNvPr id="15" name="Oval 14"/>
          <p:cNvSpPr/>
          <p:nvPr/>
        </p:nvSpPr>
        <p:spPr bwMode="auto">
          <a:xfrm>
            <a:off x="4150038" y="2334462"/>
            <a:ext cx="601748" cy="574384"/>
          </a:xfrm>
          <a:prstGeom prst="ellipse">
            <a:avLst/>
          </a:prstGeom>
          <a:noFill/>
          <a:ln w="22225" cap="flat" cmpd="sng" algn="ctr">
            <a:solidFill>
              <a:srgbClr val="3D3DE4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5292080" y="1135755"/>
            <a:ext cx="3672408" cy="89997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>
                <a:solidFill>
                  <a:srgbClr val="002060"/>
                </a:solidFill>
              </a:rPr>
              <a:t>CAE:  26</a:t>
            </a:r>
            <a:r>
              <a:rPr lang="en-US" sz="1800" dirty="0">
                <a:solidFill>
                  <a:srgbClr val="002060"/>
                </a:solidFill>
              </a:rPr>
              <a:t>% EDP </a:t>
            </a:r>
            <a:r>
              <a:rPr lang="en-US" sz="1800" dirty="0" smtClean="0">
                <a:solidFill>
                  <a:srgbClr val="002060"/>
                </a:solidFill>
              </a:rPr>
              <a:t>improvement</a:t>
            </a:r>
          </a:p>
        </p:txBody>
      </p:sp>
      <p:sp>
        <p:nvSpPr>
          <p:cNvPr id="30" name="Rounded Rectangle 29"/>
          <p:cNvSpPr/>
          <p:nvPr/>
        </p:nvSpPr>
        <p:spPr bwMode="auto">
          <a:xfrm>
            <a:off x="5292080" y="2621654"/>
            <a:ext cx="3672408" cy="916309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dirty="0" smtClean="0">
                <a:solidFill>
                  <a:srgbClr val="002060"/>
                </a:solidFill>
              </a:rPr>
              <a:t>CAE:15% Performance degradation</a:t>
            </a:r>
          </a:p>
        </p:txBody>
      </p:sp>
    </p:spTree>
    <p:extLst>
      <p:ext uri="{BB962C8B-B14F-4D97-AF65-F5344CB8AC3E}">
        <p14:creationId xmlns:p14="http://schemas.microsoft.com/office/powerpoint/2010/main" val="285961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5" grpId="0" animBg="1"/>
      <p:bldP spid="26" grpId="0" animBg="1"/>
      <p:bldP spid="3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Putting it all </a:t>
            </a:r>
            <a:r>
              <a:rPr lang="sv-SE" dirty="0" err="1" smtClean="0"/>
              <a:t>together</a:t>
            </a:r>
            <a:endParaRPr lang="sv-S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050" y="4352423"/>
            <a:ext cx="3963040" cy="2304255"/>
          </a:xfrm>
        </p:spPr>
      </p:pic>
      <p:sp>
        <p:nvSpPr>
          <p:cNvPr id="9" name="TextBox 8"/>
          <p:cNvSpPr txBox="1"/>
          <p:nvPr/>
        </p:nvSpPr>
        <p:spPr>
          <a:xfrm>
            <a:off x="4829169" y="3983091"/>
            <a:ext cx="403965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rgbClr val="C0504D"/>
                </a:solidFill>
                <a:latin typeface="Calibri"/>
              </a:rPr>
              <a:t>Runtime 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(normalized to original at f</a:t>
            </a:r>
            <a:r>
              <a:rPr lang="en-US" sz="1600" baseline="-25000" dirty="0" smtClean="0">
                <a:solidFill>
                  <a:prstClr val="black"/>
                </a:solidFill>
                <a:latin typeface="Calibri"/>
              </a:rPr>
              <a:t>max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)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2" name="Straight Arrow Connector 11"/>
          <p:cNvCxnSpPr>
            <a:stCxn id="13" idx="0"/>
          </p:cNvCxnSpPr>
          <p:nvPr/>
        </p:nvCxnSpPr>
        <p:spPr bwMode="auto">
          <a:xfrm flipH="1" flipV="1">
            <a:off x="8250690" y="3522183"/>
            <a:ext cx="80500" cy="130017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3D3DE4"/>
            </a:solidFill>
            <a:prstDash val="solid"/>
            <a:miter lim="800000"/>
            <a:headEnd type="triangle" w="lg" len="lg"/>
            <a:tailEnd type="non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  <p:sp>
        <p:nvSpPr>
          <p:cNvPr id="13" name="Oval 12"/>
          <p:cNvSpPr/>
          <p:nvPr/>
        </p:nvSpPr>
        <p:spPr bwMode="auto">
          <a:xfrm>
            <a:off x="8250690" y="4822359"/>
            <a:ext cx="161000" cy="731870"/>
          </a:xfrm>
          <a:prstGeom prst="ellipse">
            <a:avLst/>
          </a:prstGeom>
          <a:noFill/>
          <a:ln w="22225" cap="flat" cmpd="sng" algn="ctr">
            <a:solidFill>
              <a:srgbClr val="3D3DE4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097229" y="6151016"/>
            <a:ext cx="3494498" cy="46805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kumimoji="0" lang="sv-SE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</a:rPr>
              <a:t>lower</a:t>
            </a:r>
            <a:r>
              <a:rPr kumimoji="0" lang="sv-SE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</a:rPr>
              <a:t> the </a:t>
            </a:r>
            <a:r>
              <a:rPr kumimoji="0" lang="sv-SE" b="0" i="1" u="none" strike="noStrike" cap="none" normalizeH="0" baseline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</a:rPr>
              <a:t>better</a:t>
            </a:r>
            <a:r>
              <a:rPr kumimoji="0" lang="sv-SE" b="0" i="1" u="none" strike="noStrike" cap="none" normalizeH="0" baseline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Verdana" panose="020B0604030504040204" pitchFamily="34" charset="0"/>
              </a:rPr>
              <a:t>!</a:t>
            </a:r>
          </a:p>
        </p:txBody>
      </p:sp>
      <p:sp>
        <p:nvSpPr>
          <p:cNvPr id="25" name="Rounded Rectangle 24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Evaluation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27" y="1441958"/>
            <a:ext cx="4357253" cy="25059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2824465" y="1868400"/>
            <a:ext cx="2250000" cy="1224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4036" y="1027346"/>
            <a:ext cx="3162219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rgbClr val="C0504D"/>
                </a:solidFill>
                <a:latin typeface="Calibri"/>
              </a:rPr>
              <a:t>EDP</a:t>
            </a:r>
            <a:r>
              <a:rPr lang="en-US" sz="1800" b="1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(normalized to 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original at f</a:t>
            </a:r>
            <a:r>
              <a:rPr lang="en-US" sz="1600" baseline="-25000" dirty="0" smtClean="0">
                <a:solidFill>
                  <a:prstClr val="black"/>
                </a:solidFill>
                <a:latin typeface="Calibri"/>
              </a:rPr>
              <a:t>max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" name="Straight Arrow Connector 13"/>
          <p:cNvCxnSpPr>
            <a:stCxn id="15" idx="7"/>
            <a:endCxn id="26" idx="2"/>
          </p:cNvCxnSpPr>
          <p:nvPr/>
        </p:nvCxnSpPr>
        <p:spPr bwMode="auto">
          <a:xfrm flipV="1">
            <a:off x="4982840" y="2227151"/>
            <a:ext cx="2181448" cy="191428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3D3DE4"/>
            </a:solidFill>
            <a:prstDash val="solid"/>
            <a:miter lim="800000"/>
            <a:headEnd type="triangle" w="lg" len="lg"/>
            <a:tailEnd type="non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  <p:sp>
        <p:nvSpPr>
          <p:cNvPr id="15" name="Oval 14"/>
          <p:cNvSpPr/>
          <p:nvPr/>
        </p:nvSpPr>
        <p:spPr bwMode="auto">
          <a:xfrm>
            <a:off x="4726028" y="2334462"/>
            <a:ext cx="300874" cy="574384"/>
          </a:xfrm>
          <a:prstGeom prst="ellipse">
            <a:avLst/>
          </a:prstGeom>
          <a:noFill/>
          <a:ln w="22225" cap="flat" cmpd="sng" algn="ctr">
            <a:solidFill>
              <a:srgbClr val="3D3DE4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5292080" y="1135754"/>
            <a:ext cx="3744416" cy="1091397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>
                <a:solidFill>
                  <a:srgbClr val="002060"/>
                </a:solidFill>
              </a:rPr>
              <a:t>CAE: 26</a:t>
            </a:r>
            <a:r>
              <a:rPr lang="en-US" sz="1800" dirty="0">
                <a:solidFill>
                  <a:srgbClr val="002060"/>
                </a:solidFill>
              </a:rPr>
              <a:t>% EDP </a:t>
            </a:r>
            <a:r>
              <a:rPr lang="en-US" sz="1800" dirty="0" smtClean="0">
                <a:solidFill>
                  <a:srgbClr val="002060"/>
                </a:solidFill>
              </a:rPr>
              <a:t>improvement</a:t>
            </a:r>
          </a:p>
          <a:p>
            <a:pPr algn="ctr"/>
            <a:r>
              <a:rPr lang="en-US" sz="1800" dirty="0" smtClean="0">
                <a:solidFill>
                  <a:srgbClr val="FF0000"/>
                </a:solidFill>
              </a:rPr>
              <a:t>M-DAE: 20% EDP improvement</a:t>
            </a:r>
            <a:endParaRPr lang="en-US" sz="1800" dirty="0">
              <a:solidFill>
                <a:srgbClr val="FF0000"/>
              </a:solidFill>
            </a:endParaRPr>
          </a:p>
          <a:p>
            <a:pPr algn="ctr"/>
            <a:r>
              <a:rPr lang="en-US" sz="1800" b="1" dirty="0" smtClean="0">
                <a:solidFill>
                  <a:srgbClr val="0070C0"/>
                </a:solidFill>
              </a:rPr>
              <a:t>A-DAE</a:t>
            </a:r>
            <a:r>
              <a:rPr lang="en-US" sz="1800" b="1" dirty="0">
                <a:solidFill>
                  <a:srgbClr val="0070C0"/>
                </a:solidFill>
              </a:rPr>
              <a:t>:</a:t>
            </a:r>
            <a:r>
              <a:rPr lang="en-US" sz="1800" b="1" dirty="0">
                <a:solidFill>
                  <a:srgbClr val="06620F"/>
                </a:solidFill>
              </a:rPr>
              <a:t> </a:t>
            </a:r>
            <a:r>
              <a:rPr lang="en-US" sz="1800" b="1" dirty="0" smtClean="0">
                <a:solidFill>
                  <a:srgbClr val="0070C0"/>
                </a:solidFill>
              </a:rPr>
              <a:t>22</a:t>
            </a:r>
            <a:r>
              <a:rPr lang="en-US" sz="1800" b="1" dirty="0">
                <a:solidFill>
                  <a:srgbClr val="0070C0"/>
                </a:solidFill>
              </a:rPr>
              <a:t>% EDP </a:t>
            </a:r>
            <a:r>
              <a:rPr lang="en-US" sz="1800" b="1" dirty="0" smtClean="0">
                <a:solidFill>
                  <a:srgbClr val="0070C0"/>
                </a:solidFill>
              </a:rPr>
              <a:t>improvement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5292080" y="2621654"/>
            <a:ext cx="3744416" cy="1095378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dirty="0">
                <a:solidFill>
                  <a:srgbClr val="002060"/>
                </a:solidFill>
              </a:rPr>
              <a:t>C</a:t>
            </a:r>
            <a:r>
              <a:rPr lang="en-US" sz="1800" dirty="0" smtClean="0">
                <a:solidFill>
                  <a:srgbClr val="002060"/>
                </a:solidFill>
              </a:rPr>
              <a:t>AE: 15% </a:t>
            </a:r>
            <a:r>
              <a:rPr lang="en-US" sz="1800" dirty="0" err="1" smtClean="0">
                <a:solidFill>
                  <a:srgbClr val="002060"/>
                </a:solidFill>
              </a:rPr>
              <a:t>Perf</a:t>
            </a:r>
            <a:r>
              <a:rPr lang="en-US" sz="1800" dirty="0" smtClean="0">
                <a:solidFill>
                  <a:srgbClr val="002060"/>
                </a:solidFill>
              </a:rPr>
              <a:t>. degradation</a:t>
            </a:r>
          </a:p>
          <a:p>
            <a:pPr algn="ctr"/>
            <a:r>
              <a:rPr lang="en-US" sz="1800" dirty="0" smtClean="0">
                <a:solidFill>
                  <a:srgbClr val="FF0000"/>
                </a:solidFill>
              </a:rPr>
              <a:t>M-DAE: &lt;1% </a:t>
            </a:r>
            <a:r>
              <a:rPr lang="en-US" sz="1800" dirty="0" err="1" smtClean="0">
                <a:solidFill>
                  <a:srgbClr val="FF0000"/>
                </a:solidFill>
              </a:rPr>
              <a:t>Perf</a:t>
            </a:r>
            <a:r>
              <a:rPr lang="en-US" sz="1800" dirty="0" smtClean="0">
                <a:solidFill>
                  <a:srgbClr val="FF0000"/>
                </a:solidFill>
              </a:rPr>
              <a:t>. degradation</a:t>
            </a:r>
            <a:endParaRPr lang="en-US" sz="1800" dirty="0">
              <a:solidFill>
                <a:srgbClr val="FF0000"/>
              </a:solidFill>
            </a:endParaRPr>
          </a:p>
          <a:p>
            <a:pPr algn="ctr"/>
            <a:r>
              <a:rPr lang="en-US" sz="1800" b="1" dirty="0" smtClean="0">
                <a:solidFill>
                  <a:srgbClr val="0070C0"/>
                </a:solidFill>
              </a:rPr>
              <a:t>A-DAE</a:t>
            </a:r>
            <a:r>
              <a:rPr lang="en-US" sz="1800" b="1" dirty="0">
                <a:solidFill>
                  <a:srgbClr val="0070C0"/>
                </a:solidFill>
              </a:rPr>
              <a:t>: &lt;1% </a:t>
            </a:r>
            <a:r>
              <a:rPr lang="en-US" sz="1800" b="1" dirty="0" err="1" smtClean="0">
                <a:solidFill>
                  <a:srgbClr val="0070C0"/>
                </a:solidFill>
              </a:rPr>
              <a:t>Perf</a:t>
            </a:r>
            <a:r>
              <a:rPr lang="en-US" sz="1800" b="1" dirty="0" smtClean="0">
                <a:solidFill>
                  <a:srgbClr val="0070C0"/>
                </a:solidFill>
              </a:rPr>
              <a:t>. degradation</a:t>
            </a:r>
            <a:endParaRPr lang="en-US" sz="1800" dirty="0" smtClean="0">
              <a:solidFill>
                <a:srgbClr val="0070C0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976865" y="2136000"/>
            <a:ext cx="2232248" cy="198462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1057202" y="4352423"/>
            <a:ext cx="3534525" cy="576064"/>
          </a:xfrm>
          <a:prstGeom prst="rect">
            <a:avLst/>
          </a:prstGeom>
          <a:solidFill>
            <a:srgbClr val="FFC00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1" kern="0" dirty="0" smtClean="0">
                <a:solidFill>
                  <a:srgbClr val="000000"/>
                </a:solidFill>
                <a:latin typeface="Arial"/>
              </a:rPr>
              <a:t>500ns latency, per-core DVFS</a:t>
            </a:r>
          </a:p>
        </p:txBody>
      </p:sp>
    </p:spTree>
    <p:extLst>
      <p:ext uri="{BB962C8B-B14F-4D97-AF65-F5344CB8AC3E}">
        <p14:creationId xmlns:p14="http://schemas.microsoft.com/office/powerpoint/2010/main" val="2676329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5" grpId="0" animBg="1"/>
      <p:bldP spid="26" grpId="0" animBg="1"/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620688"/>
            <a:ext cx="3024336" cy="302433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428" y="2640512"/>
            <a:ext cx="8162925" cy="1446550"/>
          </a:xfrm>
        </p:spPr>
        <p:txBody>
          <a:bodyPr/>
          <a:lstStyle/>
          <a:p>
            <a:r>
              <a:rPr lang="sv-SE" dirty="0" smtClean="0"/>
              <a:t>			  Code generation</a:t>
            </a:r>
            <a:br>
              <a:rPr lang="sv-SE" dirty="0" smtClean="0"/>
            </a:br>
            <a:r>
              <a:rPr lang="sv-SE" dirty="0" smtClean="0"/>
              <a:t> and </a:t>
            </a:r>
            <a:r>
              <a:rPr lang="sv-SE" dirty="0" err="1" smtClean="0"/>
              <a:t>optimization</a:t>
            </a:r>
            <a:r>
              <a:rPr lang="sv-SE" dirty="0" smtClean="0"/>
              <a:t> for DVFS</a:t>
            </a:r>
            <a:endParaRPr lang="sv-SE" dirty="0"/>
          </a:p>
        </p:txBody>
      </p:sp>
      <p:sp>
        <p:nvSpPr>
          <p:cNvPr id="5" name="Rounded Rectangle 4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Contributions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016612" y="5301208"/>
            <a:ext cx="7836559" cy="7920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rgbClr val="7A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rgbClr val="9E0000"/>
                </a:solidFill>
              </a:rPr>
              <a:t>Automatically </a:t>
            </a:r>
            <a:r>
              <a:rPr lang="en-US" b="1" dirty="0" smtClean="0">
                <a:solidFill>
                  <a:srgbClr val="9E0000"/>
                </a:solidFill>
              </a:rPr>
              <a:t>generated access</a:t>
            </a:r>
          </a:p>
          <a:p>
            <a:pPr marL="0" indent="0" algn="ctr">
              <a:buNone/>
            </a:pPr>
            <a:r>
              <a:rPr lang="en-US" b="1" dirty="0" smtClean="0">
                <a:solidFill>
                  <a:srgbClr val="9E0000"/>
                </a:solidFill>
              </a:rPr>
              <a:t> phase by the compiler !</a:t>
            </a:r>
            <a:endParaRPr lang="en-US" b="1" dirty="0">
              <a:solidFill>
                <a:srgbClr val="9E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49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Putting it all </a:t>
            </a:r>
            <a:r>
              <a:rPr lang="sv-SE" dirty="0" err="1" smtClean="0"/>
              <a:t>together</a:t>
            </a:r>
            <a:endParaRPr lang="sv-S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050" y="4356445"/>
            <a:ext cx="3963040" cy="2296211"/>
          </a:xfrm>
        </p:spPr>
      </p:pic>
      <p:sp>
        <p:nvSpPr>
          <p:cNvPr id="9" name="TextBox 8"/>
          <p:cNvSpPr txBox="1"/>
          <p:nvPr/>
        </p:nvSpPr>
        <p:spPr>
          <a:xfrm>
            <a:off x="4829169" y="3983091"/>
            <a:ext cx="403965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rgbClr val="C0504D"/>
                </a:solidFill>
                <a:latin typeface="Calibri"/>
              </a:rPr>
              <a:t>Runtime 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(normalized to original at f</a:t>
            </a:r>
            <a:r>
              <a:rPr lang="en-US" sz="1600" baseline="-25000" dirty="0" smtClean="0">
                <a:solidFill>
                  <a:prstClr val="black"/>
                </a:solidFill>
                <a:latin typeface="Calibri"/>
              </a:rPr>
              <a:t>max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)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2" name="Straight Arrow Connector 11"/>
          <p:cNvCxnSpPr>
            <a:stCxn id="13" idx="0"/>
          </p:cNvCxnSpPr>
          <p:nvPr/>
        </p:nvCxnSpPr>
        <p:spPr bwMode="auto">
          <a:xfrm flipH="1" flipV="1">
            <a:off x="8210441" y="3592536"/>
            <a:ext cx="180036" cy="130017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3D3DE4"/>
            </a:solidFill>
            <a:prstDash val="solid"/>
            <a:miter lim="800000"/>
            <a:headEnd type="triangle" w="lg" len="lg"/>
            <a:tailEnd type="non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  <p:sp>
        <p:nvSpPr>
          <p:cNvPr id="13" name="Oval 12"/>
          <p:cNvSpPr/>
          <p:nvPr/>
        </p:nvSpPr>
        <p:spPr bwMode="auto">
          <a:xfrm>
            <a:off x="8248514" y="4892712"/>
            <a:ext cx="283926" cy="481344"/>
          </a:xfrm>
          <a:prstGeom prst="ellipse">
            <a:avLst/>
          </a:prstGeom>
          <a:noFill/>
          <a:ln w="22225" cap="flat" cmpd="sng" algn="ctr">
            <a:solidFill>
              <a:srgbClr val="3D3DE4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1059817" y="4167758"/>
            <a:ext cx="3494498" cy="237004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2000" b="0" i="1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Verdana" panose="020B0604030504040204" pitchFamily="34" charset="0"/>
              </a:rPr>
              <a:t>Auto-DAE</a:t>
            </a:r>
            <a:r>
              <a:rPr kumimoji="0" lang="sv-SE" sz="2000" b="0" i="1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sv-SE" sz="2000" b="0" i="1" u="none" strike="noStrike" cap="none" normalizeH="0" dirty="0" err="1" smtClean="0">
                <a:ln>
                  <a:noFill/>
                </a:ln>
                <a:solidFill>
                  <a:srgbClr val="0070C0"/>
                </a:solidFill>
                <a:effectLst/>
                <a:latin typeface="Verdana" panose="020B0604030504040204" pitchFamily="34" charset="0"/>
              </a:rPr>
              <a:t>outperforms</a:t>
            </a:r>
            <a:endParaRPr kumimoji="0" lang="sv-SE" sz="2000" b="0" i="1" u="none" strike="noStrike" cap="none" normalizeH="0" dirty="0" smtClean="0">
              <a:ln>
                <a:noFill/>
              </a:ln>
              <a:solidFill>
                <a:srgbClr val="0070C0"/>
              </a:solidFill>
              <a:effectLst/>
              <a:latin typeface="Verdana" panose="020B0604030504040204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2000" i="1" dirty="0" smtClean="0">
                <a:solidFill>
                  <a:srgbClr val="0070C0"/>
                </a:solidFill>
              </a:rPr>
              <a:t>t</a:t>
            </a:r>
            <a:r>
              <a:rPr lang="sv-SE" sz="2000" i="1" baseline="0" dirty="0" smtClean="0">
                <a:solidFill>
                  <a:srgbClr val="0070C0"/>
                </a:solidFill>
              </a:rPr>
              <a:t>he </a:t>
            </a:r>
            <a:r>
              <a:rPr lang="sv-SE" sz="2000" i="1" baseline="0" dirty="0" err="1" smtClean="0">
                <a:solidFill>
                  <a:srgbClr val="0070C0"/>
                </a:solidFill>
              </a:rPr>
              <a:t>manually</a:t>
            </a:r>
            <a:r>
              <a:rPr lang="sv-SE" sz="2000" i="1" baseline="0" dirty="0" smtClean="0">
                <a:solidFill>
                  <a:srgbClr val="0070C0"/>
                </a:solidFill>
              </a:rPr>
              <a:t> </a:t>
            </a:r>
            <a:r>
              <a:rPr lang="sv-SE" sz="2000" i="1" baseline="0" dirty="0" err="1" smtClean="0">
                <a:solidFill>
                  <a:srgbClr val="0070C0"/>
                </a:solidFill>
              </a:rPr>
              <a:t>crafted</a:t>
            </a:r>
            <a:r>
              <a:rPr lang="sv-SE" sz="2000" i="1" baseline="0" dirty="0" smtClean="0">
                <a:solidFill>
                  <a:srgbClr val="0070C0"/>
                </a:solidFill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2000" i="1" dirty="0" err="1" smtClean="0">
                <a:solidFill>
                  <a:srgbClr val="0070C0"/>
                </a:solidFill>
              </a:rPr>
              <a:t>c</a:t>
            </a:r>
            <a:r>
              <a:rPr lang="sv-SE" sz="2000" i="1" baseline="0" dirty="0" err="1" smtClean="0">
                <a:solidFill>
                  <a:srgbClr val="0070C0"/>
                </a:solidFill>
              </a:rPr>
              <a:t>odes</a:t>
            </a:r>
            <a:r>
              <a:rPr lang="sv-SE" sz="2000" i="1" baseline="0" dirty="0" smtClean="0">
                <a:solidFill>
                  <a:srgbClr val="0070C0"/>
                </a:solidFill>
              </a:rPr>
              <a:t> </a:t>
            </a:r>
            <a:r>
              <a:rPr lang="sv-SE" sz="2000" i="1" baseline="0" dirty="0" err="1" smtClean="0">
                <a:solidFill>
                  <a:srgbClr val="0070C0"/>
                </a:solidFill>
              </a:rPr>
              <a:t>since</a:t>
            </a:r>
            <a:r>
              <a:rPr lang="sv-SE" sz="2000" i="1" baseline="0" dirty="0" smtClean="0">
                <a:solidFill>
                  <a:srgbClr val="0070C0"/>
                </a:solidFill>
              </a:rPr>
              <a:t> the</a:t>
            </a:r>
            <a:r>
              <a:rPr lang="sv-SE" sz="2000" i="1" dirty="0" smtClean="0">
                <a:solidFill>
                  <a:srgbClr val="0070C0"/>
                </a:solidFill>
              </a:rPr>
              <a:t> </a:t>
            </a:r>
            <a:r>
              <a:rPr lang="sv-SE" sz="2000" i="1" dirty="0" err="1" smtClean="0">
                <a:solidFill>
                  <a:srgbClr val="0070C0"/>
                </a:solidFill>
              </a:rPr>
              <a:t>compiler</a:t>
            </a:r>
            <a:r>
              <a:rPr lang="sv-SE" sz="2000" i="1" dirty="0" smtClean="0">
                <a:solidFill>
                  <a:srgbClr val="0070C0"/>
                </a:solidFill>
              </a:rPr>
              <a:t>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2000" i="1" dirty="0" err="1" smtClean="0">
                <a:solidFill>
                  <a:srgbClr val="0070C0"/>
                </a:solidFill>
              </a:rPr>
              <a:t>derives</a:t>
            </a:r>
            <a:r>
              <a:rPr lang="sv-SE" sz="2000" i="1" dirty="0" smtClean="0">
                <a:solidFill>
                  <a:srgbClr val="0070C0"/>
                </a:solidFill>
              </a:rPr>
              <a:t> the</a:t>
            </a:r>
            <a:r>
              <a:rPr lang="sv-SE" sz="2000" i="1" baseline="0" dirty="0" smtClean="0">
                <a:solidFill>
                  <a:srgbClr val="0070C0"/>
                </a:solidFill>
              </a:rPr>
              <a:t> access 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2000" i="1" baseline="0" dirty="0" err="1" smtClean="0">
                <a:solidFill>
                  <a:srgbClr val="0070C0"/>
                </a:solidFill>
              </a:rPr>
              <a:t>phase</a:t>
            </a:r>
            <a:r>
              <a:rPr lang="sv-SE" sz="2000" i="1" dirty="0" smtClean="0">
                <a:solidFill>
                  <a:srgbClr val="0070C0"/>
                </a:solidFill>
              </a:rPr>
              <a:t> from an </a:t>
            </a:r>
            <a:r>
              <a:rPr lang="sv-SE" sz="2000" i="1" dirty="0" err="1" smtClean="0">
                <a:solidFill>
                  <a:srgbClr val="0070C0"/>
                </a:solidFill>
              </a:rPr>
              <a:t>internally</a:t>
            </a:r>
            <a:endParaRPr lang="sv-SE" sz="2000" i="1" dirty="0" smtClean="0">
              <a:solidFill>
                <a:srgbClr val="0070C0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v-SE" sz="2000" i="1" dirty="0" err="1" smtClean="0">
                <a:solidFill>
                  <a:srgbClr val="0070C0"/>
                </a:solidFill>
              </a:rPr>
              <a:t>optimized</a:t>
            </a:r>
            <a:r>
              <a:rPr lang="sv-SE" sz="2000" i="1" dirty="0" smtClean="0">
                <a:solidFill>
                  <a:srgbClr val="0070C0"/>
                </a:solidFill>
              </a:rPr>
              <a:t> task version.</a:t>
            </a:r>
            <a:endParaRPr kumimoji="0" lang="sv-SE" sz="2000" b="0" i="1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Evaluation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27" y="1467666"/>
            <a:ext cx="4204229" cy="25059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84036" y="1027346"/>
            <a:ext cx="3162219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rgbClr val="C0504D"/>
                </a:solidFill>
                <a:latin typeface="Calibri"/>
              </a:rPr>
              <a:t>EDP</a:t>
            </a:r>
            <a:r>
              <a:rPr lang="en-US" sz="1800" b="1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(normalized to 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original at f</a:t>
            </a:r>
            <a:r>
              <a:rPr lang="en-US" sz="1600" baseline="-25000" dirty="0" smtClean="0">
                <a:solidFill>
                  <a:prstClr val="black"/>
                </a:solidFill>
                <a:latin typeface="Calibri"/>
              </a:rPr>
              <a:t>max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" name="Straight Arrow Connector 13"/>
          <p:cNvCxnSpPr>
            <a:stCxn id="15" idx="7"/>
            <a:endCxn id="26" idx="2"/>
          </p:cNvCxnSpPr>
          <p:nvPr/>
        </p:nvCxnSpPr>
        <p:spPr bwMode="auto">
          <a:xfrm flipV="1">
            <a:off x="4982840" y="2035725"/>
            <a:ext cx="2181448" cy="38285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3D3DE4"/>
            </a:solidFill>
            <a:prstDash val="solid"/>
            <a:miter lim="800000"/>
            <a:headEnd type="triangle" w="lg" len="lg"/>
            <a:tailEnd type="non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  <p:sp>
        <p:nvSpPr>
          <p:cNvPr id="15" name="Oval 14"/>
          <p:cNvSpPr/>
          <p:nvPr/>
        </p:nvSpPr>
        <p:spPr bwMode="auto">
          <a:xfrm>
            <a:off x="4726028" y="2334462"/>
            <a:ext cx="300874" cy="574384"/>
          </a:xfrm>
          <a:prstGeom prst="ellipse">
            <a:avLst/>
          </a:prstGeom>
          <a:noFill/>
          <a:ln w="22225" cap="flat" cmpd="sng" algn="ctr">
            <a:solidFill>
              <a:srgbClr val="3D3DE4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5292080" y="1135755"/>
            <a:ext cx="3744416" cy="89997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>
                <a:solidFill>
                  <a:srgbClr val="002060"/>
                </a:solidFill>
              </a:rPr>
              <a:t>CAE: 26% EDP improvement</a:t>
            </a:r>
          </a:p>
          <a:p>
            <a:pPr algn="ctr"/>
            <a:r>
              <a:rPr lang="en-US" sz="1800" dirty="0" smtClean="0">
                <a:solidFill>
                  <a:srgbClr val="FF0000"/>
                </a:solidFill>
              </a:rPr>
              <a:t>M-DAE</a:t>
            </a:r>
            <a:r>
              <a:rPr lang="en-US" sz="1800" dirty="0">
                <a:solidFill>
                  <a:srgbClr val="FF0000"/>
                </a:solidFill>
              </a:rPr>
              <a:t>: </a:t>
            </a:r>
            <a:r>
              <a:rPr lang="en-US" sz="1800" b="1" dirty="0" smtClean="0">
                <a:solidFill>
                  <a:srgbClr val="FF0000"/>
                </a:solidFill>
              </a:rPr>
              <a:t>23%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EDP </a:t>
            </a:r>
            <a:r>
              <a:rPr lang="en-US" sz="1800" dirty="0" smtClean="0">
                <a:solidFill>
                  <a:srgbClr val="FF0000"/>
                </a:solidFill>
              </a:rPr>
              <a:t>improvement</a:t>
            </a:r>
          </a:p>
          <a:p>
            <a:pPr algn="ctr"/>
            <a:r>
              <a:rPr lang="en-US" sz="1800" b="1" dirty="0" smtClean="0">
                <a:solidFill>
                  <a:srgbClr val="0070C0"/>
                </a:solidFill>
              </a:rPr>
              <a:t>A-DAE: 25% EDP improvement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5292080" y="2621654"/>
            <a:ext cx="3744416" cy="916309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rgbClr val="002060"/>
                </a:solidFill>
              </a:rPr>
              <a:t>C</a:t>
            </a:r>
            <a:r>
              <a:rPr lang="en-US" sz="1800" dirty="0" smtClean="0">
                <a:solidFill>
                  <a:srgbClr val="002060"/>
                </a:solidFill>
              </a:rPr>
              <a:t>AE: 15% Per. degradation</a:t>
            </a:r>
          </a:p>
          <a:p>
            <a:pPr algn="ctr"/>
            <a:r>
              <a:rPr lang="en-US" sz="1800" dirty="0" smtClean="0">
                <a:solidFill>
                  <a:srgbClr val="FF0000"/>
                </a:solidFill>
              </a:rPr>
              <a:t>M-DAE</a:t>
            </a:r>
            <a:r>
              <a:rPr lang="en-US" sz="1800" dirty="0">
                <a:solidFill>
                  <a:srgbClr val="FF0000"/>
                </a:solidFill>
              </a:rPr>
              <a:t>: </a:t>
            </a:r>
            <a:r>
              <a:rPr lang="en-US" sz="1800" b="1" dirty="0">
                <a:solidFill>
                  <a:srgbClr val="FF0000"/>
                </a:solidFill>
              </a:rPr>
              <a:t>&lt;4%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Perf</a:t>
            </a:r>
            <a:r>
              <a:rPr lang="en-US" sz="1800" dirty="0" smtClean="0">
                <a:solidFill>
                  <a:srgbClr val="FF0000"/>
                </a:solidFill>
              </a:rPr>
              <a:t>. degradation</a:t>
            </a:r>
          </a:p>
          <a:p>
            <a:pPr algn="ctr"/>
            <a:r>
              <a:rPr lang="en-US" sz="1800" b="1" dirty="0" smtClean="0">
                <a:solidFill>
                  <a:srgbClr val="0070C0"/>
                </a:solidFill>
              </a:rPr>
              <a:t>A-DAE: &lt;4% </a:t>
            </a:r>
            <a:r>
              <a:rPr lang="en-US" sz="1800" b="1" dirty="0" err="1" smtClean="0">
                <a:solidFill>
                  <a:srgbClr val="0070C0"/>
                </a:solidFill>
              </a:rPr>
              <a:t>Perf</a:t>
            </a:r>
            <a:r>
              <a:rPr lang="en-US" sz="1800" b="1" dirty="0" smtClean="0">
                <a:solidFill>
                  <a:srgbClr val="0070C0"/>
                </a:solidFill>
              </a:rPr>
              <a:t>. </a:t>
            </a:r>
            <a:r>
              <a:rPr lang="en-US" sz="1800" b="1" dirty="0">
                <a:solidFill>
                  <a:srgbClr val="0070C0"/>
                </a:solidFill>
              </a:rPr>
              <a:t>degradation</a:t>
            </a:r>
            <a:endParaRPr lang="en-US" sz="1800" b="1" dirty="0" smtClean="0">
              <a:solidFill>
                <a:srgbClr val="0070C0"/>
              </a:solidFill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1057202" y="4167121"/>
            <a:ext cx="3534525" cy="576064"/>
          </a:xfrm>
          <a:prstGeom prst="rect">
            <a:avLst/>
          </a:prstGeom>
          <a:solidFill>
            <a:srgbClr val="FFC00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1" kern="0" dirty="0" smtClean="0">
                <a:solidFill>
                  <a:srgbClr val="000000"/>
                </a:solidFill>
                <a:latin typeface="Arial"/>
              </a:rPr>
              <a:t>500ns latency, per-core DVFS</a:t>
            </a:r>
          </a:p>
        </p:txBody>
      </p:sp>
    </p:spTree>
    <p:extLst>
      <p:ext uri="{BB962C8B-B14F-4D97-AF65-F5344CB8AC3E}">
        <p14:creationId xmlns:p14="http://schemas.microsoft.com/office/powerpoint/2010/main" val="108867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23" grpId="0" animBg="1"/>
      <p:bldP spid="15" grpId="0" animBg="1"/>
      <p:bldP spid="26" grpId="0" animBg="1"/>
      <p:bldP spid="30" grpId="0" animBg="1"/>
      <p:bldP spid="2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Putting it all </a:t>
            </a:r>
            <a:r>
              <a:rPr lang="sv-SE" dirty="0" err="1" smtClean="0"/>
              <a:t>together</a:t>
            </a:r>
            <a:endParaRPr lang="sv-S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050" y="4356445"/>
            <a:ext cx="3963040" cy="2296211"/>
          </a:xfrm>
        </p:spPr>
      </p:pic>
      <p:sp>
        <p:nvSpPr>
          <p:cNvPr id="9" name="TextBox 8"/>
          <p:cNvSpPr txBox="1"/>
          <p:nvPr/>
        </p:nvSpPr>
        <p:spPr>
          <a:xfrm>
            <a:off x="4829169" y="3983091"/>
            <a:ext cx="403965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rgbClr val="C0504D"/>
                </a:solidFill>
                <a:latin typeface="Calibri"/>
              </a:rPr>
              <a:t>Runtime 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(normalized to original at f</a:t>
            </a:r>
            <a:r>
              <a:rPr lang="en-US" sz="1600" baseline="-25000" dirty="0" smtClean="0">
                <a:solidFill>
                  <a:prstClr val="black"/>
                </a:solidFill>
                <a:latin typeface="Calibri"/>
              </a:rPr>
              <a:t>max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)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2" name="Straight Arrow Connector 11"/>
          <p:cNvCxnSpPr>
            <a:stCxn id="13" idx="0"/>
          </p:cNvCxnSpPr>
          <p:nvPr/>
        </p:nvCxnSpPr>
        <p:spPr bwMode="auto">
          <a:xfrm flipH="1" flipV="1">
            <a:off x="8210441" y="3592536"/>
            <a:ext cx="180036" cy="1300176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3D3DE4"/>
            </a:solidFill>
            <a:prstDash val="solid"/>
            <a:miter lim="800000"/>
            <a:headEnd type="triangle" w="lg" len="lg"/>
            <a:tailEnd type="non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  <p:sp>
        <p:nvSpPr>
          <p:cNvPr id="13" name="Oval 12"/>
          <p:cNvSpPr/>
          <p:nvPr/>
        </p:nvSpPr>
        <p:spPr bwMode="auto">
          <a:xfrm>
            <a:off x="8248514" y="4892712"/>
            <a:ext cx="283926" cy="481344"/>
          </a:xfrm>
          <a:prstGeom prst="ellipse">
            <a:avLst/>
          </a:prstGeom>
          <a:noFill/>
          <a:ln w="22225" cap="flat" cmpd="sng" algn="ctr">
            <a:solidFill>
              <a:srgbClr val="3D3DE4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5" name="Rounded Rectangle 24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Evaluation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27" y="1467666"/>
            <a:ext cx="4204229" cy="250593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84036" y="1027346"/>
            <a:ext cx="3162219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rgbClr val="C0504D"/>
                </a:solidFill>
                <a:latin typeface="Calibri"/>
              </a:rPr>
              <a:t>EDP</a:t>
            </a:r>
            <a:r>
              <a:rPr lang="en-US" sz="1800" b="1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(normalized to 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original at f</a:t>
            </a:r>
            <a:r>
              <a:rPr lang="en-US" sz="1600" baseline="-25000" dirty="0" smtClean="0">
                <a:solidFill>
                  <a:prstClr val="black"/>
                </a:solidFill>
                <a:latin typeface="Calibri"/>
              </a:rPr>
              <a:t>max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4" name="Straight Arrow Connector 13"/>
          <p:cNvCxnSpPr>
            <a:stCxn id="15" idx="7"/>
            <a:endCxn id="26" idx="2"/>
          </p:cNvCxnSpPr>
          <p:nvPr/>
        </p:nvCxnSpPr>
        <p:spPr bwMode="auto">
          <a:xfrm flipV="1">
            <a:off x="4982840" y="2035725"/>
            <a:ext cx="2181448" cy="382854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3D3DE4"/>
            </a:solidFill>
            <a:prstDash val="solid"/>
            <a:miter lim="800000"/>
            <a:headEnd type="triangle" w="lg" len="lg"/>
            <a:tailEnd type="none" w="lg" len="lg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</p:cxnSp>
      <p:sp>
        <p:nvSpPr>
          <p:cNvPr id="15" name="Oval 14"/>
          <p:cNvSpPr/>
          <p:nvPr/>
        </p:nvSpPr>
        <p:spPr bwMode="auto">
          <a:xfrm>
            <a:off x="4726028" y="2334462"/>
            <a:ext cx="300874" cy="574384"/>
          </a:xfrm>
          <a:prstGeom prst="ellipse">
            <a:avLst/>
          </a:prstGeom>
          <a:noFill/>
          <a:ln w="22225" cap="flat" cmpd="sng" algn="ctr">
            <a:solidFill>
              <a:srgbClr val="3D3DE4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5292080" y="1135755"/>
            <a:ext cx="3744416" cy="899970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 smtClean="0">
                <a:solidFill>
                  <a:srgbClr val="002060"/>
                </a:solidFill>
              </a:rPr>
              <a:t>CAE: 26% EDP improvement</a:t>
            </a:r>
          </a:p>
          <a:p>
            <a:pPr algn="ctr"/>
            <a:r>
              <a:rPr lang="en-US" sz="1800" dirty="0" smtClean="0">
                <a:solidFill>
                  <a:srgbClr val="FF0000"/>
                </a:solidFill>
              </a:rPr>
              <a:t>M-DAE</a:t>
            </a:r>
            <a:r>
              <a:rPr lang="en-US" sz="1800" dirty="0">
                <a:solidFill>
                  <a:srgbClr val="FF0000"/>
                </a:solidFill>
              </a:rPr>
              <a:t>: </a:t>
            </a:r>
            <a:r>
              <a:rPr lang="en-US" sz="1800" b="1" dirty="0" smtClean="0">
                <a:solidFill>
                  <a:srgbClr val="FF0000"/>
                </a:solidFill>
              </a:rPr>
              <a:t>22%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>
                <a:solidFill>
                  <a:srgbClr val="FF0000"/>
                </a:solidFill>
              </a:rPr>
              <a:t>EDP </a:t>
            </a:r>
            <a:r>
              <a:rPr lang="en-US" sz="1800" dirty="0" smtClean="0">
                <a:solidFill>
                  <a:srgbClr val="FF0000"/>
                </a:solidFill>
              </a:rPr>
              <a:t>improvement</a:t>
            </a:r>
          </a:p>
          <a:p>
            <a:pPr algn="ctr"/>
            <a:r>
              <a:rPr lang="en-US" sz="1800" b="1" dirty="0" smtClean="0">
                <a:solidFill>
                  <a:srgbClr val="0070C0"/>
                </a:solidFill>
              </a:rPr>
              <a:t>A-DAE: 25% EDP improvement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5292080" y="2621654"/>
            <a:ext cx="3744416" cy="916309"/>
          </a:xfrm>
          <a:prstGeom prst="roundRect">
            <a:avLst/>
          </a:prstGeom>
          <a:ln>
            <a:headEnd type="none" w="med" len="med"/>
            <a:tailEnd type="none" w="med" len="med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solidFill>
                  <a:srgbClr val="002060"/>
                </a:solidFill>
              </a:rPr>
              <a:t>C</a:t>
            </a:r>
            <a:r>
              <a:rPr lang="en-US" sz="1800" dirty="0" smtClean="0">
                <a:solidFill>
                  <a:srgbClr val="002060"/>
                </a:solidFill>
              </a:rPr>
              <a:t>AE: 15% Per. degradation</a:t>
            </a:r>
          </a:p>
          <a:p>
            <a:pPr algn="ctr"/>
            <a:r>
              <a:rPr lang="en-US" sz="1800" dirty="0" smtClean="0">
                <a:solidFill>
                  <a:srgbClr val="FF0000"/>
                </a:solidFill>
              </a:rPr>
              <a:t>M-DAE</a:t>
            </a:r>
            <a:r>
              <a:rPr lang="en-US" sz="1800" dirty="0">
                <a:solidFill>
                  <a:srgbClr val="FF0000"/>
                </a:solidFill>
              </a:rPr>
              <a:t>: </a:t>
            </a:r>
            <a:r>
              <a:rPr lang="en-US" sz="1800" b="1" dirty="0">
                <a:solidFill>
                  <a:srgbClr val="FF0000"/>
                </a:solidFill>
              </a:rPr>
              <a:t>&lt;4%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 smtClean="0">
                <a:solidFill>
                  <a:srgbClr val="FF0000"/>
                </a:solidFill>
              </a:rPr>
              <a:t>Perf</a:t>
            </a:r>
            <a:r>
              <a:rPr lang="en-US" sz="1800" dirty="0" smtClean="0">
                <a:solidFill>
                  <a:srgbClr val="FF0000"/>
                </a:solidFill>
              </a:rPr>
              <a:t>. degradation</a:t>
            </a:r>
          </a:p>
          <a:p>
            <a:pPr algn="ctr"/>
            <a:r>
              <a:rPr lang="en-US" sz="1800" b="1" dirty="0" smtClean="0">
                <a:solidFill>
                  <a:srgbClr val="0070C0"/>
                </a:solidFill>
              </a:rPr>
              <a:t>A-DAE: &lt;4% </a:t>
            </a:r>
            <a:r>
              <a:rPr lang="en-US" sz="1800" b="1" dirty="0" err="1" smtClean="0">
                <a:solidFill>
                  <a:srgbClr val="0070C0"/>
                </a:solidFill>
              </a:rPr>
              <a:t>Perf</a:t>
            </a:r>
            <a:r>
              <a:rPr lang="en-US" sz="1800" b="1" dirty="0" smtClean="0">
                <a:solidFill>
                  <a:srgbClr val="0070C0"/>
                </a:solidFill>
              </a:rPr>
              <a:t>. </a:t>
            </a:r>
            <a:r>
              <a:rPr lang="en-US" sz="1800" b="1" dirty="0">
                <a:solidFill>
                  <a:srgbClr val="0070C0"/>
                </a:solidFill>
              </a:rPr>
              <a:t>degradation</a:t>
            </a:r>
            <a:endParaRPr lang="en-US" sz="1800" b="1" dirty="0" smtClean="0">
              <a:solidFill>
                <a:srgbClr val="0070C0"/>
              </a:solidFill>
            </a:endParaRPr>
          </a:p>
        </p:txBody>
      </p:sp>
      <p:sp>
        <p:nvSpPr>
          <p:cNvPr id="22" name="Rounded Rectangle 21"/>
          <p:cNvSpPr/>
          <p:nvPr/>
        </p:nvSpPr>
        <p:spPr bwMode="auto">
          <a:xfrm>
            <a:off x="1057202" y="5109933"/>
            <a:ext cx="3534525" cy="966198"/>
          </a:xfrm>
          <a:prstGeom prst="roundRect">
            <a:avLst/>
          </a:prstGeom>
          <a:solidFill>
            <a:srgbClr val="002060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1" kern="0" dirty="0" smtClean="0">
                <a:solidFill>
                  <a:schemeClr val="accent1"/>
                </a:solidFill>
                <a:latin typeface="Arial"/>
              </a:rPr>
              <a:t>Coupled </a:t>
            </a:r>
            <a:r>
              <a:rPr lang="en-US" sz="1800" b="1" i="1" kern="0" dirty="0">
                <a:solidFill>
                  <a:schemeClr val="accent1"/>
                </a:solidFill>
                <a:latin typeface="Arial"/>
              </a:rPr>
              <a:t>execution </a:t>
            </a:r>
            <a:r>
              <a:rPr lang="en-US" sz="1800" b="1" i="1" kern="0" dirty="0" smtClean="0">
                <a:solidFill>
                  <a:schemeClr val="accent1"/>
                </a:solidFill>
                <a:latin typeface="Arial"/>
              </a:rPr>
              <a:t>provides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1" kern="0" dirty="0">
                <a:solidFill>
                  <a:schemeClr val="accent1"/>
                </a:solidFill>
                <a:latin typeface="Arial"/>
              </a:rPr>
              <a:t>o</a:t>
            </a:r>
            <a:r>
              <a:rPr lang="en-US" sz="1800" b="1" i="1" kern="0" dirty="0" smtClean="0">
                <a:solidFill>
                  <a:schemeClr val="accent1"/>
                </a:solidFill>
                <a:latin typeface="Arial"/>
              </a:rPr>
              <a:t>ptimal EDP of </a:t>
            </a:r>
            <a:r>
              <a:rPr lang="en-US" sz="1800" b="1" i="1" kern="0" dirty="0" smtClean="0">
                <a:solidFill>
                  <a:srgbClr val="37A818"/>
                </a:solidFill>
                <a:latin typeface="Arial"/>
              </a:rPr>
              <a:t>26%</a:t>
            </a:r>
            <a:r>
              <a:rPr lang="en-US" sz="1800" b="1" i="1" kern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b="1" i="1" kern="0" dirty="0" smtClean="0">
                <a:solidFill>
                  <a:schemeClr val="accent1"/>
                </a:solidFill>
                <a:latin typeface="Arial"/>
              </a:rPr>
              <a:t>with</a:t>
            </a:r>
            <a:r>
              <a:rPr lang="en-US" sz="1800" b="1" i="1" kern="0" dirty="0" smtClean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1800" b="1" i="1" kern="0" dirty="0" smtClean="0">
                <a:solidFill>
                  <a:srgbClr val="FF0000"/>
                </a:solidFill>
                <a:latin typeface="Arial"/>
              </a:rPr>
              <a:t>15%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1" kern="0" dirty="0">
                <a:solidFill>
                  <a:schemeClr val="accent1"/>
                </a:solidFill>
                <a:latin typeface="Arial"/>
              </a:rPr>
              <a:t>p</a:t>
            </a:r>
            <a:r>
              <a:rPr lang="en-US" sz="1800" b="1" i="1" kern="0" dirty="0" smtClean="0">
                <a:solidFill>
                  <a:schemeClr val="accent1"/>
                </a:solidFill>
                <a:latin typeface="Arial"/>
              </a:rPr>
              <a:t>erformance degradation!</a:t>
            </a:r>
            <a:endParaRPr lang="en-US" sz="1800" b="1" i="1" kern="0" dirty="0">
              <a:solidFill>
                <a:schemeClr val="accent1"/>
              </a:solidFill>
              <a:latin typeface="Arial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1033013" y="5115219"/>
            <a:ext cx="3721444" cy="1216217"/>
          </a:xfrm>
          <a:prstGeom prst="roundRect">
            <a:avLst/>
          </a:prstGeom>
          <a:solidFill>
            <a:srgbClr val="89B4FB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1" kern="0" dirty="0" smtClean="0">
                <a:solidFill>
                  <a:srgbClr val="000000"/>
                </a:solidFill>
                <a:latin typeface="Arial"/>
              </a:rPr>
              <a:t>Automatic DAE provides close to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1" kern="0" dirty="0">
                <a:solidFill>
                  <a:srgbClr val="000000"/>
                </a:solidFill>
                <a:latin typeface="Arial"/>
              </a:rPr>
              <a:t>o</a:t>
            </a:r>
            <a:r>
              <a:rPr lang="en-US" sz="1800" b="1" i="1" kern="0" dirty="0" smtClean="0">
                <a:solidFill>
                  <a:srgbClr val="000000"/>
                </a:solidFill>
                <a:latin typeface="Arial"/>
              </a:rPr>
              <a:t>ptimal EDP of </a:t>
            </a:r>
            <a:r>
              <a:rPr lang="en-US" sz="1800" b="1" i="1" kern="0" dirty="0" smtClean="0">
                <a:solidFill>
                  <a:srgbClr val="077712"/>
                </a:solidFill>
                <a:latin typeface="Arial"/>
              </a:rPr>
              <a:t>25%</a:t>
            </a:r>
            <a:r>
              <a:rPr lang="en-US" sz="1800" b="1" i="1" kern="0" dirty="0" smtClean="0">
                <a:solidFill>
                  <a:srgbClr val="000000"/>
                </a:solidFill>
                <a:latin typeface="Arial"/>
              </a:rPr>
              <a:t> with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1" kern="0" dirty="0" smtClean="0">
                <a:solidFill>
                  <a:srgbClr val="FF0000"/>
                </a:solidFill>
                <a:latin typeface="Arial"/>
              </a:rPr>
              <a:t>less than 4%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1" kern="0" dirty="0">
                <a:solidFill>
                  <a:srgbClr val="000000"/>
                </a:solidFill>
                <a:latin typeface="Arial"/>
              </a:rPr>
              <a:t>p</a:t>
            </a:r>
            <a:r>
              <a:rPr lang="en-US" sz="1800" b="1" i="1" kern="0" dirty="0" smtClean="0">
                <a:solidFill>
                  <a:srgbClr val="000000"/>
                </a:solidFill>
                <a:latin typeface="Arial"/>
              </a:rPr>
              <a:t>erformance degradation!</a:t>
            </a:r>
            <a:endParaRPr lang="en-US" sz="1800" b="1" i="1" kern="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1057202" y="4352423"/>
            <a:ext cx="3534525" cy="576064"/>
          </a:xfrm>
          <a:prstGeom prst="rect">
            <a:avLst/>
          </a:prstGeom>
          <a:solidFill>
            <a:srgbClr val="FFC000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i="1" kern="0" dirty="0" smtClean="0">
                <a:solidFill>
                  <a:srgbClr val="000000"/>
                </a:solidFill>
                <a:latin typeface="Arial"/>
              </a:rPr>
              <a:t>500ns latency, per-core DVFS</a:t>
            </a:r>
          </a:p>
        </p:txBody>
      </p:sp>
    </p:spTree>
    <p:extLst>
      <p:ext uri="{BB962C8B-B14F-4D97-AF65-F5344CB8AC3E}">
        <p14:creationId xmlns:p14="http://schemas.microsoft.com/office/powerpoint/2010/main" val="237872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004533" y="809675"/>
            <a:ext cx="4039650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rgbClr val="C0504D"/>
                </a:solidFill>
                <a:latin typeface="Calibri"/>
              </a:rPr>
              <a:t>Runtime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(normalized to original at f</a:t>
            </a:r>
            <a:r>
              <a:rPr lang="en-US" sz="1600" baseline="-25000" dirty="0" smtClean="0">
                <a:solidFill>
                  <a:prstClr val="black"/>
                </a:solidFill>
                <a:latin typeface="Calibri"/>
              </a:rPr>
              <a:t>max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)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631532" y="3583634"/>
            <a:ext cx="3162219" cy="36933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800" b="1" dirty="0" smtClean="0">
                <a:solidFill>
                  <a:srgbClr val="C0504D"/>
                </a:solidFill>
                <a:latin typeface="Calibri"/>
              </a:rPr>
              <a:t>EDP</a:t>
            </a:r>
            <a:r>
              <a:rPr lang="en-US" sz="1800" b="1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(normalized to </a:t>
            </a:r>
            <a:r>
              <a:rPr lang="en-US" sz="1600" dirty="0" smtClean="0">
                <a:solidFill>
                  <a:prstClr val="black"/>
                </a:solidFill>
                <a:latin typeface="Calibri"/>
              </a:rPr>
              <a:t>original at f</a:t>
            </a:r>
            <a:r>
              <a:rPr lang="en-US" sz="1600" baseline="-25000" dirty="0" smtClean="0">
                <a:solidFill>
                  <a:prstClr val="black"/>
                </a:solidFill>
                <a:latin typeface="Calibri"/>
              </a:rPr>
              <a:t>max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)</a:t>
            </a:r>
            <a:endParaRPr lang="en-US" sz="18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342" y="3944007"/>
            <a:ext cx="4888836" cy="29139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74" y="1105500"/>
            <a:ext cx="4662076" cy="2701238"/>
          </a:xfrm>
          <a:prstGeom prst="rect">
            <a:avLst/>
          </a:prstGeom>
        </p:spPr>
      </p:pic>
      <p:sp>
        <p:nvSpPr>
          <p:cNvPr id="37" name="Rounded Rectangle 36"/>
          <p:cNvSpPr/>
          <p:nvPr/>
        </p:nvSpPr>
        <p:spPr bwMode="auto">
          <a:xfrm>
            <a:off x="1516740" y="1730530"/>
            <a:ext cx="1080120" cy="2076207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8" name="Rounded Rectangle 37"/>
          <p:cNvSpPr/>
          <p:nvPr/>
        </p:nvSpPr>
        <p:spPr bwMode="auto">
          <a:xfrm>
            <a:off x="4637705" y="4762378"/>
            <a:ext cx="1086423" cy="2095622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995871" y="2456119"/>
            <a:ext cx="3003563" cy="101566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2000" b="1" dirty="0" smtClean="0">
                <a:latin typeface="+mj-lt"/>
              </a:rPr>
              <a:t>Skeleton instead of polyhedral </a:t>
            </a:r>
            <a:r>
              <a:rPr lang="en-US" sz="2000" b="1" kern="0" dirty="0" smtClean="0">
                <a:latin typeface="+mj-lt"/>
              </a:rPr>
              <a:t>method:</a:t>
            </a:r>
            <a:r>
              <a:rPr lang="en-US" sz="2000" b="1" i="1" kern="0" dirty="0" smtClean="0">
                <a:latin typeface="+mj-lt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+mj-lt"/>
                <a:sym typeface="Wingdings"/>
              </a:rPr>
              <a:t>75% overhead</a:t>
            </a:r>
            <a:endParaRPr lang="en-US" sz="2000" b="1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6835336" y="2456119"/>
            <a:ext cx="1263916" cy="965699"/>
            <a:chOff x="9324528" y="2026416"/>
            <a:chExt cx="1656184" cy="1800199"/>
          </a:xfrm>
        </p:grpSpPr>
        <p:cxnSp>
          <p:nvCxnSpPr>
            <p:cNvPr id="45" name="Straight Connector 44"/>
            <p:cNvCxnSpPr/>
            <p:nvPr/>
          </p:nvCxnSpPr>
          <p:spPr bwMode="auto">
            <a:xfrm flipH="1">
              <a:off x="9716796" y="2026416"/>
              <a:ext cx="831868" cy="1800199"/>
            </a:xfrm>
            <a:prstGeom prst="line">
              <a:avLst/>
            </a:prstGeom>
            <a:ln w="44450">
              <a:solidFill>
                <a:srgbClr val="FF0000"/>
              </a:solidFill>
              <a:headEnd type="none" w="med" len="med"/>
              <a:tailEnd type="none" w="med" len="med"/>
            </a:ln>
            <a:effectLst>
              <a:glow rad="63500">
                <a:srgbClr val="FF0000">
                  <a:alpha val="40000"/>
                </a:srgbClr>
              </a:glow>
            </a:effectLst>
            <a:ex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 bwMode="auto">
            <a:xfrm>
              <a:off x="9324528" y="2418682"/>
              <a:ext cx="1656184" cy="1164952"/>
            </a:xfrm>
            <a:prstGeom prst="line">
              <a:avLst/>
            </a:prstGeom>
            <a:ln w="44450">
              <a:solidFill>
                <a:srgbClr val="FF0000"/>
              </a:solidFill>
              <a:headEnd type="none" w="med" len="med"/>
              <a:tailEnd type="none" w="med" len="med"/>
            </a:ln>
            <a:effectLst>
              <a:glow rad="63500">
                <a:srgbClr val="FF0000">
                  <a:alpha val="40000"/>
                </a:srgbClr>
              </a:glow>
            </a:effectLst>
            <a:extLst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53" name="Rounded Rectangle 52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Evaluation</a:t>
            </a:r>
          </a:p>
        </p:txBody>
      </p:sp>
      <p:sp>
        <p:nvSpPr>
          <p:cNvPr id="16" name="Rounded Rectangle 15"/>
          <p:cNvSpPr/>
          <p:nvPr/>
        </p:nvSpPr>
        <p:spPr bwMode="auto">
          <a:xfrm>
            <a:off x="5940153" y="511243"/>
            <a:ext cx="3031026" cy="1693622"/>
          </a:xfrm>
          <a:prstGeom prst="roundRect">
            <a:avLst/>
          </a:prstGeom>
          <a:solidFill>
            <a:srgbClr val="89B4FB"/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1" kern="0" dirty="0">
                <a:solidFill>
                  <a:srgbClr val="FF0000"/>
                </a:solidFill>
                <a:latin typeface="Arial"/>
              </a:rPr>
              <a:t>S</a:t>
            </a:r>
            <a:r>
              <a:rPr lang="en-US" sz="2000" b="1" i="1" kern="0" dirty="0" smtClean="0">
                <a:solidFill>
                  <a:srgbClr val="FF0000"/>
                </a:solidFill>
                <a:latin typeface="Arial"/>
              </a:rPr>
              <a:t>lowdown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1" kern="0" dirty="0" smtClean="0">
                <a:solidFill>
                  <a:srgbClr val="000000"/>
                </a:solidFill>
                <a:latin typeface="Arial"/>
              </a:rPr>
              <a:t>Polyhedral method </a:t>
            </a:r>
            <a:r>
              <a:rPr lang="en-US" sz="2000" dirty="0" smtClean="0">
                <a:sym typeface="Wingdings"/>
              </a:rPr>
              <a:t>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1" kern="0" dirty="0" smtClean="0">
                <a:solidFill>
                  <a:srgbClr val="FF0000"/>
                </a:solidFill>
                <a:latin typeface="Arial"/>
              </a:rPr>
              <a:t>-5%  to  1%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kern="0" dirty="0" smtClean="0">
                <a:solidFill>
                  <a:srgbClr val="000000"/>
                </a:solidFill>
                <a:latin typeface="Arial"/>
              </a:rPr>
              <a:t>Skeleton method </a:t>
            </a:r>
            <a:r>
              <a:rPr lang="en-US" sz="2000" dirty="0" smtClean="0">
                <a:sym typeface="Wingdings"/>
              </a:rPr>
              <a:t> 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i="1" kern="0" dirty="0" smtClean="0">
                <a:solidFill>
                  <a:srgbClr val="FF0000"/>
                </a:solidFill>
                <a:latin typeface="Arial"/>
              </a:rPr>
              <a:t>-10%  to  18%</a:t>
            </a:r>
            <a:endParaRPr lang="en-US" sz="2000" b="1" i="1" kern="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318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3" grpId="0" animBg="1"/>
      <p:bldP spid="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Take-away message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rgbClr val="002060"/>
                </a:solidFill>
              </a:rPr>
              <a:t>Goal</a:t>
            </a:r>
            <a:r>
              <a:rPr lang="en-US" sz="2800" dirty="0" smtClean="0"/>
              <a:t>: </a:t>
            </a:r>
            <a:r>
              <a:rPr lang="en-US" sz="2800" dirty="0" smtClean="0">
                <a:solidFill>
                  <a:srgbClr val="7A0000"/>
                </a:solidFill>
              </a:rPr>
              <a:t>Save energy, keep performance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rgbClr val="002060"/>
                </a:solidFill>
              </a:rPr>
              <a:t>Tool</a:t>
            </a:r>
            <a:r>
              <a:rPr lang="en-US" sz="2800" dirty="0" smtClean="0"/>
              <a:t>: DV</a:t>
            </a:r>
            <a:r>
              <a:rPr lang="en-US" sz="2800" b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/>
              <a:t>S</a:t>
            </a:r>
          </a:p>
          <a:p>
            <a:pPr>
              <a:lnSpc>
                <a:spcPct val="110000"/>
              </a:lnSpc>
            </a:pPr>
            <a:endParaRPr lang="en-US" sz="2800" dirty="0" smtClean="0"/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rgbClr val="002060"/>
                </a:solidFill>
              </a:rPr>
              <a:t>Problem</a:t>
            </a:r>
            <a:r>
              <a:rPr lang="en-US" sz="2800" dirty="0" smtClean="0"/>
              <a:t>: Fine granularity of memory- and compute-bound phases </a:t>
            </a:r>
            <a:r>
              <a:rPr lang="en-US" sz="2800" dirty="0" smtClean="0">
                <a:sym typeface="Wingdings"/>
              </a:rPr>
              <a:t> impossible to adjust </a:t>
            </a:r>
            <a:r>
              <a:rPr lang="en-US" sz="2800" dirty="0" smtClean="0">
                <a:latin typeface="Monotype Corsiva" pitchFamily="66" charset="0"/>
                <a:sym typeface="Wingdings"/>
              </a:rPr>
              <a:t>f</a:t>
            </a:r>
            <a:r>
              <a:rPr lang="en-US" sz="2800" dirty="0" smtClean="0">
                <a:sym typeface="Wingdings"/>
              </a:rPr>
              <a:t> at this rate</a:t>
            </a: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rgbClr val="002060"/>
                </a:solidFill>
                <a:sym typeface="Wingdings"/>
              </a:rPr>
              <a:t>Solution</a:t>
            </a:r>
            <a:r>
              <a:rPr lang="en-US" sz="2800" dirty="0" smtClean="0">
                <a:sym typeface="Wingdings"/>
              </a:rPr>
              <a:t>: Decoupled Access Execute</a:t>
            </a:r>
          </a:p>
          <a:p>
            <a:pPr>
              <a:lnSpc>
                <a:spcPct val="110000"/>
              </a:lnSpc>
            </a:pPr>
            <a:endParaRPr lang="en-US" sz="2800" dirty="0" smtClean="0">
              <a:sym typeface="Wingdings"/>
            </a:endParaRPr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rgbClr val="002060"/>
                </a:solidFill>
                <a:sym typeface="Wingdings"/>
              </a:rPr>
              <a:t>Contribution</a:t>
            </a:r>
            <a:r>
              <a:rPr lang="en-US" sz="2800" dirty="0" smtClean="0">
                <a:sym typeface="Wingdings"/>
              </a:rPr>
              <a:t>: Automatic DAE (compiler)</a:t>
            </a:r>
            <a:endParaRPr lang="en-US" sz="2800" dirty="0" smtClean="0"/>
          </a:p>
          <a:p>
            <a:pPr>
              <a:lnSpc>
                <a:spcPct val="110000"/>
              </a:lnSpc>
            </a:pPr>
            <a:r>
              <a:rPr lang="en-US" sz="2800" dirty="0" smtClean="0">
                <a:solidFill>
                  <a:srgbClr val="002060"/>
                </a:solidFill>
              </a:rPr>
              <a:t>Results</a:t>
            </a:r>
            <a:r>
              <a:rPr lang="en-US" sz="2800" dirty="0" smtClean="0"/>
              <a:t>: Equivalent to hand crafted code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sz="2400" dirty="0" smtClean="0">
                <a:solidFill>
                  <a:srgbClr val="7A0000"/>
                </a:solidFill>
              </a:rPr>
              <a:t>(25% EDP improvement compared to original)</a:t>
            </a:r>
            <a:endParaRPr lang="en-US" sz="2400" dirty="0">
              <a:solidFill>
                <a:srgbClr val="7A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45563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323528" y="378530"/>
            <a:ext cx="8326809" cy="1754326"/>
          </a:xfrm>
        </p:spPr>
        <p:txBody>
          <a:bodyPr/>
          <a:lstStyle/>
          <a:p>
            <a:pPr algn="ctr"/>
            <a:r>
              <a:rPr lang="en-US" sz="3600" dirty="0"/>
              <a:t>Fix the code. Don’t tweak the hardware: A new compiler approach to </a:t>
            </a:r>
            <a:r>
              <a:rPr lang="en-US" sz="3600" dirty="0" smtClean="0"/>
              <a:t>Voltage - Frequency </a:t>
            </a:r>
            <a:r>
              <a:rPr lang="en-US" sz="3600" dirty="0"/>
              <a:t>scaling</a:t>
            </a:r>
            <a:endParaRPr lang="en-US" sz="3600" b="0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5364088" y="3284538"/>
            <a:ext cx="3384550" cy="3097212"/>
          </a:xfrm>
        </p:spPr>
        <p:txBody>
          <a:bodyPr/>
          <a:lstStyle/>
          <a:p>
            <a:pPr marL="0" indent="0" algn="r">
              <a:buNone/>
            </a:pPr>
            <a:r>
              <a:rPr lang="sv-SE" sz="2400" dirty="0" smtClean="0"/>
              <a:t>	</a:t>
            </a:r>
            <a:r>
              <a:rPr lang="sv-SE" sz="2400" dirty="0"/>
              <a:t> </a:t>
            </a:r>
            <a:r>
              <a:rPr lang="sv-SE" sz="2400" dirty="0" smtClean="0"/>
              <a:t>        </a:t>
            </a:r>
            <a:r>
              <a:rPr lang="sv-SE" sz="2800" b="1" dirty="0" smtClean="0"/>
              <a:t>Sweden</a:t>
            </a:r>
          </a:p>
          <a:p>
            <a:pPr marL="0" indent="0" algn="r">
              <a:buNone/>
            </a:pPr>
            <a:endParaRPr lang="sv-SE" sz="2800" b="1" dirty="0" smtClean="0"/>
          </a:p>
          <a:p>
            <a:pPr marL="0" indent="0" algn="r">
              <a:buNone/>
            </a:pPr>
            <a:r>
              <a:rPr lang="sv-SE" sz="2400" dirty="0" smtClean="0"/>
              <a:t>  Alexandra Jimborean</a:t>
            </a:r>
          </a:p>
          <a:p>
            <a:pPr marL="0" indent="0" algn="r">
              <a:buNone/>
            </a:pPr>
            <a:r>
              <a:rPr lang="sv-SE" sz="2400" dirty="0" smtClean="0"/>
              <a:t>  Konstantinos Koukos</a:t>
            </a:r>
          </a:p>
          <a:p>
            <a:pPr marL="0" indent="0" algn="r">
              <a:buNone/>
            </a:pPr>
            <a:r>
              <a:rPr lang="sv-SE" sz="2400" dirty="0" smtClean="0"/>
              <a:t>  Vasileios </a:t>
            </a:r>
            <a:r>
              <a:rPr lang="sv-SE" sz="2400" dirty="0"/>
              <a:t>Spiliopoulos</a:t>
            </a:r>
          </a:p>
          <a:p>
            <a:pPr marL="0" indent="0" algn="r">
              <a:buNone/>
            </a:pPr>
            <a:r>
              <a:rPr lang="sv-SE" sz="2400" dirty="0" smtClean="0"/>
              <a:t>  David </a:t>
            </a:r>
            <a:r>
              <a:rPr lang="sv-SE" sz="2400" dirty="0"/>
              <a:t>Black-Schaffer</a:t>
            </a:r>
          </a:p>
          <a:p>
            <a:pPr marL="0" indent="0" algn="r">
              <a:buNone/>
            </a:pPr>
            <a:r>
              <a:rPr lang="sv-SE" sz="2400" dirty="0" smtClean="0"/>
              <a:t>  Stefanos </a:t>
            </a:r>
            <a:r>
              <a:rPr lang="sv-SE" sz="2400" dirty="0"/>
              <a:t>Kaxiras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25228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Statistics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 # of loops that are detected to be </a:t>
            </a:r>
            <a:r>
              <a:rPr lang="en-US" sz="2800" dirty="0" smtClean="0"/>
              <a:t>affine:</a:t>
            </a:r>
            <a:endParaRPr lang="en-US" sz="2800" dirty="0"/>
          </a:p>
          <a:p>
            <a:pPr lvl="1"/>
            <a:r>
              <a:rPr lang="en-US" sz="2400" dirty="0"/>
              <a:t>6 out of 22 </a:t>
            </a:r>
            <a:r>
              <a:rPr lang="en-US" sz="2400" dirty="0" smtClean="0"/>
              <a:t>loops</a:t>
            </a:r>
          </a:p>
          <a:p>
            <a:pPr lvl="1"/>
            <a:r>
              <a:rPr lang="en-US" sz="2400" dirty="0" smtClean="0"/>
              <a:t>2 out of 7 </a:t>
            </a:r>
            <a:r>
              <a:rPr lang="en-US" sz="2400" dirty="0"/>
              <a:t>analyzed </a:t>
            </a:r>
            <a:r>
              <a:rPr lang="en-US" sz="2400" dirty="0" smtClean="0"/>
              <a:t>benchmarks</a:t>
            </a:r>
          </a:p>
          <a:p>
            <a:r>
              <a:rPr lang="en-US" sz="2800" dirty="0" smtClean="0"/>
              <a:t> </a:t>
            </a:r>
            <a:r>
              <a:rPr lang="en-US" sz="2800" dirty="0"/>
              <a:t># of tasks per benchmark </a:t>
            </a:r>
            <a:endParaRPr lang="en-US" sz="2800" dirty="0" smtClean="0"/>
          </a:p>
          <a:p>
            <a:pPr lvl="1"/>
            <a:r>
              <a:rPr lang="en-US" sz="2400" dirty="0" smtClean="0"/>
              <a:t>highly </a:t>
            </a:r>
            <a:r>
              <a:rPr lang="en-US" sz="2400" dirty="0"/>
              <a:t>varying 45K - </a:t>
            </a:r>
            <a:r>
              <a:rPr lang="en-US" sz="2400" dirty="0" smtClean="0"/>
              <a:t>50M</a:t>
            </a:r>
          </a:p>
          <a:p>
            <a:pPr lvl="1"/>
            <a:r>
              <a:rPr lang="en-US" sz="2400" dirty="0" smtClean="0"/>
              <a:t>1-4 </a:t>
            </a:r>
            <a:r>
              <a:rPr lang="en-US" sz="2400" dirty="0"/>
              <a:t>loops per </a:t>
            </a:r>
            <a:r>
              <a:rPr lang="en-US" sz="2400" dirty="0" smtClean="0"/>
              <a:t>benchmark</a:t>
            </a:r>
          </a:p>
          <a:p>
            <a:pPr lvl="1"/>
            <a:r>
              <a:rPr lang="en-US" sz="2400" dirty="0" smtClean="0"/>
              <a:t>granularity: 5-320 </a:t>
            </a:r>
            <a:r>
              <a:rPr lang="en-US" sz="2400" dirty="0" err="1"/>
              <a:t>usec</a:t>
            </a:r>
            <a:r>
              <a:rPr lang="en-US" sz="2400" dirty="0"/>
              <a:t> for the execute and 2-30 for the access </a:t>
            </a:r>
            <a:r>
              <a:rPr lang="en-US" sz="2400" dirty="0" smtClean="0"/>
              <a:t>phase</a:t>
            </a:r>
            <a:endParaRPr lang="en-US" sz="2400" dirty="0"/>
          </a:p>
          <a:p>
            <a:r>
              <a:rPr lang="sv-SE" sz="2800" dirty="0" smtClean="0"/>
              <a:t>% of T</a:t>
            </a:r>
            <a:r>
              <a:rPr lang="sv-SE" sz="2000" dirty="0" smtClean="0"/>
              <a:t>A: </a:t>
            </a:r>
            <a:r>
              <a:rPr lang="sv-SE" sz="2800" dirty="0" smtClean="0"/>
              <a:t>1.8%(LU, cholesky), 19% FFT, 42-49%  </a:t>
            </a:r>
            <a:endParaRPr lang="sv-SE" sz="2800" dirty="0"/>
          </a:p>
        </p:txBody>
      </p:sp>
    </p:spTree>
    <p:extLst>
      <p:ext uri="{BB962C8B-B14F-4D97-AF65-F5344CB8AC3E}">
        <p14:creationId xmlns:p14="http://schemas.microsoft.com/office/powerpoint/2010/main" val="266321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Evaluation: </a:t>
            </a:r>
            <a:r>
              <a:rPr lang="en-US" dirty="0" smtClean="0"/>
              <a:t>Optimizing DAE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980728"/>
            <a:ext cx="7848872" cy="54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For some applications we can choose better frequencies !</a:t>
            </a:r>
          </a:p>
          <a:p>
            <a:pPr lvl="1"/>
            <a:r>
              <a:rPr lang="en-US" dirty="0" smtClean="0"/>
              <a:t>Access </a:t>
            </a:r>
            <a:r>
              <a:rPr lang="en-US" dirty="0"/>
              <a:t>phase: Complex calculations</a:t>
            </a:r>
          </a:p>
          <a:p>
            <a:pPr lvl="2"/>
            <a:r>
              <a:rPr lang="en-US" dirty="0" smtClean="0"/>
              <a:t>Slightly higher</a:t>
            </a:r>
            <a:r>
              <a:rPr lang="en-US" dirty="0" smtClean="0">
                <a:latin typeface="Monotype Corsiva" pitchFamily="66" charset="0"/>
              </a:rPr>
              <a:t> f  </a:t>
            </a:r>
            <a:r>
              <a:rPr lang="en-US" dirty="0" smtClean="0"/>
              <a:t>than min is optimal</a:t>
            </a:r>
          </a:p>
          <a:p>
            <a:pPr lvl="1"/>
            <a:r>
              <a:rPr lang="en-US" dirty="0"/>
              <a:t>Execute phase: Too </a:t>
            </a:r>
            <a:r>
              <a:rPr lang="en-US" dirty="0" smtClean="0"/>
              <a:t>many / irregular </a:t>
            </a:r>
            <a:r>
              <a:rPr lang="en-US" dirty="0"/>
              <a:t>writes</a:t>
            </a:r>
          </a:p>
          <a:p>
            <a:pPr lvl="2"/>
            <a:r>
              <a:rPr lang="en-US" dirty="0"/>
              <a:t>Slightly </a:t>
            </a:r>
            <a:r>
              <a:rPr lang="en-US" dirty="0" smtClean="0"/>
              <a:t>lower </a:t>
            </a:r>
            <a:r>
              <a:rPr lang="en-US" dirty="0">
                <a:latin typeface="Monotype Corsiva" pitchFamily="66" charset="0"/>
              </a:rPr>
              <a:t>f</a:t>
            </a:r>
            <a:r>
              <a:rPr lang="en-US" dirty="0"/>
              <a:t> </a:t>
            </a:r>
            <a:r>
              <a:rPr lang="en-US" dirty="0" smtClean="0"/>
              <a:t> than max </a:t>
            </a:r>
            <a:r>
              <a:rPr lang="en-US" dirty="0"/>
              <a:t>is </a:t>
            </a:r>
            <a:r>
              <a:rPr lang="en-US" dirty="0" smtClean="0"/>
              <a:t>optimal</a:t>
            </a:r>
            <a:endParaRPr lang="en-US" dirty="0" smtClean="0">
              <a:sym typeface="Wingdings"/>
            </a:endParaRPr>
          </a:p>
          <a:p>
            <a:r>
              <a:rPr lang="en-US" dirty="0" smtClean="0"/>
              <a:t>Optimal </a:t>
            </a:r>
            <a:r>
              <a:rPr lang="en-US" dirty="0" smtClean="0">
                <a:sym typeface="Wingdings" pitchFamily="2" charset="2"/>
              </a:rPr>
              <a:t> “OptEDP” policy</a:t>
            </a:r>
            <a:endParaRPr lang="en-US" dirty="0" smtClean="0"/>
          </a:p>
          <a:p>
            <a:pPr lvl="1"/>
            <a:r>
              <a:rPr lang="en-US" dirty="0" smtClean="0"/>
              <a:t>Use power and performance models to predict </a:t>
            </a:r>
            <a:r>
              <a:rPr lang="en-US" dirty="0" err="1" smtClean="0"/>
              <a:t>f,V</a:t>
            </a:r>
            <a:r>
              <a:rPr lang="en-US" dirty="0" smtClean="0"/>
              <a:t> that has the optimal EDP and set this at runtime</a:t>
            </a:r>
          </a:p>
          <a:p>
            <a:pPr marL="457200" lvl="1" indent="0">
              <a:buNone/>
            </a:pPr>
            <a:r>
              <a:rPr lang="en-US" sz="1800" i="1" dirty="0" smtClean="0"/>
              <a:t>“</a:t>
            </a:r>
            <a:r>
              <a:rPr lang="en-US" sz="1800" dirty="0" err="1" smtClean="0"/>
              <a:t>Spiliopoulos</a:t>
            </a:r>
            <a:r>
              <a:rPr lang="en-US" sz="1800" i="1" dirty="0" smtClean="0"/>
              <a:t> et.al., Green governors</a:t>
            </a:r>
            <a:r>
              <a:rPr lang="en-US" sz="1800" i="1" dirty="0"/>
              <a:t>: A framework for </a:t>
            </a:r>
            <a:r>
              <a:rPr lang="en-US" sz="1800" i="1" dirty="0" smtClean="0"/>
              <a:t>continuously adaptive DVFS.”</a:t>
            </a:r>
          </a:p>
        </p:txBody>
      </p:sp>
    </p:spTree>
    <p:extLst>
      <p:ext uri="{BB962C8B-B14F-4D97-AF65-F5344CB8AC3E}">
        <p14:creationId xmlns:p14="http://schemas.microsoft.com/office/powerpoint/2010/main" val="259474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5016221" y="3071420"/>
            <a:ext cx="1563146" cy="360040"/>
            <a:chOff x="578071" y="3622479"/>
            <a:chExt cx="1872208" cy="360040"/>
          </a:xfrm>
        </p:grpSpPr>
        <p:sp>
          <p:nvSpPr>
            <p:cNvPr id="66" name="Rectangle 65"/>
            <p:cNvSpPr/>
            <p:nvPr/>
          </p:nvSpPr>
          <p:spPr>
            <a:xfrm>
              <a:off x="578071" y="3622479"/>
              <a:ext cx="72008" cy="360040"/>
            </a:xfrm>
            <a:prstGeom prst="rect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50079" y="3622479"/>
              <a:ext cx="1800200" cy="360040"/>
            </a:xfrm>
            <a:prstGeom prst="rect">
              <a:avLst/>
            </a:prstGeom>
            <a:solidFill>
              <a:srgbClr val="4F81BD">
                <a:alpha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63" name="Rectangle 62"/>
          <p:cNvSpPr/>
          <p:nvPr/>
        </p:nvSpPr>
        <p:spPr>
          <a:xfrm>
            <a:off x="4740579" y="3071420"/>
            <a:ext cx="1868378" cy="360040"/>
          </a:xfrm>
          <a:prstGeom prst="rect">
            <a:avLst/>
          </a:prstGeom>
          <a:solidFill>
            <a:srgbClr val="C0504D">
              <a:alpha val="66000"/>
            </a:srgbClr>
          </a:solidFill>
          <a:ln w="952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6182796" y="4798509"/>
            <a:ext cx="1538650" cy="360040"/>
            <a:chOff x="578071" y="3622479"/>
            <a:chExt cx="1872208" cy="360040"/>
          </a:xfrm>
        </p:grpSpPr>
        <p:sp>
          <p:nvSpPr>
            <p:cNvPr id="95" name="Rectangle 94"/>
            <p:cNvSpPr/>
            <p:nvPr/>
          </p:nvSpPr>
          <p:spPr>
            <a:xfrm>
              <a:off x="578071" y="3622479"/>
              <a:ext cx="72008" cy="360040"/>
            </a:xfrm>
            <a:prstGeom prst="rect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650079" y="3622479"/>
              <a:ext cx="1800200" cy="360040"/>
            </a:xfrm>
            <a:prstGeom prst="rect">
              <a:avLst/>
            </a:prstGeom>
            <a:solidFill>
              <a:srgbClr val="4F81BD">
                <a:alpha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298832" y="3071420"/>
            <a:ext cx="1563142" cy="360040"/>
            <a:chOff x="578071" y="3622479"/>
            <a:chExt cx="1872208" cy="360040"/>
          </a:xfrm>
        </p:grpSpPr>
        <p:sp>
          <p:nvSpPr>
            <p:cNvPr id="55" name="Rectangle 54"/>
            <p:cNvSpPr/>
            <p:nvPr/>
          </p:nvSpPr>
          <p:spPr>
            <a:xfrm>
              <a:off x="578071" y="3622479"/>
              <a:ext cx="72008" cy="360040"/>
            </a:xfrm>
            <a:prstGeom prst="rect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650079" y="3622479"/>
              <a:ext cx="1800200" cy="360040"/>
            </a:xfrm>
            <a:prstGeom prst="rect">
              <a:avLst/>
            </a:prstGeom>
            <a:solidFill>
              <a:srgbClr val="4F81BD">
                <a:alpha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Understanding DVFS</a:t>
            </a:r>
            <a:endParaRPr lang="sv-SE" dirty="0"/>
          </a:p>
        </p:txBody>
      </p:sp>
      <p:sp>
        <p:nvSpPr>
          <p:cNvPr id="6" name="TextBox 5"/>
          <p:cNvSpPr txBox="1"/>
          <p:nvPr/>
        </p:nvSpPr>
        <p:spPr>
          <a:xfrm>
            <a:off x="1010685" y="2700714"/>
            <a:ext cx="3699346" cy="370706"/>
          </a:xfrm>
          <a:prstGeom prst="rect">
            <a:avLst/>
          </a:prstGeom>
          <a:solidFill>
            <a:srgbClr val="92D050"/>
          </a:solidFill>
          <a:ln w="19050" cmpd="sng">
            <a:noFill/>
          </a:ln>
        </p:spPr>
        <p:txBody>
          <a:bodyPr wrap="square" rtlCol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rPr>
              <a:t>Low Frequency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1883" y="1456184"/>
            <a:ext cx="3331327" cy="365626"/>
          </a:xfrm>
          <a:prstGeom prst="rect">
            <a:avLst/>
          </a:prstGeom>
          <a:solidFill>
            <a:srgbClr val="953735"/>
          </a:solidFill>
          <a:ln w="19050" cmpd="sng">
            <a:noFill/>
          </a:ln>
        </p:spPr>
        <p:txBody>
          <a:bodyPr wrap="square" rtlCol="0">
            <a:no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white"/>
                </a:solidFill>
                <a:latin typeface="Calibri"/>
              </a:rPr>
              <a:t>Maximum Frequency</a:t>
            </a:r>
            <a:endParaRPr lang="en-US" sz="160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136650" y="1821810"/>
            <a:ext cx="1563142" cy="360040"/>
            <a:chOff x="578071" y="3622479"/>
            <a:chExt cx="1872208" cy="360040"/>
          </a:xfrm>
        </p:grpSpPr>
        <p:sp>
          <p:nvSpPr>
            <p:cNvPr id="9" name="Rectangle 8"/>
            <p:cNvSpPr/>
            <p:nvPr/>
          </p:nvSpPr>
          <p:spPr>
            <a:xfrm>
              <a:off x="578071" y="3622479"/>
              <a:ext cx="72008" cy="360040"/>
            </a:xfrm>
            <a:prstGeom prst="rect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0079" y="3622479"/>
              <a:ext cx="1800200" cy="360040"/>
            </a:xfrm>
            <a:prstGeom prst="rect">
              <a:avLst/>
            </a:prstGeom>
            <a:solidFill>
              <a:srgbClr val="4F81BD">
                <a:alpha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b="1" kern="0" dirty="0" smtClean="0">
                  <a:solidFill>
                    <a:prstClr val="white"/>
                  </a:solidFill>
                  <a:latin typeface="Calibri"/>
                </a:rPr>
                <a:t>     Stall (MEM)</a:t>
              </a: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021882" y="1821810"/>
            <a:ext cx="458874" cy="360040"/>
          </a:xfrm>
          <a:prstGeom prst="rect">
            <a:avLst/>
          </a:prstGeom>
          <a:solidFill>
            <a:srgbClr val="C0504D">
              <a:alpha val="66000"/>
            </a:srgbClr>
          </a:solidFill>
          <a:ln w="952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  X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1208658" y="2276403"/>
            <a:ext cx="149113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triangle" w="med" len="lg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0" name="TextBox 99"/>
          <p:cNvSpPr txBox="1"/>
          <p:nvPr/>
        </p:nvSpPr>
        <p:spPr>
          <a:xfrm>
            <a:off x="1411812" y="2244259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Miss penalty</a:t>
            </a:r>
            <a:endParaRPr lang="en-US" sz="1000" b="1" dirty="0">
              <a:solidFill>
                <a:schemeClr val="tx2"/>
              </a:solidFill>
            </a:endParaRPr>
          </a:p>
        </p:txBody>
      </p:sp>
      <p:grpSp>
        <p:nvGrpSpPr>
          <p:cNvPr id="87" name="Group 86"/>
          <p:cNvGrpSpPr/>
          <p:nvPr/>
        </p:nvGrpSpPr>
        <p:grpSpPr>
          <a:xfrm>
            <a:off x="2814560" y="1819094"/>
            <a:ext cx="1538650" cy="360040"/>
            <a:chOff x="578071" y="3622479"/>
            <a:chExt cx="1872208" cy="360040"/>
          </a:xfrm>
        </p:grpSpPr>
        <p:sp>
          <p:nvSpPr>
            <p:cNvPr id="88" name="Rectangle 87"/>
            <p:cNvSpPr/>
            <p:nvPr/>
          </p:nvSpPr>
          <p:spPr>
            <a:xfrm>
              <a:off x="578071" y="3622479"/>
              <a:ext cx="72008" cy="360040"/>
            </a:xfrm>
            <a:prstGeom prst="rect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650079" y="3622479"/>
              <a:ext cx="1800200" cy="360040"/>
            </a:xfrm>
            <a:prstGeom prst="rect">
              <a:avLst/>
            </a:prstGeom>
            <a:solidFill>
              <a:srgbClr val="4F81BD">
                <a:alpha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90" name="Rectangle 89"/>
          <p:cNvSpPr/>
          <p:nvPr/>
        </p:nvSpPr>
        <p:spPr>
          <a:xfrm>
            <a:off x="2699792" y="1819094"/>
            <a:ext cx="458874" cy="360040"/>
          </a:xfrm>
          <a:prstGeom prst="rect">
            <a:avLst/>
          </a:prstGeom>
          <a:solidFill>
            <a:srgbClr val="C0504D">
              <a:alpha val="66000"/>
            </a:srgbClr>
          </a:solidFill>
          <a:ln w="952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4734523" y="1442717"/>
            <a:ext cx="3331327" cy="365626"/>
          </a:xfrm>
          <a:prstGeom prst="rect">
            <a:avLst/>
          </a:prstGeom>
          <a:solidFill>
            <a:srgbClr val="953735"/>
          </a:solidFill>
          <a:ln w="19050" cmpd="sng">
            <a:noFill/>
          </a:ln>
        </p:spPr>
        <p:txBody>
          <a:bodyPr wrap="square" rtlCol="0">
            <a:no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white"/>
                </a:solidFill>
                <a:latin typeface="Calibri"/>
              </a:rPr>
              <a:t>Maximum Frequency</a:t>
            </a:r>
            <a:endParaRPr lang="en-US" sz="1600" dirty="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15" name="Group 114"/>
          <p:cNvGrpSpPr/>
          <p:nvPr/>
        </p:nvGrpSpPr>
        <p:grpSpPr>
          <a:xfrm>
            <a:off x="4849291" y="1808343"/>
            <a:ext cx="1563146" cy="360040"/>
            <a:chOff x="578071" y="3622479"/>
            <a:chExt cx="1872208" cy="360040"/>
          </a:xfrm>
        </p:grpSpPr>
        <p:sp>
          <p:nvSpPr>
            <p:cNvPr id="116" name="Rectangle 115"/>
            <p:cNvSpPr/>
            <p:nvPr/>
          </p:nvSpPr>
          <p:spPr>
            <a:xfrm>
              <a:off x="578071" y="3622479"/>
              <a:ext cx="72008" cy="360040"/>
            </a:xfrm>
            <a:prstGeom prst="rect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650079" y="3622479"/>
              <a:ext cx="1800200" cy="360040"/>
            </a:xfrm>
            <a:prstGeom prst="rect">
              <a:avLst/>
            </a:prstGeom>
            <a:solidFill>
              <a:srgbClr val="4F81BD">
                <a:alpha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118" name="Rectangle 117"/>
          <p:cNvSpPr/>
          <p:nvPr/>
        </p:nvSpPr>
        <p:spPr>
          <a:xfrm>
            <a:off x="4734522" y="1808343"/>
            <a:ext cx="1135910" cy="360040"/>
          </a:xfrm>
          <a:prstGeom prst="rect">
            <a:avLst/>
          </a:prstGeom>
          <a:solidFill>
            <a:srgbClr val="C0504D">
              <a:alpha val="66000"/>
            </a:srgbClr>
          </a:solidFill>
          <a:ln w="952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4" name="Rectangle 123"/>
          <p:cNvSpPr/>
          <p:nvPr/>
        </p:nvSpPr>
        <p:spPr>
          <a:xfrm>
            <a:off x="6412432" y="1805627"/>
            <a:ext cx="1653418" cy="360040"/>
          </a:xfrm>
          <a:prstGeom prst="rect">
            <a:avLst/>
          </a:prstGeom>
          <a:solidFill>
            <a:srgbClr val="C0504D">
              <a:alpha val="66000"/>
            </a:srgbClr>
          </a:solidFill>
          <a:ln w="952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013917" y="3071420"/>
            <a:ext cx="934363" cy="360040"/>
          </a:xfrm>
          <a:prstGeom prst="rect">
            <a:avLst/>
          </a:prstGeom>
          <a:solidFill>
            <a:srgbClr val="C0504D">
              <a:alpha val="66000"/>
            </a:srgbClr>
          </a:solidFill>
          <a:ln w="952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3146889" y="3071420"/>
            <a:ext cx="1563142" cy="360040"/>
            <a:chOff x="578071" y="3622479"/>
            <a:chExt cx="1872208" cy="360040"/>
          </a:xfrm>
        </p:grpSpPr>
        <p:sp>
          <p:nvSpPr>
            <p:cNvPr id="58" name="Rectangle 57"/>
            <p:cNvSpPr/>
            <p:nvPr/>
          </p:nvSpPr>
          <p:spPr>
            <a:xfrm>
              <a:off x="578071" y="3622479"/>
              <a:ext cx="72008" cy="360040"/>
            </a:xfrm>
            <a:prstGeom prst="rect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50079" y="3622479"/>
              <a:ext cx="1800200" cy="360040"/>
            </a:xfrm>
            <a:prstGeom prst="rect">
              <a:avLst/>
            </a:prstGeom>
            <a:solidFill>
              <a:srgbClr val="4F81BD">
                <a:alpha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60" name="Rectangle 59"/>
          <p:cNvSpPr/>
          <p:nvPr/>
        </p:nvSpPr>
        <p:spPr>
          <a:xfrm>
            <a:off x="2861974" y="3071420"/>
            <a:ext cx="934363" cy="360040"/>
          </a:xfrm>
          <a:prstGeom prst="rect">
            <a:avLst/>
          </a:prstGeom>
          <a:solidFill>
            <a:srgbClr val="C0504D">
              <a:alpha val="66000"/>
            </a:srgbClr>
          </a:solidFill>
          <a:ln w="952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cxnSp>
        <p:nvCxnSpPr>
          <p:cNvPr id="61" name="Straight Arrow Connector 60"/>
          <p:cNvCxnSpPr/>
          <p:nvPr/>
        </p:nvCxnSpPr>
        <p:spPr bwMode="auto">
          <a:xfrm>
            <a:off x="1361058" y="3535612"/>
            <a:ext cx="1491134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2"/>
            </a:solidFill>
            <a:prstDash val="solid"/>
            <a:miter lim="800000"/>
            <a:headEnd type="triangle" w="med" len="lg"/>
            <a:tailEnd type="triangl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2" name="TextBox 61"/>
          <p:cNvSpPr txBox="1"/>
          <p:nvPr/>
        </p:nvSpPr>
        <p:spPr>
          <a:xfrm>
            <a:off x="1564212" y="3503468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>
                <a:solidFill>
                  <a:schemeClr val="tx2"/>
                </a:solidFill>
              </a:rPr>
              <a:t>Miss penalty</a:t>
            </a:r>
            <a:endParaRPr lang="en-US" sz="1000" b="1" dirty="0">
              <a:solidFill>
                <a:schemeClr val="tx2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6605210" y="3071420"/>
            <a:ext cx="2553010" cy="360040"/>
          </a:xfrm>
          <a:prstGeom prst="rect">
            <a:avLst/>
          </a:prstGeom>
          <a:solidFill>
            <a:srgbClr val="C0504D">
              <a:alpha val="66000"/>
            </a:srgbClr>
          </a:solidFill>
          <a:ln w="952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746022" y="2700714"/>
            <a:ext cx="4412198" cy="370706"/>
          </a:xfrm>
          <a:prstGeom prst="rect">
            <a:avLst/>
          </a:prstGeom>
          <a:solidFill>
            <a:srgbClr val="92D050"/>
          </a:solidFill>
          <a:ln w="19050" cmpd="sng">
            <a:noFill/>
          </a:ln>
        </p:spPr>
        <p:txBody>
          <a:bodyPr wrap="square" rtlCol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</a:rPr>
              <a:t>Low Frequency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71600" y="941377"/>
            <a:ext cx="366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Memory Bound</a:t>
            </a:r>
            <a:endParaRPr lang="en-US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4717557" y="941376"/>
            <a:ext cx="366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Compute Bound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4724180" y="908720"/>
            <a:ext cx="0" cy="2870258"/>
          </a:xfrm>
          <a:prstGeom prst="line">
            <a:avLst/>
          </a:prstGeom>
          <a:ln w="28575" cmpd="sng">
            <a:prstDash val="dash"/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1229254" y="4798509"/>
            <a:ext cx="1538650" cy="360040"/>
            <a:chOff x="578071" y="3622479"/>
            <a:chExt cx="1872208" cy="360040"/>
          </a:xfrm>
        </p:grpSpPr>
        <p:sp>
          <p:nvSpPr>
            <p:cNvPr id="76" name="Rectangle 75"/>
            <p:cNvSpPr/>
            <p:nvPr/>
          </p:nvSpPr>
          <p:spPr>
            <a:xfrm>
              <a:off x="578071" y="3622479"/>
              <a:ext cx="72008" cy="360040"/>
            </a:xfrm>
            <a:prstGeom prst="rect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650079" y="3622479"/>
              <a:ext cx="1800200" cy="360040"/>
            </a:xfrm>
            <a:prstGeom prst="rect">
              <a:avLst/>
            </a:prstGeom>
            <a:solidFill>
              <a:srgbClr val="4F81BD">
                <a:alpha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78" name="Rectangle 77"/>
          <p:cNvSpPr/>
          <p:nvPr/>
        </p:nvSpPr>
        <p:spPr>
          <a:xfrm>
            <a:off x="1022809" y="4798509"/>
            <a:ext cx="491889" cy="360040"/>
          </a:xfrm>
          <a:prstGeom prst="rect">
            <a:avLst/>
          </a:prstGeom>
          <a:solidFill>
            <a:srgbClr val="C0504D">
              <a:alpha val="66000"/>
            </a:srgbClr>
          </a:solidFill>
          <a:ln w="952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2878126" y="4804393"/>
            <a:ext cx="1538650" cy="360040"/>
            <a:chOff x="578071" y="3622479"/>
            <a:chExt cx="1872208" cy="360040"/>
          </a:xfrm>
        </p:grpSpPr>
        <p:sp>
          <p:nvSpPr>
            <p:cNvPr id="80" name="Rectangle 79"/>
            <p:cNvSpPr/>
            <p:nvPr/>
          </p:nvSpPr>
          <p:spPr>
            <a:xfrm>
              <a:off x="578071" y="3622479"/>
              <a:ext cx="72008" cy="360040"/>
            </a:xfrm>
            <a:prstGeom prst="rect">
              <a:avLst/>
            </a:prstGeom>
            <a:solidFill>
              <a:srgbClr val="4F81BD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650079" y="3622479"/>
              <a:ext cx="1800200" cy="360040"/>
            </a:xfrm>
            <a:prstGeom prst="rect">
              <a:avLst/>
            </a:prstGeom>
            <a:solidFill>
              <a:srgbClr val="4F81BD">
                <a:alpha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82" name="Rectangle 81"/>
          <p:cNvSpPr/>
          <p:nvPr/>
        </p:nvSpPr>
        <p:spPr>
          <a:xfrm>
            <a:off x="2763357" y="4804393"/>
            <a:ext cx="875951" cy="360040"/>
          </a:xfrm>
          <a:prstGeom prst="rect">
            <a:avLst/>
          </a:prstGeom>
          <a:solidFill>
            <a:srgbClr val="C0504D">
              <a:alpha val="66000"/>
            </a:srgbClr>
          </a:solidFill>
          <a:ln w="952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4416775" y="4792665"/>
            <a:ext cx="1995662" cy="360040"/>
          </a:xfrm>
          <a:prstGeom prst="rect">
            <a:avLst/>
          </a:prstGeom>
          <a:solidFill>
            <a:srgbClr val="C0504D">
              <a:alpha val="66000"/>
            </a:srgbClr>
          </a:solidFill>
          <a:ln w="952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022144" y="4438767"/>
            <a:ext cx="494553" cy="365626"/>
          </a:xfrm>
          <a:prstGeom prst="rect">
            <a:avLst/>
          </a:prstGeom>
          <a:solidFill>
            <a:srgbClr val="953735"/>
          </a:solidFill>
          <a:ln w="19050" cmpd="sng">
            <a:noFill/>
          </a:ln>
        </p:spPr>
        <p:txBody>
          <a:bodyPr wrap="square" rtlCol="0">
            <a:no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white"/>
                </a:solidFill>
                <a:latin typeface="Calibri"/>
              </a:rPr>
              <a:t>f</a:t>
            </a:r>
            <a:r>
              <a:rPr lang="en-US" sz="1600" baseline="-25000" dirty="0" smtClean="0">
                <a:solidFill>
                  <a:prstClr val="white"/>
                </a:solidFill>
                <a:latin typeface="Calibri"/>
              </a:rPr>
              <a:t>max</a:t>
            </a:r>
            <a:endParaRPr lang="en-US" sz="1600" baseline="-25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516698" y="4438767"/>
            <a:ext cx="1246659" cy="372135"/>
          </a:xfrm>
          <a:prstGeom prst="rect">
            <a:avLst/>
          </a:prstGeom>
          <a:solidFill>
            <a:srgbClr val="9BBB59">
              <a:lumMod val="75000"/>
            </a:srgbClr>
          </a:solidFill>
          <a:ln w="19050" cmpd="sng">
            <a:noFill/>
          </a:ln>
        </p:spPr>
        <p:txBody>
          <a:bodyPr wrap="square" rtlCol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f</a:t>
            </a:r>
            <a:r>
              <a: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min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756882" y="4437112"/>
            <a:ext cx="920158" cy="373790"/>
          </a:xfrm>
          <a:prstGeom prst="rect">
            <a:avLst/>
          </a:prstGeom>
          <a:solidFill>
            <a:srgbClr val="953735"/>
          </a:solidFill>
          <a:ln w="19050" cmpd="sng">
            <a:noFill/>
          </a:ln>
        </p:spPr>
        <p:txBody>
          <a:bodyPr wrap="square" rtlCol="0">
            <a:no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white"/>
                </a:solidFill>
                <a:latin typeface="Calibri"/>
              </a:rPr>
              <a:t>f</a:t>
            </a:r>
            <a:r>
              <a:rPr lang="en-US" sz="1600" baseline="-25000" dirty="0" smtClean="0">
                <a:solidFill>
                  <a:prstClr val="white"/>
                </a:solidFill>
                <a:latin typeface="Calibri"/>
              </a:rPr>
              <a:t>max</a:t>
            </a:r>
            <a:endParaRPr lang="en-US" sz="1600" baseline="-25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639308" y="4438767"/>
            <a:ext cx="777467" cy="365626"/>
          </a:xfrm>
          <a:prstGeom prst="rect">
            <a:avLst/>
          </a:prstGeom>
          <a:solidFill>
            <a:srgbClr val="9BBB59">
              <a:lumMod val="75000"/>
            </a:srgbClr>
          </a:solidFill>
          <a:ln w="19050" cmpd="sng">
            <a:noFill/>
          </a:ln>
        </p:spPr>
        <p:txBody>
          <a:bodyPr wrap="square" rtlCol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f</a:t>
            </a:r>
            <a:r>
              <a: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min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414239" y="4445276"/>
            <a:ext cx="1998197" cy="365626"/>
          </a:xfrm>
          <a:prstGeom prst="rect">
            <a:avLst/>
          </a:prstGeom>
          <a:solidFill>
            <a:srgbClr val="953735"/>
          </a:solidFill>
          <a:ln w="19050" cmpd="sng">
            <a:noFill/>
          </a:ln>
        </p:spPr>
        <p:txBody>
          <a:bodyPr wrap="square" rtlCol="0">
            <a:no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white"/>
                </a:solidFill>
                <a:latin typeface="Calibri"/>
              </a:rPr>
              <a:t>f</a:t>
            </a:r>
            <a:r>
              <a:rPr lang="en-US" sz="1600" baseline="-25000" dirty="0" smtClean="0">
                <a:solidFill>
                  <a:prstClr val="white"/>
                </a:solidFill>
                <a:latin typeface="Calibri"/>
              </a:rPr>
              <a:t>max</a:t>
            </a:r>
            <a:endParaRPr lang="en-US" sz="1600" baseline="-25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7722013" y="4792665"/>
            <a:ext cx="491889" cy="360040"/>
          </a:xfrm>
          <a:prstGeom prst="rect">
            <a:avLst/>
          </a:prstGeom>
          <a:solidFill>
            <a:srgbClr val="C0504D">
              <a:alpha val="66000"/>
            </a:srgbClr>
          </a:solidFill>
          <a:ln w="9525" cap="flat" cmpd="sng" algn="ctr">
            <a:solidFill>
              <a:srgbClr val="C0504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6412437" y="4445276"/>
            <a:ext cx="1309576" cy="365626"/>
          </a:xfrm>
          <a:prstGeom prst="rect">
            <a:avLst/>
          </a:prstGeom>
          <a:solidFill>
            <a:srgbClr val="9BBB59">
              <a:lumMod val="75000"/>
            </a:srgbClr>
          </a:solidFill>
          <a:ln w="19050" cmpd="sng">
            <a:noFill/>
          </a:ln>
        </p:spPr>
        <p:txBody>
          <a:bodyPr wrap="square" rtlCol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f</a:t>
            </a:r>
            <a:r>
              <a:rPr kumimoji="0" lang="en-US" sz="1600" b="0" i="0" u="none" strike="noStrike" kern="0" cap="none" spc="0" normalizeH="0" baseline="-2500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min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721446" y="4445276"/>
            <a:ext cx="500620" cy="365626"/>
          </a:xfrm>
          <a:prstGeom prst="rect">
            <a:avLst/>
          </a:prstGeom>
          <a:solidFill>
            <a:srgbClr val="953735"/>
          </a:solidFill>
          <a:ln w="19050" cmpd="sng">
            <a:noFill/>
          </a:ln>
        </p:spPr>
        <p:txBody>
          <a:bodyPr wrap="square" rtlCol="0">
            <a:noAutofit/>
          </a:bodyPr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</a:pPr>
            <a:r>
              <a:rPr lang="en-US" sz="1600" dirty="0" smtClean="0">
                <a:solidFill>
                  <a:prstClr val="white"/>
                </a:solidFill>
                <a:latin typeface="Calibri"/>
              </a:rPr>
              <a:t>f</a:t>
            </a:r>
            <a:r>
              <a:rPr lang="en-US" sz="1600" baseline="-25000" dirty="0" smtClean="0">
                <a:solidFill>
                  <a:prstClr val="white"/>
                </a:solidFill>
                <a:latin typeface="Calibri"/>
              </a:rPr>
              <a:t>max</a:t>
            </a:r>
            <a:endParaRPr lang="en-US" sz="1600" baseline="-25000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0" name="Rectangular Callout 109"/>
          <p:cNvSpPr/>
          <p:nvPr/>
        </p:nvSpPr>
        <p:spPr>
          <a:xfrm>
            <a:off x="1136650" y="5517232"/>
            <a:ext cx="1872208" cy="769543"/>
          </a:xfrm>
          <a:prstGeom prst="wedgeRectCallout">
            <a:avLst>
              <a:gd name="adj1" fmla="val -29520"/>
              <a:gd name="adj2" fmla="val -141108"/>
            </a:avLst>
          </a:prstGeom>
          <a:solidFill>
            <a:srgbClr val="FFC000"/>
          </a:solidFill>
          <a:ln w="25400" cap="flat" cmpd="sng" algn="ctr">
            <a:solidFill>
              <a:srgbClr val="002060"/>
            </a:solidFill>
            <a:prstDash val="soli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Calibri"/>
              </a:rPr>
              <a:t>Impossible to DVFS this fast</a:t>
            </a:r>
          </a:p>
        </p:txBody>
      </p:sp>
      <p:sp>
        <p:nvSpPr>
          <p:cNvPr id="111" name="Rectangular Callout 110"/>
          <p:cNvSpPr/>
          <p:nvPr/>
        </p:nvSpPr>
        <p:spPr>
          <a:xfrm>
            <a:off x="6286902" y="5517232"/>
            <a:ext cx="1872208" cy="769543"/>
          </a:xfrm>
          <a:prstGeom prst="wedgeRectCallout">
            <a:avLst>
              <a:gd name="adj1" fmla="val 45866"/>
              <a:gd name="adj2" fmla="val -38677"/>
            </a:avLst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rgbClr val="002060"/>
            </a:solidFill>
            <a:prstDash val="soli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How do we solve this problem ?</a:t>
            </a:r>
          </a:p>
        </p:txBody>
      </p:sp>
      <p:sp>
        <p:nvSpPr>
          <p:cNvPr id="69" name="Rectangular Callout 68"/>
          <p:cNvSpPr/>
          <p:nvPr/>
        </p:nvSpPr>
        <p:spPr>
          <a:xfrm>
            <a:off x="3779912" y="2222805"/>
            <a:ext cx="1825124" cy="384772"/>
          </a:xfrm>
          <a:prstGeom prst="wedgeRectCallout">
            <a:avLst>
              <a:gd name="adj1" fmla="val -64143"/>
              <a:gd name="adj2" fmla="val -62352"/>
            </a:avLst>
          </a:prstGeom>
          <a:solidFill>
            <a:srgbClr val="FFC000"/>
          </a:solidFill>
          <a:ln w="25400" cap="flat" cmpd="sng" algn="ctr">
            <a:solidFill>
              <a:srgbClr val="002060"/>
            </a:solidFill>
            <a:prstDash val="soli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0" dirty="0" smtClean="0">
                <a:latin typeface="Calibri"/>
              </a:rPr>
              <a:t>Energy waste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  <p:sp>
        <p:nvSpPr>
          <p:cNvPr id="3" name="Flowchart: Process 2"/>
          <p:cNvSpPr/>
          <p:nvPr/>
        </p:nvSpPr>
        <p:spPr bwMode="auto">
          <a:xfrm>
            <a:off x="3176949" y="1821810"/>
            <a:ext cx="1176261" cy="346573"/>
          </a:xfrm>
          <a:prstGeom prst="flowChartProcess">
            <a:avLst/>
          </a:prstGeom>
          <a:noFill/>
          <a:ln w="254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</a:endParaRPr>
          </a:p>
        </p:txBody>
      </p:sp>
      <p:cxnSp>
        <p:nvCxnSpPr>
          <p:cNvPr id="71" name="Straight Connector 70"/>
          <p:cNvCxnSpPr/>
          <p:nvPr/>
        </p:nvCxnSpPr>
        <p:spPr bwMode="auto">
          <a:xfrm>
            <a:off x="899592" y="3778978"/>
            <a:ext cx="8208912" cy="0"/>
          </a:xfrm>
          <a:prstGeom prst="line">
            <a:avLst/>
          </a:prstGeom>
          <a:ln w="28575" cmpd="sng">
            <a:prstDash val="dash"/>
            <a:headEnd type="none" w="med" len="med"/>
            <a:tailEnd type="none" w="med" len="med"/>
          </a:ln>
          <a:extLst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971600" y="3861048"/>
            <a:ext cx="2929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Real programs</a:t>
            </a:r>
            <a:endParaRPr lang="en-US" b="1" dirty="0"/>
          </a:p>
        </p:txBody>
      </p:sp>
      <p:sp>
        <p:nvSpPr>
          <p:cNvPr id="92" name="Rounded Rectangle 91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Background</a:t>
            </a:r>
          </a:p>
        </p:txBody>
      </p:sp>
      <p:sp>
        <p:nvSpPr>
          <p:cNvPr id="73" name="Rectangular Callout 72"/>
          <p:cNvSpPr/>
          <p:nvPr/>
        </p:nvSpPr>
        <p:spPr>
          <a:xfrm>
            <a:off x="6876256" y="2227954"/>
            <a:ext cx="2041148" cy="384772"/>
          </a:xfrm>
          <a:prstGeom prst="wedgeRectCallout">
            <a:avLst>
              <a:gd name="adj1" fmla="val 46559"/>
              <a:gd name="adj2" fmla="val 90678"/>
            </a:avLst>
          </a:prstGeom>
          <a:solidFill>
            <a:srgbClr val="FFC000"/>
          </a:solidFill>
          <a:ln w="25400" cap="flat" cmpd="sng" algn="ctr">
            <a:solidFill>
              <a:srgbClr val="002060"/>
            </a:solidFill>
            <a:prstDash val="soli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0" dirty="0" smtClean="0">
                <a:latin typeface="Calibri"/>
              </a:rPr>
              <a:t>Performance Loss</a:t>
            </a: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024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" grpId="0" animBg="1"/>
      <p:bldP spid="7" grpId="0" animBg="1"/>
      <p:bldP spid="11" grpId="0" animBg="1"/>
      <p:bldP spid="100" grpId="0"/>
      <p:bldP spid="90" grpId="0" animBg="1"/>
      <p:bldP spid="114" grpId="0" animBg="1"/>
      <p:bldP spid="118" grpId="0" animBg="1"/>
      <p:bldP spid="124" grpId="0" animBg="1"/>
      <p:bldP spid="53" grpId="0" animBg="1"/>
      <p:bldP spid="60" grpId="0" animBg="1"/>
      <p:bldP spid="62" grpId="0"/>
      <p:bldP spid="64" grpId="0" animBg="1"/>
      <p:bldP spid="68" grpId="0" animBg="1"/>
      <p:bldP spid="78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91" grpId="0" animBg="1"/>
      <p:bldP spid="93" grpId="0" animBg="1"/>
      <p:bldP spid="97" grpId="0" animBg="1"/>
      <p:bldP spid="98" grpId="0" animBg="1"/>
      <p:bldP spid="99" grpId="0" animBg="1"/>
      <p:bldP spid="110" grpId="0" animBg="1"/>
      <p:bldP spid="111" grpId="0" animBg="1"/>
      <p:bldP spid="69" grpId="0" animBg="1"/>
      <p:bldP spid="3" grpId="0" animBg="1"/>
      <p:bldP spid="72" grpId="0"/>
      <p:bldP spid="7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smtClean="0"/>
              <a:t>Methodology</a:t>
            </a:r>
            <a:endParaRPr lang="sv-SE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960717" y="5013176"/>
            <a:ext cx="8110537" cy="129614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b="1" dirty="0" smtClean="0"/>
              <a:t>Performance</a:t>
            </a:r>
            <a:r>
              <a:rPr lang="en-US" sz="2800" dirty="0" smtClean="0"/>
              <a:t>: Measured on real HW</a:t>
            </a:r>
          </a:p>
          <a:p>
            <a:r>
              <a:rPr lang="en-US" sz="2800" b="1" dirty="0" smtClean="0"/>
              <a:t>Energy</a:t>
            </a:r>
            <a:r>
              <a:rPr lang="en-US" sz="2800" dirty="0" smtClean="0"/>
              <a:t>: Modeled </a:t>
            </a:r>
            <a:r>
              <a:rPr lang="en-US" sz="2800" dirty="0">
                <a:sym typeface="Wingdings" pitchFamily="2" charset="2"/>
              </a:rPr>
              <a:t>&amp;</a:t>
            </a:r>
            <a:r>
              <a:rPr lang="en-US" sz="2800" dirty="0" smtClean="0"/>
              <a:t> verified on real HW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3707904" y="980728"/>
            <a:ext cx="2232248" cy="2520280"/>
          </a:xfrm>
          <a:prstGeom prst="rect">
            <a:avLst/>
          </a:prstGeom>
          <a:gradFill rotWithShape="1">
            <a:gsLst>
              <a:gs pos="0">
                <a:srgbClr val="FFFFFF">
                  <a:shade val="51000"/>
                  <a:satMod val="130000"/>
                </a:srgbClr>
              </a:gs>
              <a:gs pos="80000">
                <a:srgbClr val="FFFFFF">
                  <a:shade val="93000"/>
                  <a:satMod val="130000"/>
                </a:srgbClr>
              </a:gs>
              <a:gs pos="100000">
                <a:srgbClr val="FFFFF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Estimate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Access /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Execute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Energy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for each </a:t>
            </a:r>
            <a:r>
              <a:rPr kumimoji="0" lang="en-US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onotype Corsiva" pitchFamily="66" charset="0"/>
              </a:rPr>
              <a:t>f</a:t>
            </a:r>
            <a:r>
              <a:rPr kumimoji="0" lang="en-US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,V</a:t>
            </a: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043608" y="980728"/>
            <a:ext cx="2088232" cy="2520280"/>
          </a:xfrm>
          <a:prstGeom prst="rect">
            <a:avLst/>
          </a:prstGeom>
          <a:gradFill rotWithShape="1">
            <a:gsLst>
              <a:gs pos="0">
                <a:srgbClr val="FFFFFF">
                  <a:shade val="51000"/>
                  <a:satMod val="130000"/>
                </a:srgbClr>
              </a:gs>
              <a:gs pos="80000">
                <a:srgbClr val="FFFFFF">
                  <a:shade val="93000"/>
                  <a:satMod val="130000"/>
                </a:srgbClr>
              </a:gs>
              <a:gs pos="100000">
                <a:srgbClr val="FFFFF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Profile: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>
              <a:solidFill>
                <a:srgbClr val="000000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kern="0" dirty="0">
              <a:solidFill>
                <a:srgbClr val="000000"/>
              </a:solidFill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dirty="0" smtClean="0">
                <a:solidFill>
                  <a:srgbClr val="000000"/>
                </a:solidFill>
              </a:rPr>
              <a:t>on</a:t>
            </a:r>
            <a:r>
              <a:rPr kumimoji="0" lang="en-US" sz="20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real HW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kern="0" noProof="0" dirty="0" smtClean="0">
                <a:solidFill>
                  <a:srgbClr val="000000"/>
                </a:solidFill>
              </a:rPr>
              <a:t>for each </a:t>
            </a:r>
            <a:r>
              <a:rPr lang="en-US" sz="2000" i="1" kern="0" noProof="0" dirty="0" smtClean="0">
                <a:solidFill>
                  <a:srgbClr val="000000"/>
                </a:solidFill>
                <a:latin typeface="Monotype Corsiva" pitchFamily="66" charset="0"/>
              </a:rPr>
              <a:t>f</a:t>
            </a: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1475656" y="1556792"/>
            <a:ext cx="1224136" cy="504056"/>
          </a:xfrm>
          <a:prstGeom prst="roundRect">
            <a:avLst/>
          </a:prstGeom>
          <a:solidFill>
            <a:srgbClr val="003366">
              <a:lumMod val="20000"/>
              <a:lumOff val="8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Time</a:t>
            </a:r>
          </a:p>
        </p:txBody>
      </p:sp>
      <p:sp>
        <p:nvSpPr>
          <p:cNvPr id="9" name="Rounded Rectangle 8"/>
          <p:cNvSpPr/>
          <p:nvPr/>
        </p:nvSpPr>
        <p:spPr bwMode="auto">
          <a:xfrm>
            <a:off x="1475656" y="2204864"/>
            <a:ext cx="1224136" cy="504056"/>
          </a:xfrm>
          <a:prstGeom prst="roundRect">
            <a:avLst/>
          </a:prstGeom>
          <a:solidFill>
            <a:srgbClr val="003366">
              <a:lumMod val="20000"/>
              <a:lumOff val="8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IPC</a:t>
            </a:r>
          </a:p>
        </p:txBody>
      </p:sp>
      <p:sp>
        <p:nvSpPr>
          <p:cNvPr id="10" name="Right Arrow 9"/>
          <p:cNvSpPr/>
          <p:nvPr/>
        </p:nvSpPr>
        <p:spPr bwMode="auto">
          <a:xfrm>
            <a:off x="2915816" y="2492896"/>
            <a:ext cx="792088" cy="504056"/>
          </a:xfrm>
          <a:prstGeom prst="rightArrow">
            <a:avLst/>
          </a:prstGeom>
          <a:solidFill>
            <a:srgbClr val="FFFFFF"/>
          </a:solidFill>
          <a:ln w="38100" cap="flat" cmpd="sng" algn="ctr">
            <a:solidFill>
              <a:srgbClr val="EAEAEA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3851920" y="2276872"/>
            <a:ext cx="1224136" cy="1008112"/>
          </a:xfrm>
          <a:prstGeom prst="roundRect">
            <a:avLst/>
          </a:prstGeom>
          <a:solidFill>
            <a:srgbClr val="003366">
              <a:lumMod val="20000"/>
              <a:lumOff val="8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Power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Model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804248" y="980728"/>
            <a:ext cx="2088232" cy="2592288"/>
          </a:xfrm>
          <a:prstGeom prst="rect">
            <a:avLst/>
          </a:prstGeom>
          <a:gradFill rotWithShape="1">
            <a:gsLst>
              <a:gs pos="0">
                <a:srgbClr val="FFFFFF">
                  <a:shade val="51000"/>
                  <a:satMod val="130000"/>
                </a:srgbClr>
              </a:gs>
              <a:gs pos="80000">
                <a:srgbClr val="FFFFFF">
                  <a:shade val="93000"/>
                  <a:satMod val="130000"/>
                </a:srgbClr>
              </a:gs>
              <a:gs pos="100000">
                <a:srgbClr val="FFFFFF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Estimate Power</a:t>
            </a: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Model </a:t>
            </a: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Accuracy</a:t>
            </a:r>
          </a:p>
        </p:txBody>
      </p:sp>
      <p:pic>
        <p:nvPicPr>
          <p:cNvPr id="14" name="Picture 13" descr="Nehalem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4248" y="1789576"/>
            <a:ext cx="2088232" cy="1765439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 bwMode="auto">
          <a:xfrm>
            <a:off x="1043608" y="4079723"/>
            <a:ext cx="7848872" cy="936104"/>
          </a:xfrm>
          <a:prstGeom prst="rect">
            <a:avLst/>
          </a:prstGeom>
          <a:solidFill>
            <a:srgbClr val="DF9696">
              <a:alpha val="75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Now we can model the benefits</a:t>
            </a:r>
            <a:r>
              <a:rPr kumimoji="0" lang="en-US" sz="2000" b="1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 of per-core DVFS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dirty="0">
                <a:solidFill>
                  <a:srgbClr val="000000"/>
                </a:solidFill>
              </a:rPr>
              <a:t>o</a:t>
            </a:r>
            <a:r>
              <a:rPr lang="en-US" sz="2000" b="1" kern="0" baseline="0" dirty="0" smtClean="0">
                <a:solidFill>
                  <a:srgbClr val="000000"/>
                </a:solidFill>
              </a:rPr>
              <a:t>n real hardware !</a:t>
            </a: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5356833" y="2384884"/>
            <a:ext cx="1440160" cy="720080"/>
          </a:xfrm>
          <a:prstGeom prst="rightArrow">
            <a:avLst/>
          </a:prstGeom>
          <a:solidFill>
            <a:srgbClr val="FFFFFF"/>
          </a:solidFill>
          <a:ln w="38100" cap="flat" cmpd="sng" algn="ctr">
            <a:solidFill>
              <a:srgbClr val="EAEAEA"/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</a:rPr>
              <a:t>Verify</a:t>
            </a:r>
          </a:p>
        </p:txBody>
      </p:sp>
      <p:sp>
        <p:nvSpPr>
          <p:cNvPr id="3" name="Down Arrow 2"/>
          <p:cNvSpPr/>
          <p:nvPr/>
        </p:nvSpPr>
        <p:spPr bwMode="auto">
          <a:xfrm>
            <a:off x="4586090" y="3501007"/>
            <a:ext cx="489966" cy="578715"/>
          </a:xfrm>
          <a:prstGeom prst="downArrow">
            <a:avLst/>
          </a:prstGeom>
          <a:solidFill>
            <a:srgbClr val="FFFFFF"/>
          </a:solidFill>
          <a:ln w="38100" cap="flat" cmpd="sng" algn="ctr">
            <a:solidFill>
              <a:schemeClr val="accent5">
                <a:lumMod val="85000"/>
              </a:schemeClr>
            </a:solidFill>
            <a:prstDash val="solid"/>
            <a:headEnd type="none" w="med" len="med"/>
            <a:tailEnd type="none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 sz="1800" kern="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21179" y="6488668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 smtClean="0"/>
              <a:t>Spiliopoulos</a:t>
            </a:r>
            <a:r>
              <a:rPr lang="en-US" sz="1800" dirty="0" smtClean="0"/>
              <a:t> et.al. </a:t>
            </a:r>
            <a:r>
              <a:rPr lang="en-US" sz="1800" i="1" dirty="0"/>
              <a:t>Green Governors </a:t>
            </a:r>
            <a:r>
              <a:rPr lang="en-US" sz="1800" dirty="0" smtClean="0"/>
              <a:t>–IGCC 2011</a:t>
            </a:r>
          </a:p>
        </p:txBody>
      </p:sp>
      <p:sp>
        <p:nvSpPr>
          <p:cNvPr id="18" name="Rounded Rectangle 17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371823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44624"/>
            <a:ext cx="8162925" cy="762000"/>
          </a:xfrm>
        </p:spPr>
        <p:txBody>
          <a:bodyPr/>
          <a:lstStyle/>
          <a:p>
            <a:pPr lvl="0">
              <a:defRPr/>
            </a:pPr>
            <a:r>
              <a:rPr lang="en-US" dirty="0" smtClean="0"/>
              <a:t>How do we implement DAE?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2813" y="908720"/>
            <a:ext cx="8110537" cy="561662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Input: Task-based parallel workloads</a:t>
            </a:r>
          </a:p>
          <a:p>
            <a:r>
              <a:rPr lang="en-US" sz="2800" dirty="0" smtClean="0"/>
              <a:t>Why?</a:t>
            </a:r>
          </a:p>
          <a:p>
            <a:pPr lvl="1"/>
            <a:r>
              <a:rPr lang="en-US" sz="2400" dirty="0" smtClean="0"/>
              <a:t>Schedule tasks independently</a:t>
            </a:r>
          </a:p>
          <a:p>
            <a:pPr lvl="1"/>
            <a:r>
              <a:rPr lang="en-US" sz="2400" dirty="0" smtClean="0"/>
              <a:t>Control task size</a:t>
            </a:r>
          </a:p>
          <a:p>
            <a:pPr lvl="1"/>
            <a:r>
              <a:rPr lang="en-US" sz="2400" dirty="0" smtClean="0"/>
              <a:t>Easy to DAE </a:t>
            </a:r>
            <a:r>
              <a:rPr lang="en-US" sz="2400" dirty="0" smtClean="0">
                <a:solidFill>
                  <a:srgbClr val="7A0000"/>
                </a:solidFill>
              </a:rPr>
              <a:t>automatically</a:t>
            </a:r>
            <a:r>
              <a:rPr lang="en-US" sz="2400" dirty="0" smtClean="0"/>
              <a:t>!</a:t>
            </a:r>
          </a:p>
          <a:p>
            <a:pPr lvl="2"/>
            <a:r>
              <a:rPr 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LLVM IR code transformations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Output: </a:t>
            </a:r>
            <a:r>
              <a:rPr lang="en-US" sz="2800" b="1" dirty="0" smtClean="0"/>
              <a:t>Split</a:t>
            </a:r>
            <a:r>
              <a:rPr lang="en-US" sz="2800" dirty="0" smtClean="0"/>
              <a:t> each task</a:t>
            </a:r>
          </a:p>
          <a:p>
            <a:pPr lvl="1"/>
            <a:r>
              <a:rPr lang="en-US" sz="2400" b="1" dirty="0" smtClean="0">
                <a:solidFill>
                  <a:srgbClr val="000090"/>
                </a:solidFill>
              </a:rPr>
              <a:t>Access</a:t>
            </a:r>
            <a:r>
              <a:rPr lang="en-US" sz="2400" dirty="0" smtClean="0"/>
              <a:t> phase </a:t>
            </a:r>
            <a:r>
              <a:rPr lang="en-US" sz="2400" dirty="0">
                <a:sym typeface="Wingdings"/>
              </a:rPr>
              <a:t></a:t>
            </a:r>
            <a:r>
              <a:rPr lang="en-US" sz="2400" dirty="0" smtClean="0"/>
              <a:t> </a:t>
            </a:r>
            <a:r>
              <a:rPr lang="en-US" sz="2400" dirty="0" err="1" smtClean="0"/>
              <a:t>prefetch</a:t>
            </a:r>
            <a:r>
              <a:rPr lang="en-US" sz="2400" dirty="0" smtClean="0"/>
              <a:t> data</a:t>
            </a:r>
          </a:p>
          <a:p>
            <a:pPr lvl="1"/>
            <a:r>
              <a:rPr lang="en-US" sz="2400" b="1" dirty="0" smtClean="0">
                <a:solidFill>
                  <a:srgbClr val="800000"/>
                </a:solidFill>
              </a:rPr>
              <a:t>Execute</a:t>
            </a:r>
            <a:r>
              <a:rPr lang="en-US" sz="2400" dirty="0" smtClean="0"/>
              <a:t> phase</a:t>
            </a:r>
            <a:r>
              <a:rPr lang="en-US" sz="2400" dirty="0">
                <a:sym typeface="Wingdings"/>
              </a:rPr>
              <a:t> </a:t>
            </a:r>
            <a:r>
              <a:rPr lang="en-US" sz="2400" dirty="0" smtClean="0"/>
              <a:t> compute</a:t>
            </a:r>
          </a:p>
        </p:txBody>
      </p:sp>
      <p:sp>
        <p:nvSpPr>
          <p:cNvPr id="4" name="Rounded Rectangle 3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Contributions</a:t>
            </a:r>
          </a:p>
        </p:txBody>
      </p:sp>
    </p:spTree>
    <p:extLst>
      <p:ext uri="{BB962C8B-B14F-4D97-AF65-F5344CB8AC3E}">
        <p14:creationId xmlns:p14="http://schemas.microsoft.com/office/powerpoint/2010/main" val="123519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969420" y="4293096"/>
            <a:ext cx="7776864" cy="1224136"/>
          </a:xfrm>
          <a:prstGeom prst="rect">
            <a:avLst/>
          </a:prstGeom>
          <a:solidFill>
            <a:srgbClr val="EAB8B8">
              <a:alpha val="25000"/>
            </a:srgbClr>
          </a:solidFill>
          <a:ln>
            <a:solidFill>
              <a:srgbClr val="953735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itchFamily="66" charset="0"/>
              </a:rPr>
              <a:t>f</a:t>
            </a:r>
            <a:r>
              <a:rPr kumimoji="0" lang="en-US" sz="24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High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971600" y="1628800"/>
            <a:ext cx="7776864" cy="2664296"/>
          </a:xfrm>
          <a:prstGeom prst="rect">
            <a:avLst/>
          </a:prstGeom>
          <a:solidFill>
            <a:srgbClr val="CCFFCC">
              <a:alpha val="24706"/>
            </a:srgbClr>
          </a:solidFill>
          <a:ln>
            <a:solidFill>
              <a:srgbClr val="77933C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Monotype Corsiva" pitchFamily="66" charset="0"/>
              </a:rPr>
              <a:t>f</a:t>
            </a:r>
            <a:r>
              <a:rPr kumimoji="0" lang="en-US" sz="2400" b="0" i="1" u="none" strike="noStrike" cap="none" normalizeH="0" baseline="-2500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rPr>
              <a:t>Low</a:t>
            </a:r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44624"/>
            <a:ext cx="8162925" cy="762000"/>
          </a:xfrm>
        </p:spPr>
        <p:txBody>
          <a:bodyPr/>
          <a:lstStyle/>
          <a:p>
            <a:pPr lvl="0">
              <a:defRPr/>
            </a:pPr>
            <a:r>
              <a:rPr lang="en-US" dirty="0" smtClean="0"/>
              <a:t>How do we </a:t>
            </a:r>
            <a:r>
              <a:rPr lang="en-US" dirty="0"/>
              <a:t>implement </a:t>
            </a:r>
            <a:r>
              <a:rPr lang="en-US" dirty="0" smtClean="0"/>
              <a:t>DAE?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2813" y="908720"/>
            <a:ext cx="8110537" cy="5616624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400" dirty="0" smtClean="0"/>
              <a:t>Size the tasks to </a:t>
            </a:r>
            <a:r>
              <a:rPr lang="en-US" sz="2400" b="1" i="1" dirty="0" smtClean="0"/>
              <a:t>fit in the</a:t>
            </a:r>
            <a:r>
              <a:rPr lang="en-US" sz="2400" dirty="0" smtClean="0"/>
              <a:t> private</a:t>
            </a:r>
            <a:r>
              <a:rPr lang="en-US" sz="2400" b="1" i="1" dirty="0" smtClean="0"/>
              <a:t> cache </a:t>
            </a:r>
            <a:r>
              <a:rPr lang="en-US" sz="2400" dirty="0" smtClean="0"/>
              <a:t>(e.g.,L1)</a:t>
            </a:r>
          </a:p>
          <a:p>
            <a:pPr>
              <a:lnSpc>
                <a:spcPct val="110000"/>
              </a:lnSpc>
            </a:pPr>
            <a:endParaRPr lang="en-US" sz="2400" dirty="0" smtClean="0"/>
          </a:p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rgbClr val="000090"/>
                </a:solidFill>
              </a:rPr>
              <a:t>Access</a:t>
            </a:r>
            <a:r>
              <a:rPr lang="en-US" sz="2400" dirty="0"/>
              <a:t> phase</a:t>
            </a:r>
            <a:r>
              <a:rPr lang="en-US" sz="2400" dirty="0" smtClean="0"/>
              <a:t>: </a:t>
            </a:r>
            <a:r>
              <a:rPr lang="en-US" sz="2400" b="1" i="1" dirty="0" err="1" smtClean="0">
                <a:sym typeface="Wingdings"/>
              </a:rPr>
              <a:t>prefetches</a:t>
            </a:r>
            <a:r>
              <a:rPr lang="en-US" sz="2400" b="1" i="1" dirty="0" smtClean="0">
                <a:sym typeface="Wingdings"/>
              </a:rPr>
              <a:t> the data</a:t>
            </a:r>
            <a:endParaRPr lang="en-US" sz="2400" dirty="0"/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Remove arithmetic computation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Keep (replicate) address calculation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Turn </a:t>
            </a:r>
            <a:r>
              <a:rPr lang="en-US" sz="2000" dirty="0"/>
              <a:t>loads into </a:t>
            </a:r>
            <a:r>
              <a:rPr lang="en-US" sz="2000" dirty="0" err="1" smtClean="0"/>
              <a:t>prefetches</a:t>
            </a:r>
            <a:endParaRPr lang="en-US" sz="2000" dirty="0" smtClean="0"/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Remove stores to </a:t>
            </a:r>
            <a:r>
              <a:rPr lang="en-US" sz="2000" dirty="0" err="1" smtClean="0"/>
              <a:t>globals</a:t>
            </a:r>
            <a:r>
              <a:rPr lang="en-US" sz="2000" dirty="0" smtClean="0"/>
              <a:t> (no side effects)</a:t>
            </a:r>
            <a:endParaRPr lang="en-US" sz="2000" b="1" i="1" dirty="0" smtClean="0"/>
          </a:p>
          <a:p>
            <a:pPr lvl="1">
              <a:lnSpc>
                <a:spcPct val="110000"/>
              </a:lnSpc>
            </a:pPr>
            <a:endParaRPr lang="en-US" sz="2000" dirty="0" smtClean="0"/>
          </a:p>
          <a:p>
            <a:pPr lvl="1">
              <a:lnSpc>
                <a:spcPct val="110000"/>
              </a:lnSpc>
            </a:pPr>
            <a:endParaRPr lang="en-US" sz="2000" dirty="0" smtClean="0"/>
          </a:p>
          <a:p>
            <a:pPr>
              <a:lnSpc>
                <a:spcPct val="110000"/>
              </a:lnSpc>
            </a:pPr>
            <a:r>
              <a:rPr lang="en-US" sz="2400" b="1" dirty="0">
                <a:solidFill>
                  <a:srgbClr val="800000"/>
                </a:solidFill>
              </a:rPr>
              <a:t>Execute</a:t>
            </a:r>
            <a:r>
              <a:rPr lang="en-US" sz="2400" dirty="0"/>
              <a:t> phase</a:t>
            </a:r>
            <a:r>
              <a:rPr lang="en-US" sz="2400" dirty="0" smtClean="0"/>
              <a:t>: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b="1" i="1" dirty="0">
                <a:sym typeface="Wingdings"/>
              </a:rPr>
              <a:t>o</a:t>
            </a:r>
            <a:r>
              <a:rPr lang="en-US" sz="2400" b="1" i="1" dirty="0" smtClean="0"/>
              <a:t>riginal (unmodified) task </a:t>
            </a:r>
          </a:p>
          <a:p>
            <a:pPr lvl="1">
              <a:lnSpc>
                <a:spcPct val="110000"/>
              </a:lnSpc>
            </a:pPr>
            <a:r>
              <a:rPr lang="en-US" sz="2000" dirty="0" smtClean="0"/>
              <a:t>Scheduled to run on same core right after Access</a:t>
            </a:r>
          </a:p>
          <a:p>
            <a:pPr lvl="1">
              <a:lnSpc>
                <a:spcPct val="110000"/>
              </a:lnSpc>
            </a:pPr>
            <a:endParaRPr lang="en-US" sz="2000" dirty="0"/>
          </a:p>
          <a:p>
            <a:pPr>
              <a:lnSpc>
                <a:spcPct val="110000"/>
              </a:lnSpc>
            </a:pPr>
            <a:r>
              <a:rPr lang="en-US" sz="2800" b="1" dirty="0" smtClean="0"/>
              <a:t>DVFS </a:t>
            </a:r>
            <a:r>
              <a:rPr lang="en-US" sz="2800" b="1" dirty="0">
                <a:solidFill>
                  <a:srgbClr val="000090"/>
                </a:solidFill>
              </a:rPr>
              <a:t>Access</a:t>
            </a:r>
            <a:r>
              <a:rPr lang="en-US" sz="2800" dirty="0"/>
              <a:t> </a:t>
            </a:r>
            <a:r>
              <a:rPr lang="en-US" sz="2800" b="1" dirty="0" smtClean="0"/>
              <a:t>and </a:t>
            </a:r>
            <a:r>
              <a:rPr lang="en-US" sz="2800" b="1" dirty="0">
                <a:solidFill>
                  <a:srgbClr val="800000"/>
                </a:solidFill>
              </a:rPr>
              <a:t>Execute</a:t>
            </a:r>
            <a:r>
              <a:rPr lang="en-US" sz="2800" dirty="0"/>
              <a:t> </a:t>
            </a:r>
            <a:r>
              <a:rPr lang="en-US" sz="2800" b="1" dirty="0" smtClean="0"/>
              <a:t>independently</a:t>
            </a:r>
            <a:endParaRPr lang="en-US" sz="2800" b="1" dirty="0"/>
          </a:p>
        </p:txBody>
      </p:sp>
      <p:sp>
        <p:nvSpPr>
          <p:cNvPr id="6" name="Rounded Rectangle 5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Contributions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6732241" y="3663026"/>
            <a:ext cx="2014044" cy="432048"/>
          </a:xfrm>
          <a:prstGeom prst="wedgeRectCallout">
            <a:avLst>
              <a:gd name="adj1" fmla="val 45866"/>
              <a:gd name="adj2" fmla="val -38677"/>
            </a:avLst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rgbClr val="002060"/>
            </a:solidFill>
            <a:prstDash val="soli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sv-SE" dirty="0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Save </a:t>
            </a:r>
            <a:r>
              <a:rPr lang="sv-SE" dirty="0" err="1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energy</a:t>
            </a:r>
            <a:endParaRPr lang="sv-SE" dirty="0">
              <a:solidFill>
                <a:schemeClr val="accent1"/>
              </a:solidFill>
              <a:latin typeface="+mj-lt"/>
              <a:ea typeface="SimSun-ExtB" pitchFamily="49" charset="-122"/>
            </a:endParaRPr>
          </a:p>
        </p:txBody>
      </p:sp>
      <p:sp>
        <p:nvSpPr>
          <p:cNvPr id="8" name="Rectangular Callout 7"/>
          <p:cNvSpPr/>
          <p:nvPr/>
        </p:nvSpPr>
        <p:spPr>
          <a:xfrm>
            <a:off x="6732239" y="5229200"/>
            <a:ext cx="2014043" cy="432048"/>
          </a:xfrm>
          <a:prstGeom prst="wedgeRectCallout">
            <a:avLst>
              <a:gd name="adj1" fmla="val 45866"/>
              <a:gd name="adj2" fmla="val -38677"/>
            </a:avLst>
          </a:prstGeom>
          <a:solidFill>
            <a:schemeClr val="tx2">
              <a:lumMod val="60000"/>
              <a:lumOff val="40000"/>
            </a:schemeClr>
          </a:solidFill>
          <a:ln w="25400" cap="flat" cmpd="sng" algn="ctr">
            <a:solidFill>
              <a:srgbClr val="002060"/>
            </a:solidFill>
            <a:prstDash val="soli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r>
              <a:rPr lang="sv-SE" dirty="0" err="1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Compute</a:t>
            </a:r>
            <a:r>
              <a:rPr lang="sv-SE" dirty="0" smtClean="0">
                <a:solidFill>
                  <a:schemeClr val="accent1"/>
                </a:solidFill>
                <a:latin typeface="+mj-lt"/>
                <a:ea typeface="SimSun-ExtB" pitchFamily="49" charset="-122"/>
              </a:rPr>
              <a:t> fast</a:t>
            </a:r>
            <a:endParaRPr lang="sv-SE" dirty="0">
              <a:solidFill>
                <a:schemeClr val="accent1"/>
              </a:solidFill>
              <a:latin typeface="+mj-lt"/>
              <a:ea typeface="SimSun-ExtB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97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2" grpId="0" build="p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1538" y="109191"/>
            <a:ext cx="8162925" cy="769441"/>
          </a:xfrm>
        </p:spPr>
        <p:txBody>
          <a:bodyPr/>
          <a:lstStyle/>
          <a:p>
            <a:r>
              <a:rPr lang="en-US" dirty="0" smtClean="0"/>
              <a:t>DAE Compilation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592" y="980728"/>
            <a:ext cx="8244408" cy="48245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Access phase - created automatically by the compiler must</a:t>
            </a:r>
            <a:r>
              <a:rPr lang="en-US" sz="2400" dirty="0"/>
              <a:t>:</a:t>
            </a:r>
            <a:endParaRPr lang="en-US" sz="2400" dirty="0" smtClean="0"/>
          </a:p>
          <a:p>
            <a:r>
              <a:rPr lang="en-US" sz="2400" b="1" dirty="0" smtClean="0"/>
              <a:t>Be lean </a:t>
            </a:r>
            <a:r>
              <a:rPr lang="en-US" sz="2400" dirty="0" smtClean="0"/>
              <a:t>(not too many instructions)</a:t>
            </a:r>
          </a:p>
          <a:p>
            <a:r>
              <a:rPr lang="en-US" sz="2400" b="1" dirty="0" err="1" smtClean="0"/>
              <a:t>Prefetch</a:t>
            </a:r>
            <a:r>
              <a:rPr lang="en-US" sz="2400" dirty="0" smtClean="0"/>
              <a:t> the right amount of data</a:t>
            </a:r>
          </a:p>
          <a:p>
            <a:pPr lvl="1"/>
            <a:r>
              <a:rPr lang="en-US" sz="2400" b="1" dirty="0">
                <a:solidFill>
                  <a:srgbClr val="7A0000"/>
                </a:solidFill>
              </a:rPr>
              <a:t>Derive the access patterns from the execute </a:t>
            </a:r>
            <a:r>
              <a:rPr lang="en-US" sz="2400" b="1" dirty="0" smtClean="0">
                <a:solidFill>
                  <a:srgbClr val="7A0000"/>
                </a:solidFill>
              </a:rPr>
              <a:t>code and optimize their </a:t>
            </a:r>
            <a:r>
              <a:rPr lang="en-US" sz="2400" b="1" dirty="0" err="1" smtClean="0">
                <a:solidFill>
                  <a:srgbClr val="7A0000"/>
                </a:solidFill>
              </a:rPr>
              <a:t>prefetch</a:t>
            </a:r>
            <a:endParaRPr lang="en-US" sz="2400" b="1" dirty="0">
              <a:solidFill>
                <a:srgbClr val="7A000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1. </a:t>
            </a:r>
            <a:r>
              <a:rPr lang="en-US" sz="2400" b="1" dirty="0" smtClean="0"/>
              <a:t>Affine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>
                <a:sym typeface="Wingdings"/>
              </a:rPr>
              <a:t> </a:t>
            </a:r>
            <a:r>
              <a:rPr lang="en-US" sz="2400" dirty="0">
                <a:sym typeface="Wingdings"/>
              </a:rPr>
              <a:t>polyhedral </a:t>
            </a:r>
            <a:r>
              <a:rPr lang="en-US" sz="2400" dirty="0" smtClean="0">
                <a:sym typeface="Wingdings"/>
              </a:rPr>
              <a:t>model</a:t>
            </a:r>
          </a:p>
          <a:p>
            <a:r>
              <a:rPr lang="en-US" sz="2400" dirty="0" smtClean="0">
                <a:sym typeface="Wingdings"/>
              </a:rPr>
              <a:t>2. </a:t>
            </a:r>
            <a:r>
              <a:rPr lang="en-US" sz="2400" b="1" dirty="0" smtClean="0">
                <a:sym typeface="Wingdings"/>
              </a:rPr>
              <a:t>Non-affine</a:t>
            </a:r>
            <a:r>
              <a:rPr lang="en-US" sz="2400" dirty="0" smtClean="0">
                <a:sym typeface="Wingdings"/>
              </a:rPr>
              <a:t> (complex control flow codes) </a:t>
            </a:r>
            <a:br>
              <a:rPr lang="en-US" sz="2400" dirty="0" smtClean="0">
                <a:sym typeface="Wingdings"/>
              </a:rPr>
            </a:br>
            <a:r>
              <a:rPr lang="en-US" sz="2400" dirty="0" smtClean="0">
                <a:sym typeface="Wingdings"/>
              </a:rPr>
              <a:t> skeleton with optimizations</a:t>
            </a:r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 bwMode="auto">
          <a:xfrm rot="-5400000">
            <a:off x="-2111229" y="3735034"/>
            <a:ext cx="5076564" cy="720080"/>
          </a:xfrm>
          <a:prstGeom prst="roundRect">
            <a:avLst/>
          </a:prstGeom>
          <a:solidFill>
            <a:srgbClr val="9E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v-SE" sz="4400" b="0" i="0" u="none" strike="noStrike" cap="none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latin typeface="Copperplate Gothic Light" pitchFamily="34" charset="0"/>
              </a:rPr>
              <a:t>Contributions</a:t>
            </a:r>
          </a:p>
        </p:txBody>
      </p:sp>
    </p:spTree>
    <p:extLst>
      <p:ext uri="{BB962C8B-B14F-4D97-AF65-F5344CB8AC3E}">
        <p14:creationId xmlns:p14="http://schemas.microsoft.com/office/powerpoint/2010/main" val="412830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Uppsala University Template" id="{D27E8A2F-4B97-432B-ACCD-246BB472A8F1}" vid="{2A470C6D-A81B-416D-A112-3CB3CF0F2C0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19705</TotalTime>
  <Words>2887</Words>
  <Application>Microsoft Office PowerPoint</Application>
  <PresentationFormat>On-screen Show (4:3)</PresentationFormat>
  <Paragraphs>749</Paragraphs>
  <Slides>68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Bold Stripes</vt:lpstr>
      <vt:lpstr>Fix the code. Don’t tweak the hardware: A new compiler approach to Voltage - Frequency scaling</vt:lpstr>
      <vt:lpstr> </vt:lpstr>
      <vt:lpstr>Motivation &amp; Background</vt:lpstr>
      <vt:lpstr>Coupled Execution</vt:lpstr>
      <vt:lpstr>Decoupled Execution</vt:lpstr>
      <vt:lpstr>     Code generation  and optimization for DVFS</vt:lpstr>
      <vt:lpstr>How do we implement DAE?</vt:lpstr>
      <vt:lpstr>How do we implement DAE?</vt:lpstr>
      <vt:lpstr>DAE Compilation</vt:lpstr>
      <vt:lpstr>1. Affine codes: Polyhedral model </vt:lpstr>
      <vt:lpstr>Polyhedral algorithm</vt:lpstr>
      <vt:lpstr>Polyhedral algorithm</vt:lpstr>
      <vt:lpstr>2. Non-affine codes, complex CFG</vt:lpstr>
      <vt:lpstr>Optimizations: CFG</vt:lpstr>
      <vt:lpstr>Optimizations: address computation</vt:lpstr>
      <vt:lpstr>Contributions in a nutshell</vt:lpstr>
      <vt:lpstr>Methodology</vt:lpstr>
      <vt:lpstr>Overcoming HW limitations</vt:lpstr>
      <vt:lpstr>Evaluation</vt:lpstr>
      <vt:lpstr>Coupled execution</vt:lpstr>
      <vt:lpstr>Coupled execution</vt:lpstr>
      <vt:lpstr>Coupled execution</vt:lpstr>
      <vt:lpstr>Coupled execution</vt:lpstr>
      <vt:lpstr>Coupled execution</vt:lpstr>
      <vt:lpstr>Coupled execution</vt:lpstr>
      <vt:lpstr>Coupled execution</vt:lpstr>
      <vt:lpstr>Coupled execution</vt:lpstr>
      <vt:lpstr>Coupled execution</vt:lpstr>
      <vt:lpstr>Coupled execution</vt:lpstr>
      <vt:lpstr>Coupled execution</vt:lpstr>
      <vt:lpstr>Coupled execution</vt:lpstr>
      <vt:lpstr>Coupled vs Manual DAE</vt:lpstr>
      <vt:lpstr>Coupled vs Manual DAE</vt:lpstr>
      <vt:lpstr>Coupled vs Manual DAE</vt:lpstr>
      <vt:lpstr>Coupled vs Manual DAE</vt:lpstr>
      <vt:lpstr>Coupled vs Manual DAE</vt:lpstr>
      <vt:lpstr>Coupled vs Manual DAE</vt:lpstr>
      <vt:lpstr>Coupled vs Manual DAE</vt:lpstr>
      <vt:lpstr>Coupled vs Manual DAE</vt:lpstr>
      <vt:lpstr>Coupled vs Manual DAE</vt:lpstr>
      <vt:lpstr>Coupled vs Manual DAE</vt:lpstr>
      <vt:lpstr>Coupled vs Manual DAE</vt:lpstr>
      <vt:lpstr>Coupled vs Manual DAE</vt:lpstr>
      <vt:lpstr>Coupled vs Manual DAE</vt:lpstr>
      <vt:lpstr>CAE vs M-DAE vs Auto DAE</vt:lpstr>
      <vt:lpstr>CAE vs M-DAE vs Auto DAE</vt:lpstr>
      <vt:lpstr>CAE vs M-DAE vs Auto DAE</vt:lpstr>
      <vt:lpstr>CAE vs M-DAE vs Auto DAE</vt:lpstr>
      <vt:lpstr>CAE vs M-DAE vs Auto DAE</vt:lpstr>
      <vt:lpstr>CAE vs M-DAE vs Auto DAE</vt:lpstr>
      <vt:lpstr>CAE vs M-DAE vs Auto DAE</vt:lpstr>
      <vt:lpstr>CAE vs M-DAE vs Auto DAE</vt:lpstr>
      <vt:lpstr>CAE vs M-DAE vs Auto DAE</vt:lpstr>
      <vt:lpstr>CAE vs M-DAE vs Auto DAE</vt:lpstr>
      <vt:lpstr>CAE vs M-DAE vs Auto DAE</vt:lpstr>
      <vt:lpstr>CAE vs M-DAE vs Auto DAE</vt:lpstr>
      <vt:lpstr>CAE vs M-DAE vs Auto DAE</vt:lpstr>
      <vt:lpstr>Putting it all together</vt:lpstr>
      <vt:lpstr>Putting it all together</vt:lpstr>
      <vt:lpstr>Putting it all together</vt:lpstr>
      <vt:lpstr>Putting it all together</vt:lpstr>
      <vt:lpstr>Statistics</vt:lpstr>
      <vt:lpstr>Take-away message </vt:lpstr>
      <vt:lpstr>Fix the code. Don’t tweak the hardware: A new compiler approach to Voltage - Frequency scaling</vt:lpstr>
      <vt:lpstr>Statistics</vt:lpstr>
      <vt:lpstr>Evaluation: Optimizing DAE</vt:lpstr>
      <vt:lpstr>Understanding DVFS</vt:lpstr>
      <vt:lpstr>Methodology</vt:lpstr>
    </vt:vector>
  </TitlesOfParts>
  <Company>HCI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Konstantinos Koukos</dc:creator>
  <cp:lastModifiedBy>Administrator</cp:lastModifiedBy>
  <cp:revision>557</cp:revision>
  <cp:lastPrinted>2014-02-11T07:19:08Z</cp:lastPrinted>
  <dcterms:created xsi:type="dcterms:W3CDTF">2001-05-04T12:10:17Z</dcterms:created>
  <dcterms:modified xsi:type="dcterms:W3CDTF">2014-02-24T10:33:10Z</dcterms:modified>
</cp:coreProperties>
</file>