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5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314" r:id="rId6"/>
    <p:sldId id="318" r:id="rId7"/>
    <p:sldId id="315" r:id="rId8"/>
    <p:sldId id="322" r:id="rId9"/>
    <p:sldId id="260" r:id="rId10"/>
    <p:sldId id="267" r:id="rId11"/>
    <p:sldId id="321" r:id="rId12"/>
    <p:sldId id="268" r:id="rId13"/>
    <p:sldId id="269" r:id="rId14"/>
    <p:sldId id="270" r:id="rId15"/>
    <p:sldId id="273" r:id="rId16"/>
    <p:sldId id="274" r:id="rId17"/>
    <p:sldId id="326" r:id="rId18"/>
    <p:sldId id="275" r:id="rId19"/>
    <p:sldId id="277" r:id="rId20"/>
    <p:sldId id="330" r:id="rId21"/>
    <p:sldId id="323" r:id="rId22"/>
    <p:sldId id="331" r:id="rId23"/>
    <p:sldId id="280" r:id="rId24"/>
    <p:sldId id="283" r:id="rId25"/>
    <p:sldId id="284" r:id="rId26"/>
    <p:sldId id="31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325" r:id="rId36"/>
    <p:sldId id="303" r:id="rId37"/>
    <p:sldId id="304" r:id="rId38"/>
    <p:sldId id="305" r:id="rId39"/>
    <p:sldId id="30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FFFF00"/>
    <a:srgbClr val="4F81BD"/>
    <a:srgbClr val="C00000"/>
    <a:srgbClr val="E46C0A"/>
    <a:srgbClr val="F3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vpandit\Documents\Personal\results\polybench_results%20n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vpandit\Documents\Personal\results\syrk_different_inpu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vpandit\Documents\Personal\results\polybench_results_noabor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vpandit\Documents\Personal\results\polybench_results_nounroll.od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vpandit\Documents\Personal\results\soc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Sheet5!$G$3</c:f>
              <c:strCache>
                <c:ptCount val="1"/>
                <c:pt idx="0">
                  <c:v>CPU</c:v>
                </c:pt>
              </c:strCache>
            </c:strRef>
          </c:tx>
          <c:invertIfNegative val="0"/>
          <c:cat>
            <c:strRef>
              <c:f>Sheet5!$A$4:$A$10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Sheet5!$G$4:$G$10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Sheet5!$H$3</c:f>
              <c:strCache>
                <c:ptCount val="1"/>
                <c:pt idx="0">
                  <c:v>GPU</c:v>
                </c:pt>
              </c:strCache>
            </c:strRef>
          </c:tx>
          <c:invertIfNegative val="0"/>
          <c:cat>
            <c:strRef>
              <c:f>Sheet5!$A$4:$A$10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Sheet5!$H$4:$H$10</c:f>
              <c:numCache>
                <c:formatCode>General</c:formatCode>
                <c:ptCount val="7"/>
                <c:pt idx="0">
                  <c:v>0.38902884862753068</c:v>
                </c:pt>
                <c:pt idx="1">
                  <c:v>0.34602863944534834</c:v>
                </c:pt>
                <c:pt idx="2">
                  <c:v>0.37458398345269217</c:v>
                </c:pt>
                <c:pt idx="3">
                  <c:v>1.4398445688674213</c:v>
                </c:pt>
                <c:pt idx="4">
                  <c:v>2.526717320568229</c:v>
                </c:pt>
                <c:pt idx="5">
                  <c:v>2.3749040614215744</c:v>
                </c:pt>
                <c:pt idx="6">
                  <c:v>0.87068333649312302</c:v>
                </c:pt>
              </c:numCache>
            </c:numRef>
          </c:val>
        </c:ser>
        <c:ser>
          <c:idx val="2"/>
          <c:order val="2"/>
          <c:tx>
            <c:strRef>
              <c:f>Sheet5!$I$3</c:f>
              <c:strCache>
                <c:ptCount val="1"/>
                <c:pt idx="0">
                  <c:v>FluidiCL</c:v>
                </c:pt>
              </c:strCache>
            </c:strRef>
          </c:tx>
          <c:invertIfNegative val="0"/>
          <c:cat>
            <c:strRef>
              <c:f>Sheet5!$A$4:$A$10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Sheet5!$I$4:$I$10</c:f>
              <c:numCache>
                <c:formatCode>General</c:formatCode>
                <c:ptCount val="7"/>
                <c:pt idx="0">
                  <c:v>0.44365765683231745</c:v>
                </c:pt>
                <c:pt idx="1">
                  <c:v>0.34084451698169782</c:v>
                </c:pt>
                <c:pt idx="2">
                  <c:v>0.39499693504988137</c:v>
                </c:pt>
                <c:pt idx="3">
                  <c:v>1.0472763375330281</c:v>
                </c:pt>
                <c:pt idx="4">
                  <c:v>0.80579368679778474</c:v>
                </c:pt>
                <c:pt idx="5">
                  <c:v>0.44515148049504222</c:v>
                </c:pt>
                <c:pt idx="6">
                  <c:v>0.53108638195409053</c:v>
                </c:pt>
              </c:numCache>
            </c:numRef>
          </c:val>
        </c:ser>
        <c:ser>
          <c:idx val="3"/>
          <c:order val="3"/>
          <c:tx>
            <c:strRef>
              <c:f>Sheet5!$J$3</c:f>
              <c:strCache>
                <c:ptCount val="1"/>
                <c:pt idx="0">
                  <c:v>OracleSP</c:v>
                </c:pt>
              </c:strCache>
            </c:strRef>
          </c:tx>
          <c:invertIfNegative val="0"/>
          <c:cat>
            <c:strRef>
              <c:f>Sheet5!$A$4:$A$10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Sheet5!$J$4:$J$10</c:f>
              <c:numCache>
                <c:formatCode>General</c:formatCode>
                <c:ptCount val="7"/>
                <c:pt idx="0">
                  <c:v>0.38902884862753068</c:v>
                </c:pt>
                <c:pt idx="1">
                  <c:v>0.34602863944534834</c:v>
                </c:pt>
                <c:pt idx="2">
                  <c:v>0.3745327452451922</c:v>
                </c:pt>
                <c:pt idx="3">
                  <c:v>1</c:v>
                </c:pt>
                <c:pt idx="4">
                  <c:v>1</c:v>
                </c:pt>
                <c:pt idx="5">
                  <c:v>0.4467271342964777</c:v>
                </c:pt>
                <c:pt idx="6">
                  <c:v>0.53141971630188867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743872"/>
        <c:axId val="85754240"/>
      </c:barChart>
      <c:catAx>
        <c:axId val="85743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Benchmarks</a:t>
                </a:r>
              </a:p>
            </c:rich>
          </c:tx>
          <c:overlay val="0"/>
        </c:title>
        <c:majorTickMark val="out"/>
        <c:minorTickMark val="none"/>
        <c:tickLblPos val="nextTo"/>
        <c:crossAx val="85754240"/>
        <c:crosses val="autoZero"/>
        <c:auto val="1"/>
        <c:lblAlgn val="ctr"/>
        <c:lblOffset val="100"/>
        <c:noMultiLvlLbl val="0"/>
      </c:catAx>
      <c:valAx>
        <c:axId val="85754240"/>
        <c:scaling>
          <c:orientation val="minMax"/>
          <c:max val="3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Execution 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57438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Sheet1!$F$29</c:f>
              <c:strCache>
                <c:ptCount val="1"/>
                <c:pt idx="0">
                  <c:v>CPU</c:v>
                </c:pt>
              </c:strCache>
            </c:strRef>
          </c:tx>
          <c:invertIfNegative val="0"/>
          <c:cat>
            <c:strRef>
              <c:f>Sheet1!$E$30:$E$35</c:f>
              <c:strCache>
                <c:ptCount val="6"/>
                <c:pt idx="0">
                  <c:v>1000</c:v>
                </c:pt>
                <c:pt idx="1">
                  <c:v>1500</c:v>
                </c:pt>
                <c:pt idx="2">
                  <c:v>2000</c:v>
                </c:pt>
                <c:pt idx="3">
                  <c:v>2500</c:v>
                </c:pt>
                <c:pt idx="4">
                  <c:v>3000</c:v>
                </c:pt>
                <c:pt idx="5">
                  <c:v>Geomean</c:v>
                </c:pt>
              </c:strCache>
            </c:strRef>
          </c:cat>
          <c:val>
            <c:numRef>
              <c:f>Sheet1!$F$30:$F$35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Sheet1!$G$29</c:f>
              <c:strCache>
                <c:ptCount val="1"/>
                <c:pt idx="0">
                  <c:v>GPU</c:v>
                </c:pt>
              </c:strCache>
            </c:strRef>
          </c:tx>
          <c:invertIfNegative val="0"/>
          <c:cat>
            <c:strRef>
              <c:f>Sheet1!$E$30:$E$35</c:f>
              <c:strCache>
                <c:ptCount val="6"/>
                <c:pt idx="0">
                  <c:v>1000</c:v>
                </c:pt>
                <c:pt idx="1">
                  <c:v>1500</c:v>
                </c:pt>
                <c:pt idx="2">
                  <c:v>2000</c:v>
                </c:pt>
                <c:pt idx="3">
                  <c:v>2500</c:v>
                </c:pt>
                <c:pt idx="4">
                  <c:v>3000</c:v>
                </c:pt>
                <c:pt idx="5">
                  <c:v>Geomean</c:v>
                </c:pt>
              </c:strCache>
            </c:strRef>
          </c:cat>
          <c:val>
            <c:numRef>
              <c:f>Sheet1!$G$30:$G$35</c:f>
              <c:numCache>
                <c:formatCode>General</c:formatCode>
                <c:ptCount val="6"/>
                <c:pt idx="0">
                  <c:v>1.0085464353981599</c:v>
                </c:pt>
                <c:pt idx="1">
                  <c:v>1.62078091877908</c:v>
                </c:pt>
                <c:pt idx="2">
                  <c:v>2.06908758047964</c:v>
                </c:pt>
                <c:pt idx="3">
                  <c:v>2.37490406142157</c:v>
                </c:pt>
                <c:pt idx="4">
                  <c:v>2.6398703484835502</c:v>
                </c:pt>
                <c:pt idx="5">
                  <c:v>1.8419827179478701</c:v>
                </c:pt>
              </c:numCache>
            </c:numRef>
          </c:val>
        </c:ser>
        <c:ser>
          <c:idx val="2"/>
          <c:order val="2"/>
          <c:tx>
            <c:strRef>
              <c:f>Sheet1!$H$29</c:f>
              <c:strCache>
                <c:ptCount val="1"/>
                <c:pt idx="0">
                  <c:v>FluidiCL</c:v>
                </c:pt>
              </c:strCache>
            </c:strRef>
          </c:tx>
          <c:invertIfNegative val="0"/>
          <c:cat>
            <c:strRef>
              <c:f>Sheet1!$E$30:$E$35</c:f>
              <c:strCache>
                <c:ptCount val="6"/>
                <c:pt idx="0">
                  <c:v>1000</c:v>
                </c:pt>
                <c:pt idx="1">
                  <c:v>1500</c:v>
                </c:pt>
                <c:pt idx="2">
                  <c:v>2000</c:v>
                </c:pt>
                <c:pt idx="3">
                  <c:v>2500</c:v>
                </c:pt>
                <c:pt idx="4">
                  <c:v>3000</c:v>
                </c:pt>
                <c:pt idx="5">
                  <c:v>Geomean</c:v>
                </c:pt>
              </c:strCache>
            </c:strRef>
          </c:cat>
          <c:val>
            <c:numRef>
              <c:f>Sheet1!$H$30:$H$35</c:f>
              <c:numCache>
                <c:formatCode>General</c:formatCode>
                <c:ptCount val="6"/>
                <c:pt idx="0">
                  <c:v>0.69342276158476701</c:v>
                </c:pt>
                <c:pt idx="1">
                  <c:v>0.54020698207143303</c:v>
                </c:pt>
                <c:pt idx="2">
                  <c:v>0.48255915056304</c:v>
                </c:pt>
                <c:pt idx="3">
                  <c:v>0.445151480495042</c:v>
                </c:pt>
                <c:pt idx="4">
                  <c:v>0.48413471296089</c:v>
                </c:pt>
                <c:pt idx="5">
                  <c:v>0.52253643428888497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687680"/>
        <c:axId val="85693952"/>
      </c:barChart>
      <c:catAx>
        <c:axId val="85687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Input Size</a:t>
                </a:r>
                <a:endParaRPr lang="en-US" dirty="0"/>
              </a:p>
            </c:rich>
          </c:tx>
          <c:overlay val="0"/>
        </c:title>
        <c:majorTickMark val="out"/>
        <c:minorTickMark val="none"/>
        <c:tickLblPos val="nextTo"/>
        <c:crossAx val="85693952"/>
        <c:crosses val="autoZero"/>
        <c:auto val="1"/>
        <c:lblAlgn val="ctr"/>
        <c:lblOffset val="100"/>
        <c:noMultiLvlLbl val="0"/>
      </c:catAx>
      <c:valAx>
        <c:axId val="85693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Normalized Execution</a:t>
                </a:r>
                <a:r>
                  <a:rPr lang="en-US" baseline="0" dirty="0" smtClean="0"/>
                  <a:t> Time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56876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Sheet1!$E$43</c:f>
              <c:strCache>
                <c:ptCount val="1"/>
                <c:pt idx="0">
                  <c:v>Without Abort</c:v>
                </c:pt>
              </c:strCache>
            </c:strRef>
          </c:tx>
          <c:invertIfNegative val="0"/>
          <c:cat>
            <c:strRef>
              <c:f>Sheet1!$D$44:$D$50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Sheet1!$E$44:$E$50</c:f>
              <c:numCache>
                <c:formatCode>General</c:formatCode>
                <c:ptCount val="7"/>
                <c:pt idx="0">
                  <c:v>1.01560209942295</c:v>
                </c:pt>
                <c:pt idx="1">
                  <c:v>1.1027274494369601</c:v>
                </c:pt>
                <c:pt idx="2">
                  <c:v>1.4956050102912299</c:v>
                </c:pt>
                <c:pt idx="3">
                  <c:v>1.01057293545463</c:v>
                </c:pt>
                <c:pt idx="4">
                  <c:v>1.2148135969834599</c:v>
                </c:pt>
                <c:pt idx="5">
                  <c:v>2.1359754677959399</c:v>
                </c:pt>
                <c:pt idx="6">
                  <c:v>1.27971632170949</c:v>
                </c:pt>
              </c:numCache>
            </c:numRef>
          </c:val>
        </c:ser>
        <c:ser>
          <c:idx val="1"/>
          <c:order val="1"/>
          <c:tx>
            <c:strRef>
              <c:f>Sheet1!$F$43</c:f>
              <c:strCache>
                <c:ptCount val="1"/>
                <c:pt idx="0">
                  <c:v>With Abort</c:v>
                </c:pt>
              </c:strCache>
            </c:strRef>
          </c:tx>
          <c:invertIfNegative val="0"/>
          <c:cat>
            <c:strRef>
              <c:f>Sheet1!$D$44:$D$50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Sheet1!$F$44:$F$50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807872"/>
        <c:axId val="85809792"/>
      </c:barChart>
      <c:catAx>
        <c:axId val="85807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Benchmarks</a:t>
                </a:r>
                <a:endParaRPr lang="en-US" dirty="0"/>
              </a:p>
            </c:rich>
          </c:tx>
          <c:overlay val="0"/>
        </c:title>
        <c:majorTickMark val="out"/>
        <c:minorTickMark val="none"/>
        <c:tickLblPos val="nextTo"/>
        <c:crossAx val="85809792"/>
        <c:crosses val="autoZero"/>
        <c:auto val="1"/>
        <c:lblAlgn val="ctr"/>
        <c:lblOffset val="100"/>
        <c:noMultiLvlLbl val="0"/>
      </c:catAx>
      <c:valAx>
        <c:axId val="85809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Normalized Execution Time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58078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Sheet1!$E$46</c:f>
              <c:strCache>
                <c:ptCount val="1"/>
                <c:pt idx="0">
                  <c:v>Without Unroll</c:v>
                </c:pt>
              </c:strCache>
            </c:strRef>
          </c:tx>
          <c:invertIfNegative val="0"/>
          <c:cat>
            <c:strRef>
              <c:f>Sheet1!$D$47:$D$53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Sheet1!$E$47:$E$53</c:f>
              <c:numCache>
                <c:formatCode>General</c:formatCode>
                <c:ptCount val="7"/>
                <c:pt idx="0">
                  <c:v>1.07214191620596</c:v>
                </c:pt>
                <c:pt idx="1">
                  <c:v>1.07234182291706</c:v>
                </c:pt>
                <c:pt idx="2">
                  <c:v>1.9916391869469201</c:v>
                </c:pt>
                <c:pt idx="3">
                  <c:v>1.00238914603288</c:v>
                </c:pt>
                <c:pt idx="4">
                  <c:v>0.942459800390963</c:v>
                </c:pt>
                <c:pt idx="5">
                  <c:v>1.31131820981525</c:v>
                </c:pt>
                <c:pt idx="6">
                  <c:v>1.18978158881094</c:v>
                </c:pt>
              </c:numCache>
            </c:numRef>
          </c:val>
        </c:ser>
        <c:ser>
          <c:idx val="1"/>
          <c:order val="1"/>
          <c:tx>
            <c:strRef>
              <c:f>Sheet1!$F$46</c:f>
              <c:strCache>
                <c:ptCount val="1"/>
                <c:pt idx="0">
                  <c:v>With Unroll</c:v>
                </c:pt>
              </c:strCache>
            </c:strRef>
          </c:tx>
          <c:invertIfNegative val="0"/>
          <c:cat>
            <c:strRef>
              <c:f>Sheet1!$D$47:$D$53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Sheet1!$F$47:$F$53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848448"/>
        <c:axId val="85850368"/>
      </c:barChart>
      <c:catAx>
        <c:axId val="85848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Benchmarks</a:t>
                </a:r>
                <a:endParaRPr lang="en-US" dirty="0"/>
              </a:p>
            </c:rich>
          </c:tx>
          <c:overlay val="0"/>
        </c:title>
        <c:majorTickMark val="out"/>
        <c:minorTickMark val="none"/>
        <c:tickLblPos val="nextTo"/>
        <c:crossAx val="85850368"/>
        <c:crosses val="autoZero"/>
        <c:auto val="1"/>
        <c:lblAlgn val="ctr"/>
        <c:lblOffset val="100"/>
        <c:noMultiLvlLbl val="0"/>
      </c:catAx>
      <c:valAx>
        <c:axId val="858503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Normalized Execution Time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58484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Sheet4!$G$16</c:f>
              <c:strCache>
                <c:ptCount val="1"/>
                <c:pt idx="0">
                  <c:v>CPU</c:v>
                </c:pt>
              </c:strCache>
            </c:strRef>
          </c:tx>
          <c:invertIfNegative val="0"/>
          <c:cat>
            <c:strRef>
              <c:f>Sheet4!$A$17:$A$23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Sheet4!$G$17:$G$23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Sheet4!$H$16</c:f>
              <c:strCache>
                <c:ptCount val="1"/>
                <c:pt idx="0">
                  <c:v>GPU </c:v>
                </c:pt>
              </c:strCache>
            </c:strRef>
          </c:tx>
          <c:invertIfNegative val="0"/>
          <c:cat>
            <c:strRef>
              <c:f>Sheet4!$A$17:$A$23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Sheet4!$H$17:$H$23</c:f>
              <c:numCache>
                <c:formatCode>General</c:formatCode>
                <c:ptCount val="7"/>
                <c:pt idx="0">
                  <c:v>0.38902884862753068</c:v>
                </c:pt>
                <c:pt idx="1">
                  <c:v>0.34602863944534834</c:v>
                </c:pt>
                <c:pt idx="2">
                  <c:v>0.37458398345269217</c:v>
                </c:pt>
                <c:pt idx="3">
                  <c:v>1.4398445688674213</c:v>
                </c:pt>
                <c:pt idx="4">
                  <c:v>2.526717320568229</c:v>
                </c:pt>
                <c:pt idx="5">
                  <c:v>2.3749040614215744</c:v>
                </c:pt>
                <c:pt idx="6">
                  <c:v>0.87068333649312302</c:v>
                </c:pt>
              </c:numCache>
            </c:numRef>
          </c:val>
        </c:ser>
        <c:ser>
          <c:idx val="2"/>
          <c:order val="2"/>
          <c:tx>
            <c:strRef>
              <c:f>Sheet4!$I$16</c:f>
              <c:strCache>
                <c:ptCount val="1"/>
                <c:pt idx="0">
                  <c:v>SOCL--Default</c:v>
                </c:pt>
              </c:strCache>
            </c:strRef>
          </c:tx>
          <c:invertIfNegative val="0"/>
          <c:cat>
            <c:strRef>
              <c:f>Sheet4!$A$17:$A$23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Sheet4!$I$17:$I$23</c:f>
              <c:numCache>
                <c:formatCode>General</c:formatCode>
                <c:ptCount val="7"/>
                <c:pt idx="0">
                  <c:v>1.4010793488766629</c:v>
                </c:pt>
                <c:pt idx="1">
                  <c:v>0.73387805318132948</c:v>
                </c:pt>
                <c:pt idx="2">
                  <c:v>1.2399649639681181</c:v>
                </c:pt>
                <c:pt idx="3">
                  <c:v>1.9636363425319581</c:v>
                </c:pt>
                <c:pt idx="4">
                  <c:v>1.6534273438678124</c:v>
                </c:pt>
                <c:pt idx="5">
                  <c:v>1.9833201283241499</c:v>
                </c:pt>
                <c:pt idx="6">
                  <c:v>1.420329717111511</c:v>
                </c:pt>
              </c:numCache>
            </c:numRef>
          </c:val>
        </c:ser>
        <c:ser>
          <c:idx val="3"/>
          <c:order val="3"/>
          <c:tx>
            <c:strRef>
              <c:f>Sheet4!$J$16</c:f>
              <c:strCache>
                <c:ptCount val="1"/>
                <c:pt idx="0">
                  <c:v>SOCL--DMDA</c:v>
                </c:pt>
              </c:strCache>
            </c:strRef>
          </c:tx>
          <c:invertIfNegative val="0"/>
          <c:cat>
            <c:strRef>
              <c:f>Sheet4!$A$17:$A$23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Sheet4!$J$17:$J$23</c:f>
              <c:numCache>
                <c:formatCode>General</c:formatCode>
                <c:ptCount val="7"/>
                <c:pt idx="0">
                  <c:v>0.4072560138427192</c:v>
                </c:pt>
                <c:pt idx="1">
                  <c:v>0.35513443044058796</c:v>
                </c:pt>
                <c:pt idx="2">
                  <c:v>0.37904972966673101</c:v>
                </c:pt>
                <c:pt idx="3">
                  <c:v>1.469071711820187</c:v>
                </c:pt>
                <c:pt idx="4">
                  <c:v>1.0550467737694824</c:v>
                </c:pt>
                <c:pt idx="5">
                  <c:v>1.0758005857460309</c:v>
                </c:pt>
                <c:pt idx="6">
                  <c:v>0.67117199522617121</c:v>
                </c:pt>
              </c:numCache>
            </c:numRef>
          </c:val>
        </c:ser>
        <c:ser>
          <c:idx val="4"/>
          <c:order val="4"/>
          <c:tx>
            <c:strRef>
              <c:f>Sheet4!$K$16</c:f>
              <c:strCache>
                <c:ptCount val="1"/>
                <c:pt idx="0">
                  <c:v>FludiCL</c:v>
                </c:pt>
              </c:strCache>
            </c:strRef>
          </c:tx>
          <c:invertIfNegative val="0"/>
          <c:cat>
            <c:strRef>
              <c:f>Sheet4!$A$17:$A$23</c:f>
              <c:strCache>
                <c:ptCount val="7"/>
                <c:pt idx="0">
                  <c:v>ATAX</c:v>
                </c:pt>
                <c:pt idx="1">
                  <c:v>BICG</c:v>
                </c:pt>
                <c:pt idx="2">
                  <c:v>CORR</c:v>
                </c:pt>
                <c:pt idx="3">
                  <c:v>GESUMMV</c:v>
                </c:pt>
                <c:pt idx="4">
                  <c:v>SYR2K</c:v>
                </c:pt>
                <c:pt idx="5">
                  <c:v>SYRK</c:v>
                </c:pt>
                <c:pt idx="6">
                  <c:v>Geomean</c:v>
                </c:pt>
              </c:strCache>
            </c:strRef>
          </c:cat>
          <c:val>
            <c:numRef>
              <c:f>Sheet4!$K$17:$K$23</c:f>
              <c:numCache>
                <c:formatCode>General</c:formatCode>
                <c:ptCount val="7"/>
                <c:pt idx="0">
                  <c:v>0.44365765683231745</c:v>
                </c:pt>
                <c:pt idx="1">
                  <c:v>0.34084451698169782</c:v>
                </c:pt>
                <c:pt idx="2">
                  <c:v>0.39499693504988137</c:v>
                </c:pt>
                <c:pt idx="3">
                  <c:v>1.0472763375330281</c:v>
                </c:pt>
                <c:pt idx="4">
                  <c:v>0.80579368679778474</c:v>
                </c:pt>
                <c:pt idx="5">
                  <c:v>0.44515148049504222</c:v>
                </c:pt>
                <c:pt idx="6">
                  <c:v>0.53108638195409053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642240"/>
        <c:axId val="85652608"/>
      </c:barChart>
      <c:catAx>
        <c:axId val="85642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Benchmarks</a:t>
                </a:r>
                <a:endParaRPr lang="en-US" dirty="0"/>
              </a:p>
            </c:rich>
          </c:tx>
          <c:overlay val="0"/>
        </c:title>
        <c:majorTickMark val="out"/>
        <c:minorTickMark val="none"/>
        <c:tickLblPos val="nextTo"/>
        <c:crossAx val="85652608"/>
        <c:crosses val="autoZero"/>
        <c:auto val="1"/>
        <c:lblAlgn val="ctr"/>
        <c:lblOffset val="100"/>
        <c:noMultiLvlLbl val="0"/>
      </c:catAx>
      <c:valAx>
        <c:axId val="85652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Normalized Execution Time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56422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7DE83-5C80-4EE5-9264-4361790F77B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42337-C645-43DD-8B65-641AFBD4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Heterogeneous devices like CPUs</a:t>
            </a:r>
            <a:r>
              <a:rPr lang="en-US" baseline="0" dirty="0" smtClean="0"/>
              <a:t> and GPUs have become common in today’s computing systems. </a:t>
            </a:r>
          </a:p>
          <a:p>
            <a:r>
              <a:rPr lang="en-US" baseline="0" dirty="0" smtClean="0"/>
              <a:t>There are different programming models for each of them.</a:t>
            </a:r>
          </a:p>
          <a:p>
            <a:r>
              <a:rPr lang="en-US" baseline="0" dirty="0" smtClean="0"/>
              <a:t>Programming models like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are still manual in nature</a:t>
            </a:r>
          </a:p>
          <a:p>
            <a:r>
              <a:rPr lang="en-US" baseline="0" dirty="0" smtClean="0"/>
              <a:t>How can we have a single parallel program which can effectively use all available devices?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42337-C645-43DD-8B65-641AFBD477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6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diagram shows </a:t>
            </a:r>
            <a:r>
              <a:rPr lang="en-US" dirty="0" err="1" smtClean="0"/>
              <a:t>openCL</a:t>
            </a:r>
            <a:r>
              <a:rPr lang="en-US" baseline="0" dirty="0" smtClean="0"/>
              <a:t> </a:t>
            </a:r>
            <a:r>
              <a:rPr lang="en-US" baseline="0" smtClean="0"/>
              <a:t>device model</a:t>
            </a:r>
            <a:endParaRPr lang="en-US" baseline="0" dirty="0" smtClean="0"/>
          </a:p>
          <a:p>
            <a:r>
              <a:rPr lang="en-US" baseline="0" dirty="0" smtClean="0"/>
              <a:t>There is a separate host program and device program. The device program is called a kernel.</a:t>
            </a:r>
          </a:p>
          <a:p>
            <a:r>
              <a:rPr lang="en-US" baseline="0" dirty="0" smtClean="0"/>
              <a:t>The diagram also shows the logical entities in a device – compute unit and processing elements.</a:t>
            </a:r>
          </a:p>
          <a:p>
            <a:r>
              <a:rPr lang="en-US" baseline="0" dirty="0" smtClean="0"/>
              <a:t>These are where work-groups and work-items will run. I will explain them shortly.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42337-C645-43DD-8B65-641AFBD477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the GPU</a:t>
            </a:r>
            <a:r>
              <a:rPr lang="en-US" baseline="0" dirty="0" smtClean="0"/>
              <a:t> architecture. </a:t>
            </a:r>
          </a:p>
          <a:p>
            <a:r>
              <a:rPr lang="en-US" baseline="0" dirty="0" smtClean="0"/>
              <a:t>A Streaming multiprocessor is what’s shown here. A GPU has tens of such SMs.</a:t>
            </a:r>
          </a:p>
          <a:p>
            <a:r>
              <a:rPr lang="en-US" baseline="0" dirty="0" smtClean="0"/>
              <a:t>Each SM has many Streaming Processors – shown as Cores in green</a:t>
            </a:r>
          </a:p>
          <a:p>
            <a:r>
              <a:rPr lang="en-US" baseline="0" dirty="0" smtClean="0"/>
              <a:t>There is a large register file that can be used to maintain the context of thousands of in-flight threads</a:t>
            </a:r>
          </a:p>
          <a:p>
            <a:r>
              <a:rPr lang="en-US" baseline="0" dirty="0" smtClean="0"/>
              <a:t>A small Shared Memory and L1 cache is present</a:t>
            </a:r>
          </a:p>
          <a:p>
            <a:r>
              <a:rPr lang="en-US" baseline="0" dirty="0" smtClean="0"/>
              <a:t>High-end GPUs typically have discrete memory which means data has to be moved to the device before the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42337-C645-43DD-8B65-641AFBD477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83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42337-C645-43DD-8B65-641AFBD477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8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42337-C645-43DD-8B65-641AFBD477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7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42337-C645-43DD-8B65-641AFBD477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B94A-6701-4E55-ABD3-1F8FC12C34FC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52BA-C7A8-42C0-A1A4-C28A681D4B18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79E2-E9E8-4235-AF5E-3047A27BE0BA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3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A9C8-F5D6-4586-BAD6-B8A091D17BEA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101698"/>
            <a:ext cx="648072" cy="6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0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EEAE-AB14-46E8-8410-2C5A69B34C88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101698"/>
            <a:ext cx="648072" cy="6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89DF-8C55-46CD-85B0-62FCBAB2966F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52F-2262-46BF-8117-4C3862C2DDFA}" type="datetime1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7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D3D4-4FC5-45DB-88AF-9976443CED45}" type="datetime1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43B1-A03A-4F81-AC7C-01F1E1052A00}" type="datetime1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B117-13D6-4970-B162-263CC3103E04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9377-BE6F-4366-AFE8-1B1C8BDF31F5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32E1-4926-4840-8ED7-6477E5EEA25D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0492-9D88-4525-9CBB-ED21A8A4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5" r:id="rId1"/>
    <p:sldLayoutId id="2147485156" r:id="rId2"/>
    <p:sldLayoutId id="2147485157" r:id="rId3"/>
    <p:sldLayoutId id="2147485158" r:id="rId4"/>
    <p:sldLayoutId id="2147485159" r:id="rId5"/>
    <p:sldLayoutId id="2147485160" r:id="rId6"/>
    <p:sldLayoutId id="2147485161" r:id="rId7"/>
    <p:sldLayoutId id="2147485162" r:id="rId8"/>
    <p:sldLayoutId id="2147485163" r:id="rId9"/>
    <p:sldLayoutId id="2147485164" r:id="rId10"/>
    <p:sldLayoutId id="2147485165" r:id="rId11"/>
    <p:sldLayoutId id="214748516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Fluidic Kernels: Cooperative Execution of </a:t>
            </a:r>
            <a:r>
              <a:rPr lang="en-US" dirty="0" err="1" smtClean="0"/>
              <a:t>OpenCL</a:t>
            </a:r>
            <a:r>
              <a:rPr lang="en-US" dirty="0" smtClean="0"/>
              <a:t> Programs on Multiple Heterogeneous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Prasanna Pandit</a:t>
            </a:r>
          </a:p>
          <a:p>
            <a:r>
              <a:rPr lang="en-US" b="0" dirty="0" smtClean="0">
                <a:solidFill>
                  <a:schemeClr val="tx2"/>
                </a:solidFill>
              </a:rPr>
              <a:t>R. </a:t>
            </a:r>
            <a:r>
              <a:rPr lang="en-US" b="0" dirty="0" err="1" smtClean="0">
                <a:solidFill>
                  <a:schemeClr val="tx2"/>
                </a:solidFill>
              </a:rPr>
              <a:t>Govindarajan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Supercomputer Education and Research Centre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Indian Institute of Science, Bangalore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CGO—2014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949280"/>
            <a:ext cx="648072" cy="6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CPUs and GPUs:</a:t>
            </a:r>
          </a:p>
          <a:p>
            <a:pPr lvl="1"/>
            <a:r>
              <a:rPr lang="en-US" dirty="0" smtClean="0"/>
              <a:t>Different architectures, varying performance</a:t>
            </a:r>
          </a:p>
          <a:p>
            <a:pPr lvl="1"/>
            <a:r>
              <a:rPr lang="en-US" dirty="0" smtClean="0"/>
              <a:t>CPUs have fewer cores, large caches, give good single thread performance</a:t>
            </a:r>
          </a:p>
          <a:p>
            <a:pPr lvl="1"/>
            <a:r>
              <a:rPr lang="en-US" dirty="0" smtClean="0"/>
              <a:t>GPUs emphasize high throughput over single thread performance</a:t>
            </a:r>
          </a:p>
          <a:p>
            <a:pPr lvl="1"/>
            <a:r>
              <a:rPr lang="en-US" dirty="0" smtClean="0"/>
              <a:t>Data transfer overheads for discrete GPUs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71600" y="2608312"/>
            <a:ext cx="7272808" cy="1540768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24743" y="2679750"/>
            <a:ext cx="6771235" cy="14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2800" dirty="0" smtClean="0">
                <a:latin typeface="+mj-lt"/>
              </a:rPr>
              <a:t>How do I run every </a:t>
            </a:r>
            <a:r>
              <a:rPr lang="en-US" sz="2800" dirty="0" err="1" smtClean="0">
                <a:latin typeface="+mj-lt"/>
              </a:rPr>
              <a:t>OpenCL</a:t>
            </a:r>
            <a:r>
              <a:rPr lang="en-US" sz="2800" dirty="0" smtClean="0">
                <a:latin typeface="+mj-lt"/>
              </a:rPr>
              <a:t> kernel across both CPU and GPU to get the best possible performance?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313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Which device should my </a:t>
            </a:r>
            <a:r>
              <a:rPr lang="en-US" sz="2700" dirty="0" err="1" smtClean="0"/>
              <a:t>OpenCL</a:t>
            </a:r>
            <a:r>
              <a:rPr lang="en-US" sz="2700" dirty="0" smtClean="0"/>
              <a:t> program run on?</a:t>
            </a:r>
          </a:p>
          <a:p>
            <a:pPr lvl="1"/>
            <a:r>
              <a:rPr lang="en-US" sz="2400" dirty="0" smtClean="0"/>
              <a:t>Different applications run better on different devices </a:t>
            </a:r>
          </a:p>
          <a:p>
            <a:endParaRPr lang="en-US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241201"/>
              </p:ext>
            </p:extLst>
          </p:nvPr>
        </p:nvGraphicFramePr>
        <p:xfrm>
          <a:off x="685800" y="2492896"/>
          <a:ext cx="4114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" r:id="rId3" imgW="4115160" imgH="3657960" progId="">
                  <p:embed/>
                </p:oleObj>
              </mc:Choice>
              <mc:Fallback>
                <p:oleObj r:id="rId3" imgW="4115160" imgH="365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92896"/>
                        <a:ext cx="4114800" cy="3657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83524"/>
              </p:ext>
            </p:extLst>
          </p:nvPr>
        </p:nvGraphicFramePr>
        <p:xfrm>
          <a:off x="4572000" y="2492896"/>
          <a:ext cx="4343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" r:id="rId5" imgW="4343760" imgH="3657960" progId="">
                  <p:embed/>
                </p:oleObj>
              </mc:Choice>
              <mc:Fallback>
                <p:oleObj r:id="rId5" imgW="4343760" imgH="365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92896"/>
                        <a:ext cx="4343400" cy="3657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0" y="6226175"/>
            <a:ext cx="11430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>
                <a:latin typeface="Arial" charset="0"/>
              </a:rPr>
              <a:t>ATAX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246813" y="6226175"/>
            <a:ext cx="11430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>
                <a:latin typeface="Arial" charset="0"/>
              </a:rPr>
              <a:t>SYR2K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55976" y="4982112"/>
            <a:ext cx="21602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12856" y="4625840"/>
            <a:ext cx="306661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Which device should my </a:t>
            </a:r>
            <a:r>
              <a:rPr lang="en-US" dirty="0" err="1" smtClean="0"/>
              <a:t>OpenCL</a:t>
            </a:r>
            <a:r>
              <a:rPr lang="en-US" dirty="0" smtClean="0"/>
              <a:t> program run on?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Same application</a:t>
            </a:r>
            <a:r>
              <a:rPr lang="en-US" dirty="0" smtClean="0"/>
              <a:t> runs differently on different inputs</a:t>
            </a:r>
          </a:p>
          <a:p>
            <a:endParaRPr lang="en-US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214069"/>
              </p:ext>
            </p:extLst>
          </p:nvPr>
        </p:nvGraphicFramePr>
        <p:xfrm>
          <a:off x="192088" y="2636912"/>
          <a:ext cx="43434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" r:id="rId3" imgW="4343760" imgH="3429360" progId="">
                  <p:embed/>
                </p:oleObj>
              </mc:Choice>
              <mc:Fallback>
                <p:oleObj r:id="rId3" imgW="4343760" imgH="342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2636912"/>
                        <a:ext cx="4343400" cy="342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057400" y="6172200"/>
            <a:ext cx="18256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>
                <a:latin typeface="Arial" charset="0"/>
              </a:rPr>
              <a:t>SYRK (1100)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16625" y="6172200"/>
            <a:ext cx="18256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>
                <a:latin typeface="Arial" charset="0"/>
              </a:rPr>
              <a:t>SYRK (2048)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384335"/>
              </p:ext>
            </p:extLst>
          </p:nvPr>
        </p:nvGraphicFramePr>
        <p:xfrm>
          <a:off x="4343400" y="2643262"/>
          <a:ext cx="4343400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1" r:id="rId5" imgW="4343760" imgH="3474000" progId="">
                  <p:embed/>
                </p:oleObj>
              </mc:Choice>
              <mc:Fallback>
                <p:oleObj r:id="rId5" imgW="4343760" imgH="3474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43262"/>
                        <a:ext cx="4343400" cy="3473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9216" y="4176376"/>
            <a:ext cx="288032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17608" y="4365104"/>
            <a:ext cx="288032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r>
              <a:rPr lang="en-US" dirty="0" smtClean="0"/>
              <a:t>What if my program has multiple kernels, and each likes a different device?</a:t>
            </a:r>
          </a:p>
          <a:p>
            <a:endParaRPr lang="en-US" dirty="0" smtClean="0">
              <a:solidFill>
                <a:srgbClr val="262626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  <a:p>
            <a:endParaRPr lang="en-US" dirty="0" smtClean="0">
              <a:solidFill>
                <a:srgbClr val="262626"/>
              </a:solidFill>
            </a:endParaRP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133975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797152"/>
            <a:ext cx="600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</a:rPr>
              <a:t>Where the data resides is important</a:t>
            </a:r>
            <a:r>
              <a:rPr lang="en-US" sz="2800" dirty="0" smtClean="0">
                <a:solidFill>
                  <a:srgbClr val="262626"/>
                </a:solidFill>
              </a:rPr>
              <a:t>!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It is desired to have a framework which can:</a:t>
            </a:r>
          </a:p>
          <a:p>
            <a:r>
              <a:rPr lang="en-US" dirty="0"/>
              <a:t>identify the best performing work allocation</a:t>
            </a:r>
          </a:p>
          <a:p>
            <a:r>
              <a:rPr lang="en-US" dirty="0"/>
              <a:t>dynamically adapt to different input sizes</a:t>
            </a:r>
          </a:p>
          <a:p>
            <a:r>
              <a:rPr lang="en-US" dirty="0"/>
              <a:t>factor in data transfer costs</a:t>
            </a:r>
          </a:p>
          <a:p>
            <a:r>
              <a:rPr lang="en-US" dirty="0"/>
              <a:t>transparently handle data merging</a:t>
            </a:r>
          </a:p>
          <a:p>
            <a:r>
              <a:rPr lang="en-US" dirty="0"/>
              <a:t>support multiple kernels </a:t>
            </a:r>
          </a:p>
          <a:p>
            <a:r>
              <a:rPr lang="en-US" dirty="0"/>
              <a:t>without requiring prior training or profiling or programmer </a:t>
            </a: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fluidicl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656410" y="3087272"/>
            <a:ext cx="1371600" cy="914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90000" tIns="60876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OpenCL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Device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Runtime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19872" y="4543010"/>
            <a:ext cx="18288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90000" tIns="6440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Device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200400" y="2008188"/>
            <a:ext cx="2286000" cy="685800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Application</a:t>
            </a:r>
          </a:p>
        </p:txBody>
      </p:sp>
      <p:cxnSp>
        <p:nvCxnSpPr>
          <p:cNvPr id="16" name="AutoShape 10"/>
          <p:cNvCxnSpPr>
            <a:cxnSpLocks noChangeShapeType="1"/>
            <a:stCxn id="13" idx="2"/>
          </p:cNvCxnSpPr>
          <p:nvPr/>
        </p:nvCxnSpPr>
        <p:spPr bwMode="auto">
          <a:xfrm>
            <a:off x="4343400" y="2693988"/>
            <a:ext cx="1588" cy="37306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1"/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4334272" y="4001672"/>
            <a:ext cx="7938" cy="54133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1865313" y="4054475"/>
            <a:ext cx="13716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OpenCL </a:t>
            </a: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CPU</a:t>
            </a: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 Runtime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5449888" y="4030663"/>
            <a:ext cx="1371600" cy="914400"/>
          </a:xfrm>
          <a:prstGeom prst="roundRect">
            <a:avLst>
              <a:gd name="adj" fmla="val 16667"/>
            </a:avLst>
          </a:prstGeom>
          <a:solidFill>
            <a:srgbClr val="E6E64C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28775" y="5510213"/>
            <a:ext cx="1828800" cy="914400"/>
          </a:xfrm>
          <a:prstGeom prst="rect">
            <a:avLst/>
          </a:prstGeom>
          <a:solidFill>
            <a:srgbClr val="FF663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CPU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78425" y="5545138"/>
            <a:ext cx="1828800" cy="914400"/>
          </a:xfrm>
          <a:prstGeom prst="rect">
            <a:avLst/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143000" y="3067050"/>
            <a:ext cx="6400800" cy="685800"/>
          </a:xfrm>
          <a:prstGeom prst="roundRect">
            <a:avLst>
              <a:gd name="adj" fmla="val 16667"/>
            </a:avLst>
          </a:prstGeom>
          <a:solidFill>
            <a:srgbClr val="7DA647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FluidiCL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200400" y="2008188"/>
            <a:ext cx="2286000" cy="685800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Application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486400" y="4087813"/>
            <a:ext cx="120015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US" sz="1800">
                <a:latin typeface="Arial" charset="0"/>
              </a:rPr>
              <a:t>OpenCL </a:t>
            </a:r>
          </a:p>
          <a:p>
            <a:pPr algn="ctr">
              <a:lnSpc>
                <a:spcPct val="93000"/>
              </a:lnSpc>
            </a:pPr>
            <a:r>
              <a:rPr lang="en-US" sz="1800">
                <a:latin typeface="Arial" charset="0"/>
              </a:rPr>
              <a:t>GPU</a:t>
            </a:r>
          </a:p>
          <a:p>
            <a:pPr algn="ctr">
              <a:lnSpc>
                <a:spcPct val="93000"/>
              </a:lnSpc>
            </a:pPr>
            <a:r>
              <a:rPr lang="en-US" sz="1800">
                <a:latin typeface="Arial" charset="0"/>
              </a:rPr>
              <a:t> Runtime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635625" y="5773738"/>
            <a:ext cx="9144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US">
                <a:latin typeface="Arial" charset="0"/>
              </a:rPr>
              <a:t>GPU</a:t>
            </a:r>
          </a:p>
        </p:txBody>
      </p:sp>
      <p:cxnSp>
        <p:nvCxnSpPr>
          <p:cNvPr id="16" name="AutoShape 10"/>
          <p:cNvCxnSpPr>
            <a:cxnSpLocks noChangeShapeType="1"/>
            <a:stCxn id="13" idx="2"/>
            <a:endCxn id="12" idx="0"/>
          </p:cNvCxnSpPr>
          <p:nvPr/>
        </p:nvCxnSpPr>
        <p:spPr bwMode="auto">
          <a:xfrm>
            <a:off x="4343400" y="2693988"/>
            <a:ext cx="1588" cy="37306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1"/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2543175" y="4968875"/>
            <a:ext cx="7938" cy="54133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12"/>
          <p:cNvCxnSpPr>
            <a:cxnSpLocks noChangeShapeType="1"/>
            <a:stCxn id="14" idx="2"/>
            <a:endCxn id="11" idx="0"/>
          </p:cNvCxnSpPr>
          <p:nvPr/>
        </p:nvCxnSpPr>
        <p:spPr bwMode="auto">
          <a:xfrm>
            <a:off x="6086475" y="4946650"/>
            <a:ext cx="6350" cy="60007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073775" y="3752850"/>
            <a:ext cx="0" cy="27781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537619" y="3752850"/>
            <a:ext cx="5556" cy="3016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Data transfers to both devices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Two additional buffers on the GPU: one for data coming from the CPU, one to hold an original copy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152650" y="4538663"/>
            <a:ext cx="1152525" cy="103981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032375" y="2962275"/>
            <a:ext cx="1728788" cy="1249363"/>
          </a:xfrm>
          <a:prstGeom prst="roundRect">
            <a:avLst>
              <a:gd name="adj" fmla="val 16667"/>
            </a:avLst>
          </a:prstGeom>
          <a:solidFill>
            <a:srgbClr val="FF663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CPU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380038"/>
            <a:ext cx="2743200" cy="12493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GPU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355850" y="4887913"/>
            <a:ext cx="768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>
                <a:latin typeface="Arial" charset="0"/>
              </a:rPr>
              <a:t>Host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257800" y="3221038"/>
            <a:ext cx="384175" cy="207962"/>
          </a:xfrm>
          <a:prstGeom prst="rect">
            <a:avLst/>
          </a:prstGeom>
          <a:solidFill>
            <a:srgbClr val="77295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257800" y="5507038"/>
            <a:ext cx="384175" cy="207962"/>
          </a:xfrm>
          <a:prstGeom prst="rect">
            <a:avLst/>
          </a:prstGeom>
          <a:solidFill>
            <a:srgbClr val="77295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629400" y="5507038"/>
            <a:ext cx="384175" cy="207962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943600" y="5507038"/>
            <a:ext cx="384175" cy="207962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45188" y="5514975"/>
            <a:ext cx="384175" cy="207963"/>
          </a:xfrm>
          <a:prstGeom prst="rect">
            <a:avLst/>
          </a:prstGeom>
          <a:solidFill>
            <a:srgbClr val="77295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12"/>
          <p:cNvCxnSpPr>
            <a:cxnSpLocks noChangeShapeType="1"/>
            <a:stCxn id="10" idx="2"/>
            <a:endCxn id="13" idx="2"/>
          </p:cNvCxnSpPr>
          <p:nvPr/>
        </p:nvCxnSpPr>
        <p:spPr bwMode="auto">
          <a:xfrm>
            <a:off x="5449888" y="5715000"/>
            <a:ext cx="687387" cy="9525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6769" y="5661248"/>
            <a:ext cx="52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Twin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44208" y="5661248"/>
            <a:ext cx="830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CPUData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20768" y="5661779"/>
            <a:ext cx="847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GPUData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50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The Problem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The </a:t>
            </a:r>
            <a:r>
              <a:rPr lang="en-US" dirty="0" err="1" smtClean="0">
                <a:solidFill>
                  <a:srgbClr val="262626"/>
                </a:solidFill>
              </a:rPr>
              <a:t>FluidiCL</a:t>
            </a:r>
            <a:r>
              <a:rPr lang="en-US" dirty="0" smtClean="0">
                <a:solidFill>
                  <a:srgbClr val="262626"/>
                </a:solidFill>
              </a:rPr>
              <a:t> Runtime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Optimizations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Results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682750" y="2013992"/>
            <a:ext cx="1143000" cy="457200"/>
          </a:xfrm>
          <a:prstGeom prst="roundRect">
            <a:avLst>
              <a:gd name="adj" fmla="val 16667"/>
            </a:avLst>
          </a:prstGeom>
          <a:solidFill>
            <a:srgbClr val="FF808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Start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33513" y="2928392"/>
            <a:ext cx="1670050" cy="1828800"/>
          </a:xfrm>
          <a:prstGeom prst="diamond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Is </a:t>
            </a: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work-group</a:t>
            </a: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within </a:t>
            </a: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range?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30300" y="5106442"/>
            <a:ext cx="2286000" cy="457200"/>
          </a:xfrm>
          <a:prstGeom prst="rect">
            <a:avLst/>
          </a:prstGeom>
          <a:solidFill>
            <a:srgbClr val="C0C0C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Execute Kernel Code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19263" y="5817642"/>
            <a:ext cx="1143000" cy="539750"/>
          </a:xfrm>
          <a:prstGeom prst="roundRect">
            <a:avLst>
              <a:gd name="adj" fmla="val 16667"/>
            </a:avLst>
          </a:prstGeom>
          <a:solidFill>
            <a:srgbClr val="FF808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Exit</a:t>
            </a:r>
          </a:p>
        </p:txBody>
      </p:sp>
      <p:cxnSp>
        <p:nvCxnSpPr>
          <p:cNvPr id="9" name="AutoShape 6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2254250" y="2471192"/>
            <a:ext cx="14288" cy="4572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2268538" y="4757192"/>
            <a:ext cx="6350" cy="34925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2273300" y="5563642"/>
            <a:ext cx="17463" cy="2540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6" idx="3"/>
            <a:endCxn id="8" idx="3"/>
          </p:cNvCxnSpPr>
          <p:nvPr/>
        </p:nvCxnSpPr>
        <p:spPr bwMode="auto">
          <a:xfrm flipH="1">
            <a:off x="2862263" y="3842792"/>
            <a:ext cx="241300" cy="2244725"/>
          </a:xfrm>
          <a:prstGeom prst="bentConnector3">
            <a:avLst>
              <a:gd name="adj1" fmla="val -287039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74800" y="4757192"/>
            <a:ext cx="4889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400">
                <a:latin typeface="Arial" charset="0"/>
              </a:rPr>
              <a:t>Yes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62467" y="4299991"/>
            <a:ext cx="40957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400" dirty="0">
                <a:latin typeface="Arial" charset="0"/>
              </a:rPr>
              <a:t>No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859463" y="2013992"/>
            <a:ext cx="1143000" cy="457200"/>
          </a:xfrm>
          <a:prstGeom prst="roundRect">
            <a:avLst>
              <a:gd name="adj" fmla="val 16667"/>
            </a:avLst>
          </a:prstGeom>
          <a:solidFill>
            <a:srgbClr val="FF808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Start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461000" y="2928392"/>
            <a:ext cx="1962150" cy="1828800"/>
          </a:xfrm>
          <a:prstGeom prst="diamond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99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Has</a:t>
            </a: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work-group</a:t>
            </a: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finished</a:t>
            </a: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on</a:t>
            </a: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CPU</a:t>
            </a:r>
          </a:p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?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07013" y="5106442"/>
            <a:ext cx="2286000" cy="457200"/>
          </a:xfrm>
          <a:prstGeom prst="rect">
            <a:avLst/>
          </a:prstGeom>
          <a:solidFill>
            <a:srgbClr val="C0C0C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Execute Kernel Code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5894388" y="5817642"/>
            <a:ext cx="1143000" cy="539750"/>
          </a:xfrm>
          <a:prstGeom prst="roundRect">
            <a:avLst>
              <a:gd name="adj" fmla="val 16667"/>
            </a:avLst>
          </a:prstGeom>
          <a:solidFill>
            <a:srgbClr val="FF808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Exit</a:t>
            </a:r>
          </a:p>
        </p:txBody>
      </p:sp>
      <p:cxnSp>
        <p:nvCxnSpPr>
          <p:cNvPr id="19" name="AutoShape 16"/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6430963" y="2471192"/>
            <a:ext cx="12700" cy="4572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6442075" y="4757192"/>
            <a:ext cx="7938" cy="34925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8"/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6450013" y="5563642"/>
            <a:ext cx="17462" cy="2540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  <a:stCxn id="16" idx="3"/>
            <a:endCxn id="18" idx="3"/>
          </p:cNvCxnSpPr>
          <p:nvPr/>
        </p:nvCxnSpPr>
        <p:spPr bwMode="auto">
          <a:xfrm flipH="1">
            <a:off x="7037388" y="3842792"/>
            <a:ext cx="385762" cy="2244725"/>
          </a:xfrm>
          <a:prstGeom prst="bentConnector3">
            <a:avLst>
              <a:gd name="adj1" fmla="val -140630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449498" y="4299992"/>
            <a:ext cx="4889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400" dirty="0">
                <a:latin typeface="Arial" charset="0"/>
              </a:rPr>
              <a:t>Yes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002338" y="4757192"/>
            <a:ext cx="40957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400">
                <a:latin typeface="Arial" charset="0"/>
              </a:rPr>
              <a:t>No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481138" y="1556792"/>
            <a:ext cx="16541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dirty="0">
                <a:latin typeface="Arial" charset="0"/>
              </a:rPr>
              <a:t>CPU Kernel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657850" y="1556792"/>
            <a:ext cx="16700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>
                <a:latin typeface="Arial" charset="0"/>
              </a:rPr>
              <a:t>GPU Kernel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Execution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0" y="2743200"/>
            <a:ext cx="2286000" cy="457200"/>
          </a:xfrm>
          <a:prstGeom prst="rect">
            <a:avLst/>
          </a:prstGeom>
          <a:solidFill>
            <a:srgbClr val="AEA79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57800" y="2743200"/>
            <a:ext cx="1600200" cy="2057400"/>
          </a:xfrm>
          <a:prstGeom prst="rect">
            <a:avLst/>
          </a:prstGeom>
          <a:solidFill>
            <a:srgbClr val="00AE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257800" y="4997450"/>
            <a:ext cx="1600200" cy="228600"/>
          </a:xfrm>
          <a:prstGeom prst="rect">
            <a:avLst/>
          </a:prstGeom>
          <a:solidFill>
            <a:srgbClr val="FF808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 noChangeArrowheads="1"/>
          </p:cNvSpPr>
          <p:nvPr/>
        </p:nvSpPr>
        <p:spPr bwMode="auto">
          <a:xfrm>
            <a:off x="2286000" y="2286000"/>
            <a:ext cx="1588" cy="457200"/>
          </a:xfrm>
          <a:custGeom>
            <a:avLst/>
            <a:gdLst>
              <a:gd name="T0" fmla="*/ 0 w 1"/>
              <a:gd name="T1" fmla="*/ 0 h 1271"/>
              <a:gd name="T2" fmla="*/ 0 w 1"/>
              <a:gd name="T3" fmla="*/ 1270 h 12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71">
                <a:moveTo>
                  <a:pt x="0" y="0"/>
                </a:moveTo>
                <a:lnTo>
                  <a:pt x="0" y="1270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/>
        </p:nvSpPr>
        <p:spPr bwMode="auto">
          <a:xfrm>
            <a:off x="6059488" y="2286000"/>
            <a:ext cx="1587" cy="457200"/>
          </a:xfrm>
          <a:custGeom>
            <a:avLst/>
            <a:gdLst>
              <a:gd name="T0" fmla="*/ 0 w 1"/>
              <a:gd name="T1" fmla="*/ 0 h 1271"/>
              <a:gd name="T2" fmla="*/ 0 w 1"/>
              <a:gd name="T3" fmla="*/ 1270 h 12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71">
                <a:moveTo>
                  <a:pt x="0" y="0"/>
                </a:moveTo>
                <a:lnTo>
                  <a:pt x="0" y="1270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064250" y="5226050"/>
            <a:ext cx="1588" cy="685800"/>
          </a:xfrm>
          <a:custGeom>
            <a:avLst/>
            <a:gdLst>
              <a:gd name="T0" fmla="*/ 0 w 1"/>
              <a:gd name="T1" fmla="*/ 0 h 1906"/>
              <a:gd name="T2" fmla="*/ 0 w 1"/>
              <a:gd name="T3" fmla="*/ 1905 h 19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06">
                <a:moveTo>
                  <a:pt x="0" y="0"/>
                </a:moveTo>
                <a:lnTo>
                  <a:pt x="0" y="1905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8"/>
          <p:cNvSpPr>
            <a:spLocks noChangeArrowheads="1"/>
          </p:cNvSpPr>
          <p:nvPr/>
        </p:nvSpPr>
        <p:spPr bwMode="auto">
          <a:xfrm>
            <a:off x="6045200" y="4786313"/>
            <a:ext cx="1588" cy="228600"/>
          </a:xfrm>
          <a:custGeom>
            <a:avLst/>
            <a:gdLst>
              <a:gd name="T0" fmla="*/ 0 w 1"/>
              <a:gd name="T1" fmla="*/ 0 h 636"/>
              <a:gd name="T2" fmla="*/ 0 w 1"/>
              <a:gd name="T3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36">
                <a:moveTo>
                  <a:pt x="0" y="0"/>
                </a:moveTo>
                <a:lnTo>
                  <a:pt x="0" y="635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2286000" y="3200400"/>
            <a:ext cx="2971800" cy="228600"/>
          </a:xfrm>
          <a:custGeom>
            <a:avLst/>
            <a:gdLst>
              <a:gd name="T0" fmla="*/ 0 w 8256"/>
              <a:gd name="T1" fmla="*/ 0 h 636"/>
              <a:gd name="T2" fmla="*/ 8255 w 8256"/>
              <a:gd name="T3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56" h="636">
                <a:moveTo>
                  <a:pt x="0" y="0"/>
                </a:moveTo>
                <a:lnTo>
                  <a:pt x="8255" y="63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2286000" y="3886200"/>
            <a:ext cx="2971800" cy="228600"/>
          </a:xfrm>
          <a:custGeom>
            <a:avLst/>
            <a:gdLst>
              <a:gd name="T0" fmla="*/ 0 w 8256"/>
              <a:gd name="T1" fmla="*/ 0 h 636"/>
              <a:gd name="T2" fmla="*/ 8255 w 8256"/>
              <a:gd name="T3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56" h="636">
                <a:moveTo>
                  <a:pt x="0" y="0"/>
                </a:moveTo>
                <a:lnTo>
                  <a:pt x="8255" y="63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2300288" y="4557713"/>
            <a:ext cx="2957512" cy="242887"/>
          </a:xfrm>
          <a:custGeom>
            <a:avLst/>
            <a:gdLst>
              <a:gd name="T0" fmla="*/ 0 w 8217"/>
              <a:gd name="T1" fmla="*/ 0 h 675"/>
              <a:gd name="T2" fmla="*/ 8216 w 8217"/>
              <a:gd name="T3" fmla="*/ 674 h 67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17" h="675">
                <a:moveTo>
                  <a:pt x="0" y="0"/>
                </a:moveTo>
                <a:lnTo>
                  <a:pt x="8216" y="674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772816" y="1737919"/>
            <a:ext cx="11430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US" dirty="0">
                <a:latin typeface="Arial" charset="0"/>
              </a:rPr>
              <a:t>CPU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652120" y="1737920"/>
            <a:ext cx="9144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US" dirty="0">
                <a:latin typeface="Arial" charset="0"/>
              </a:rPr>
              <a:t>GPU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858000" y="4941888"/>
            <a:ext cx="16002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9112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600">
                <a:latin typeface="Arial" charset="0"/>
              </a:rPr>
              <a:t>Data Merge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106488" y="2813050"/>
            <a:ext cx="2384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 dirty="0">
                <a:latin typeface="Arial" charset="0"/>
              </a:rPr>
              <a:t>Subkernel1 (</a:t>
            </a:r>
            <a:r>
              <a:rPr lang="en-US" sz="1800" dirty="0" smtClean="0">
                <a:latin typeface="Arial" charset="0"/>
              </a:rPr>
              <a:t>450-499)</a:t>
            </a:r>
            <a:endParaRPr lang="en-US" sz="1800" dirty="0">
              <a:latin typeface="Arial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286000" y="5257800"/>
            <a:ext cx="3657600" cy="228600"/>
          </a:xfrm>
          <a:custGeom>
            <a:avLst/>
            <a:gdLst>
              <a:gd name="T0" fmla="*/ 10160 w 10161"/>
              <a:gd name="T1" fmla="*/ 0 h 636"/>
              <a:gd name="T2" fmla="*/ 0 w 10161"/>
              <a:gd name="T3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61" h="636">
                <a:moveTo>
                  <a:pt x="10160" y="0"/>
                </a:moveTo>
                <a:lnTo>
                  <a:pt x="0" y="63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429000" y="2971800"/>
            <a:ext cx="1828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>
                <a:latin typeface="Arial" charset="0"/>
              </a:rPr>
              <a:t>Data+Status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429000" y="3657600"/>
            <a:ext cx="1828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>
                <a:latin typeface="Arial" charset="0"/>
              </a:rPr>
              <a:t>Data+Status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429000" y="4343400"/>
            <a:ext cx="1828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>
                <a:latin typeface="Arial" charset="0"/>
              </a:rPr>
              <a:t>Data+Status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886200" y="5368925"/>
            <a:ext cx="685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>
                <a:latin typeface="Arial" charset="0"/>
              </a:rPr>
              <a:t>Data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5257800" y="2743200"/>
            <a:ext cx="1600200" cy="2743200"/>
          </a:xfrm>
          <a:prstGeom prst="rect">
            <a:avLst/>
          </a:prstGeom>
          <a:solidFill>
            <a:srgbClr val="00AE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286000" y="3200400"/>
            <a:ext cx="1588" cy="2743200"/>
          </a:xfrm>
          <a:custGeom>
            <a:avLst/>
            <a:gdLst>
              <a:gd name="T0" fmla="*/ 0 w 1"/>
              <a:gd name="T1" fmla="*/ 0 h 7621"/>
              <a:gd name="T2" fmla="*/ 0 w 1"/>
              <a:gd name="T3" fmla="*/ 7620 h 76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621">
                <a:moveTo>
                  <a:pt x="0" y="0"/>
                </a:moveTo>
                <a:lnTo>
                  <a:pt x="0" y="7620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143000" y="3429000"/>
            <a:ext cx="2286000" cy="457200"/>
          </a:xfrm>
          <a:prstGeom prst="rect">
            <a:avLst/>
          </a:prstGeom>
          <a:solidFill>
            <a:srgbClr val="AEA79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143000" y="4114800"/>
            <a:ext cx="2286000" cy="457200"/>
          </a:xfrm>
          <a:prstGeom prst="rect">
            <a:avLst/>
          </a:prstGeom>
          <a:solidFill>
            <a:srgbClr val="AEA79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1143000" y="4803775"/>
            <a:ext cx="2286000" cy="457200"/>
          </a:xfrm>
          <a:prstGeom prst="rect">
            <a:avLst/>
          </a:prstGeom>
          <a:solidFill>
            <a:srgbClr val="AEA79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1106488" y="3500438"/>
            <a:ext cx="2384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 dirty="0">
                <a:latin typeface="Arial" charset="0"/>
              </a:rPr>
              <a:t>Subkernel2 (</a:t>
            </a:r>
            <a:r>
              <a:rPr lang="en-US" sz="1800" dirty="0" smtClean="0">
                <a:latin typeface="Arial" charset="0"/>
              </a:rPr>
              <a:t>400-449)</a:t>
            </a:r>
            <a:endParaRPr lang="en-US" sz="1800" dirty="0">
              <a:latin typeface="Arial" charset="0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106488" y="4189413"/>
            <a:ext cx="2384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 dirty="0">
                <a:latin typeface="Arial" charset="0"/>
              </a:rPr>
              <a:t>Subkernel3 (</a:t>
            </a:r>
            <a:r>
              <a:rPr lang="en-US" sz="1800" dirty="0" smtClean="0">
                <a:latin typeface="Arial" charset="0"/>
              </a:rPr>
              <a:t>350-399)</a:t>
            </a:r>
            <a:endParaRPr lang="en-US" sz="1800" dirty="0">
              <a:latin typeface="Arial" charset="0"/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109663" y="4872038"/>
            <a:ext cx="2384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 dirty="0">
                <a:latin typeface="Arial" charset="0"/>
              </a:rPr>
              <a:t>Subkernel4 (</a:t>
            </a:r>
            <a:r>
              <a:rPr lang="en-US" sz="1800" dirty="0" smtClean="0">
                <a:latin typeface="Arial" charset="0"/>
              </a:rPr>
              <a:t>300-349)</a:t>
            </a:r>
            <a:endParaRPr lang="en-US" sz="1800" dirty="0">
              <a:latin typeface="Arial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29808" y="2813050"/>
            <a:ext cx="1474440" cy="504826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 – 99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29808" y="4516437"/>
            <a:ext cx="1474440" cy="266750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00 – 349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9808" y="3329696"/>
            <a:ext cx="1474440" cy="576064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 – 199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29808" y="3919408"/>
            <a:ext cx="1474440" cy="597733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 – 299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971600" y="3356992"/>
            <a:ext cx="6629400" cy="182880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1324744" y="3428430"/>
            <a:ext cx="6172200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  <a:buFont typeface="Arial" charset="0"/>
              <a:buChar char="•"/>
            </a:pPr>
            <a:r>
              <a:rPr lang="en-US" dirty="0">
                <a:latin typeface="Arial" charset="0"/>
              </a:rPr>
              <a:t> CPU </a:t>
            </a:r>
            <a:r>
              <a:rPr lang="en-US" dirty="0" err="1">
                <a:latin typeface="Arial" charset="0"/>
              </a:rPr>
              <a:t>subkernel</a:t>
            </a:r>
            <a:r>
              <a:rPr lang="en-US" dirty="0">
                <a:latin typeface="Arial" charset="0"/>
              </a:rPr>
              <a:t> considered complete only if data reaches the GPU</a:t>
            </a:r>
          </a:p>
          <a:p>
            <a:pPr>
              <a:lnSpc>
                <a:spcPct val="93000"/>
              </a:lnSpc>
              <a:buFont typeface="Arial" charset="0"/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93000"/>
              </a:lnSpc>
              <a:buFont typeface="Arial" charset="0"/>
              <a:buChar char="•"/>
            </a:pPr>
            <a:r>
              <a:rPr lang="en-US" dirty="0">
                <a:latin typeface="Arial" charset="0"/>
              </a:rPr>
              <a:t> Duplicate execution of work-groups legal as long as results are chosen carefully</a:t>
            </a:r>
          </a:p>
        </p:txBody>
      </p:sp>
    </p:spTree>
    <p:extLst>
      <p:ext uri="{BB962C8B-B14F-4D97-AF65-F5344CB8AC3E}">
        <p14:creationId xmlns:p14="http://schemas.microsoft.com/office/powerpoint/2010/main" val="4466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4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4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8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 build="allAtOnce"/>
      <p:bldP spid="19" grpId="0"/>
      <p:bldP spid="20" grpId="0" animBg="1"/>
      <p:bldP spid="20" grpId="1" animBg="1"/>
      <p:bldP spid="21" grpId="0"/>
      <p:bldP spid="22" grpId="0"/>
      <p:bldP spid="23" grpId="0"/>
      <p:bldP spid="24" grpId="0"/>
      <p:bldP spid="25" grpId="0" animBg="1"/>
      <p:bldP spid="25" grpId="1" animBg="1"/>
      <p:bldP spid="25" grpId="2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2" grpId="0"/>
      <p:bldP spid="33" grpId="0"/>
      <p:bldP spid="4" grpId="0" animBg="1"/>
      <p:bldP spid="44" grpId="0" animBg="1"/>
      <p:bldP spid="46" grpId="0" animBg="1"/>
      <p:bldP spid="47" grpId="0" animBg="1"/>
      <p:bldP spid="39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Execution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0" y="2743200"/>
            <a:ext cx="2286000" cy="457200"/>
          </a:xfrm>
          <a:prstGeom prst="rect">
            <a:avLst/>
          </a:prstGeom>
          <a:solidFill>
            <a:srgbClr val="AEA79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57800" y="2743200"/>
            <a:ext cx="1600200" cy="2057400"/>
          </a:xfrm>
          <a:prstGeom prst="rect">
            <a:avLst/>
          </a:prstGeom>
          <a:solidFill>
            <a:srgbClr val="00AE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257800" y="4997450"/>
            <a:ext cx="1600200" cy="228600"/>
          </a:xfrm>
          <a:prstGeom prst="rect">
            <a:avLst/>
          </a:prstGeom>
          <a:solidFill>
            <a:srgbClr val="FF808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 noChangeArrowheads="1"/>
          </p:cNvSpPr>
          <p:nvPr/>
        </p:nvSpPr>
        <p:spPr bwMode="auto">
          <a:xfrm>
            <a:off x="2286000" y="2286000"/>
            <a:ext cx="1588" cy="457200"/>
          </a:xfrm>
          <a:custGeom>
            <a:avLst/>
            <a:gdLst>
              <a:gd name="T0" fmla="*/ 0 w 1"/>
              <a:gd name="T1" fmla="*/ 0 h 1271"/>
              <a:gd name="T2" fmla="*/ 0 w 1"/>
              <a:gd name="T3" fmla="*/ 1270 h 12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71">
                <a:moveTo>
                  <a:pt x="0" y="0"/>
                </a:moveTo>
                <a:lnTo>
                  <a:pt x="0" y="1270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/>
        </p:nvSpPr>
        <p:spPr bwMode="auto">
          <a:xfrm>
            <a:off x="6059488" y="2286000"/>
            <a:ext cx="1587" cy="457200"/>
          </a:xfrm>
          <a:custGeom>
            <a:avLst/>
            <a:gdLst>
              <a:gd name="T0" fmla="*/ 0 w 1"/>
              <a:gd name="T1" fmla="*/ 0 h 1271"/>
              <a:gd name="T2" fmla="*/ 0 w 1"/>
              <a:gd name="T3" fmla="*/ 1270 h 12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71">
                <a:moveTo>
                  <a:pt x="0" y="0"/>
                </a:moveTo>
                <a:lnTo>
                  <a:pt x="0" y="1270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064250" y="5226050"/>
            <a:ext cx="1588" cy="685800"/>
          </a:xfrm>
          <a:custGeom>
            <a:avLst/>
            <a:gdLst>
              <a:gd name="T0" fmla="*/ 0 w 1"/>
              <a:gd name="T1" fmla="*/ 0 h 1906"/>
              <a:gd name="T2" fmla="*/ 0 w 1"/>
              <a:gd name="T3" fmla="*/ 1905 h 19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06">
                <a:moveTo>
                  <a:pt x="0" y="0"/>
                </a:moveTo>
                <a:lnTo>
                  <a:pt x="0" y="1905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8"/>
          <p:cNvSpPr>
            <a:spLocks noChangeArrowheads="1"/>
          </p:cNvSpPr>
          <p:nvPr/>
        </p:nvSpPr>
        <p:spPr bwMode="auto">
          <a:xfrm>
            <a:off x="6045200" y="4786313"/>
            <a:ext cx="1588" cy="228600"/>
          </a:xfrm>
          <a:custGeom>
            <a:avLst/>
            <a:gdLst>
              <a:gd name="T0" fmla="*/ 0 w 1"/>
              <a:gd name="T1" fmla="*/ 0 h 636"/>
              <a:gd name="T2" fmla="*/ 0 w 1"/>
              <a:gd name="T3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36">
                <a:moveTo>
                  <a:pt x="0" y="0"/>
                </a:moveTo>
                <a:lnTo>
                  <a:pt x="0" y="635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2286000" y="3200400"/>
            <a:ext cx="2971800" cy="228600"/>
          </a:xfrm>
          <a:custGeom>
            <a:avLst/>
            <a:gdLst>
              <a:gd name="T0" fmla="*/ 0 w 8256"/>
              <a:gd name="T1" fmla="*/ 0 h 636"/>
              <a:gd name="T2" fmla="*/ 8255 w 8256"/>
              <a:gd name="T3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56" h="636">
                <a:moveTo>
                  <a:pt x="0" y="0"/>
                </a:moveTo>
                <a:lnTo>
                  <a:pt x="8255" y="63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2286000" y="3886200"/>
            <a:ext cx="2971800" cy="228600"/>
          </a:xfrm>
          <a:custGeom>
            <a:avLst/>
            <a:gdLst>
              <a:gd name="T0" fmla="*/ 0 w 8256"/>
              <a:gd name="T1" fmla="*/ 0 h 636"/>
              <a:gd name="T2" fmla="*/ 8255 w 8256"/>
              <a:gd name="T3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56" h="636">
                <a:moveTo>
                  <a:pt x="0" y="0"/>
                </a:moveTo>
                <a:lnTo>
                  <a:pt x="8255" y="63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2300288" y="4557713"/>
            <a:ext cx="2957512" cy="242887"/>
          </a:xfrm>
          <a:custGeom>
            <a:avLst/>
            <a:gdLst>
              <a:gd name="T0" fmla="*/ 0 w 8217"/>
              <a:gd name="T1" fmla="*/ 0 h 675"/>
              <a:gd name="T2" fmla="*/ 8216 w 8217"/>
              <a:gd name="T3" fmla="*/ 674 h 67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17" h="675">
                <a:moveTo>
                  <a:pt x="0" y="0"/>
                </a:moveTo>
                <a:lnTo>
                  <a:pt x="8216" y="674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772816" y="1737919"/>
            <a:ext cx="11430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US" dirty="0">
                <a:latin typeface="Arial" charset="0"/>
              </a:rPr>
              <a:t>CPU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652120" y="1737920"/>
            <a:ext cx="9144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US" dirty="0">
                <a:latin typeface="Arial" charset="0"/>
              </a:rPr>
              <a:t>GPU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106488" y="2813050"/>
            <a:ext cx="2384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 dirty="0">
                <a:latin typeface="Arial" charset="0"/>
              </a:rPr>
              <a:t>Subkernel1 (</a:t>
            </a:r>
            <a:r>
              <a:rPr lang="en-US" sz="1800" dirty="0" smtClean="0">
                <a:latin typeface="Arial" charset="0"/>
              </a:rPr>
              <a:t>450-499)</a:t>
            </a:r>
            <a:endParaRPr lang="en-US" sz="1800" dirty="0">
              <a:latin typeface="Arial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429000" y="2971800"/>
            <a:ext cx="1828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>
                <a:latin typeface="Arial" charset="0"/>
              </a:rPr>
              <a:t>Data+Status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429000" y="3657600"/>
            <a:ext cx="1828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>
                <a:latin typeface="Arial" charset="0"/>
              </a:rPr>
              <a:t>Data+Status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429000" y="4343400"/>
            <a:ext cx="1828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>
                <a:latin typeface="Arial" charset="0"/>
              </a:rPr>
              <a:t>Data+Status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5257800" y="2743200"/>
            <a:ext cx="1600200" cy="2743200"/>
          </a:xfrm>
          <a:prstGeom prst="rect">
            <a:avLst/>
          </a:prstGeom>
          <a:solidFill>
            <a:srgbClr val="00AE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286000" y="3200400"/>
            <a:ext cx="1588" cy="2743200"/>
          </a:xfrm>
          <a:custGeom>
            <a:avLst/>
            <a:gdLst>
              <a:gd name="T0" fmla="*/ 0 w 1"/>
              <a:gd name="T1" fmla="*/ 0 h 7621"/>
              <a:gd name="T2" fmla="*/ 0 w 1"/>
              <a:gd name="T3" fmla="*/ 7620 h 76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621">
                <a:moveTo>
                  <a:pt x="0" y="0"/>
                </a:moveTo>
                <a:lnTo>
                  <a:pt x="0" y="7620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143000" y="3429000"/>
            <a:ext cx="2286000" cy="457200"/>
          </a:xfrm>
          <a:prstGeom prst="rect">
            <a:avLst/>
          </a:prstGeom>
          <a:solidFill>
            <a:srgbClr val="AEA79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143000" y="4114800"/>
            <a:ext cx="2286000" cy="457200"/>
          </a:xfrm>
          <a:prstGeom prst="rect">
            <a:avLst/>
          </a:prstGeom>
          <a:solidFill>
            <a:srgbClr val="AEA79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1143000" y="4803775"/>
            <a:ext cx="2286000" cy="457200"/>
          </a:xfrm>
          <a:prstGeom prst="rect">
            <a:avLst/>
          </a:prstGeom>
          <a:solidFill>
            <a:srgbClr val="AEA79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1106488" y="3500438"/>
            <a:ext cx="2384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 dirty="0">
                <a:latin typeface="Arial" charset="0"/>
              </a:rPr>
              <a:t>Subkernel2 (</a:t>
            </a:r>
            <a:r>
              <a:rPr lang="en-US" sz="1800" dirty="0" smtClean="0">
                <a:latin typeface="Arial" charset="0"/>
              </a:rPr>
              <a:t>400-449)</a:t>
            </a:r>
            <a:endParaRPr lang="en-US" sz="1800" dirty="0">
              <a:latin typeface="Arial" charset="0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106488" y="4189413"/>
            <a:ext cx="2384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 dirty="0">
                <a:latin typeface="Arial" charset="0"/>
              </a:rPr>
              <a:t>Subkernel3 (</a:t>
            </a:r>
            <a:r>
              <a:rPr lang="en-US" sz="1800" dirty="0" smtClean="0">
                <a:latin typeface="Arial" charset="0"/>
              </a:rPr>
              <a:t>350-399)</a:t>
            </a:r>
            <a:endParaRPr lang="en-US" sz="1800" dirty="0">
              <a:latin typeface="Arial" charset="0"/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109663" y="4872038"/>
            <a:ext cx="2384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800" dirty="0">
                <a:latin typeface="Arial" charset="0"/>
              </a:rPr>
              <a:t>Subkernel4 (</a:t>
            </a:r>
            <a:r>
              <a:rPr lang="en-US" sz="1800" dirty="0" smtClean="0">
                <a:latin typeface="Arial" charset="0"/>
              </a:rPr>
              <a:t>300-349)</a:t>
            </a:r>
            <a:endParaRPr lang="en-US" sz="1800" dirty="0">
              <a:latin typeface="Arial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29808" y="2813050"/>
            <a:ext cx="1474440" cy="504826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 – 99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29808" y="4516437"/>
            <a:ext cx="1474440" cy="266750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00 – 349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9808" y="3329696"/>
            <a:ext cx="1474440" cy="576064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 – 199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29808" y="3919408"/>
            <a:ext cx="1474440" cy="597733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 – 299</a:t>
            </a:r>
          </a:p>
        </p:txBody>
      </p:sp>
    </p:spTree>
    <p:extLst>
      <p:ext uri="{BB962C8B-B14F-4D97-AF65-F5344CB8AC3E}">
        <p14:creationId xmlns:p14="http://schemas.microsoft.com/office/powerpoint/2010/main" val="38658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1050" y="1992313"/>
            <a:ext cx="7480300" cy="39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2514600"/>
            <a:ext cx="685800" cy="457200"/>
          </a:xfrm>
          <a:prstGeom prst="rect">
            <a:avLst/>
          </a:prstGeom>
          <a:solidFill>
            <a:srgbClr val="47B8B8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92263" y="2514600"/>
            <a:ext cx="685800" cy="457200"/>
          </a:xfrm>
          <a:prstGeom prst="rect">
            <a:avLst/>
          </a:prstGeom>
          <a:solidFill>
            <a:srgbClr val="FF663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4413" y="2514600"/>
            <a:ext cx="685800" cy="457200"/>
          </a:xfrm>
          <a:prstGeom prst="rect">
            <a:avLst/>
          </a:prstGeom>
          <a:solidFill>
            <a:srgbClr val="47B8B8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60688" y="2514600"/>
            <a:ext cx="685800" cy="457200"/>
          </a:xfrm>
          <a:prstGeom prst="rect">
            <a:avLst/>
          </a:prstGeom>
          <a:solidFill>
            <a:srgbClr val="FF663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14400" y="4314825"/>
            <a:ext cx="685800" cy="457200"/>
          </a:xfrm>
          <a:prstGeom prst="rect">
            <a:avLst/>
          </a:prstGeom>
          <a:solidFill>
            <a:srgbClr val="47B8B8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92263" y="4314825"/>
            <a:ext cx="685800" cy="457200"/>
          </a:xfrm>
          <a:prstGeom prst="rect">
            <a:avLst/>
          </a:prstGeom>
          <a:solidFill>
            <a:srgbClr val="47B8B8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282825" y="4314825"/>
            <a:ext cx="685800" cy="457200"/>
          </a:xfrm>
          <a:prstGeom prst="rect">
            <a:avLst/>
          </a:prstGeom>
          <a:solidFill>
            <a:srgbClr val="47B8B8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960688" y="4314825"/>
            <a:ext cx="685800" cy="457200"/>
          </a:xfrm>
          <a:prstGeom prst="rect">
            <a:avLst/>
          </a:prstGeom>
          <a:solidFill>
            <a:srgbClr val="47B8B8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233988" y="3235325"/>
            <a:ext cx="685800" cy="457200"/>
          </a:xfrm>
          <a:prstGeom prst="rect">
            <a:avLst/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911850" y="3233738"/>
            <a:ext cx="685800" cy="457200"/>
          </a:xfrm>
          <a:prstGeom prst="rect">
            <a:avLst/>
          </a:prstGeom>
          <a:solidFill>
            <a:srgbClr val="47B8B8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602413" y="3235325"/>
            <a:ext cx="685800" cy="457200"/>
          </a:xfrm>
          <a:prstGeom prst="rect">
            <a:avLst/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280275" y="3233738"/>
            <a:ext cx="685800" cy="457200"/>
          </a:xfrm>
          <a:prstGeom prst="rect">
            <a:avLst/>
          </a:prstGeom>
          <a:solidFill>
            <a:srgbClr val="47B8B8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900738" y="3228975"/>
            <a:ext cx="685800" cy="457200"/>
          </a:xfrm>
          <a:prstGeom prst="rect">
            <a:avLst/>
          </a:prstGeom>
          <a:solidFill>
            <a:srgbClr val="FF663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280275" y="3246438"/>
            <a:ext cx="685800" cy="457200"/>
          </a:xfrm>
          <a:prstGeom prst="rect">
            <a:avLst/>
          </a:prstGeom>
          <a:solidFill>
            <a:srgbClr val="FF663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914400" y="2057400"/>
            <a:ext cx="297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US" dirty="0" err="1" smtClean="0">
                <a:latin typeface="Arial" charset="0"/>
              </a:rPr>
              <a:t>CPUData</a:t>
            </a:r>
            <a:endParaRPr lang="en-US" dirty="0">
              <a:latin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600200" y="4854575"/>
            <a:ext cx="13716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US" dirty="0" smtClean="0">
                <a:latin typeface="Arial" charset="0"/>
              </a:rPr>
              <a:t>Twin</a:t>
            </a:r>
            <a:endParaRPr lang="en-US" dirty="0">
              <a:latin typeface="Arial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919788" y="2603500"/>
            <a:ext cx="153253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US" dirty="0" err="1" smtClean="0">
                <a:latin typeface="Arial" charset="0"/>
              </a:rPr>
              <a:t>GPUData</a:t>
            </a:r>
            <a:endParaRPr lang="en-US" dirty="0">
              <a:latin typeface="Arial" charset="0"/>
            </a:endParaRPr>
          </a:p>
        </p:txBody>
      </p:sp>
      <p:cxnSp>
        <p:nvCxnSpPr>
          <p:cNvPr id="23" name="AutoShape 21"/>
          <p:cNvCxnSpPr>
            <a:cxnSpLocks noChangeShapeType="1"/>
            <a:stCxn id="6" idx="2"/>
            <a:endCxn id="10" idx="0"/>
          </p:cNvCxnSpPr>
          <p:nvPr/>
        </p:nvCxnSpPr>
        <p:spPr bwMode="auto">
          <a:xfrm>
            <a:off x="1257300" y="2971800"/>
            <a:ext cx="1588" cy="134302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2"/>
          <p:cNvCxnSpPr>
            <a:cxnSpLocks noChangeShapeType="1"/>
          </p:cNvCxnSpPr>
          <p:nvPr/>
        </p:nvCxnSpPr>
        <p:spPr bwMode="auto">
          <a:xfrm>
            <a:off x="1924050" y="2971800"/>
            <a:ext cx="1588" cy="134302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3"/>
          <p:cNvCxnSpPr>
            <a:cxnSpLocks noChangeShapeType="1"/>
          </p:cNvCxnSpPr>
          <p:nvPr/>
        </p:nvCxnSpPr>
        <p:spPr bwMode="auto">
          <a:xfrm>
            <a:off x="2589213" y="2971800"/>
            <a:ext cx="1587" cy="134302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4"/>
          <p:cNvCxnSpPr>
            <a:cxnSpLocks noChangeShapeType="1"/>
          </p:cNvCxnSpPr>
          <p:nvPr/>
        </p:nvCxnSpPr>
        <p:spPr bwMode="auto">
          <a:xfrm>
            <a:off x="3255963" y="2971800"/>
            <a:ext cx="1587" cy="134302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24" idx="0"/>
            <a:endCxn id="18" idx="2"/>
          </p:cNvCxnSpPr>
          <p:nvPr/>
        </p:nvCxnSpPr>
        <p:spPr bwMode="auto">
          <a:xfrm>
            <a:off x="1924050" y="2971800"/>
            <a:ext cx="4321175" cy="714375"/>
          </a:xfrm>
          <a:prstGeom prst="curved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  <a:stCxn id="26" idx="0"/>
            <a:endCxn id="19" idx="2"/>
          </p:cNvCxnSpPr>
          <p:nvPr/>
        </p:nvCxnSpPr>
        <p:spPr bwMode="auto">
          <a:xfrm>
            <a:off x="3255963" y="2971800"/>
            <a:ext cx="4367212" cy="733425"/>
          </a:xfrm>
          <a:prstGeom prst="curved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 Work-group Aborts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Work-group aborts in loops necessary to reduce duplicate execution</a:t>
            </a:r>
          </a:p>
          <a:p>
            <a:endParaRPr lang="en-US" sz="2800" dirty="0" smtClean="0">
              <a:solidFill>
                <a:srgbClr val="262626"/>
              </a:solidFill>
            </a:endParaRPr>
          </a:p>
          <a:p>
            <a:endParaRPr lang="en-US" sz="2800" dirty="0">
              <a:solidFill>
                <a:srgbClr val="262626"/>
              </a:solidFill>
            </a:endParaRPr>
          </a:p>
          <a:p>
            <a:endParaRPr lang="en-US" sz="2800" dirty="0" smtClean="0">
              <a:solidFill>
                <a:srgbClr val="262626"/>
              </a:solidFill>
            </a:endParaRPr>
          </a:p>
          <a:p>
            <a:endParaRPr lang="en-US" sz="2800" dirty="0">
              <a:solidFill>
                <a:srgbClr val="262626"/>
              </a:solidFill>
            </a:endParaRPr>
          </a:p>
          <a:p>
            <a:endParaRPr lang="en-US" sz="2800" dirty="0" smtClean="0">
              <a:solidFill>
                <a:srgbClr val="262626"/>
              </a:solidFill>
            </a:endParaRPr>
          </a:p>
          <a:p>
            <a:endParaRPr lang="en-US" sz="2800" dirty="0">
              <a:solidFill>
                <a:srgbClr val="262626"/>
              </a:solidFill>
            </a:endParaRPr>
          </a:p>
          <a:p>
            <a:r>
              <a:rPr lang="en-US" sz="2800" dirty="0" smtClean="0">
                <a:solidFill>
                  <a:srgbClr val="262626"/>
                </a:solidFill>
              </a:rPr>
              <a:t>Code to check CPU status inserted inside innermost loops</a:t>
            </a:r>
          </a:p>
          <a:p>
            <a:endParaRPr lang="en-US" sz="28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58814" y="2564904"/>
            <a:ext cx="4343400" cy="25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9112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600" dirty="0">
                <a:latin typeface="Times New Roman" pitchFamily="16" charset="0"/>
              </a:rPr>
              <a:t>__kernel void </a:t>
            </a:r>
            <a:r>
              <a:rPr lang="en-US" sz="1600" dirty="0" err="1">
                <a:latin typeface="Times New Roman" pitchFamily="16" charset="0"/>
              </a:rPr>
              <a:t>someKernel</a:t>
            </a:r>
            <a:r>
              <a:rPr lang="en-US" sz="1600" dirty="0">
                <a:latin typeface="Times New Roman" pitchFamily="16" charset="0"/>
              </a:rPr>
              <a:t> (__global </a:t>
            </a:r>
            <a:r>
              <a:rPr lang="en-US" sz="1600" dirty="0" err="1">
                <a:latin typeface="Times New Roman" pitchFamily="16" charset="0"/>
              </a:rPr>
              <a:t>int</a:t>
            </a:r>
            <a:r>
              <a:rPr lang="en-US" sz="1600" dirty="0">
                <a:latin typeface="Times New Roman" pitchFamily="16" charset="0"/>
              </a:rPr>
              <a:t> *A, </a:t>
            </a:r>
            <a:r>
              <a:rPr lang="en-US" sz="1600" dirty="0" err="1">
                <a:latin typeface="Times New Roman" pitchFamily="16" charset="0"/>
              </a:rPr>
              <a:t>int</a:t>
            </a:r>
            <a:r>
              <a:rPr lang="en-US" sz="1600" dirty="0">
                <a:latin typeface="Times New Roman" pitchFamily="16" charset="0"/>
              </a:rPr>
              <a:t> n)</a:t>
            </a:r>
          </a:p>
          <a:p>
            <a:pPr>
              <a:lnSpc>
                <a:spcPct val="93000"/>
              </a:lnSpc>
            </a:pPr>
            <a:r>
              <a:rPr lang="en-US" sz="1600" dirty="0">
                <a:latin typeface="Times New Roman" pitchFamily="16" charset="0"/>
              </a:rPr>
              <a:t>{</a:t>
            </a:r>
          </a:p>
          <a:p>
            <a:pPr>
              <a:lnSpc>
                <a:spcPct val="93000"/>
              </a:lnSpc>
            </a:pPr>
            <a:r>
              <a:rPr lang="en-US" sz="1600" dirty="0">
                <a:latin typeface="Times New Roman" pitchFamily="16" charset="0"/>
              </a:rPr>
              <a:t>   </a:t>
            </a:r>
            <a:r>
              <a:rPr lang="en-US" sz="1600" dirty="0" err="1">
                <a:latin typeface="Times New Roman" pitchFamily="16" charset="0"/>
              </a:rPr>
              <a:t>int</a:t>
            </a:r>
            <a:r>
              <a:rPr lang="en-US" sz="1600" dirty="0">
                <a:latin typeface="Times New Roman" pitchFamily="16" charset="0"/>
              </a:rPr>
              <a:t> </a:t>
            </a:r>
            <a:r>
              <a:rPr lang="en-US" sz="1600" dirty="0" err="1">
                <a:latin typeface="Times New Roman" pitchFamily="16" charset="0"/>
              </a:rPr>
              <a:t>i</a:t>
            </a:r>
            <a:r>
              <a:rPr lang="en-US" sz="1600" dirty="0">
                <a:latin typeface="Times New Roman" pitchFamily="16" charset="0"/>
              </a:rPr>
              <a:t>;</a:t>
            </a:r>
          </a:p>
          <a:p>
            <a:pPr>
              <a:lnSpc>
                <a:spcPct val="93000"/>
              </a:lnSpc>
            </a:pPr>
            <a:r>
              <a:rPr lang="en-US" sz="1600" dirty="0">
                <a:solidFill>
                  <a:srgbClr val="C00000"/>
                </a:solidFill>
                <a:latin typeface="Times New Roman" pitchFamily="16" charset="0"/>
              </a:rPr>
              <a:t>   </a:t>
            </a:r>
            <a:r>
              <a:rPr lang="en-US" sz="1600" dirty="0" err="1">
                <a:solidFill>
                  <a:srgbClr val="C00000"/>
                </a:solidFill>
                <a:latin typeface="Times New Roman" pitchFamily="16" charset="0"/>
              </a:rPr>
              <a:t>bool</a:t>
            </a:r>
            <a:r>
              <a:rPr lang="en-US" sz="1600" dirty="0">
                <a:solidFill>
                  <a:srgbClr val="C00000"/>
                </a:solidFill>
                <a:latin typeface="Times New Roman" pitchFamily="16" charset="0"/>
              </a:rPr>
              <a:t> done = </a:t>
            </a:r>
            <a:r>
              <a:rPr lang="en-US" sz="1600" dirty="0" err="1">
                <a:solidFill>
                  <a:srgbClr val="C00000"/>
                </a:solidFill>
                <a:latin typeface="Times New Roman" pitchFamily="16" charset="0"/>
              </a:rPr>
              <a:t>checkCPUExecutionStatus</a:t>
            </a:r>
            <a:r>
              <a:rPr lang="en-US" sz="1600" dirty="0">
                <a:solidFill>
                  <a:srgbClr val="C00000"/>
                </a:solidFill>
                <a:latin typeface="Times New Roman" pitchFamily="16" charset="0"/>
              </a:rPr>
              <a:t> ();</a:t>
            </a:r>
          </a:p>
          <a:p>
            <a:pPr>
              <a:lnSpc>
                <a:spcPct val="93000"/>
              </a:lnSpc>
            </a:pPr>
            <a:r>
              <a:rPr lang="en-US" sz="1600" dirty="0">
                <a:solidFill>
                  <a:srgbClr val="C00000"/>
                </a:solidFill>
                <a:latin typeface="Times New Roman" pitchFamily="16" charset="0"/>
              </a:rPr>
              <a:t>   if (done == true)</a:t>
            </a:r>
          </a:p>
          <a:p>
            <a:pPr>
              <a:lnSpc>
                <a:spcPct val="93000"/>
              </a:lnSpc>
            </a:pPr>
            <a:r>
              <a:rPr lang="en-US" sz="1600" dirty="0">
                <a:solidFill>
                  <a:srgbClr val="C00000"/>
                </a:solidFill>
                <a:latin typeface="Times New Roman" pitchFamily="16" charset="0"/>
              </a:rPr>
              <a:t>       return;</a:t>
            </a:r>
          </a:p>
          <a:p>
            <a:pPr>
              <a:lnSpc>
                <a:spcPct val="93000"/>
              </a:lnSpc>
            </a:pPr>
            <a:r>
              <a:rPr lang="en-US" sz="1600" dirty="0">
                <a:latin typeface="Times New Roman" pitchFamily="16" charset="0"/>
              </a:rPr>
              <a:t>   for (</a:t>
            </a:r>
            <a:r>
              <a:rPr lang="en-US" sz="1600" dirty="0" err="1">
                <a:latin typeface="Times New Roman" pitchFamily="16" charset="0"/>
              </a:rPr>
              <a:t>i</a:t>
            </a:r>
            <a:r>
              <a:rPr lang="en-US" sz="1600" dirty="0">
                <a:latin typeface="Times New Roman" pitchFamily="16" charset="0"/>
              </a:rPr>
              <a:t> = 0; </a:t>
            </a:r>
            <a:r>
              <a:rPr lang="en-US" sz="1600" dirty="0" err="1">
                <a:latin typeface="Times New Roman" pitchFamily="16" charset="0"/>
              </a:rPr>
              <a:t>i</a:t>
            </a:r>
            <a:r>
              <a:rPr lang="en-US" sz="1600" dirty="0">
                <a:latin typeface="Times New Roman" pitchFamily="16" charset="0"/>
              </a:rPr>
              <a:t> &lt; n; </a:t>
            </a:r>
            <a:r>
              <a:rPr lang="en-US" sz="1600" dirty="0" err="1">
                <a:latin typeface="Times New Roman" pitchFamily="16" charset="0"/>
              </a:rPr>
              <a:t>i</a:t>
            </a:r>
            <a:r>
              <a:rPr lang="en-US" sz="1600" dirty="0">
                <a:latin typeface="Times New Roman" pitchFamily="16" charset="0"/>
              </a:rPr>
              <a:t> ++)</a:t>
            </a:r>
          </a:p>
          <a:p>
            <a:pPr>
              <a:lnSpc>
                <a:spcPct val="93000"/>
              </a:lnSpc>
            </a:pPr>
            <a:r>
              <a:rPr lang="en-US" sz="1600" dirty="0">
                <a:latin typeface="Times New Roman" pitchFamily="16" charset="0"/>
              </a:rPr>
              <a:t>   {</a:t>
            </a:r>
          </a:p>
          <a:p>
            <a:pPr>
              <a:lnSpc>
                <a:spcPct val="93000"/>
              </a:lnSpc>
            </a:pPr>
            <a:r>
              <a:rPr lang="en-US" sz="1600" dirty="0">
                <a:latin typeface="Times New Roman" pitchFamily="16" charset="0"/>
              </a:rPr>
              <a:t>       //...</a:t>
            </a:r>
          </a:p>
          <a:p>
            <a:pPr>
              <a:lnSpc>
                <a:spcPct val="93000"/>
              </a:lnSpc>
            </a:pPr>
            <a:r>
              <a:rPr lang="en-US" sz="1600" dirty="0">
                <a:latin typeface="Times New Roman" pitchFamily="16" charset="0"/>
              </a:rPr>
              <a:t>   }</a:t>
            </a:r>
          </a:p>
          <a:p>
            <a:pPr>
              <a:lnSpc>
                <a:spcPct val="93000"/>
              </a:lnSpc>
            </a:pPr>
            <a:r>
              <a:rPr lang="en-US" sz="1600" dirty="0">
                <a:latin typeface="Times New Roman" pitchFamily="16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39752" y="2564904"/>
            <a:ext cx="4464050" cy="274320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Inserting checks inside loops can inhibit loop unrolling optimization by the GPU compiler</a:t>
            </a:r>
          </a:p>
          <a:p>
            <a:r>
              <a:rPr lang="en-US" dirty="0"/>
              <a:t>Restructure the loop to perform unrolling</a:t>
            </a:r>
          </a:p>
          <a:p>
            <a:pPr lvl="1"/>
            <a:r>
              <a:rPr lang="en-US" dirty="0"/>
              <a:t>keeps pipelined ALUs in GPU occupied</a:t>
            </a:r>
          </a:p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55441" y="3429000"/>
            <a:ext cx="3432175" cy="323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347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1400" dirty="0" err="1">
                <a:latin typeface="Times New Roman" pitchFamily="16" charset="0"/>
              </a:rPr>
              <a:t>int</a:t>
            </a:r>
            <a:r>
              <a:rPr lang="en-US" sz="1400" dirty="0">
                <a:latin typeface="Times New Roman" pitchFamily="16" charset="0"/>
              </a:rPr>
              <a:t> </a:t>
            </a:r>
            <a:r>
              <a:rPr lang="en-US" sz="1400" dirty="0" err="1">
                <a:latin typeface="Times New Roman" pitchFamily="16" charset="0"/>
              </a:rPr>
              <a:t>i</a:t>
            </a:r>
            <a:r>
              <a:rPr lang="en-US" sz="1400" dirty="0">
                <a:latin typeface="Times New Roman" pitchFamily="16" charset="0"/>
              </a:rPr>
              <a:t>;		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latin typeface="Times New Roman" pitchFamily="16" charset="0"/>
              </a:rPr>
              <a:t>for(</a:t>
            </a:r>
            <a:r>
              <a:rPr lang="en-US" sz="1400" dirty="0" err="1">
                <a:latin typeface="Times New Roman" pitchFamily="16" charset="0"/>
              </a:rPr>
              <a:t>i</a:t>
            </a:r>
            <a:r>
              <a:rPr lang="en-US" sz="1400" dirty="0">
                <a:latin typeface="Times New Roman" pitchFamily="16" charset="0"/>
              </a:rPr>
              <a:t>=0; </a:t>
            </a:r>
            <a:r>
              <a:rPr lang="en-US" sz="1400" dirty="0" err="1">
                <a:latin typeface="Times New Roman" pitchFamily="16" charset="0"/>
              </a:rPr>
              <a:t>i</a:t>
            </a:r>
            <a:r>
              <a:rPr lang="en-US" sz="1400" dirty="0">
                <a:latin typeface="Times New Roman" pitchFamily="16" charset="0"/>
              </a:rPr>
              <a:t>&lt; n; </a:t>
            </a:r>
            <a:r>
              <a:rPr lang="en-US" sz="1400" dirty="0" err="1">
                <a:latin typeface="Times New Roman" pitchFamily="16" charset="0"/>
              </a:rPr>
              <a:t>i</a:t>
            </a:r>
            <a:r>
              <a:rPr lang="en-US" sz="1400" dirty="0">
                <a:latin typeface="Times New Roman" pitchFamily="16" charset="0"/>
              </a:rPr>
              <a:t>+=(1</a:t>
            </a: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+UNROLL_FACTOR</a:t>
            </a:r>
            <a:r>
              <a:rPr lang="en-US" sz="1400" dirty="0">
                <a:latin typeface="Times New Roman" pitchFamily="16" charset="0"/>
              </a:rPr>
              <a:t>))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latin typeface="Times New Roman" pitchFamily="16" charset="0"/>
              </a:rPr>
              <a:t>{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   </a:t>
            </a:r>
            <a:r>
              <a:rPr lang="en-US" sz="1400" dirty="0" err="1">
                <a:solidFill>
                  <a:srgbClr val="C00000"/>
                </a:solidFill>
                <a:latin typeface="Times New Roman" pitchFamily="16" charset="0"/>
              </a:rPr>
              <a:t>int</a:t>
            </a: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k1, </a:t>
            </a:r>
            <a:r>
              <a:rPr lang="en-US" sz="1400" dirty="0" err="1">
                <a:solidFill>
                  <a:srgbClr val="C00000"/>
                </a:solidFill>
                <a:latin typeface="Times New Roman" pitchFamily="16" charset="0"/>
              </a:rPr>
              <a:t>ur</a:t>
            </a: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= UNROLL_FACTOR;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   </a:t>
            </a:r>
            <a:r>
              <a:rPr lang="en-US" sz="1400" dirty="0" err="1">
                <a:solidFill>
                  <a:srgbClr val="C00000"/>
                </a:solidFill>
                <a:latin typeface="Times New Roman" pitchFamily="16" charset="0"/>
              </a:rPr>
              <a:t>bool</a:t>
            </a: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done = </a:t>
            </a:r>
            <a:r>
              <a:rPr lang="en-US" sz="1400" dirty="0" err="1">
                <a:solidFill>
                  <a:srgbClr val="C00000"/>
                </a:solidFill>
                <a:latin typeface="Times New Roman" pitchFamily="16" charset="0"/>
              </a:rPr>
              <a:t>checkCPUExecutionStatus</a:t>
            </a: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();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   if (done == true)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       return;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   if ((</a:t>
            </a:r>
            <a:r>
              <a:rPr lang="en-US" sz="1400" dirty="0" err="1">
                <a:solidFill>
                  <a:srgbClr val="C00000"/>
                </a:solidFill>
                <a:latin typeface="Times New Roman" pitchFamily="16" charset="0"/>
              </a:rPr>
              <a:t>i+ur</a:t>
            </a: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) &gt; n)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Times New Roman" pitchFamily="16" charset="0"/>
              </a:rPr>
              <a:t>ur</a:t>
            </a: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= (n-1)-</a:t>
            </a:r>
            <a:r>
              <a:rPr lang="en-US" sz="1400" dirty="0" err="1">
                <a:solidFill>
                  <a:srgbClr val="C00000"/>
                </a:solidFill>
                <a:latin typeface="Times New Roman" pitchFamily="16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;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   for (k1 = </a:t>
            </a:r>
            <a:r>
              <a:rPr lang="en-US" sz="1400" dirty="0" err="1">
                <a:solidFill>
                  <a:srgbClr val="C00000"/>
                </a:solidFill>
                <a:latin typeface="Times New Roman" pitchFamily="16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; k1 &lt;= (</a:t>
            </a:r>
            <a:r>
              <a:rPr lang="en-US" sz="1400" dirty="0" err="1">
                <a:solidFill>
                  <a:srgbClr val="C00000"/>
                </a:solidFill>
                <a:latin typeface="Times New Roman" pitchFamily="16" charset="0"/>
              </a:rPr>
              <a:t>i+ur</a:t>
            </a: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); k1++)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    {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latin typeface="Times New Roman" pitchFamily="16" charset="0"/>
              </a:rPr>
              <a:t>        //Expression where </a:t>
            </a:r>
            <a:r>
              <a:rPr lang="en-US" sz="1400" dirty="0" err="1">
                <a:latin typeface="Times New Roman" pitchFamily="16" charset="0"/>
              </a:rPr>
              <a:t>i</a:t>
            </a:r>
            <a:r>
              <a:rPr lang="en-US" sz="1400" dirty="0">
                <a:latin typeface="Times New Roman" pitchFamily="16" charset="0"/>
              </a:rPr>
              <a:t> is replaced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latin typeface="Times New Roman" pitchFamily="16" charset="0"/>
              </a:rPr>
              <a:t>        //with k1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latin typeface="Times New Roman" pitchFamily="16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Times New Roman" pitchFamily="16" charset="0"/>
              </a:rPr>
              <a:t>}</a:t>
            </a:r>
          </a:p>
          <a:p>
            <a:pPr>
              <a:lnSpc>
                <a:spcPct val="93000"/>
              </a:lnSpc>
            </a:pPr>
            <a:r>
              <a:rPr lang="en-US" sz="1400" dirty="0">
                <a:latin typeface="Times New Roman" pitchFamily="16" charset="0"/>
              </a:rPr>
              <a:t>}</a:t>
            </a:r>
          </a:p>
          <a:p>
            <a:pPr>
              <a:lnSpc>
                <a:spcPct val="93000"/>
              </a:lnSpc>
            </a:pPr>
            <a:endParaRPr lang="en-US" sz="1400" dirty="0">
              <a:latin typeface="Times New Roman" pitchFamily="16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30016" y="3429000"/>
            <a:ext cx="3886200" cy="320040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Buffer Management:</a:t>
            </a:r>
          </a:p>
          <a:p>
            <a:pPr lvl="1"/>
            <a:r>
              <a:rPr lang="en-US" dirty="0" smtClean="0"/>
              <a:t>Maintain a pool of buffers for additional </a:t>
            </a:r>
            <a:r>
              <a:rPr lang="en-US" dirty="0" err="1" smtClean="0"/>
              <a:t>FluidiCL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Create a new buffer only if one big enough is not found</a:t>
            </a:r>
          </a:p>
          <a:p>
            <a:pPr lvl="1"/>
            <a:r>
              <a:rPr lang="en-US" dirty="0" smtClean="0"/>
              <a:t>Reclaim older buffers</a:t>
            </a:r>
          </a:p>
          <a:p>
            <a:endParaRPr lang="en-US" dirty="0" smtClean="0"/>
          </a:p>
          <a:p>
            <a:r>
              <a:rPr lang="en-US" dirty="0" smtClean="0"/>
              <a:t>Data Location tracking:</a:t>
            </a:r>
          </a:p>
          <a:p>
            <a:pPr lvl="1"/>
            <a:r>
              <a:rPr lang="en-US" dirty="0" smtClean="0"/>
              <a:t>Where is the up-to-date data?</a:t>
            </a:r>
          </a:p>
          <a:p>
            <a:pPr lvl="1"/>
            <a:r>
              <a:rPr lang="en-US" dirty="0" smtClean="0"/>
              <a:t>If CPU has it, no transfer is required when the host requests it.</a:t>
            </a:r>
          </a:p>
          <a:p>
            <a:pPr lvl="2"/>
            <a:r>
              <a:rPr lang="en-US" dirty="0" smtClean="0"/>
              <a:t>if CPU executed the entire grid</a:t>
            </a:r>
          </a:p>
          <a:p>
            <a:pPr lvl="2"/>
            <a:r>
              <a:rPr lang="en-US" dirty="0" smtClean="0"/>
              <a:t>if device-to-host transfers have completed</a:t>
            </a:r>
          </a:p>
          <a:p>
            <a:pPr lvl="2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247775" y="2116138"/>
          <a:ext cx="6838950" cy="2187714"/>
        </p:xfrm>
        <a:graphic>
          <a:graphicData uri="http://schemas.openxmlformats.org/drawingml/2006/table">
            <a:tbl>
              <a:tblPr/>
              <a:tblGrid>
                <a:gridCol w="2538413"/>
                <a:gridCol w="4300537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CPU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Intel Xeon W3550 (4 cores, 8 threads)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GPU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NVIDIA Tesla C2070 (Fermi)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System Memory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16GB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GPU Memory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5GB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OpenCL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CPU Runtime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AMD APP 2.7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OpenCL GPU Runtime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NVIDIA CUDA 4.2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Benchmarks from the </a:t>
            </a:r>
            <a:r>
              <a:rPr lang="en-US" sz="2400" dirty="0" err="1" smtClean="0"/>
              <a:t>Polybench</a:t>
            </a:r>
            <a:r>
              <a:rPr lang="en-US" sz="2400" dirty="0" smtClean="0"/>
              <a:t> GPU suite</a:t>
            </a:r>
          </a:p>
          <a:p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08899"/>
              </p:ext>
            </p:extLst>
          </p:nvPr>
        </p:nvGraphicFramePr>
        <p:xfrm>
          <a:off x="1187624" y="2348880"/>
          <a:ext cx="6769100" cy="2823857"/>
        </p:xfrm>
        <a:graphic>
          <a:graphicData uri="http://schemas.openxmlformats.org/drawingml/2006/table">
            <a:tbl>
              <a:tblPr/>
              <a:tblGrid>
                <a:gridCol w="1690687"/>
                <a:gridCol w="1890713"/>
                <a:gridCol w="1274762"/>
                <a:gridCol w="1912938"/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Benchmark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Input Size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No. of kernels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No. of work-groups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ATAX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(28672, 28672)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2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896, 896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BICG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(24576, 24576)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2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96, 96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CORR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(2048, 2048)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4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8, 8, 16384, 8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GESUMMV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(20480)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80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SYR2K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(1000, 1000)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4000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SYRK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(2500, 2500) 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24727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Results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517232"/>
            <a:ext cx="822960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optimizations enabled</a:t>
            </a:r>
            <a:endParaRPr lang="en-US" dirty="0"/>
          </a:p>
          <a:p>
            <a:r>
              <a:rPr lang="en-US" dirty="0"/>
              <a:t>64% faster than running on GPU only and 88% faster than running only on CPU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61692"/>
              </p:ext>
            </p:extLst>
          </p:nvPr>
        </p:nvGraphicFramePr>
        <p:xfrm>
          <a:off x="429914" y="1412776"/>
          <a:ext cx="8256885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4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 uiExpand="1">
        <p:bldSub>
          <a:bldChart bld="series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Input Sizes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461429"/>
              </p:ext>
            </p:extLst>
          </p:nvPr>
        </p:nvGraphicFramePr>
        <p:xfrm>
          <a:off x="457200" y="1600201"/>
          <a:ext cx="8229600" cy="36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17232"/>
            <a:ext cx="822960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62626"/>
                </a:solidFill>
              </a:rPr>
              <a:t>SYRK benchmark: Close to 2x faster than the best of CPU and GPU on average across different input sizes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Work-group Abort inside Loops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55334"/>
              </p:ext>
            </p:extLst>
          </p:nvPr>
        </p:nvGraphicFramePr>
        <p:xfrm>
          <a:off x="457200" y="1600201"/>
          <a:ext cx="8229600" cy="3773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517232"/>
            <a:ext cx="8229600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62626"/>
                </a:solidFill>
              </a:rPr>
              <a:t>Increases performance by 27</a:t>
            </a:r>
            <a:r>
              <a:rPr lang="en-US" sz="2000" dirty="0" smtClean="0">
                <a:solidFill>
                  <a:srgbClr val="262626"/>
                </a:solidFill>
              </a:rPr>
              <a:t>% on average</a:t>
            </a:r>
            <a:endParaRPr lang="en-US" sz="2000" dirty="0">
              <a:solidFill>
                <a:srgbClr val="262626"/>
              </a:solidFill>
            </a:endParaRP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6480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Aborts inside loops included but without unrolling</a:t>
            </a:r>
          </a:p>
          <a:p>
            <a:r>
              <a:rPr lang="en-US" dirty="0" smtClean="0"/>
              <a:t>Performance would suffer by </a:t>
            </a:r>
            <a:r>
              <a:rPr lang="en-US" dirty="0" err="1" smtClean="0"/>
              <a:t>upto</a:t>
            </a:r>
            <a:r>
              <a:rPr lang="en-US" dirty="0" smtClean="0"/>
              <a:t> 2x if loop unrolling was not done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723534"/>
              </p:ext>
            </p:extLst>
          </p:nvPr>
        </p:nvGraphicFramePr>
        <p:xfrm>
          <a:off x="539552" y="1700808"/>
          <a:ext cx="7992888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SOCL (</a:t>
            </a:r>
            <a:r>
              <a:rPr lang="en-US" dirty="0" err="1" smtClean="0"/>
              <a:t>StarPU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68093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FluidiCL</a:t>
            </a:r>
            <a:r>
              <a:rPr lang="en-US" dirty="0" smtClean="0"/>
              <a:t> performs 26% faster than the profiled </a:t>
            </a:r>
            <a:r>
              <a:rPr lang="en-US" dirty="0" err="1" smtClean="0"/>
              <a:t>StarPU</a:t>
            </a:r>
            <a:r>
              <a:rPr lang="en-US" dirty="0" smtClean="0"/>
              <a:t> DMDA scheduler of SOCL.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944017"/>
              </p:ext>
            </p:extLst>
          </p:nvPr>
        </p:nvGraphicFramePr>
        <p:xfrm>
          <a:off x="467544" y="1484784"/>
          <a:ext cx="820891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 uiExpand="1">
        <p:bldSub>
          <a:bldChart bld="series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Achieving a single compute device image in </a:t>
            </a:r>
            <a:r>
              <a:rPr lang="en-US" dirty="0" err="1" smtClean="0"/>
              <a:t>opencl</a:t>
            </a:r>
            <a:r>
              <a:rPr lang="en-US" dirty="0" smtClean="0"/>
              <a:t> for multiple </a:t>
            </a:r>
            <a:r>
              <a:rPr lang="en-US" dirty="0" err="1" smtClean="0"/>
              <a:t>gpus</a:t>
            </a:r>
            <a:r>
              <a:rPr lang="en-US" dirty="0" smtClean="0"/>
              <a:t>, Kim et al. [</a:t>
            </a:r>
            <a:r>
              <a:rPr lang="en-US" dirty="0" err="1" smtClean="0"/>
              <a:t>PPoPP</a:t>
            </a:r>
            <a:r>
              <a:rPr lang="en-US" dirty="0" smtClean="0"/>
              <a:t> 2011]</a:t>
            </a:r>
          </a:p>
          <a:p>
            <a:pPr lvl="1"/>
            <a:r>
              <a:rPr lang="en-US" dirty="0" smtClean="0"/>
              <a:t>Considers multiple identical GPUs</a:t>
            </a:r>
          </a:p>
          <a:p>
            <a:pPr lvl="1"/>
            <a:r>
              <a:rPr lang="en-US" dirty="0" smtClean="0"/>
              <a:t>Performs buffer range analysis to identify partitioning</a:t>
            </a:r>
          </a:p>
          <a:p>
            <a:pPr lvl="1"/>
            <a:r>
              <a:rPr lang="en-US" dirty="0" smtClean="0"/>
              <a:t>Works for regular programs</a:t>
            </a:r>
          </a:p>
          <a:p>
            <a:r>
              <a:rPr lang="en-US" dirty="0" smtClean="0"/>
              <a:t>A static task partitioning approach for heterogeneous systems using </a:t>
            </a:r>
            <a:r>
              <a:rPr lang="en-US" dirty="0" err="1" smtClean="0"/>
              <a:t>opencl</a:t>
            </a:r>
            <a:r>
              <a:rPr lang="en-US" dirty="0" smtClean="0"/>
              <a:t>, </a:t>
            </a:r>
            <a:r>
              <a:rPr lang="en-US" dirty="0" err="1" smtClean="0"/>
              <a:t>Grewe</a:t>
            </a:r>
            <a:r>
              <a:rPr lang="en-US" dirty="0" smtClean="0"/>
              <a:t> et al. [CC 2011]</a:t>
            </a:r>
          </a:p>
          <a:p>
            <a:pPr lvl="1"/>
            <a:r>
              <a:rPr lang="en-US" dirty="0" smtClean="0"/>
              <a:t>Uses a machine learning model</a:t>
            </a:r>
          </a:p>
          <a:p>
            <a:pPr lvl="1"/>
            <a:r>
              <a:rPr lang="en-US" dirty="0" smtClean="0"/>
              <a:t>Decides at a kernel level	</a:t>
            </a:r>
          </a:p>
          <a:p>
            <a:r>
              <a:rPr lang="en-US" dirty="0" err="1" smtClean="0"/>
              <a:t>StarPU</a:t>
            </a:r>
            <a:r>
              <a:rPr lang="en-US" dirty="0" smtClean="0"/>
              <a:t> Extension for </a:t>
            </a:r>
            <a:r>
              <a:rPr lang="en-US" dirty="0" err="1" smtClean="0"/>
              <a:t>OpenCL</a:t>
            </a:r>
            <a:r>
              <a:rPr lang="en-US" dirty="0" smtClean="0"/>
              <a:t>, Sylvain Henry</a:t>
            </a:r>
          </a:p>
          <a:p>
            <a:pPr lvl="1"/>
            <a:r>
              <a:rPr lang="en-US" dirty="0" smtClean="0"/>
              <a:t>Adds </a:t>
            </a:r>
            <a:r>
              <a:rPr lang="en-US" dirty="0" err="1" smtClean="0"/>
              <a:t>OpenCL</a:t>
            </a:r>
            <a:r>
              <a:rPr lang="en-US" dirty="0" smtClean="0"/>
              <a:t> support for </a:t>
            </a:r>
            <a:r>
              <a:rPr lang="en-US" dirty="0" err="1" smtClean="0"/>
              <a:t>StarPU</a:t>
            </a:r>
            <a:endParaRPr lang="en-US" dirty="0" smtClean="0"/>
          </a:p>
          <a:p>
            <a:pPr lvl="1"/>
            <a:r>
              <a:rPr lang="en-US" dirty="0" smtClean="0"/>
              <a:t>Requires profiling for each application</a:t>
            </a:r>
          </a:p>
          <a:p>
            <a:r>
              <a:rPr lang="en-US" dirty="0"/>
              <a:t>Compiler and Runtime Support for Enabling </a:t>
            </a:r>
            <a:r>
              <a:rPr lang="en-US" dirty="0" smtClean="0"/>
              <a:t>Generalized Reduction Computations </a:t>
            </a:r>
            <a:r>
              <a:rPr lang="en-US" dirty="0"/>
              <a:t>on Heterogeneous </a:t>
            </a:r>
            <a:r>
              <a:rPr lang="en-US" dirty="0" smtClean="0"/>
              <a:t>Parallel Conﬁgurations, VT Ravi et al. [ICS 2010]</a:t>
            </a:r>
          </a:p>
          <a:p>
            <a:pPr lvl="1"/>
            <a:r>
              <a:rPr lang="en-US" dirty="0" smtClean="0"/>
              <a:t>Work sharing approach for generalized reduction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0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heterogeneous </a:t>
            </a:r>
            <a:r>
              <a:rPr lang="en-US" dirty="0" err="1" smtClean="0"/>
              <a:t>OpenCL</a:t>
            </a:r>
            <a:r>
              <a:rPr lang="en-US" dirty="0" smtClean="0"/>
              <a:t> runtime called </a:t>
            </a:r>
            <a:r>
              <a:rPr lang="en-US" dirty="0" err="1" smtClean="0"/>
              <a:t>FluidiCL</a:t>
            </a:r>
            <a:r>
              <a:rPr lang="en-US" dirty="0" smtClean="0"/>
              <a:t> which performs runtime work distribution and data management</a:t>
            </a:r>
          </a:p>
          <a:p>
            <a:r>
              <a:rPr lang="en-US" dirty="0" smtClean="0"/>
              <a:t>A scheme that does not require prior profiling/training</a:t>
            </a:r>
          </a:p>
          <a:p>
            <a:r>
              <a:rPr lang="en-US" dirty="0" smtClean="0"/>
              <a:t>Can adapt to different inputs</a:t>
            </a:r>
          </a:p>
          <a:p>
            <a:r>
              <a:rPr lang="en-US" dirty="0" smtClean="0"/>
              <a:t>CPU + Fermi GPU:</a:t>
            </a:r>
          </a:p>
          <a:p>
            <a:pPr lvl="1"/>
            <a:r>
              <a:rPr lang="en-US" dirty="0" smtClean="0"/>
              <a:t>outperforms the single best device by 14% overall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compiler analysis to reduce data transfer</a:t>
            </a:r>
          </a:p>
          <a:p>
            <a:r>
              <a:rPr lang="en-US" dirty="0" smtClean="0"/>
              <a:t>Explore the scheduling idea further</a:t>
            </a:r>
          </a:p>
          <a:p>
            <a:pPr lvl="1"/>
            <a:r>
              <a:rPr lang="en-US" dirty="0" smtClean="0"/>
              <a:t> on integrated CPU—GPU platforms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 multiple accelerators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Heterogeneous devices are common in today’s systems such as multicore CPUs and GPUs</a:t>
            </a:r>
          </a:p>
          <a:p>
            <a:r>
              <a:rPr lang="en-US" dirty="0" smtClean="0"/>
              <a:t>Different programming models: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, CUDA, MPI, </a:t>
            </a:r>
            <a:r>
              <a:rPr lang="en-US" dirty="0" err="1" smtClean="0"/>
              <a:t>OpenCL</a:t>
            </a:r>
            <a:endParaRPr lang="en-US" dirty="0" smtClean="0"/>
          </a:p>
          <a:p>
            <a:r>
              <a:rPr lang="en-US" dirty="0" smtClean="0"/>
              <a:t>How can a </a:t>
            </a:r>
            <a:r>
              <a:rPr lang="en-US" dirty="0"/>
              <a:t>single parallel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right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Utilize </a:t>
            </a:r>
            <a:r>
              <a:rPr lang="en-US" dirty="0"/>
              <a:t>all devices if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Heterogeneous </a:t>
            </a:r>
            <a:r>
              <a:rPr lang="en-US" dirty="0"/>
              <a:t>programming models like </a:t>
            </a:r>
            <a:r>
              <a:rPr lang="en-US" dirty="0" err="1"/>
              <a:t>OpenCL</a:t>
            </a:r>
            <a:r>
              <a:rPr lang="en-US" dirty="0"/>
              <a:t> need manual effort from the </a:t>
            </a:r>
            <a:r>
              <a:rPr lang="en-US" dirty="0" smtClean="0"/>
              <a:t>programmer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standard for heterogeneous computing</a:t>
            </a:r>
          </a:p>
          <a:p>
            <a:r>
              <a:rPr lang="en-US" dirty="0" smtClean="0"/>
              <a:t>Support for different devices: CPU, GPU, Accelerators, FPGA...</a:t>
            </a:r>
          </a:p>
          <a:p>
            <a:r>
              <a:rPr lang="en-US" dirty="0" smtClean="0"/>
              <a:t>Program portability</a:t>
            </a:r>
          </a:p>
          <a:p>
            <a:pPr lvl="1"/>
            <a:r>
              <a:rPr lang="en-US" dirty="0" smtClean="0"/>
              <a:t>as long as the device vendor supports it</a:t>
            </a:r>
          </a:p>
          <a:p>
            <a:r>
              <a:rPr lang="en-US" dirty="0" smtClean="0"/>
              <a:t>Programmer selects the device to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Host and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6</a:t>
            </a:fld>
            <a:endParaRPr lang="en-US" dirty="0"/>
          </a:p>
        </p:txBody>
      </p:sp>
      <p:pic>
        <p:nvPicPr>
          <p:cNvPr id="13316" name="Picture 4" descr="http://www.viznet.ac.uk/files/Platform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776864" cy="424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37312"/>
            <a:ext cx="1628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Khronos</a:t>
            </a:r>
            <a:r>
              <a:rPr lang="en-US" sz="1200" dirty="0" smtClean="0"/>
              <a:t> Group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77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22" y="2138735"/>
            <a:ext cx="4029075" cy="4019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dirty="0" smtClean="0"/>
              <a:t>Expects the programmer to specify parallelism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5856" y="2924944"/>
            <a:ext cx="144016" cy="1440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71800" y="2420888"/>
            <a:ext cx="1152128" cy="1152128"/>
          </a:xfrm>
          <a:prstGeom prst="rect">
            <a:avLst/>
          </a:prstGeom>
          <a:solidFill>
            <a:srgbClr val="C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254968" y="3140968"/>
            <a:ext cx="6629400" cy="182880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608112" y="3212406"/>
            <a:ext cx="6172200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5pPr>
            <a:lvl6pPr marL="25146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6pPr>
            <a:lvl7pPr marL="29718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7pPr>
            <a:lvl8pPr marL="34290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8pPr>
            <a:lvl9pPr marL="3886200" indent="-228600"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Roboto" charset="0"/>
                <a:ea typeface="MS Gothic" charset="-128"/>
              </a:defRPr>
            </a:lvl9pPr>
          </a:lstStyle>
          <a:p>
            <a:pPr>
              <a:lnSpc>
                <a:spcPct val="93000"/>
              </a:lnSpc>
              <a:buFont typeface="Arial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OpenCL</a:t>
            </a:r>
            <a:r>
              <a:rPr lang="en-US" sz="2000" dirty="0" smtClean="0">
                <a:latin typeface="+mn-lt"/>
              </a:rPr>
              <a:t> memory consistency model does not guarantee that writes by a work-item will be visible to work-items of other work-groups</a:t>
            </a:r>
          </a:p>
          <a:p>
            <a:pPr>
              <a:lnSpc>
                <a:spcPct val="93000"/>
              </a:lnSpc>
              <a:buFont typeface="Arial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 work-group can be used as a unit of scheduling across devices</a:t>
            </a:r>
            <a:endParaRPr lang="en-US" sz="2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9926" y="2771636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Work-item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9926" y="2420888"/>
            <a:ext cx="130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9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6" grpId="0"/>
      <p:bldP spid="4" grpId="0"/>
      <p:bldP spid="4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dirty="0"/>
              <a:t>Expects the programmer to specify </a:t>
            </a:r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2204864"/>
            <a:ext cx="4029075" cy="4019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30160" y="2479248"/>
            <a:ext cx="2304256" cy="1152128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34416" y="4797152"/>
            <a:ext cx="1165776" cy="1080120"/>
          </a:xfrm>
          <a:prstGeom prst="rect">
            <a:avLst/>
          </a:prstGeom>
          <a:solidFill>
            <a:srgbClr val="FAC09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0492-9D88-4525-9CBB-ED21A8A4A6F7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ttp://upload.wikimedia.org/wikipedia/commons/thumb/1/1d/Fermi.svg/1497px-Fermi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20047"/>
            <a:ext cx="4392487" cy="53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6381328"/>
            <a:ext cx="113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NVIDIA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46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1339</Words>
  <Application>Microsoft Office PowerPoint</Application>
  <PresentationFormat>On-screen Show (4:3)</PresentationFormat>
  <Paragraphs>370</Paragraphs>
  <Slides>39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Fluidic Kernels: Cooperative Execution of OpenCL Programs on Multiple Heterogeneous Devices</vt:lpstr>
      <vt:lpstr>Outline</vt:lpstr>
      <vt:lpstr>introduction</vt:lpstr>
      <vt:lpstr>Introduction</vt:lpstr>
      <vt:lpstr>OpenCL</vt:lpstr>
      <vt:lpstr>OpenCL Host and Device</vt:lpstr>
      <vt:lpstr>OpenCL</vt:lpstr>
      <vt:lpstr>OpenCL</vt:lpstr>
      <vt:lpstr>GPU Architecture</vt:lpstr>
      <vt:lpstr>The problem</vt:lpstr>
      <vt:lpstr>The Problem</vt:lpstr>
      <vt:lpstr>The Problem</vt:lpstr>
      <vt:lpstr>The Problem</vt:lpstr>
      <vt:lpstr>The Problem</vt:lpstr>
      <vt:lpstr>Solution</vt:lpstr>
      <vt:lpstr>The fluidicl runtime</vt:lpstr>
      <vt:lpstr>Overview</vt:lpstr>
      <vt:lpstr>Overview</vt:lpstr>
      <vt:lpstr>Kernel Execution</vt:lpstr>
      <vt:lpstr>Modified Kernels</vt:lpstr>
      <vt:lpstr>Kernel Execution</vt:lpstr>
      <vt:lpstr>Kernel Execution</vt:lpstr>
      <vt:lpstr>Data Merging</vt:lpstr>
      <vt:lpstr>Optimizations</vt:lpstr>
      <vt:lpstr>GPU Work-group Aborts</vt:lpstr>
      <vt:lpstr>Loop Unrolling</vt:lpstr>
      <vt:lpstr>Other Optimizations</vt:lpstr>
      <vt:lpstr>results</vt:lpstr>
      <vt:lpstr>Experimental Setup</vt:lpstr>
      <vt:lpstr>Benchmarks</vt:lpstr>
      <vt:lpstr>Overall Results</vt:lpstr>
      <vt:lpstr>Different Input Sizes</vt:lpstr>
      <vt:lpstr>Work-group Abort inside Loops</vt:lpstr>
      <vt:lpstr>Effect of Loop unrolling</vt:lpstr>
      <vt:lpstr>Comparison to SOCL (StarPU)</vt:lpstr>
      <vt:lpstr>Related Work</vt:lpstr>
      <vt:lpstr>Conclusion</vt:lpstr>
      <vt:lpstr>Future Work</vt:lpstr>
      <vt:lpstr>questions?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Execution of OpenCL Programs on Multiple Heterogeneous Devices</dc:title>
  <dc:creator>Prasanna Pandit</dc:creator>
  <cp:lastModifiedBy>Prasanna Pandit</cp:lastModifiedBy>
  <cp:revision>217</cp:revision>
  <dcterms:created xsi:type="dcterms:W3CDTF">2014-02-05T14:22:39Z</dcterms:created>
  <dcterms:modified xsi:type="dcterms:W3CDTF">2014-02-19T14:28:03Z</dcterms:modified>
</cp:coreProperties>
</file>