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443" r:id="rId3"/>
    <p:sldId id="455" r:id="rId4"/>
    <p:sldId id="315" r:id="rId5"/>
    <p:sldId id="459" r:id="rId6"/>
    <p:sldId id="471" r:id="rId7"/>
    <p:sldId id="497" r:id="rId8"/>
    <p:sldId id="441" r:id="rId9"/>
    <p:sldId id="495" r:id="rId10"/>
    <p:sldId id="498" r:id="rId11"/>
    <p:sldId id="461" r:id="rId12"/>
    <p:sldId id="501" r:id="rId13"/>
    <p:sldId id="490" r:id="rId14"/>
    <p:sldId id="484" r:id="rId15"/>
    <p:sldId id="499" r:id="rId16"/>
    <p:sldId id="453" r:id="rId17"/>
    <p:sldId id="432" r:id="rId18"/>
    <p:sldId id="433" r:id="rId19"/>
    <p:sldId id="496" r:id="rId20"/>
    <p:sldId id="504" r:id="rId21"/>
    <p:sldId id="503" r:id="rId22"/>
  </p:sldIdLst>
  <p:sldSz cx="9144000" cy="6858000" type="screen4x3"/>
  <p:notesSz cx="6794500" cy="998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riakos Stavrou" initials="ks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76092"/>
    <a:srgbClr val="FF7000"/>
    <a:srgbClr val="6AC5DB"/>
    <a:srgbClr val="9B2D2A"/>
    <a:srgbClr val="EB74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8995" autoAdjust="0"/>
    <p:restoredTop sz="88815" autoAdjust="0"/>
  </p:normalViewPr>
  <p:slideViewPr>
    <p:cSldViewPr>
      <p:cViewPr varScale="1">
        <p:scale>
          <a:sx n="70" d="100"/>
          <a:sy n="70" d="100"/>
        </p:scale>
        <p:origin x="-894" y="-90"/>
      </p:cViewPr>
      <p:guideLst>
        <p:guide orient="horz" pos="7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262" y="-90"/>
      </p:cViewPr>
      <p:guideLst>
        <p:guide orient="horz" pos="3144"/>
        <p:guide pos="214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68EC0-6E6D-418D-BF66-0F5DC95DB5D8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BDAA6-0BB5-4291-8029-838AF0252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5D20-A9C1-4E1F-82BF-6CE9BF18787A}" type="datetimeFigureOut">
              <a:rPr lang="en-US" smtClean="0"/>
              <a:pPr/>
              <a:t>2/26/2014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49300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41545"/>
            <a:ext cx="5435600" cy="44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68D82-041F-49F1-864C-FEBABF80BB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5398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68D82-041F-49F1-864C-FEBABF80BB4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68D82-041F-49F1-864C-FEBABF80BB42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68D82-041F-49F1-864C-FEBABF80BB42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68D82-041F-49F1-864C-FEBABF80BB42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68D82-041F-49F1-864C-FEBABF80BB42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68D82-041F-49F1-864C-FEBABF80BB42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68D82-041F-49F1-864C-FEBABF80BB42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68D82-041F-49F1-864C-FEBABF80BB42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68D82-041F-49F1-864C-FEBABF80BB4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68D82-041F-49F1-864C-FEBABF80BB42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68D82-041F-49F1-864C-FEBABF80BB42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5820-BF0C-4495-AFEF-F17193603B81}" type="datetime1">
              <a:rPr lang="en-US" smtClean="0"/>
              <a:pPr/>
              <a:t>2/26/2014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43A6-3FEF-40CC-9761-DAFE31091795}" type="datetime1">
              <a:rPr lang="en-US" smtClean="0"/>
              <a:pPr/>
              <a:t>2/26/2014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FF0E-17E0-44EA-AC43-91A458C0807C}" type="datetime1">
              <a:rPr lang="en-US" smtClean="0"/>
              <a:pPr/>
              <a:t>2/26/2014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001156" cy="491174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46F8-2D93-49EC-BB5C-5996C1AE974E}" type="datetime1">
              <a:rPr lang="en-US" smtClean="0"/>
              <a:pPr/>
              <a:t>2/26/2014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2A0EB4AC-4583-4589-8085-68740323357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114298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C722-3BED-4558-A0BB-20570052D327}" type="datetime1">
              <a:rPr lang="en-US" smtClean="0"/>
              <a:pPr/>
              <a:t>2/26/2014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EA55-0BED-4D83-8521-FF4BA4A88542}" type="datetime1">
              <a:rPr lang="en-US" smtClean="0"/>
              <a:pPr/>
              <a:t>2/26/2014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5307-238F-4F13-9C0C-8712225FD5A4}" type="datetime1">
              <a:rPr lang="en-US" smtClean="0"/>
              <a:pPr/>
              <a:t>2/26/2014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BC82-2E54-4C10-80CD-DA48693293B9}" type="datetime1">
              <a:rPr lang="en-US" smtClean="0"/>
              <a:pPr/>
              <a:t>2/26/2014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889F-FFAD-4A26-9DFE-05C52C3FB8A8}" type="datetime1">
              <a:rPr lang="en-US" smtClean="0"/>
              <a:pPr/>
              <a:t>2/26/2014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3EF0-6730-44D4-B139-BA3D3F5712BD}" type="datetime1">
              <a:rPr lang="en-US" smtClean="0"/>
              <a:pPr/>
              <a:t>2/26/2014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9DB8-7BB8-4E49-AC95-689A06654725}" type="datetime1">
              <a:rPr lang="en-US" smtClean="0"/>
              <a:pPr/>
              <a:t>2/26/2014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761E-E1CF-44C1-8314-21B37337C3CA}" type="datetime1">
              <a:rPr lang="en-US" smtClean="0"/>
              <a:pPr/>
              <a:t>2/26/2014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EB4AC-4583-4589-8085-6874032335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rco.e.ac.upc.edu/wiki/index.php/Image:Logo_dac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7000"/>
                </a:solidFill>
              </a:rPr>
              <a:t>Warm-Up Methodology for</a:t>
            </a:r>
            <a:br>
              <a:rPr lang="en-US" b="1" dirty="0" smtClean="0">
                <a:solidFill>
                  <a:srgbClr val="FF7000"/>
                </a:solidFill>
              </a:rPr>
            </a:br>
            <a:r>
              <a:rPr lang="en-US" b="1" dirty="0" smtClean="0">
                <a:solidFill>
                  <a:srgbClr val="FF7000"/>
                </a:solidFill>
              </a:rPr>
              <a:t>HW/SW Co-Designed Processors</a:t>
            </a:r>
            <a:endParaRPr lang="en-GB" dirty="0">
              <a:solidFill>
                <a:srgbClr val="FF7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953000"/>
            <a:ext cx="6572296" cy="1557358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A. </a:t>
            </a:r>
            <a:r>
              <a:rPr lang="en-US" sz="2000" b="1" dirty="0" err="1" smtClean="0">
                <a:solidFill>
                  <a:schemeClr val="tx1"/>
                </a:solidFill>
              </a:rPr>
              <a:t>Brankovic</a:t>
            </a:r>
            <a:r>
              <a:rPr lang="en-US" sz="2000" dirty="0" smtClean="0"/>
              <a:t>, K. </a:t>
            </a:r>
            <a:r>
              <a:rPr lang="en-US" sz="2000" dirty="0" err="1" smtClean="0"/>
              <a:t>Stavrou</a:t>
            </a:r>
            <a:r>
              <a:rPr lang="en-US" sz="2000" dirty="0" smtClean="0"/>
              <a:t>, E. </a:t>
            </a:r>
            <a:r>
              <a:rPr lang="en-US" sz="2000" dirty="0" err="1" smtClean="0"/>
              <a:t>Gibert</a:t>
            </a:r>
            <a:r>
              <a:rPr lang="en-US" sz="2000" dirty="0" smtClean="0"/>
              <a:t>, A. Gonzalez</a:t>
            </a:r>
          </a:p>
          <a:p>
            <a:endParaRPr lang="en-US" sz="2400" dirty="0" smtClean="0"/>
          </a:p>
        </p:txBody>
      </p:sp>
      <p:pic>
        <p:nvPicPr>
          <p:cNvPr id="4" name="Picture 11" descr="Image:Logo_dac.jpg">
            <a:hlinkClick r:id="rId3" tooltip="Image:Logo_dac.jpg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6950" y="838200"/>
            <a:ext cx="314325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C:\Documents and Settings\Aleksandar\My Documents\UPC\CF2013\ppt\Intel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4752" y="838200"/>
            <a:ext cx="685800" cy="63696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001156" cy="4911741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sz="1800" dirty="0" smtClean="0"/>
          </a:p>
          <a:p>
            <a:pPr lvl="1">
              <a:buClr>
                <a:schemeClr val="tx1"/>
              </a:buClr>
              <a:buNone/>
            </a:pPr>
            <a:endParaRPr lang="en-US" sz="1800" dirty="0" smtClean="0"/>
          </a:p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rgbClr val="376092"/>
                </a:solidFill>
              </a:rPr>
              <a:t>Contributions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We solved the problem of the warm-up in HW/SW co-designed processors</a:t>
            </a:r>
            <a:endParaRPr lang="en-US" sz="1600" dirty="0" smtClean="0"/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Our solution is based on Downscaling Promotion Thresholds (TH)</a:t>
            </a:r>
          </a:p>
          <a:p>
            <a:pPr lvl="2">
              <a:buClr>
                <a:schemeClr val="tx1"/>
              </a:buClr>
            </a:pPr>
            <a:r>
              <a:rPr lang="en-US" sz="1600" dirty="0" smtClean="0"/>
              <a:t>Simulation Error: 0.75%, Simulation Cost Reduction: 65X</a:t>
            </a:r>
          </a:p>
          <a:p>
            <a:pPr lvl="1">
              <a:buClr>
                <a:schemeClr val="tx1"/>
              </a:buClr>
            </a:pPr>
            <a:endParaRPr lang="en-US" sz="1800" dirty="0" smtClean="0"/>
          </a:p>
          <a:p>
            <a:pPr lvl="1">
              <a:buClr>
                <a:schemeClr val="tx1"/>
              </a:buClr>
            </a:pPr>
            <a:endParaRPr lang="en-US" sz="1800" dirty="0" smtClean="0"/>
          </a:p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rgbClr val="376092"/>
                </a:solidFill>
              </a:rPr>
              <a:t>Agenda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Proposed Solution: Downscaling Promotion Thresholds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Simulation methodology</a:t>
            </a:r>
          </a:p>
          <a:p>
            <a:pPr lvl="1">
              <a:buClr>
                <a:schemeClr val="tx1"/>
              </a:buClr>
            </a:pPr>
            <a:r>
              <a:rPr lang="en-US" sz="2800" b="1" dirty="0" smtClean="0">
                <a:solidFill>
                  <a:srgbClr val="FF7000"/>
                </a:solidFill>
              </a:rPr>
              <a:t>Experimental Results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Conclusions</a:t>
            </a:r>
          </a:p>
          <a:p>
            <a:pPr lvl="1">
              <a:buClr>
                <a:schemeClr val="tx1"/>
              </a:buClr>
            </a:pPr>
            <a:endParaRPr lang="en-US" sz="1800" dirty="0" smtClean="0"/>
          </a:p>
          <a:p>
            <a:pPr lvl="1">
              <a:buClr>
                <a:schemeClr val="tx1"/>
              </a:buClr>
              <a:buNone/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  <a:buNone/>
            </a:pPr>
            <a:endParaRPr 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10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001156" cy="518637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Exploring 50 configurations (10 thresholds x 5 warm-up lengths)</a:t>
            </a:r>
          </a:p>
          <a:p>
            <a:pPr lvl="1"/>
            <a:r>
              <a:rPr lang="en-US" sz="1600" dirty="0" smtClean="0">
                <a:latin typeface="+mj-lt"/>
              </a:rPr>
              <a:t>TH</a:t>
            </a:r>
            <a:r>
              <a:rPr lang="en-US" sz="1600" baseline="-25000" dirty="0" smtClean="0">
                <a:latin typeface="+mj-lt"/>
              </a:rPr>
              <a:t>WU</a:t>
            </a:r>
            <a:r>
              <a:rPr lang="en-US" sz="1600" dirty="0" smtClean="0">
                <a:latin typeface="+mj-lt"/>
              </a:rPr>
              <a:t>: [10, 20, 50, 100, 200, 500,1000, 2000, 5000,10K]</a:t>
            </a:r>
          </a:p>
          <a:p>
            <a:pPr lvl="1"/>
            <a:r>
              <a:rPr lang="en-US" sz="1600" smtClean="0">
                <a:latin typeface="+mj-lt"/>
              </a:rPr>
              <a:t>L</a:t>
            </a:r>
            <a:r>
              <a:rPr lang="en-US" sz="1600" baseline="-25000" smtClean="0">
                <a:latin typeface="+mj-lt"/>
              </a:rPr>
              <a:t>WU</a:t>
            </a:r>
            <a:r>
              <a:rPr lang="en-US" sz="1600" smtClean="0">
                <a:latin typeface="+mj-lt"/>
              </a:rPr>
              <a:t>:    </a:t>
            </a:r>
            <a:r>
              <a:rPr lang="en-US" sz="1600" dirty="0" smtClean="0">
                <a:latin typeface="+mj-lt"/>
              </a:rPr>
              <a:t>[1M,10M, 100M, 500M,1B]</a:t>
            </a:r>
          </a:p>
          <a:p>
            <a:pPr lvl="1">
              <a:buNone/>
            </a:pPr>
            <a:endParaRPr lang="en-US" sz="1800" dirty="0" smtClean="0">
              <a:latin typeface="Arial Narrow" pitchFamily="34" charset="0"/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1800" dirty="0" smtClean="0"/>
          </a:p>
          <a:p>
            <a:r>
              <a:rPr lang="en-US" sz="2000" b="1" dirty="0" smtClean="0">
                <a:solidFill>
                  <a:srgbClr val="376092"/>
                </a:solidFill>
              </a:rPr>
              <a:t>TH ORACLE</a:t>
            </a:r>
            <a:r>
              <a:rPr lang="en-US" sz="2000" dirty="0" smtClean="0">
                <a:solidFill>
                  <a:srgbClr val="376092"/>
                </a:solidFill>
              </a:rPr>
              <a:t/>
            </a:r>
            <a:br>
              <a:rPr lang="en-US" sz="2000" dirty="0" smtClean="0">
                <a:solidFill>
                  <a:srgbClr val="376092"/>
                </a:solidFill>
              </a:rPr>
            </a:br>
            <a:r>
              <a:rPr lang="en-US" sz="1800" dirty="0" smtClean="0">
                <a:solidFill>
                  <a:srgbClr val="376092"/>
                </a:solidFill>
              </a:rPr>
              <a:t> </a:t>
            </a:r>
            <a:r>
              <a:rPr lang="en-US" sz="1800" dirty="0" smtClean="0"/>
              <a:t>chooses off-line the best pair</a:t>
            </a:r>
          </a:p>
          <a:p>
            <a:endParaRPr lang="en-US" sz="2000" dirty="0" smtClean="0">
              <a:solidFill>
                <a:srgbClr val="376092"/>
              </a:solidFill>
            </a:endParaRPr>
          </a:p>
          <a:p>
            <a:endParaRPr lang="en-US" sz="2000" dirty="0" smtClean="0">
              <a:solidFill>
                <a:srgbClr val="376092"/>
              </a:solidFill>
            </a:endParaRPr>
          </a:p>
          <a:p>
            <a:endParaRPr lang="en-US" sz="2000" dirty="0" smtClean="0">
              <a:solidFill>
                <a:srgbClr val="376092"/>
              </a:solidFill>
            </a:endParaRPr>
          </a:p>
          <a:p>
            <a:endParaRPr lang="en-US" sz="2000" dirty="0" smtClean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Downscaling Promotion Thresholds (TH) - ORACLE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95400" y="6324600"/>
            <a:ext cx="6781800" cy="406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ERROR, LOW SIMULATION COST</a:t>
            </a:r>
          </a:p>
        </p:txBody>
      </p:sp>
      <p:pic>
        <p:nvPicPr>
          <p:cNvPr id="2050" name="Picture 2" descr="C:\Documents and Settings\Aleksandar\My Documents\Dropbox\UPCconferencies\CGO14\SLIKE\THora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1" y="1900535"/>
            <a:ext cx="5105400" cy="3829050"/>
          </a:xfrm>
          <a:prstGeom prst="rect">
            <a:avLst/>
          </a:prstGeom>
          <a:noFill/>
        </p:spPr>
      </p:pic>
      <p:sp>
        <p:nvSpPr>
          <p:cNvPr id="29" name="Rounded Rectangular Callout 28"/>
          <p:cNvSpPr/>
          <p:nvPr/>
        </p:nvSpPr>
        <p:spPr>
          <a:xfrm>
            <a:off x="5016500" y="4008735"/>
            <a:ext cx="1295400" cy="914400"/>
          </a:xfrm>
          <a:prstGeom prst="wedgeRoundRectCallout">
            <a:avLst>
              <a:gd name="adj1" fmla="val 63471"/>
              <a:gd name="adj2" fmla="val 2598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376092"/>
                </a:solidFill>
              </a:rPr>
              <a:t>TH - ORACLE</a:t>
            </a:r>
            <a:br>
              <a:rPr lang="en-US" sz="1400" dirty="0" smtClean="0">
                <a:solidFill>
                  <a:srgbClr val="376092"/>
                </a:solidFill>
              </a:rPr>
            </a:br>
            <a:r>
              <a:rPr lang="en-US" sz="1400" dirty="0" err="1" smtClean="0">
                <a:solidFill>
                  <a:schemeClr val="tx1"/>
                </a:solidFill>
              </a:rPr>
              <a:t>avg</a:t>
            </a:r>
            <a:r>
              <a:rPr lang="en-US" sz="1400" dirty="0" smtClean="0">
                <a:solidFill>
                  <a:srgbClr val="376092"/>
                </a:solidFill>
              </a:rPr>
              <a:t> 0.4%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Max</a:t>
            </a:r>
            <a:r>
              <a:rPr lang="en-US" sz="1400" dirty="0" smtClean="0">
                <a:solidFill>
                  <a:srgbClr val="376092"/>
                </a:solidFill>
              </a:rPr>
              <a:t> 4.8%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Cost Red.:</a:t>
            </a:r>
            <a:r>
              <a:rPr lang="en-US" sz="1400" dirty="0" smtClean="0">
                <a:solidFill>
                  <a:srgbClr val="376092"/>
                </a:solidFill>
              </a:rPr>
              <a:t> 90X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" name="7-Point Star 7"/>
          <p:cNvSpPr/>
          <p:nvPr/>
        </p:nvSpPr>
        <p:spPr>
          <a:xfrm>
            <a:off x="8458200" y="5100935"/>
            <a:ext cx="228600" cy="228600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0400" y="4186535"/>
            <a:ext cx="16002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IDEAL SCENARIO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(0% error)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(∞ cost reduction)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862590" y="3620126"/>
            <a:ext cx="2590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Relative error </a:t>
            </a:r>
            <a:r>
              <a:rPr lang="en-US" sz="1400" dirty="0" err="1" smtClean="0"/>
              <a:t>wrt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authoritative simulation [%]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5558135"/>
            <a:ext cx="259080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Cost reduction </a:t>
            </a:r>
            <a:r>
              <a:rPr lang="en-US" sz="1400" dirty="0" err="1" smtClean="0"/>
              <a:t>wrt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authoritative simulation [X]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 rot="2365010">
            <a:off x="8108252" y="4864566"/>
            <a:ext cx="287468" cy="2007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509217" y="3643953"/>
            <a:ext cx="27432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7213598" y="5315635"/>
            <a:ext cx="1295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828800" y="2819400"/>
            <a:ext cx="457200" cy="152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" y="2819400"/>
            <a:ext cx="1143000" cy="152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0" y="2819400"/>
            <a:ext cx="8382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collect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981200" y="44958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7000"/>
                </a:solidFill>
              </a:rPr>
              <a:t>Original</a:t>
            </a:r>
            <a:br>
              <a:rPr lang="en-US" sz="1400" b="1" dirty="0" smtClean="0">
                <a:solidFill>
                  <a:srgbClr val="FF7000"/>
                </a:solidFill>
              </a:rPr>
            </a:br>
            <a:r>
              <a:rPr lang="en-US" sz="1400" b="1" dirty="0" smtClean="0">
                <a:solidFill>
                  <a:srgbClr val="FF7000"/>
                </a:solidFill>
              </a:rPr>
              <a:t> Threshold</a:t>
            </a:r>
            <a:endParaRPr lang="en-US" sz="1400" b="1" dirty="0">
              <a:solidFill>
                <a:srgbClr val="FF7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V="1">
            <a:off x="2286000" y="43434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5800" y="2652712"/>
            <a:ext cx="1600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9216" y="2378112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76092"/>
                </a:solidFill>
              </a:rPr>
              <a:t>Warm-Up Length (L</a:t>
            </a:r>
            <a:r>
              <a:rPr lang="en-US" sz="1400" b="1" baseline="-25000" dirty="0" smtClean="0">
                <a:solidFill>
                  <a:srgbClr val="376092"/>
                </a:solidFill>
              </a:rPr>
              <a:t>WU</a:t>
            </a:r>
            <a:r>
              <a:rPr lang="en-US" sz="1400" b="1" dirty="0" smtClean="0">
                <a:solidFill>
                  <a:srgbClr val="376092"/>
                </a:solidFill>
              </a:rPr>
              <a:t>)</a:t>
            </a:r>
            <a:endParaRPr lang="en-US" sz="1400" b="1" dirty="0">
              <a:solidFill>
                <a:srgbClr val="37609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400" y="2819400"/>
            <a:ext cx="533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4089043"/>
            <a:ext cx="457200" cy="17815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43000" y="4099091"/>
            <a:ext cx="685800" cy="1681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86000" y="4089043"/>
            <a:ext cx="838200" cy="1781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collect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152400" y="4108710"/>
            <a:ext cx="990600" cy="158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800" y="3733800"/>
            <a:ext cx="457200" cy="152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6400" y="3733799"/>
            <a:ext cx="152400" cy="152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6000" y="3733799"/>
            <a:ext cx="83820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collect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52400" y="3733800"/>
            <a:ext cx="1524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85800" y="3048000"/>
            <a:ext cx="990600" cy="60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1791494" y="3543300"/>
            <a:ext cx="9898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457200" y="3352800"/>
            <a:ext cx="914400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4495800"/>
            <a:ext cx="152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7000"/>
                </a:solidFill>
              </a:rPr>
              <a:t>Lower Threshold</a:t>
            </a:r>
          </a:p>
          <a:p>
            <a:pPr algn="ctr"/>
            <a:r>
              <a:rPr lang="en-US" sz="1400" b="1" dirty="0" smtClean="0">
                <a:solidFill>
                  <a:srgbClr val="FF7000"/>
                </a:solidFill>
              </a:rPr>
              <a:t>(TH</a:t>
            </a:r>
            <a:r>
              <a:rPr lang="en-US" sz="1400" b="1" baseline="-25000" dirty="0" smtClean="0">
                <a:solidFill>
                  <a:srgbClr val="FF7000"/>
                </a:solidFill>
              </a:rPr>
              <a:t>WU1</a:t>
            </a:r>
            <a:r>
              <a:rPr lang="en-US" sz="1400" b="1" dirty="0" smtClean="0">
                <a:solidFill>
                  <a:srgbClr val="FF7000"/>
                </a:solidFill>
              </a:rPr>
              <a:t>)</a:t>
            </a:r>
            <a:endParaRPr lang="en-US" sz="1400" b="1" dirty="0">
              <a:solidFill>
                <a:srgbClr val="FF7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14400" y="4343400"/>
            <a:ext cx="2286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76400" y="3655920"/>
            <a:ext cx="609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24584" y="431912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76092"/>
                </a:solidFill>
              </a:rPr>
              <a:t>L</a:t>
            </a:r>
            <a:r>
              <a:rPr lang="en-US" sz="1400" b="1" baseline="-25000" dirty="0" smtClean="0">
                <a:solidFill>
                  <a:srgbClr val="376092"/>
                </a:solidFill>
              </a:rPr>
              <a:t>WU1</a:t>
            </a:r>
            <a:endParaRPr lang="en-US" sz="1400" b="1" dirty="0">
              <a:solidFill>
                <a:srgbClr val="376092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43000" y="4355128"/>
            <a:ext cx="1143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1523603" y="3505597"/>
            <a:ext cx="3055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47800" y="3124200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7000"/>
                </a:solidFill>
              </a:rPr>
              <a:t>TH</a:t>
            </a:r>
            <a:r>
              <a:rPr lang="en-US" sz="1400" baseline="-25000" dirty="0" smtClean="0">
                <a:solidFill>
                  <a:srgbClr val="FF7000"/>
                </a:solidFill>
              </a:rPr>
              <a:t>WU</a:t>
            </a:r>
            <a:endParaRPr lang="en-US" sz="1400" dirty="0">
              <a:solidFill>
                <a:srgbClr val="FF7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3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1142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Downscaling Promotion Thresholds (TH) - Prediction Model</a:t>
            </a:r>
            <a:endParaRPr lang="en-US" dirty="0"/>
          </a:p>
        </p:txBody>
      </p:sp>
      <p:sp>
        <p:nvSpPr>
          <p:cNvPr id="62" name="Content Placeholder 6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4911741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FF7000"/>
                </a:solidFill>
              </a:rPr>
              <a:t>Predict</a:t>
            </a:r>
            <a:r>
              <a:rPr lang="en-US" sz="1800" dirty="0" smtClean="0"/>
              <a:t> warm-up threshold and warm-up length based on </a:t>
            </a:r>
            <a:r>
              <a:rPr lang="en-US" sz="1800" dirty="0" smtClean="0">
                <a:solidFill>
                  <a:srgbClr val="376092"/>
                </a:solidFill>
              </a:rPr>
              <a:t>high-level statistics </a:t>
            </a:r>
          </a:p>
          <a:p>
            <a:r>
              <a:rPr lang="en-US" sz="1800" dirty="0" smtClean="0"/>
              <a:t>Scaled warmed-up execution - </a:t>
            </a:r>
            <a:r>
              <a:rPr lang="en-US" sz="1800" dirty="0" smtClean="0">
                <a:solidFill>
                  <a:srgbClr val="FF7000"/>
                </a:solidFill>
              </a:rPr>
              <a:t>similar behavior </a:t>
            </a:r>
            <a:r>
              <a:rPr lang="en-US" sz="1800" dirty="0" smtClean="0"/>
              <a:t>like authoritative execution</a:t>
            </a:r>
          </a:p>
          <a:p>
            <a:pPr lvl="1"/>
            <a:r>
              <a:rPr lang="en-US" sz="1800" dirty="0" smtClean="0"/>
              <a:t>Based on </a:t>
            </a:r>
            <a:r>
              <a:rPr lang="en-US" sz="1800" dirty="0" smtClean="0">
                <a:solidFill>
                  <a:srgbClr val="376092"/>
                </a:solidFill>
              </a:rPr>
              <a:t>execution distribution </a:t>
            </a:r>
            <a:r>
              <a:rPr lang="en-US" sz="1800" dirty="0" smtClean="0"/>
              <a:t>of PCs</a:t>
            </a:r>
          </a:p>
          <a:p>
            <a:endParaRPr lang="en-US" sz="1600" dirty="0" smtClean="0"/>
          </a:p>
          <a:p>
            <a:r>
              <a:rPr lang="en-US" sz="1800" dirty="0" smtClean="0"/>
              <a:t>Algorithm:</a:t>
            </a:r>
          </a:p>
          <a:p>
            <a:pPr lvl="1"/>
            <a:r>
              <a:rPr lang="en-US" sz="1800" dirty="0" smtClean="0"/>
              <a:t>record </a:t>
            </a:r>
            <a:r>
              <a:rPr lang="en-US" sz="1800" dirty="0" smtClean="0">
                <a:solidFill>
                  <a:srgbClr val="FF7000"/>
                </a:solidFill>
              </a:rPr>
              <a:t>execution distribution </a:t>
            </a:r>
            <a:r>
              <a:rPr lang="en-US" sz="1800" i="1" dirty="0" smtClean="0"/>
              <a:t>exec(</a:t>
            </a:r>
            <a:r>
              <a:rPr lang="en-US" sz="1800" i="1" dirty="0" err="1" smtClean="0"/>
              <a:t>PCx</a:t>
            </a:r>
            <a:r>
              <a:rPr lang="en-US" sz="1800" i="1" dirty="0" smtClean="0"/>
              <a:t>)</a:t>
            </a:r>
            <a:r>
              <a:rPr lang="en-US" sz="1600" b="1" i="1" dirty="0" smtClean="0"/>
              <a:t> </a:t>
            </a:r>
            <a:r>
              <a:rPr lang="en-US" sz="1800" dirty="0" smtClean="0"/>
              <a:t>during WU1 - for each </a:t>
            </a:r>
            <a:r>
              <a:rPr lang="en-US" sz="1800" dirty="0" smtClean="0">
                <a:solidFill>
                  <a:srgbClr val="376092"/>
                </a:solidFill>
              </a:rPr>
              <a:t>PC</a:t>
            </a:r>
            <a:r>
              <a:rPr lang="en-US" sz="1800" dirty="0" smtClean="0"/>
              <a:t> in </a:t>
            </a:r>
            <a:r>
              <a:rPr lang="en-US" sz="1800" b="1" dirty="0" smtClean="0"/>
              <a:t>collect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find </a:t>
            </a:r>
            <a:r>
              <a:rPr lang="en-US" sz="1800" dirty="0" smtClean="0">
                <a:solidFill>
                  <a:srgbClr val="FF7000"/>
                </a:solidFill>
              </a:rPr>
              <a:t>scaling factor </a:t>
            </a:r>
            <a:r>
              <a:rPr lang="en-US" sz="1800" dirty="0" smtClean="0"/>
              <a:t>- scales the best warm-up to authoritative distribution</a:t>
            </a:r>
          </a:p>
          <a:p>
            <a:pPr lvl="2"/>
            <a:r>
              <a:rPr lang="en-US" sz="1600" dirty="0" smtClean="0"/>
              <a:t>scaling factor = TH</a:t>
            </a:r>
            <a:r>
              <a:rPr lang="en-US" sz="1600" baseline="-25000" dirty="0" smtClean="0"/>
              <a:t>DEF</a:t>
            </a:r>
            <a:r>
              <a:rPr lang="en-US" sz="1600" dirty="0" smtClean="0"/>
              <a:t>/</a:t>
            </a:r>
            <a:r>
              <a:rPr lang="en-US" sz="1600" b="1" dirty="0" smtClean="0">
                <a:solidFill>
                  <a:srgbClr val="376092"/>
                </a:solidFill>
              </a:rPr>
              <a:t>TH</a:t>
            </a:r>
            <a:r>
              <a:rPr lang="en-US" sz="1600" b="1" baseline="-25000" dirty="0" smtClean="0">
                <a:solidFill>
                  <a:srgbClr val="376092"/>
                </a:solidFill>
              </a:rPr>
              <a:t>WU</a:t>
            </a:r>
          </a:p>
          <a:p>
            <a:pPr lvl="1"/>
            <a:r>
              <a:rPr lang="en-US" sz="1800" dirty="0" smtClean="0"/>
              <a:t>find the best warm-up period (</a:t>
            </a:r>
            <a:r>
              <a:rPr lang="en-US" sz="1800" dirty="0" smtClean="0">
                <a:solidFill>
                  <a:srgbClr val="00B050"/>
                </a:solidFill>
              </a:rPr>
              <a:t>WU1</a:t>
            </a:r>
            <a:r>
              <a:rPr lang="en-US" sz="1800" dirty="0" smtClean="0">
                <a:solidFill>
                  <a:srgbClr val="376092"/>
                </a:solidFill>
              </a:rPr>
              <a:t> </a:t>
            </a:r>
            <a:r>
              <a:rPr lang="en-US" sz="1800" dirty="0" smtClean="0"/>
              <a:t>or</a:t>
            </a:r>
            <a:r>
              <a:rPr lang="en-US" sz="1800" dirty="0" smtClean="0">
                <a:solidFill>
                  <a:srgbClr val="37609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WU2</a:t>
            </a:r>
            <a:r>
              <a:rPr lang="en-US" sz="1800" dirty="0" smtClean="0"/>
              <a:t>) - </a:t>
            </a:r>
            <a:r>
              <a:rPr lang="en-US" sz="1800" dirty="0" smtClean="0">
                <a:solidFill>
                  <a:srgbClr val="FF7000"/>
                </a:solidFill>
              </a:rPr>
              <a:t>scaling error is minimal</a:t>
            </a:r>
          </a:p>
          <a:p>
            <a:pPr lvl="2"/>
            <a:r>
              <a:rPr lang="en-US" sz="1600" dirty="0" smtClean="0"/>
              <a:t>WU1 is better than WU2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381000" y="4876800"/>
            <a:ext cx="5486400" cy="19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24400" y="4845398"/>
            <a:ext cx="11430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828800" y="4845398"/>
            <a:ext cx="2895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exec(</a:t>
            </a:r>
            <a:r>
              <a:rPr lang="en-US" sz="1400" dirty="0" err="1" smtClean="0">
                <a:solidFill>
                  <a:schemeClr val="tx1"/>
                </a:solidFill>
              </a:rPr>
              <a:t>PCx</a:t>
            </a:r>
            <a:r>
              <a:rPr lang="en-US" sz="1400" dirty="0" smtClean="0">
                <a:solidFill>
                  <a:schemeClr val="tx1"/>
                </a:solidFill>
              </a:rPr>
              <a:t>)=</a:t>
            </a:r>
            <a:r>
              <a:rPr lang="en-US" sz="1400" b="1" dirty="0" smtClean="0">
                <a:solidFill>
                  <a:schemeClr val="tx1"/>
                </a:solidFill>
              </a:rPr>
              <a:t>N1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1000" y="5105400"/>
            <a:ext cx="5486400" cy="19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724400" y="5073998"/>
            <a:ext cx="11430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590800" y="5073998"/>
            <a:ext cx="2133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exec(</a:t>
            </a:r>
            <a:r>
              <a:rPr lang="en-US" sz="1400" dirty="0" err="1" smtClean="0">
                <a:solidFill>
                  <a:schemeClr val="tx1"/>
                </a:solidFill>
              </a:rPr>
              <a:t>PCx</a:t>
            </a:r>
            <a:r>
              <a:rPr lang="en-US" sz="1400" dirty="0" smtClean="0">
                <a:solidFill>
                  <a:schemeClr val="tx1"/>
                </a:solidFill>
              </a:rPr>
              <a:t>)=</a:t>
            </a:r>
            <a:r>
              <a:rPr lang="en-US" sz="1400" b="1" dirty="0" smtClean="0">
                <a:solidFill>
                  <a:schemeClr val="tx1"/>
                </a:solidFill>
              </a:rPr>
              <a:t>N2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1000" y="4648882"/>
            <a:ext cx="5486400" cy="196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24400" y="4617592"/>
            <a:ext cx="1143000" cy="2278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381000" y="4617592"/>
            <a:ext cx="4343400" cy="2278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exec(</a:t>
            </a:r>
            <a:r>
              <a:rPr lang="en-US" sz="1400" dirty="0" err="1" smtClean="0">
                <a:solidFill>
                  <a:schemeClr val="tx1"/>
                </a:solidFill>
              </a:rPr>
              <a:t>PCx</a:t>
            </a:r>
            <a:r>
              <a:rPr lang="en-US" sz="1400" dirty="0" smtClean="0">
                <a:solidFill>
                  <a:schemeClr val="tx1"/>
                </a:solidFill>
              </a:rPr>
              <a:t>)=</a:t>
            </a:r>
            <a:r>
              <a:rPr lang="en-US" sz="1400" b="1" dirty="0" smtClean="0">
                <a:solidFill>
                  <a:schemeClr val="tx1"/>
                </a:solidFill>
              </a:rPr>
              <a:t>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rot="16200000" flipH="1">
            <a:off x="4037806" y="5682804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4800" y="5475094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305594" y="5454204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1753394" y="5465872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2515394" y="5455410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1753394" y="5454204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04800" y="5454998"/>
            <a:ext cx="4495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590800" y="5835998"/>
            <a:ext cx="2133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276600" y="559018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WU2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828800" y="6064598"/>
            <a:ext cx="2895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276600" y="58259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WU1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81000" y="6323342"/>
            <a:ext cx="4343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092656" y="607167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AUTHORITHATIVE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 rot="5400000">
            <a:off x="1751806" y="6063804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2525442" y="5835204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>
            <a:off x="304006" y="6322548"/>
            <a:ext cx="15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6553995" y="6336268"/>
            <a:ext cx="2437605" cy="1246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6200000" flipV="1">
            <a:off x="5638801" y="5433536"/>
            <a:ext cx="1829594" cy="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16200000" flipV="1">
            <a:off x="7086600" y="5650468"/>
            <a:ext cx="1371601" cy="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610600" y="634793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PCs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678182" y="4597149"/>
            <a:ext cx="1459469" cy="319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Exec. Counter</a:t>
            </a:r>
            <a:endParaRPr lang="en-US" sz="1400" dirty="0"/>
          </a:p>
        </p:txBody>
      </p:sp>
      <p:sp>
        <p:nvSpPr>
          <p:cNvPr id="133" name="Freeform 132"/>
          <p:cNvSpPr/>
          <p:nvPr/>
        </p:nvSpPr>
        <p:spPr>
          <a:xfrm>
            <a:off x="6553201" y="4964668"/>
            <a:ext cx="2285999" cy="592852"/>
          </a:xfrm>
          <a:custGeom>
            <a:avLst/>
            <a:gdLst>
              <a:gd name="connsiteX0" fmla="*/ 0 w 3084843"/>
              <a:gd name="connsiteY0" fmla="*/ 391885 h 592852"/>
              <a:gd name="connsiteX1" fmla="*/ 140676 w 3084843"/>
              <a:gd name="connsiteY1" fmla="*/ 251208 h 592852"/>
              <a:gd name="connsiteX2" fmla="*/ 180870 w 3084843"/>
              <a:gd name="connsiteY2" fmla="*/ 241160 h 592852"/>
              <a:gd name="connsiteX3" fmla="*/ 291402 w 3084843"/>
              <a:gd name="connsiteY3" fmla="*/ 311498 h 592852"/>
              <a:gd name="connsiteX4" fmla="*/ 311498 w 3084843"/>
              <a:gd name="connsiteY4" fmla="*/ 341644 h 592852"/>
              <a:gd name="connsiteX5" fmla="*/ 331595 w 3084843"/>
              <a:gd name="connsiteY5" fmla="*/ 401934 h 592852"/>
              <a:gd name="connsiteX6" fmla="*/ 391885 w 3084843"/>
              <a:gd name="connsiteY6" fmla="*/ 422030 h 592852"/>
              <a:gd name="connsiteX7" fmla="*/ 502417 w 3084843"/>
              <a:gd name="connsiteY7" fmla="*/ 411982 h 592852"/>
              <a:gd name="connsiteX8" fmla="*/ 522514 w 3084843"/>
              <a:gd name="connsiteY8" fmla="*/ 381837 h 592852"/>
              <a:gd name="connsiteX9" fmla="*/ 532562 w 3084843"/>
              <a:gd name="connsiteY9" fmla="*/ 341644 h 592852"/>
              <a:gd name="connsiteX10" fmla="*/ 542611 w 3084843"/>
              <a:gd name="connsiteY10" fmla="*/ 311498 h 592852"/>
              <a:gd name="connsiteX11" fmla="*/ 552659 w 3084843"/>
              <a:gd name="connsiteY11" fmla="*/ 190918 h 592852"/>
              <a:gd name="connsiteX12" fmla="*/ 572756 w 3084843"/>
              <a:gd name="connsiteY12" fmla="*/ 160773 h 592852"/>
              <a:gd name="connsiteX13" fmla="*/ 612949 w 3084843"/>
              <a:gd name="connsiteY13" fmla="*/ 90435 h 592852"/>
              <a:gd name="connsiteX14" fmla="*/ 643094 w 3084843"/>
              <a:gd name="connsiteY14" fmla="*/ 70338 h 592852"/>
              <a:gd name="connsiteX15" fmla="*/ 713433 w 3084843"/>
              <a:gd name="connsiteY15" fmla="*/ 20096 h 592852"/>
              <a:gd name="connsiteX16" fmla="*/ 763674 w 3084843"/>
              <a:gd name="connsiteY16" fmla="*/ 10048 h 592852"/>
              <a:gd name="connsiteX17" fmla="*/ 803868 w 3084843"/>
              <a:gd name="connsiteY17" fmla="*/ 0 h 592852"/>
              <a:gd name="connsiteX18" fmla="*/ 834013 w 3084843"/>
              <a:gd name="connsiteY18" fmla="*/ 20096 h 592852"/>
              <a:gd name="connsiteX19" fmla="*/ 874206 w 3084843"/>
              <a:gd name="connsiteY19" fmla="*/ 110531 h 592852"/>
              <a:gd name="connsiteX20" fmla="*/ 904351 w 3084843"/>
              <a:gd name="connsiteY20" fmla="*/ 221063 h 592852"/>
              <a:gd name="connsiteX21" fmla="*/ 914400 w 3084843"/>
              <a:gd name="connsiteY21" fmla="*/ 331595 h 592852"/>
              <a:gd name="connsiteX22" fmla="*/ 974690 w 3084843"/>
              <a:gd name="connsiteY22" fmla="*/ 371789 h 592852"/>
              <a:gd name="connsiteX23" fmla="*/ 1014883 w 3084843"/>
              <a:gd name="connsiteY23" fmla="*/ 432079 h 592852"/>
              <a:gd name="connsiteX24" fmla="*/ 1065125 w 3084843"/>
              <a:gd name="connsiteY24" fmla="*/ 492369 h 592852"/>
              <a:gd name="connsiteX25" fmla="*/ 1125415 w 3084843"/>
              <a:gd name="connsiteY25" fmla="*/ 422030 h 592852"/>
              <a:gd name="connsiteX26" fmla="*/ 1145512 w 3084843"/>
              <a:gd name="connsiteY26" fmla="*/ 361740 h 592852"/>
              <a:gd name="connsiteX27" fmla="*/ 1165608 w 3084843"/>
              <a:gd name="connsiteY27" fmla="*/ 200967 h 592852"/>
              <a:gd name="connsiteX28" fmla="*/ 1185705 w 3084843"/>
              <a:gd name="connsiteY28" fmla="*/ 170822 h 592852"/>
              <a:gd name="connsiteX29" fmla="*/ 1256043 w 3084843"/>
              <a:gd name="connsiteY29" fmla="*/ 261257 h 592852"/>
              <a:gd name="connsiteX30" fmla="*/ 1326382 w 3084843"/>
              <a:gd name="connsiteY30" fmla="*/ 351692 h 592852"/>
              <a:gd name="connsiteX31" fmla="*/ 1346479 w 3084843"/>
              <a:gd name="connsiteY31" fmla="*/ 391885 h 592852"/>
              <a:gd name="connsiteX32" fmla="*/ 1386672 w 3084843"/>
              <a:gd name="connsiteY32" fmla="*/ 482320 h 592852"/>
              <a:gd name="connsiteX33" fmla="*/ 1416817 w 3084843"/>
              <a:gd name="connsiteY33" fmla="*/ 572756 h 592852"/>
              <a:gd name="connsiteX34" fmla="*/ 1446962 w 3084843"/>
              <a:gd name="connsiteY34" fmla="*/ 592852 h 592852"/>
              <a:gd name="connsiteX35" fmla="*/ 1688123 w 3084843"/>
              <a:gd name="connsiteY35" fmla="*/ 572756 h 592852"/>
              <a:gd name="connsiteX36" fmla="*/ 1788606 w 3084843"/>
              <a:gd name="connsiteY36" fmla="*/ 552659 h 592852"/>
              <a:gd name="connsiteX37" fmla="*/ 1818751 w 3084843"/>
              <a:gd name="connsiteY37" fmla="*/ 542611 h 592852"/>
              <a:gd name="connsiteX38" fmla="*/ 1909186 w 3084843"/>
              <a:gd name="connsiteY38" fmla="*/ 512466 h 592852"/>
              <a:gd name="connsiteX39" fmla="*/ 1939331 w 3084843"/>
              <a:gd name="connsiteY39" fmla="*/ 492369 h 592852"/>
              <a:gd name="connsiteX40" fmla="*/ 1969476 w 3084843"/>
              <a:gd name="connsiteY40" fmla="*/ 482320 h 592852"/>
              <a:gd name="connsiteX41" fmla="*/ 2009670 w 3084843"/>
              <a:gd name="connsiteY41" fmla="*/ 462224 h 592852"/>
              <a:gd name="connsiteX42" fmla="*/ 2120202 w 3084843"/>
              <a:gd name="connsiteY42" fmla="*/ 442127 h 592852"/>
              <a:gd name="connsiteX43" fmla="*/ 2190540 w 3084843"/>
              <a:gd name="connsiteY43" fmla="*/ 411982 h 592852"/>
              <a:gd name="connsiteX44" fmla="*/ 2250830 w 3084843"/>
              <a:gd name="connsiteY44" fmla="*/ 401934 h 592852"/>
              <a:gd name="connsiteX45" fmla="*/ 2331217 w 3084843"/>
              <a:gd name="connsiteY45" fmla="*/ 331595 h 592852"/>
              <a:gd name="connsiteX46" fmla="*/ 2351314 w 3084843"/>
              <a:gd name="connsiteY46" fmla="*/ 271305 h 592852"/>
              <a:gd name="connsiteX47" fmla="*/ 2351314 w 3084843"/>
              <a:gd name="connsiteY47" fmla="*/ 170822 h 592852"/>
              <a:gd name="connsiteX48" fmla="*/ 2411604 w 3084843"/>
              <a:gd name="connsiteY48" fmla="*/ 231112 h 592852"/>
              <a:gd name="connsiteX49" fmla="*/ 2461846 w 3084843"/>
              <a:gd name="connsiteY49" fmla="*/ 321547 h 592852"/>
              <a:gd name="connsiteX50" fmla="*/ 2491991 w 3084843"/>
              <a:gd name="connsiteY50" fmla="*/ 371789 h 592852"/>
              <a:gd name="connsiteX51" fmla="*/ 2542233 w 3084843"/>
              <a:gd name="connsiteY51" fmla="*/ 442127 h 592852"/>
              <a:gd name="connsiteX52" fmla="*/ 3084843 w 3084843"/>
              <a:gd name="connsiteY52" fmla="*/ 442127 h 5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084843" h="592852">
                <a:moveTo>
                  <a:pt x="0" y="391885"/>
                </a:moveTo>
                <a:cubicBezTo>
                  <a:pt x="83262" y="280869"/>
                  <a:pt x="50247" y="281351"/>
                  <a:pt x="140676" y="251208"/>
                </a:cubicBezTo>
                <a:cubicBezTo>
                  <a:pt x="153778" y="246841"/>
                  <a:pt x="167472" y="244509"/>
                  <a:pt x="180870" y="241160"/>
                </a:cubicBezTo>
                <a:cubicBezTo>
                  <a:pt x="266814" y="265716"/>
                  <a:pt x="240386" y="243477"/>
                  <a:pt x="291402" y="311498"/>
                </a:cubicBezTo>
                <a:cubicBezTo>
                  <a:pt x="298648" y="321159"/>
                  <a:pt x="306593" y="330608"/>
                  <a:pt x="311498" y="341644"/>
                </a:cubicBezTo>
                <a:cubicBezTo>
                  <a:pt x="320101" y="361002"/>
                  <a:pt x="311498" y="395235"/>
                  <a:pt x="331595" y="401934"/>
                </a:cubicBezTo>
                <a:lnTo>
                  <a:pt x="391885" y="422030"/>
                </a:lnTo>
                <a:cubicBezTo>
                  <a:pt x="428729" y="418681"/>
                  <a:pt x="467057" y="422862"/>
                  <a:pt x="502417" y="411982"/>
                </a:cubicBezTo>
                <a:cubicBezTo>
                  <a:pt x="513960" y="408430"/>
                  <a:pt x="517757" y="392937"/>
                  <a:pt x="522514" y="381837"/>
                </a:cubicBezTo>
                <a:cubicBezTo>
                  <a:pt x="527954" y="369144"/>
                  <a:pt x="528768" y="354923"/>
                  <a:pt x="532562" y="341644"/>
                </a:cubicBezTo>
                <a:cubicBezTo>
                  <a:pt x="535472" y="331459"/>
                  <a:pt x="539261" y="321547"/>
                  <a:pt x="542611" y="311498"/>
                </a:cubicBezTo>
                <a:cubicBezTo>
                  <a:pt x="545960" y="271305"/>
                  <a:pt x="544749" y="230467"/>
                  <a:pt x="552659" y="190918"/>
                </a:cubicBezTo>
                <a:cubicBezTo>
                  <a:pt x="555027" y="179076"/>
                  <a:pt x="566764" y="171258"/>
                  <a:pt x="572756" y="160773"/>
                </a:cubicBezTo>
                <a:cubicBezTo>
                  <a:pt x="583266" y="142380"/>
                  <a:pt x="596626" y="106758"/>
                  <a:pt x="612949" y="90435"/>
                </a:cubicBezTo>
                <a:cubicBezTo>
                  <a:pt x="621488" y="81896"/>
                  <a:pt x="633267" y="77357"/>
                  <a:pt x="643094" y="70338"/>
                </a:cubicBezTo>
                <a:cubicBezTo>
                  <a:pt x="645652" y="68511"/>
                  <a:pt x="703460" y="23836"/>
                  <a:pt x="713433" y="20096"/>
                </a:cubicBezTo>
                <a:cubicBezTo>
                  <a:pt x="729424" y="14099"/>
                  <a:pt x="747002" y="13753"/>
                  <a:pt x="763674" y="10048"/>
                </a:cubicBezTo>
                <a:cubicBezTo>
                  <a:pt x="777155" y="7052"/>
                  <a:pt x="790470" y="3349"/>
                  <a:pt x="803868" y="0"/>
                </a:cubicBezTo>
                <a:cubicBezTo>
                  <a:pt x="813916" y="6699"/>
                  <a:pt x="825474" y="11557"/>
                  <a:pt x="834013" y="20096"/>
                </a:cubicBezTo>
                <a:cubicBezTo>
                  <a:pt x="856762" y="42845"/>
                  <a:pt x="866247" y="82676"/>
                  <a:pt x="874206" y="110531"/>
                </a:cubicBezTo>
                <a:cubicBezTo>
                  <a:pt x="919545" y="269214"/>
                  <a:pt x="876874" y="138631"/>
                  <a:pt x="904351" y="221063"/>
                </a:cubicBezTo>
                <a:cubicBezTo>
                  <a:pt x="907701" y="257907"/>
                  <a:pt x="898755" y="298070"/>
                  <a:pt x="914400" y="331595"/>
                </a:cubicBezTo>
                <a:cubicBezTo>
                  <a:pt x="924614" y="353482"/>
                  <a:pt x="974690" y="371789"/>
                  <a:pt x="974690" y="371789"/>
                </a:cubicBezTo>
                <a:cubicBezTo>
                  <a:pt x="988088" y="391886"/>
                  <a:pt x="997804" y="415000"/>
                  <a:pt x="1014883" y="432079"/>
                </a:cubicBezTo>
                <a:cubicBezTo>
                  <a:pt x="1053567" y="470763"/>
                  <a:pt x="1037145" y="450400"/>
                  <a:pt x="1065125" y="492369"/>
                </a:cubicBezTo>
                <a:cubicBezTo>
                  <a:pt x="1085237" y="472257"/>
                  <a:pt x="1112524" y="447813"/>
                  <a:pt x="1125415" y="422030"/>
                </a:cubicBezTo>
                <a:cubicBezTo>
                  <a:pt x="1134889" y="403083"/>
                  <a:pt x="1145512" y="361740"/>
                  <a:pt x="1145512" y="361740"/>
                </a:cubicBezTo>
                <a:cubicBezTo>
                  <a:pt x="1147429" y="336815"/>
                  <a:pt x="1143919" y="244344"/>
                  <a:pt x="1165608" y="200967"/>
                </a:cubicBezTo>
                <a:cubicBezTo>
                  <a:pt x="1171009" y="190165"/>
                  <a:pt x="1179006" y="180870"/>
                  <a:pt x="1185705" y="170822"/>
                </a:cubicBezTo>
                <a:lnTo>
                  <a:pt x="1256043" y="261257"/>
                </a:lnTo>
                <a:cubicBezTo>
                  <a:pt x="1257794" y="263486"/>
                  <a:pt x="1321558" y="342044"/>
                  <a:pt x="1326382" y="351692"/>
                </a:cubicBezTo>
                <a:lnTo>
                  <a:pt x="1346479" y="391885"/>
                </a:lnTo>
                <a:cubicBezTo>
                  <a:pt x="1375896" y="509559"/>
                  <a:pt x="1328729" y="337461"/>
                  <a:pt x="1386672" y="482320"/>
                </a:cubicBezTo>
                <a:cubicBezTo>
                  <a:pt x="1405172" y="528569"/>
                  <a:pt x="1384246" y="533671"/>
                  <a:pt x="1416817" y="572756"/>
                </a:cubicBezTo>
                <a:cubicBezTo>
                  <a:pt x="1424548" y="582033"/>
                  <a:pt x="1436914" y="586153"/>
                  <a:pt x="1446962" y="592852"/>
                </a:cubicBezTo>
                <a:lnTo>
                  <a:pt x="1688123" y="572756"/>
                </a:lnTo>
                <a:cubicBezTo>
                  <a:pt x="1718486" y="569720"/>
                  <a:pt x="1758166" y="561356"/>
                  <a:pt x="1788606" y="552659"/>
                </a:cubicBezTo>
                <a:cubicBezTo>
                  <a:pt x="1798790" y="549749"/>
                  <a:pt x="1808567" y="545521"/>
                  <a:pt x="1818751" y="542611"/>
                </a:cubicBezTo>
                <a:cubicBezTo>
                  <a:pt x="1863521" y="529820"/>
                  <a:pt x="1863000" y="535559"/>
                  <a:pt x="1909186" y="512466"/>
                </a:cubicBezTo>
                <a:cubicBezTo>
                  <a:pt x="1919988" y="507065"/>
                  <a:pt x="1928529" y="497770"/>
                  <a:pt x="1939331" y="492369"/>
                </a:cubicBezTo>
                <a:cubicBezTo>
                  <a:pt x="1948805" y="487632"/>
                  <a:pt x="1959740" y="486492"/>
                  <a:pt x="1969476" y="482320"/>
                </a:cubicBezTo>
                <a:cubicBezTo>
                  <a:pt x="1983244" y="476419"/>
                  <a:pt x="1995459" y="466961"/>
                  <a:pt x="2009670" y="462224"/>
                </a:cubicBezTo>
                <a:cubicBezTo>
                  <a:pt x="2023721" y="457540"/>
                  <a:pt x="2110070" y="443816"/>
                  <a:pt x="2120202" y="442127"/>
                </a:cubicBezTo>
                <a:cubicBezTo>
                  <a:pt x="2144780" y="429838"/>
                  <a:pt x="2163925" y="417896"/>
                  <a:pt x="2190540" y="411982"/>
                </a:cubicBezTo>
                <a:cubicBezTo>
                  <a:pt x="2210429" y="407562"/>
                  <a:pt x="2230733" y="405283"/>
                  <a:pt x="2250830" y="401934"/>
                </a:cubicBezTo>
                <a:cubicBezTo>
                  <a:pt x="2257461" y="396630"/>
                  <a:pt x="2322155" y="347906"/>
                  <a:pt x="2331217" y="331595"/>
                </a:cubicBezTo>
                <a:cubicBezTo>
                  <a:pt x="2341505" y="313077"/>
                  <a:pt x="2351314" y="271305"/>
                  <a:pt x="2351314" y="271305"/>
                </a:cubicBezTo>
                <a:cubicBezTo>
                  <a:pt x="2349329" y="261381"/>
                  <a:pt x="2326502" y="180746"/>
                  <a:pt x="2351314" y="170822"/>
                </a:cubicBezTo>
                <a:cubicBezTo>
                  <a:pt x="2370993" y="162951"/>
                  <a:pt x="2403977" y="219672"/>
                  <a:pt x="2411604" y="231112"/>
                </a:cubicBezTo>
                <a:cubicBezTo>
                  <a:pt x="2431815" y="291748"/>
                  <a:pt x="2410017" y="235165"/>
                  <a:pt x="2461846" y="321547"/>
                </a:cubicBezTo>
                <a:cubicBezTo>
                  <a:pt x="2471894" y="338294"/>
                  <a:pt x="2483909" y="354009"/>
                  <a:pt x="2491991" y="371789"/>
                </a:cubicBezTo>
                <a:cubicBezTo>
                  <a:pt x="2509493" y="410294"/>
                  <a:pt x="2494962" y="441298"/>
                  <a:pt x="2542233" y="442127"/>
                </a:cubicBezTo>
                <a:cubicBezTo>
                  <a:pt x="2723075" y="445300"/>
                  <a:pt x="2903973" y="442127"/>
                  <a:pt x="3084843" y="44212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7543800" y="6336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PCx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192296" y="54017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157968" y="57383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162152" y="597132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6477000" y="5955268"/>
            <a:ext cx="1295400" cy="158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477000" y="5574268"/>
            <a:ext cx="1295400" cy="158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553200" y="6156522"/>
            <a:ext cx="1295400" cy="158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448152" y="5148832"/>
            <a:ext cx="84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AUTH.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8458200" y="558295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WU1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458200" y="589824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WU2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4" name="Freeform 143"/>
          <p:cNvSpPr/>
          <p:nvPr/>
        </p:nvSpPr>
        <p:spPr>
          <a:xfrm>
            <a:off x="6553200" y="6037431"/>
            <a:ext cx="2189409" cy="250623"/>
          </a:xfrm>
          <a:custGeom>
            <a:avLst/>
            <a:gdLst>
              <a:gd name="connsiteX0" fmla="*/ 0 w 2189409"/>
              <a:gd name="connsiteY0" fmla="*/ 141667 h 326823"/>
              <a:gd name="connsiteX1" fmla="*/ 38637 w 2189409"/>
              <a:gd name="connsiteY1" fmla="*/ 206062 h 326823"/>
              <a:gd name="connsiteX2" fmla="*/ 77274 w 2189409"/>
              <a:gd name="connsiteY2" fmla="*/ 180304 h 326823"/>
              <a:gd name="connsiteX3" fmla="*/ 90152 w 2189409"/>
              <a:gd name="connsiteY3" fmla="*/ 128788 h 326823"/>
              <a:gd name="connsiteX4" fmla="*/ 115910 w 2189409"/>
              <a:gd name="connsiteY4" fmla="*/ 90152 h 326823"/>
              <a:gd name="connsiteX5" fmla="*/ 257578 w 2189409"/>
              <a:gd name="connsiteY5" fmla="*/ 257577 h 326823"/>
              <a:gd name="connsiteX6" fmla="*/ 296214 w 2189409"/>
              <a:gd name="connsiteY6" fmla="*/ 270456 h 326823"/>
              <a:gd name="connsiteX7" fmla="*/ 373488 w 2189409"/>
              <a:gd name="connsiteY7" fmla="*/ 309093 h 326823"/>
              <a:gd name="connsiteX8" fmla="*/ 695460 w 2189409"/>
              <a:gd name="connsiteY8" fmla="*/ 296214 h 326823"/>
              <a:gd name="connsiteX9" fmla="*/ 914400 w 2189409"/>
              <a:gd name="connsiteY9" fmla="*/ 103031 h 326823"/>
              <a:gd name="connsiteX10" fmla="*/ 1004552 w 2189409"/>
              <a:gd name="connsiteY10" fmla="*/ 12879 h 326823"/>
              <a:gd name="connsiteX11" fmla="*/ 1081826 w 2189409"/>
              <a:gd name="connsiteY11" fmla="*/ 0 h 326823"/>
              <a:gd name="connsiteX12" fmla="*/ 1133341 w 2189409"/>
              <a:gd name="connsiteY12" fmla="*/ 38636 h 326823"/>
              <a:gd name="connsiteX13" fmla="*/ 1184857 w 2189409"/>
              <a:gd name="connsiteY13" fmla="*/ 115910 h 326823"/>
              <a:gd name="connsiteX14" fmla="*/ 1275009 w 2189409"/>
              <a:gd name="connsiteY14" fmla="*/ 128788 h 326823"/>
              <a:gd name="connsiteX15" fmla="*/ 1313645 w 2189409"/>
              <a:gd name="connsiteY15" fmla="*/ 141667 h 326823"/>
              <a:gd name="connsiteX16" fmla="*/ 1403798 w 2189409"/>
              <a:gd name="connsiteY16" fmla="*/ 167425 h 326823"/>
              <a:gd name="connsiteX17" fmla="*/ 1506829 w 2189409"/>
              <a:gd name="connsiteY17" fmla="*/ 218941 h 326823"/>
              <a:gd name="connsiteX18" fmla="*/ 1545465 w 2189409"/>
              <a:gd name="connsiteY18" fmla="*/ 244698 h 326823"/>
              <a:gd name="connsiteX19" fmla="*/ 1622738 w 2189409"/>
              <a:gd name="connsiteY19" fmla="*/ 257577 h 326823"/>
              <a:gd name="connsiteX20" fmla="*/ 1815921 w 2189409"/>
              <a:gd name="connsiteY20" fmla="*/ 244698 h 326823"/>
              <a:gd name="connsiteX21" fmla="*/ 1906074 w 2189409"/>
              <a:gd name="connsiteY21" fmla="*/ 167425 h 326823"/>
              <a:gd name="connsiteX22" fmla="*/ 1983347 w 2189409"/>
              <a:gd name="connsiteY22" fmla="*/ 115910 h 326823"/>
              <a:gd name="connsiteX23" fmla="*/ 2099257 w 2189409"/>
              <a:gd name="connsiteY23" fmla="*/ 77273 h 326823"/>
              <a:gd name="connsiteX24" fmla="*/ 2137893 w 2189409"/>
              <a:gd name="connsiteY24" fmla="*/ 90152 h 326823"/>
              <a:gd name="connsiteX25" fmla="*/ 2176530 w 2189409"/>
              <a:gd name="connsiteY25" fmla="*/ 206062 h 326823"/>
              <a:gd name="connsiteX26" fmla="*/ 2189409 w 2189409"/>
              <a:gd name="connsiteY26" fmla="*/ 193183 h 32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89409" h="326823">
                <a:moveTo>
                  <a:pt x="0" y="141667"/>
                </a:moveTo>
                <a:cubicBezTo>
                  <a:pt x="12879" y="163132"/>
                  <a:pt x="16247" y="194867"/>
                  <a:pt x="38637" y="206062"/>
                </a:cubicBezTo>
                <a:cubicBezTo>
                  <a:pt x="52482" y="212984"/>
                  <a:pt x="68688" y="193183"/>
                  <a:pt x="77274" y="180304"/>
                </a:cubicBezTo>
                <a:cubicBezTo>
                  <a:pt x="87092" y="165576"/>
                  <a:pt x="83180" y="145057"/>
                  <a:pt x="90152" y="128788"/>
                </a:cubicBezTo>
                <a:cubicBezTo>
                  <a:pt x="96249" y="114561"/>
                  <a:pt x="107324" y="103031"/>
                  <a:pt x="115910" y="90152"/>
                </a:cubicBezTo>
                <a:cubicBezTo>
                  <a:pt x="335625" y="134095"/>
                  <a:pt x="192615" y="62686"/>
                  <a:pt x="257578" y="257577"/>
                </a:cubicBezTo>
                <a:cubicBezTo>
                  <a:pt x="261871" y="270456"/>
                  <a:pt x="283809" y="264942"/>
                  <a:pt x="296214" y="270456"/>
                </a:cubicBezTo>
                <a:cubicBezTo>
                  <a:pt x="322530" y="282152"/>
                  <a:pt x="347730" y="296214"/>
                  <a:pt x="373488" y="309093"/>
                </a:cubicBezTo>
                <a:cubicBezTo>
                  <a:pt x="480812" y="304800"/>
                  <a:pt x="592504" y="326823"/>
                  <a:pt x="695460" y="296214"/>
                </a:cubicBezTo>
                <a:cubicBezTo>
                  <a:pt x="720833" y="288671"/>
                  <a:pt x="871619" y="151160"/>
                  <a:pt x="914400" y="103031"/>
                </a:cubicBezTo>
                <a:cubicBezTo>
                  <a:pt x="947559" y="65727"/>
                  <a:pt x="954221" y="33011"/>
                  <a:pt x="1004552" y="12879"/>
                </a:cubicBezTo>
                <a:cubicBezTo>
                  <a:pt x="1028798" y="3181"/>
                  <a:pt x="1056068" y="4293"/>
                  <a:pt x="1081826" y="0"/>
                </a:cubicBezTo>
                <a:cubicBezTo>
                  <a:pt x="1098998" y="12879"/>
                  <a:pt x="1119600" y="22146"/>
                  <a:pt x="1133341" y="38636"/>
                </a:cubicBezTo>
                <a:cubicBezTo>
                  <a:pt x="1166951" y="78968"/>
                  <a:pt x="1116534" y="88581"/>
                  <a:pt x="1184857" y="115910"/>
                </a:cubicBezTo>
                <a:cubicBezTo>
                  <a:pt x="1213042" y="127184"/>
                  <a:pt x="1244958" y="124495"/>
                  <a:pt x="1275009" y="128788"/>
                </a:cubicBezTo>
                <a:cubicBezTo>
                  <a:pt x="1287888" y="133081"/>
                  <a:pt x="1300592" y="137938"/>
                  <a:pt x="1313645" y="141667"/>
                </a:cubicBezTo>
                <a:cubicBezTo>
                  <a:pt x="1426854" y="174013"/>
                  <a:pt x="1311154" y="136544"/>
                  <a:pt x="1403798" y="167425"/>
                </a:cubicBezTo>
                <a:cubicBezTo>
                  <a:pt x="1493305" y="227098"/>
                  <a:pt x="1380811" y="155933"/>
                  <a:pt x="1506829" y="218941"/>
                </a:cubicBezTo>
                <a:cubicBezTo>
                  <a:pt x="1520673" y="225863"/>
                  <a:pt x="1530781" y="239803"/>
                  <a:pt x="1545465" y="244698"/>
                </a:cubicBezTo>
                <a:cubicBezTo>
                  <a:pt x="1570238" y="252956"/>
                  <a:pt x="1596980" y="253284"/>
                  <a:pt x="1622738" y="257577"/>
                </a:cubicBezTo>
                <a:cubicBezTo>
                  <a:pt x="1687132" y="253284"/>
                  <a:pt x="1754422" y="264266"/>
                  <a:pt x="1815921" y="244698"/>
                </a:cubicBezTo>
                <a:cubicBezTo>
                  <a:pt x="1853637" y="232697"/>
                  <a:pt x="1874702" y="191557"/>
                  <a:pt x="1906074" y="167425"/>
                </a:cubicBezTo>
                <a:cubicBezTo>
                  <a:pt x="1930611" y="148550"/>
                  <a:pt x="1956170" y="130734"/>
                  <a:pt x="1983347" y="115910"/>
                </a:cubicBezTo>
                <a:cubicBezTo>
                  <a:pt x="2024385" y="93526"/>
                  <a:pt x="2055779" y="88143"/>
                  <a:pt x="2099257" y="77273"/>
                </a:cubicBezTo>
                <a:cubicBezTo>
                  <a:pt x="2112136" y="81566"/>
                  <a:pt x="2127292" y="81672"/>
                  <a:pt x="2137893" y="90152"/>
                </a:cubicBezTo>
                <a:cubicBezTo>
                  <a:pt x="2180389" y="124148"/>
                  <a:pt x="2157307" y="158004"/>
                  <a:pt x="2176530" y="206062"/>
                </a:cubicBezTo>
                <a:cubicBezTo>
                  <a:pt x="2178785" y="211699"/>
                  <a:pt x="2185116" y="197476"/>
                  <a:pt x="2189409" y="193183"/>
                </a:cubicBezTo>
              </a:path>
            </a:pathLst>
          </a:cu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7544594" y="5712947"/>
            <a:ext cx="457200" cy="158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48600" y="5607397"/>
            <a:ext cx="38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376092"/>
                </a:solidFill>
              </a:rPr>
              <a:t>TH</a:t>
            </a:r>
            <a:endParaRPr lang="en-US" sz="1400" b="1" dirty="0">
              <a:solidFill>
                <a:srgbClr val="376092"/>
              </a:solidFill>
            </a:endParaRPr>
          </a:p>
        </p:txBody>
      </p:sp>
      <p:cxnSp>
        <p:nvCxnSpPr>
          <p:cNvPr id="51" name="Straight Connector 50"/>
          <p:cNvCxnSpPr>
            <a:stCxn id="133" idx="25"/>
          </p:cNvCxnSpPr>
          <p:nvPr/>
        </p:nvCxnSpPr>
        <p:spPr>
          <a:xfrm>
            <a:off x="7387181" y="5386698"/>
            <a:ext cx="4219" cy="44929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080550" y="4780778"/>
            <a:ext cx="6050" cy="65412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467746" y="5398099"/>
            <a:ext cx="457200" cy="158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7924005" y="5606603"/>
            <a:ext cx="457200" cy="158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8306594" y="5606603"/>
            <a:ext cx="457200" cy="158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12</a:t>
            </a:fld>
            <a:endParaRPr lang="en-GB" dirty="0"/>
          </a:p>
        </p:txBody>
      </p:sp>
      <p:grpSp>
        <p:nvGrpSpPr>
          <p:cNvPr id="2" name="Group 72"/>
          <p:cNvGrpSpPr/>
          <p:nvPr/>
        </p:nvGrpSpPr>
        <p:grpSpPr>
          <a:xfrm>
            <a:off x="6552404" y="4747735"/>
            <a:ext cx="2286796" cy="1600994"/>
            <a:chOff x="3352006" y="5199310"/>
            <a:chExt cx="2362996" cy="973684"/>
          </a:xfrm>
        </p:grpSpPr>
        <p:sp>
          <p:nvSpPr>
            <p:cNvPr id="132" name="Freeform 131"/>
            <p:cNvSpPr/>
            <p:nvPr/>
          </p:nvSpPr>
          <p:spPr>
            <a:xfrm>
              <a:off x="3352800" y="5199310"/>
              <a:ext cx="2356338" cy="592852"/>
            </a:xfrm>
            <a:custGeom>
              <a:avLst/>
              <a:gdLst>
                <a:gd name="connsiteX0" fmla="*/ 0 w 3084843"/>
                <a:gd name="connsiteY0" fmla="*/ 391885 h 592852"/>
                <a:gd name="connsiteX1" fmla="*/ 140676 w 3084843"/>
                <a:gd name="connsiteY1" fmla="*/ 251208 h 592852"/>
                <a:gd name="connsiteX2" fmla="*/ 180870 w 3084843"/>
                <a:gd name="connsiteY2" fmla="*/ 241160 h 592852"/>
                <a:gd name="connsiteX3" fmla="*/ 291402 w 3084843"/>
                <a:gd name="connsiteY3" fmla="*/ 311498 h 592852"/>
                <a:gd name="connsiteX4" fmla="*/ 311498 w 3084843"/>
                <a:gd name="connsiteY4" fmla="*/ 341644 h 592852"/>
                <a:gd name="connsiteX5" fmla="*/ 331595 w 3084843"/>
                <a:gd name="connsiteY5" fmla="*/ 401934 h 592852"/>
                <a:gd name="connsiteX6" fmla="*/ 391885 w 3084843"/>
                <a:gd name="connsiteY6" fmla="*/ 422030 h 592852"/>
                <a:gd name="connsiteX7" fmla="*/ 502417 w 3084843"/>
                <a:gd name="connsiteY7" fmla="*/ 411982 h 592852"/>
                <a:gd name="connsiteX8" fmla="*/ 522514 w 3084843"/>
                <a:gd name="connsiteY8" fmla="*/ 381837 h 592852"/>
                <a:gd name="connsiteX9" fmla="*/ 532562 w 3084843"/>
                <a:gd name="connsiteY9" fmla="*/ 341644 h 592852"/>
                <a:gd name="connsiteX10" fmla="*/ 542611 w 3084843"/>
                <a:gd name="connsiteY10" fmla="*/ 311498 h 592852"/>
                <a:gd name="connsiteX11" fmla="*/ 552659 w 3084843"/>
                <a:gd name="connsiteY11" fmla="*/ 190918 h 592852"/>
                <a:gd name="connsiteX12" fmla="*/ 572756 w 3084843"/>
                <a:gd name="connsiteY12" fmla="*/ 160773 h 592852"/>
                <a:gd name="connsiteX13" fmla="*/ 612949 w 3084843"/>
                <a:gd name="connsiteY13" fmla="*/ 90435 h 592852"/>
                <a:gd name="connsiteX14" fmla="*/ 643094 w 3084843"/>
                <a:gd name="connsiteY14" fmla="*/ 70338 h 592852"/>
                <a:gd name="connsiteX15" fmla="*/ 713433 w 3084843"/>
                <a:gd name="connsiteY15" fmla="*/ 20096 h 592852"/>
                <a:gd name="connsiteX16" fmla="*/ 763674 w 3084843"/>
                <a:gd name="connsiteY16" fmla="*/ 10048 h 592852"/>
                <a:gd name="connsiteX17" fmla="*/ 803868 w 3084843"/>
                <a:gd name="connsiteY17" fmla="*/ 0 h 592852"/>
                <a:gd name="connsiteX18" fmla="*/ 834013 w 3084843"/>
                <a:gd name="connsiteY18" fmla="*/ 20096 h 592852"/>
                <a:gd name="connsiteX19" fmla="*/ 874206 w 3084843"/>
                <a:gd name="connsiteY19" fmla="*/ 110531 h 592852"/>
                <a:gd name="connsiteX20" fmla="*/ 904351 w 3084843"/>
                <a:gd name="connsiteY20" fmla="*/ 221063 h 592852"/>
                <a:gd name="connsiteX21" fmla="*/ 914400 w 3084843"/>
                <a:gd name="connsiteY21" fmla="*/ 331595 h 592852"/>
                <a:gd name="connsiteX22" fmla="*/ 974690 w 3084843"/>
                <a:gd name="connsiteY22" fmla="*/ 371789 h 592852"/>
                <a:gd name="connsiteX23" fmla="*/ 1014883 w 3084843"/>
                <a:gd name="connsiteY23" fmla="*/ 432079 h 592852"/>
                <a:gd name="connsiteX24" fmla="*/ 1065125 w 3084843"/>
                <a:gd name="connsiteY24" fmla="*/ 492369 h 592852"/>
                <a:gd name="connsiteX25" fmla="*/ 1125415 w 3084843"/>
                <a:gd name="connsiteY25" fmla="*/ 422030 h 592852"/>
                <a:gd name="connsiteX26" fmla="*/ 1145512 w 3084843"/>
                <a:gd name="connsiteY26" fmla="*/ 361740 h 592852"/>
                <a:gd name="connsiteX27" fmla="*/ 1165608 w 3084843"/>
                <a:gd name="connsiteY27" fmla="*/ 200967 h 592852"/>
                <a:gd name="connsiteX28" fmla="*/ 1185705 w 3084843"/>
                <a:gd name="connsiteY28" fmla="*/ 170822 h 592852"/>
                <a:gd name="connsiteX29" fmla="*/ 1256043 w 3084843"/>
                <a:gd name="connsiteY29" fmla="*/ 261257 h 592852"/>
                <a:gd name="connsiteX30" fmla="*/ 1326382 w 3084843"/>
                <a:gd name="connsiteY30" fmla="*/ 351692 h 592852"/>
                <a:gd name="connsiteX31" fmla="*/ 1346479 w 3084843"/>
                <a:gd name="connsiteY31" fmla="*/ 391885 h 592852"/>
                <a:gd name="connsiteX32" fmla="*/ 1386672 w 3084843"/>
                <a:gd name="connsiteY32" fmla="*/ 482320 h 592852"/>
                <a:gd name="connsiteX33" fmla="*/ 1416817 w 3084843"/>
                <a:gd name="connsiteY33" fmla="*/ 572756 h 592852"/>
                <a:gd name="connsiteX34" fmla="*/ 1446962 w 3084843"/>
                <a:gd name="connsiteY34" fmla="*/ 592852 h 592852"/>
                <a:gd name="connsiteX35" fmla="*/ 1688123 w 3084843"/>
                <a:gd name="connsiteY35" fmla="*/ 572756 h 592852"/>
                <a:gd name="connsiteX36" fmla="*/ 1788606 w 3084843"/>
                <a:gd name="connsiteY36" fmla="*/ 552659 h 592852"/>
                <a:gd name="connsiteX37" fmla="*/ 1818751 w 3084843"/>
                <a:gd name="connsiteY37" fmla="*/ 542611 h 592852"/>
                <a:gd name="connsiteX38" fmla="*/ 1909186 w 3084843"/>
                <a:gd name="connsiteY38" fmla="*/ 512466 h 592852"/>
                <a:gd name="connsiteX39" fmla="*/ 1939331 w 3084843"/>
                <a:gd name="connsiteY39" fmla="*/ 492369 h 592852"/>
                <a:gd name="connsiteX40" fmla="*/ 1969476 w 3084843"/>
                <a:gd name="connsiteY40" fmla="*/ 482320 h 592852"/>
                <a:gd name="connsiteX41" fmla="*/ 2009670 w 3084843"/>
                <a:gd name="connsiteY41" fmla="*/ 462224 h 592852"/>
                <a:gd name="connsiteX42" fmla="*/ 2120202 w 3084843"/>
                <a:gd name="connsiteY42" fmla="*/ 442127 h 592852"/>
                <a:gd name="connsiteX43" fmla="*/ 2190540 w 3084843"/>
                <a:gd name="connsiteY43" fmla="*/ 411982 h 592852"/>
                <a:gd name="connsiteX44" fmla="*/ 2250830 w 3084843"/>
                <a:gd name="connsiteY44" fmla="*/ 401934 h 592852"/>
                <a:gd name="connsiteX45" fmla="*/ 2331217 w 3084843"/>
                <a:gd name="connsiteY45" fmla="*/ 331595 h 592852"/>
                <a:gd name="connsiteX46" fmla="*/ 2351314 w 3084843"/>
                <a:gd name="connsiteY46" fmla="*/ 271305 h 592852"/>
                <a:gd name="connsiteX47" fmla="*/ 2351314 w 3084843"/>
                <a:gd name="connsiteY47" fmla="*/ 170822 h 592852"/>
                <a:gd name="connsiteX48" fmla="*/ 2411604 w 3084843"/>
                <a:gd name="connsiteY48" fmla="*/ 231112 h 592852"/>
                <a:gd name="connsiteX49" fmla="*/ 2461846 w 3084843"/>
                <a:gd name="connsiteY49" fmla="*/ 321547 h 592852"/>
                <a:gd name="connsiteX50" fmla="*/ 2491991 w 3084843"/>
                <a:gd name="connsiteY50" fmla="*/ 371789 h 592852"/>
                <a:gd name="connsiteX51" fmla="*/ 2542233 w 3084843"/>
                <a:gd name="connsiteY51" fmla="*/ 442127 h 592852"/>
                <a:gd name="connsiteX52" fmla="*/ 3084843 w 3084843"/>
                <a:gd name="connsiteY52" fmla="*/ 442127 h 5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084843" h="592852">
                  <a:moveTo>
                    <a:pt x="0" y="391885"/>
                  </a:moveTo>
                  <a:cubicBezTo>
                    <a:pt x="83262" y="280869"/>
                    <a:pt x="50247" y="281351"/>
                    <a:pt x="140676" y="251208"/>
                  </a:cubicBezTo>
                  <a:cubicBezTo>
                    <a:pt x="153778" y="246841"/>
                    <a:pt x="167472" y="244509"/>
                    <a:pt x="180870" y="241160"/>
                  </a:cubicBezTo>
                  <a:cubicBezTo>
                    <a:pt x="266814" y="265716"/>
                    <a:pt x="240386" y="243477"/>
                    <a:pt x="291402" y="311498"/>
                  </a:cubicBezTo>
                  <a:cubicBezTo>
                    <a:pt x="298648" y="321159"/>
                    <a:pt x="306593" y="330608"/>
                    <a:pt x="311498" y="341644"/>
                  </a:cubicBezTo>
                  <a:cubicBezTo>
                    <a:pt x="320101" y="361002"/>
                    <a:pt x="311498" y="395235"/>
                    <a:pt x="331595" y="401934"/>
                  </a:cubicBezTo>
                  <a:lnTo>
                    <a:pt x="391885" y="422030"/>
                  </a:lnTo>
                  <a:cubicBezTo>
                    <a:pt x="428729" y="418681"/>
                    <a:pt x="467057" y="422862"/>
                    <a:pt x="502417" y="411982"/>
                  </a:cubicBezTo>
                  <a:cubicBezTo>
                    <a:pt x="513960" y="408430"/>
                    <a:pt x="517757" y="392937"/>
                    <a:pt x="522514" y="381837"/>
                  </a:cubicBezTo>
                  <a:cubicBezTo>
                    <a:pt x="527954" y="369144"/>
                    <a:pt x="528768" y="354923"/>
                    <a:pt x="532562" y="341644"/>
                  </a:cubicBezTo>
                  <a:cubicBezTo>
                    <a:pt x="535472" y="331459"/>
                    <a:pt x="539261" y="321547"/>
                    <a:pt x="542611" y="311498"/>
                  </a:cubicBezTo>
                  <a:cubicBezTo>
                    <a:pt x="545960" y="271305"/>
                    <a:pt x="544749" y="230467"/>
                    <a:pt x="552659" y="190918"/>
                  </a:cubicBezTo>
                  <a:cubicBezTo>
                    <a:pt x="555027" y="179076"/>
                    <a:pt x="566764" y="171258"/>
                    <a:pt x="572756" y="160773"/>
                  </a:cubicBezTo>
                  <a:cubicBezTo>
                    <a:pt x="583266" y="142380"/>
                    <a:pt x="596626" y="106758"/>
                    <a:pt x="612949" y="90435"/>
                  </a:cubicBezTo>
                  <a:cubicBezTo>
                    <a:pt x="621488" y="81896"/>
                    <a:pt x="633267" y="77357"/>
                    <a:pt x="643094" y="70338"/>
                  </a:cubicBezTo>
                  <a:cubicBezTo>
                    <a:pt x="645652" y="68511"/>
                    <a:pt x="703460" y="23836"/>
                    <a:pt x="713433" y="20096"/>
                  </a:cubicBezTo>
                  <a:cubicBezTo>
                    <a:pt x="729424" y="14099"/>
                    <a:pt x="747002" y="13753"/>
                    <a:pt x="763674" y="10048"/>
                  </a:cubicBezTo>
                  <a:cubicBezTo>
                    <a:pt x="777155" y="7052"/>
                    <a:pt x="790470" y="3349"/>
                    <a:pt x="803868" y="0"/>
                  </a:cubicBezTo>
                  <a:cubicBezTo>
                    <a:pt x="813916" y="6699"/>
                    <a:pt x="825474" y="11557"/>
                    <a:pt x="834013" y="20096"/>
                  </a:cubicBezTo>
                  <a:cubicBezTo>
                    <a:pt x="856762" y="42845"/>
                    <a:pt x="866247" y="82676"/>
                    <a:pt x="874206" y="110531"/>
                  </a:cubicBezTo>
                  <a:cubicBezTo>
                    <a:pt x="919545" y="269214"/>
                    <a:pt x="876874" y="138631"/>
                    <a:pt x="904351" y="221063"/>
                  </a:cubicBezTo>
                  <a:cubicBezTo>
                    <a:pt x="907701" y="257907"/>
                    <a:pt x="898755" y="298070"/>
                    <a:pt x="914400" y="331595"/>
                  </a:cubicBezTo>
                  <a:cubicBezTo>
                    <a:pt x="924614" y="353482"/>
                    <a:pt x="974690" y="371789"/>
                    <a:pt x="974690" y="371789"/>
                  </a:cubicBezTo>
                  <a:cubicBezTo>
                    <a:pt x="988088" y="391886"/>
                    <a:pt x="997804" y="415000"/>
                    <a:pt x="1014883" y="432079"/>
                  </a:cubicBezTo>
                  <a:cubicBezTo>
                    <a:pt x="1053567" y="470763"/>
                    <a:pt x="1037145" y="450400"/>
                    <a:pt x="1065125" y="492369"/>
                  </a:cubicBezTo>
                  <a:cubicBezTo>
                    <a:pt x="1085237" y="472257"/>
                    <a:pt x="1112524" y="447813"/>
                    <a:pt x="1125415" y="422030"/>
                  </a:cubicBezTo>
                  <a:cubicBezTo>
                    <a:pt x="1134889" y="403083"/>
                    <a:pt x="1145512" y="361740"/>
                    <a:pt x="1145512" y="361740"/>
                  </a:cubicBezTo>
                  <a:cubicBezTo>
                    <a:pt x="1147429" y="336815"/>
                    <a:pt x="1143919" y="244344"/>
                    <a:pt x="1165608" y="200967"/>
                  </a:cubicBezTo>
                  <a:cubicBezTo>
                    <a:pt x="1171009" y="190165"/>
                    <a:pt x="1179006" y="180870"/>
                    <a:pt x="1185705" y="170822"/>
                  </a:cubicBezTo>
                  <a:lnTo>
                    <a:pt x="1256043" y="261257"/>
                  </a:lnTo>
                  <a:cubicBezTo>
                    <a:pt x="1257794" y="263486"/>
                    <a:pt x="1321558" y="342044"/>
                    <a:pt x="1326382" y="351692"/>
                  </a:cubicBezTo>
                  <a:lnTo>
                    <a:pt x="1346479" y="391885"/>
                  </a:lnTo>
                  <a:cubicBezTo>
                    <a:pt x="1375896" y="509559"/>
                    <a:pt x="1328729" y="337461"/>
                    <a:pt x="1386672" y="482320"/>
                  </a:cubicBezTo>
                  <a:cubicBezTo>
                    <a:pt x="1405172" y="528569"/>
                    <a:pt x="1384246" y="533671"/>
                    <a:pt x="1416817" y="572756"/>
                  </a:cubicBezTo>
                  <a:cubicBezTo>
                    <a:pt x="1424548" y="582033"/>
                    <a:pt x="1436914" y="586153"/>
                    <a:pt x="1446962" y="592852"/>
                  </a:cubicBezTo>
                  <a:lnTo>
                    <a:pt x="1688123" y="572756"/>
                  </a:lnTo>
                  <a:cubicBezTo>
                    <a:pt x="1718486" y="569720"/>
                    <a:pt x="1758166" y="561356"/>
                    <a:pt x="1788606" y="552659"/>
                  </a:cubicBezTo>
                  <a:cubicBezTo>
                    <a:pt x="1798790" y="549749"/>
                    <a:pt x="1808567" y="545521"/>
                    <a:pt x="1818751" y="542611"/>
                  </a:cubicBezTo>
                  <a:cubicBezTo>
                    <a:pt x="1863521" y="529820"/>
                    <a:pt x="1863000" y="535559"/>
                    <a:pt x="1909186" y="512466"/>
                  </a:cubicBezTo>
                  <a:cubicBezTo>
                    <a:pt x="1919988" y="507065"/>
                    <a:pt x="1928529" y="497770"/>
                    <a:pt x="1939331" y="492369"/>
                  </a:cubicBezTo>
                  <a:cubicBezTo>
                    <a:pt x="1948805" y="487632"/>
                    <a:pt x="1959740" y="486492"/>
                    <a:pt x="1969476" y="482320"/>
                  </a:cubicBezTo>
                  <a:cubicBezTo>
                    <a:pt x="1983244" y="476419"/>
                    <a:pt x="1995459" y="466961"/>
                    <a:pt x="2009670" y="462224"/>
                  </a:cubicBezTo>
                  <a:cubicBezTo>
                    <a:pt x="2023721" y="457540"/>
                    <a:pt x="2110070" y="443816"/>
                    <a:pt x="2120202" y="442127"/>
                  </a:cubicBezTo>
                  <a:cubicBezTo>
                    <a:pt x="2144780" y="429838"/>
                    <a:pt x="2163925" y="417896"/>
                    <a:pt x="2190540" y="411982"/>
                  </a:cubicBezTo>
                  <a:cubicBezTo>
                    <a:pt x="2210429" y="407562"/>
                    <a:pt x="2230733" y="405283"/>
                    <a:pt x="2250830" y="401934"/>
                  </a:cubicBezTo>
                  <a:cubicBezTo>
                    <a:pt x="2257461" y="396630"/>
                    <a:pt x="2322155" y="347906"/>
                    <a:pt x="2331217" y="331595"/>
                  </a:cubicBezTo>
                  <a:cubicBezTo>
                    <a:pt x="2341505" y="313077"/>
                    <a:pt x="2351314" y="271305"/>
                    <a:pt x="2351314" y="271305"/>
                  </a:cubicBezTo>
                  <a:cubicBezTo>
                    <a:pt x="2349329" y="261381"/>
                    <a:pt x="2326502" y="180746"/>
                    <a:pt x="2351314" y="170822"/>
                  </a:cubicBezTo>
                  <a:cubicBezTo>
                    <a:pt x="2370993" y="162951"/>
                    <a:pt x="2403977" y="219672"/>
                    <a:pt x="2411604" y="231112"/>
                  </a:cubicBezTo>
                  <a:cubicBezTo>
                    <a:pt x="2431815" y="291748"/>
                    <a:pt x="2410017" y="235165"/>
                    <a:pt x="2461846" y="321547"/>
                  </a:cubicBezTo>
                  <a:cubicBezTo>
                    <a:pt x="2471894" y="338294"/>
                    <a:pt x="2483909" y="354009"/>
                    <a:pt x="2491991" y="371789"/>
                  </a:cubicBezTo>
                  <a:cubicBezTo>
                    <a:pt x="2509493" y="410294"/>
                    <a:pt x="2494962" y="441298"/>
                    <a:pt x="2542233" y="442127"/>
                  </a:cubicBezTo>
                  <a:cubicBezTo>
                    <a:pt x="2723075" y="445300"/>
                    <a:pt x="2903973" y="442127"/>
                    <a:pt x="3084843" y="442127"/>
                  </a:cubicBezTo>
                </a:path>
              </a:pathLst>
            </a:custGeom>
            <a:ln w="15875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10800000" flipV="1">
              <a:off x="3352801" y="6172198"/>
              <a:ext cx="236220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32" idx="52"/>
            </p:cNvCxnSpPr>
            <p:nvPr/>
          </p:nvCxnSpPr>
          <p:spPr>
            <a:xfrm>
              <a:off x="5709138" y="5641437"/>
              <a:ext cx="5862" cy="5307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132" idx="0"/>
            </p:cNvCxnSpPr>
            <p:nvPr/>
          </p:nvCxnSpPr>
          <p:spPr>
            <a:xfrm flipH="1">
              <a:off x="3352006" y="5591195"/>
              <a:ext cx="794" cy="581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 78"/>
          <p:cNvSpPr/>
          <p:nvPr/>
        </p:nvSpPr>
        <p:spPr>
          <a:xfrm>
            <a:off x="6559062" y="5357335"/>
            <a:ext cx="2280138" cy="592852"/>
          </a:xfrm>
          <a:custGeom>
            <a:avLst/>
            <a:gdLst>
              <a:gd name="connsiteX0" fmla="*/ 0 w 3084843"/>
              <a:gd name="connsiteY0" fmla="*/ 391885 h 592852"/>
              <a:gd name="connsiteX1" fmla="*/ 140676 w 3084843"/>
              <a:gd name="connsiteY1" fmla="*/ 251208 h 592852"/>
              <a:gd name="connsiteX2" fmla="*/ 180870 w 3084843"/>
              <a:gd name="connsiteY2" fmla="*/ 241160 h 592852"/>
              <a:gd name="connsiteX3" fmla="*/ 291402 w 3084843"/>
              <a:gd name="connsiteY3" fmla="*/ 311498 h 592852"/>
              <a:gd name="connsiteX4" fmla="*/ 311498 w 3084843"/>
              <a:gd name="connsiteY4" fmla="*/ 341644 h 592852"/>
              <a:gd name="connsiteX5" fmla="*/ 331595 w 3084843"/>
              <a:gd name="connsiteY5" fmla="*/ 401934 h 592852"/>
              <a:gd name="connsiteX6" fmla="*/ 391885 w 3084843"/>
              <a:gd name="connsiteY6" fmla="*/ 422030 h 592852"/>
              <a:gd name="connsiteX7" fmla="*/ 502417 w 3084843"/>
              <a:gd name="connsiteY7" fmla="*/ 411982 h 592852"/>
              <a:gd name="connsiteX8" fmla="*/ 522514 w 3084843"/>
              <a:gd name="connsiteY8" fmla="*/ 381837 h 592852"/>
              <a:gd name="connsiteX9" fmla="*/ 532562 w 3084843"/>
              <a:gd name="connsiteY9" fmla="*/ 341644 h 592852"/>
              <a:gd name="connsiteX10" fmla="*/ 542611 w 3084843"/>
              <a:gd name="connsiteY10" fmla="*/ 311498 h 592852"/>
              <a:gd name="connsiteX11" fmla="*/ 552659 w 3084843"/>
              <a:gd name="connsiteY11" fmla="*/ 190918 h 592852"/>
              <a:gd name="connsiteX12" fmla="*/ 572756 w 3084843"/>
              <a:gd name="connsiteY12" fmla="*/ 160773 h 592852"/>
              <a:gd name="connsiteX13" fmla="*/ 612949 w 3084843"/>
              <a:gd name="connsiteY13" fmla="*/ 90435 h 592852"/>
              <a:gd name="connsiteX14" fmla="*/ 643094 w 3084843"/>
              <a:gd name="connsiteY14" fmla="*/ 70338 h 592852"/>
              <a:gd name="connsiteX15" fmla="*/ 713433 w 3084843"/>
              <a:gd name="connsiteY15" fmla="*/ 20096 h 592852"/>
              <a:gd name="connsiteX16" fmla="*/ 763674 w 3084843"/>
              <a:gd name="connsiteY16" fmla="*/ 10048 h 592852"/>
              <a:gd name="connsiteX17" fmla="*/ 803868 w 3084843"/>
              <a:gd name="connsiteY17" fmla="*/ 0 h 592852"/>
              <a:gd name="connsiteX18" fmla="*/ 834013 w 3084843"/>
              <a:gd name="connsiteY18" fmla="*/ 20096 h 592852"/>
              <a:gd name="connsiteX19" fmla="*/ 874206 w 3084843"/>
              <a:gd name="connsiteY19" fmla="*/ 110531 h 592852"/>
              <a:gd name="connsiteX20" fmla="*/ 904351 w 3084843"/>
              <a:gd name="connsiteY20" fmla="*/ 221063 h 592852"/>
              <a:gd name="connsiteX21" fmla="*/ 914400 w 3084843"/>
              <a:gd name="connsiteY21" fmla="*/ 331595 h 592852"/>
              <a:gd name="connsiteX22" fmla="*/ 974690 w 3084843"/>
              <a:gd name="connsiteY22" fmla="*/ 371789 h 592852"/>
              <a:gd name="connsiteX23" fmla="*/ 1014883 w 3084843"/>
              <a:gd name="connsiteY23" fmla="*/ 432079 h 592852"/>
              <a:gd name="connsiteX24" fmla="*/ 1065125 w 3084843"/>
              <a:gd name="connsiteY24" fmla="*/ 492369 h 592852"/>
              <a:gd name="connsiteX25" fmla="*/ 1125415 w 3084843"/>
              <a:gd name="connsiteY25" fmla="*/ 422030 h 592852"/>
              <a:gd name="connsiteX26" fmla="*/ 1145512 w 3084843"/>
              <a:gd name="connsiteY26" fmla="*/ 361740 h 592852"/>
              <a:gd name="connsiteX27" fmla="*/ 1165608 w 3084843"/>
              <a:gd name="connsiteY27" fmla="*/ 200967 h 592852"/>
              <a:gd name="connsiteX28" fmla="*/ 1185705 w 3084843"/>
              <a:gd name="connsiteY28" fmla="*/ 170822 h 592852"/>
              <a:gd name="connsiteX29" fmla="*/ 1256043 w 3084843"/>
              <a:gd name="connsiteY29" fmla="*/ 261257 h 592852"/>
              <a:gd name="connsiteX30" fmla="*/ 1326382 w 3084843"/>
              <a:gd name="connsiteY30" fmla="*/ 351692 h 592852"/>
              <a:gd name="connsiteX31" fmla="*/ 1346479 w 3084843"/>
              <a:gd name="connsiteY31" fmla="*/ 391885 h 592852"/>
              <a:gd name="connsiteX32" fmla="*/ 1386672 w 3084843"/>
              <a:gd name="connsiteY32" fmla="*/ 482320 h 592852"/>
              <a:gd name="connsiteX33" fmla="*/ 1416817 w 3084843"/>
              <a:gd name="connsiteY33" fmla="*/ 572756 h 592852"/>
              <a:gd name="connsiteX34" fmla="*/ 1446962 w 3084843"/>
              <a:gd name="connsiteY34" fmla="*/ 592852 h 592852"/>
              <a:gd name="connsiteX35" fmla="*/ 1688123 w 3084843"/>
              <a:gd name="connsiteY35" fmla="*/ 572756 h 592852"/>
              <a:gd name="connsiteX36" fmla="*/ 1788606 w 3084843"/>
              <a:gd name="connsiteY36" fmla="*/ 552659 h 592852"/>
              <a:gd name="connsiteX37" fmla="*/ 1818751 w 3084843"/>
              <a:gd name="connsiteY37" fmla="*/ 542611 h 592852"/>
              <a:gd name="connsiteX38" fmla="*/ 1909186 w 3084843"/>
              <a:gd name="connsiteY38" fmla="*/ 512466 h 592852"/>
              <a:gd name="connsiteX39" fmla="*/ 1939331 w 3084843"/>
              <a:gd name="connsiteY39" fmla="*/ 492369 h 592852"/>
              <a:gd name="connsiteX40" fmla="*/ 1969476 w 3084843"/>
              <a:gd name="connsiteY40" fmla="*/ 482320 h 592852"/>
              <a:gd name="connsiteX41" fmla="*/ 2009670 w 3084843"/>
              <a:gd name="connsiteY41" fmla="*/ 462224 h 592852"/>
              <a:gd name="connsiteX42" fmla="*/ 2120202 w 3084843"/>
              <a:gd name="connsiteY42" fmla="*/ 442127 h 592852"/>
              <a:gd name="connsiteX43" fmla="*/ 2190540 w 3084843"/>
              <a:gd name="connsiteY43" fmla="*/ 411982 h 592852"/>
              <a:gd name="connsiteX44" fmla="*/ 2250830 w 3084843"/>
              <a:gd name="connsiteY44" fmla="*/ 401934 h 592852"/>
              <a:gd name="connsiteX45" fmla="*/ 2331217 w 3084843"/>
              <a:gd name="connsiteY45" fmla="*/ 331595 h 592852"/>
              <a:gd name="connsiteX46" fmla="*/ 2351314 w 3084843"/>
              <a:gd name="connsiteY46" fmla="*/ 271305 h 592852"/>
              <a:gd name="connsiteX47" fmla="*/ 2351314 w 3084843"/>
              <a:gd name="connsiteY47" fmla="*/ 170822 h 592852"/>
              <a:gd name="connsiteX48" fmla="*/ 2411604 w 3084843"/>
              <a:gd name="connsiteY48" fmla="*/ 231112 h 592852"/>
              <a:gd name="connsiteX49" fmla="*/ 2461846 w 3084843"/>
              <a:gd name="connsiteY49" fmla="*/ 321547 h 592852"/>
              <a:gd name="connsiteX50" fmla="*/ 2491991 w 3084843"/>
              <a:gd name="connsiteY50" fmla="*/ 371789 h 592852"/>
              <a:gd name="connsiteX51" fmla="*/ 2542233 w 3084843"/>
              <a:gd name="connsiteY51" fmla="*/ 442127 h 592852"/>
              <a:gd name="connsiteX52" fmla="*/ 3084843 w 3084843"/>
              <a:gd name="connsiteY52" fmla="*/ 442127 h 5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084843" h="592852">
                <a:moveTo>
                  <a:pt x="0" y="391885"/>
                </a:moveTo>
                <a:cubicBezTo>
                  <a:pt x="83262" y="280869"/>
                  <a:pt x="50247" y="281351"/>
                  <a:pt x="140676" y="251208"/>
                </a:cubicBezTo>
                <a:cubicBezTo>
                  <a:pt x="153778" y="246841"/>
                  <a:pt x="167472" y="244509"/>
                  <a:pt x="180870" y="241160"/>
                </a:cubicBezTo>
                <a:cubicBezTo>
                  <a:pt x="266814" y="265716"/>
                  <a:pt x="240386" y="243477"/>
                  <a:pt x="291402" y="311498"/>
                </a:cubicBezTo>
                <a:cubicBezTo>
                  <a:pt x="298648" y="321159"/>
                  <a:pt x="306593" y="330608"/>
                  <a:pt x="311498" y="341644"/>
                </a:cubicBezTo>
                <a:cubicBezTo>
                  <a:pt x="320101" y="361002"/>
                  <a:pt x="311498" y="395235"/>
                  <a:pt x="331595" y="401934"/>
                </a:cubicBezTo>
                <a:lnTo>
                  <a:pt x="391885" y="422030"/>
                </a:lnTo>
                <a:cubicBezTo>
                  <a:pt x="428729" y="418681"/>
                  <a:pt x="467057" y="422862"/>
                  <a:pt x="502417" y="411982"/>
                </a:cubicBezTo>
                <a:cubicBezTo>
                  <a:pt x="513960" y="408430"/>
                  <a:pt x="517757" y="392937"/>
                  <a:pt x="522514" y="381837"/>
                </a:cubicBezTo>
                <a:cubicBezTo>
                  <a:pt x="527954" y="369144"/>
                  <a:pt x="528768" y="354923"/>
                  <a:pt x="532562" y="341644"/>
                </a:cubicBezTo>
                <a:cubicBezTo>
                  <a:pt x="535472" y="331459"/>
                  <a:pt x="539261" y="321547"/>
                  <a:pt x="542611" y="311498"/>
                </a:cubicBezTo>
                <a:cubicBezTo>
                  <a:pt x="545960" y="271305"/>
                  <a:pt x="544749" y="230467"/>
                  <a:pt x="552659" y="190918"/>
                </a:cubicBezTo>
                <a:cubicBezTo>
                  <a:pt x="555027" y="179076"/>
                  <a:pt x="566764" y="171258"/>
                  <a:pt x="572756" y="160773"/>
                </a:cubicBezTo>
                <a:cubicBezTo>
                  <a:pt x="583266" y="142380"/>
                  <a:pt x="596626" y="106758"/>
                  <a:pt x="612949" y="90435"/>
                </a:cubicBezTo>
                <a:cubicBezTo>
                  <a:pt x="621488" y="81896"/>
                  <a:pt x="633267" y="77357"/>
                  <a:pt x="643094" y="70338"/>
                </a:cubicBezTo>
                <a:cubicBezTo>
                  <a:pt x="645652" y="68511"/>
                  <a:pt x="703460" y="23836"/>
                  <a:pt x="713433" y="20096"/>
                </a:cubicBezTo>
                <a:cubicBezTo>
                  <a:pt x="729424" y="14099"/>
                  <a:pt x="747002" y="13753"/>
                  <a:pt x="763674" y="10048"/>
                </a:cubicBezTo>
                <a:cubicBezTo>
                  <a:pt x="777155" y="7052"/>
                  <a:pt x="790470" y="3349"/>
                  <a:pt x="803868" y="0"/>
                </a:cubicBezTo>
                <a:cubicBezTo>
                  <a:pt x="813916" y="6699"/>
                  <a:pt x="825474" y="11557"/>
                  <a:pt x="834013" y="20096"/>
                </a:cubicBezTo>
                <a:cubicBezTo>
                  <a:pt x="856762" y="42845"/>
                  <a:pt x="866247" y="82676"/>
                  <a:pt x="874206" y="110531"/>
                </a:cubicBezTo>
                <a:cubicBezTo>
                  <a:pt x="919545" y="269214"/>
                  <a:pt x="876874" y="138631"/>
                  <a:pt x="904351" y="221063"/>
                </a:cubicBezTo>
                <a:cubicBezTo>
                  <a:pt x="907701" y="257907"/>
                  <a:pt x="898755" y="298070"/>
                  <a:pt x="914400" y="331595"/>
                </a:cubicBezTo>
                <a:cubicBezTo>
                  <a:pt x="924614" y="353482"/>
                  <a:pt x="974690" y="371789"/>
                  <a:pt x="974690" y="371789"/>
                </a:cubicBezTo>
                <a:cubicBezTo>
                  <a:pt x="988088" y="391886"/>
                  <a:pt x="997804" y="415000"/>
                  <a:pt x="1014883" y="432079"/>
                </a:cubicBezTo>
                <a:cubicBezTo>
                  <a:pt x="1053567" y="470763"/>
                  <a:pt x="1037145" y="450400"/>
                  <a:pt x="1065125" y="492369"/>
                </a:cubicBezTo>
                <a:cubicBezTo>
                  <a:pt x="1085237" y="472257"/>
                  <a:pt x="1112524" y="447813"/>
                  <a:pt x="1125415" y="422030"/>
                </a:cubicBezTo>
                <a:cubicBezTo>
                  <a:pt x="1134889" y="403083"/>
                  <a:pt x="1145512" y="361740"/>
                  <a:pt x="1145512" y="361740"/>
                </a:cubicBezTo>
                <a:cubicBezTo>
                  <a:pt x="1147429" y="336815"/>
                  <a:pt x="1143919" y="244344"/>
                  <a:pt x="1165608" y="200967"/>
                </a:cubicBezTo>
                <a:cubicBezTo>
                  <a:pt x="1171009" y="190165"/>
                  <a:pt x="1179006" y="180870"/>
                  <a:pt x="1185705" y="170822"/>
                </a:cubicBezTo>
                <a:lnTo>
                  <a:pt x="1256043" y="261257"/>
                </a:lnTo>
                <a:cubicBezTo>
                  <a:pt x="1257794" y="263486"/>
                  <a:pt x="1321558" y="342044"/>
                  <a:pt x="1326382" y="351692"/>
                </a:cubicBezTo>
                <a:lnTo>
                  <a:pt x="1346479" y="391885"/>
                </a:lnTo>
                <a:cubicBezTo>
                  <a:pt x="1375896" y="509559"/>
                  <a:pt x="1328729" y="337461"/>
                  <a:pt x="1386672" y="482320"/>
                </a:cubicBezTo>
                <a:cubicBezTo>
                  <a:pt x="1405172" y="528569"/>
                  <a:pt x="1384246" y="533671"/>
                  <a:pt x="1416817" y="572756"/>
                </a:cubicBezTo>
                <a:cubicBezTo>
                  <a:pt x="1424548" y="582033"/>
                  <a:pt x="1436914" y="586153"/>
                  <a:pt x="1446962" y="592852"/>
                </a:cubicBezTo>
                <a:lnTo>
                  <a:pt x="1688123" y="572756"/>
                </a:lnTo>
                <a:cubicBezTo>
                  <a:pt x="1718486" y="569720"/>
                  <a:pt x="1758166" y="561356"/>
                  <a:pt x="1788606" y="552659"/>
                </a:cubicBezTo>
                <a:cubicBezTo>
                  <a:pt x="1798790" y="549749"/>
                  <a:pt x="1808567" y="545521"/>
                  <a:pt x="1818751" y="542611"/>
                </a:cubicBezTo>
                <a:cubicBezTo>
                  <a:pt x="1863521" y="529820"/>
                  <a:pt x="1863000" y="535559"/>
                  <a:pt x="1909186" y="512466"/>
                </a:cubicBezTo>
                <a:cubicBezTo>
                  <a:pt x="1919988" y="507065"/>
                  <a:pt x="1928529" y="497770"/>
                  <a:pt x="1939331" y="492369"/>
                </a:cubicBezTo>
                <a:cubicBezTo>
                  <a:pt x="1948805" y="487632"/>
                  <a:pt x="1959740" y="486492"/>
                  <a:pt x="1969476" y="482320"/>
                </a:cubicBezTo>
                <a:cubicBezTo>
                  <a:pt x="1983244" y="476419"/>
                  <a:pt x="1995459" y="466961"/>
                  <a:pt x="2009670" y="462224"/>
                </a:cubicBezTo>
                <a:cubicBezTo>
                  <a:pt x="2023721" y="457540"/>
                  <a:pt x="2110070" y="443816"/>
                  <a:pt x="2120202" y="442127"/>
                </a:cubicBezTo>
                <a:cubicBezTo>
                  <a:pt x="2144780" y="429838"/>
                  <a:pt x="2163925" y="417896"/>
                  <a:pt x="2190540" y="411982"/>
                </a:cubicBezTo>
                <a:cubicBezTo>
                  <a:pt x="2210429" y="407562"/>
                  <a:pt x="2230733" y="405283"/>
                  <a:pt x="2250830" y="401934"/>
                </a:cubicBezTo>
                <a:cubicBezTo>
                  <a:pt x="2257461" y="396630"/>
                  <a:pt x="2322155" y="347906"/>
                  <a:pt x="2331217" y="331595"/>
                </a:cubicBezTo>
                <a:cubicBezTo>
                  <a:pt x="2341505" y="313077"/>
                  <a:pt x="2351314" y="271305"/>
                  <a:pt x="2351314" y="271305"/>
                </a:cubicBezTo>
                <a:cubicBezTo>
                  <a:pt x="2349329" y="261381"/>
                  <a:pt x="2326502" y="180746"/>
                  <a:pt x="2351314" y="170822"/>
                </a:cubicBezTo>
                <a:cubicBezTo>
                  <a:pt x="2370993" y="162951"/>
                  <a:pt x="2403977" y="219672"/>
                  <a:pt x="2411604" y="231112"/>
                </a:cubicBezTo>
                <a:cubicBezTo>
                  <a:pt x="2431815" y="291748"/>
                  <a:pt x="2410017" y="235165"/>
                  <a:pt x="2461846" y="321547"/>
                </a:cubicBezTo>
                <a:cubicBezTo>
                  <a:pt x="2471894" y="338294"/>
                  <a:pt x="2483909" y="354009"/>
                  <a:pt x="2491991" y="371789"/>
                </a:cubicBezTo>
                <a:cubicBezTo>
                  <a:pt x="2509493" y="410294"/>
                  <a:pt x="2494962" y="441298"/>
                  <a:pt x="2542233" y="442127"/>
                </a:cubicBezTo>
                <a:cubicBezTo>
                  <a:pt x="2723075" y="445300"/>
                  <a:pt x="2903973" y="442127"/>
                  <a:pt x="3084843" y="442127"/>
                </a:cubicBezTo>
              </a:path>
            </a:pathLst>
          </a:custGeom>
          <a:ln w="15875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02"/>
          <p:cNvGrpSpPr/>
          <p:nvPr/>
        </p:nvGrpSpPr>
        <p:grpSpPr>
          <a:xfrm>
            <a:off x="6542881" y="4747735"/>
            <a:ext cx="2220119" cy="1601788"/>
            <a:chOff x="3809206" y="5867400"/>
            <a:chExt cx="2220119" cy="306388"/>
          </a:xfrm>
        </p:grpSpPr>
        <p:sp>
          <p:nvSpPr>
            <p:cNvPr id="88" name="Freeform 87"/>
            <p:cNvSpPr/>
            <p:nvPr/>
          </p:nvSpPr>
          <p:spPr>
            <a:xfrm>
              <a:off x="3810000" y="5867400"/>
              <a:ext cx="2189409" cy="250623"/>
            </a:xfrm>
            <a:custGeom>
              <a:avLst/>
              <a:gdLst>
                <a:gd name="connsiteX0" fmla="*/ 0 w 2189409"/>
                <a:gd name="connsiteY0" fmla="*/ 141667 h 326823"/>
                <a:gd name="connsiteX1" fmla="*/ 38637 w 2189409"/>
                <a:gd name="connsiteY1" fmla="*/ 206062 h 326823"/>
                <a:gd name="connsiteX2" fmla="*/ 77274 w 2189409"/>
                <a:gd name="connsiteY2" fmla="*/ 180304 h 326823"/>
                <a:gd name="connsiteX3" fmla="*/ 90152 w 2189409"/>
                <a:gd name="connsiteY3" fmla="*/ 128788 h 326823"/>
                <a:gd name="connsiteX4" fmla="*/ 115910 w 2189409"/>
                <a:gd name="connsiteY4" fmla="*/ 90152 h 326823"/>
                <a:gd name="connsiteX5" fmla="*/ 257578 w 2189409"/>
                <a:gd name="connsiteY5" fmla="*/ 257577 h 326823"/>
                <a:gd name="connsiteX6" fmla="*/ 296214 w 2189409"/>
                <a:gd name="connsiteY6" fmla="*/ 270456 h 326823"/>
                <a:gd name="connsiteX7" fmla="*/ 373488 w 2189409"/>
                <a:gd name="connsiteY7" fmla="*/ 309093 h 326823"/>
                <a:gd name="connsiteX8" fmla="*/ 695460 w 2189409"/>
                <a:gd name="connsiteY8" fmla="*/ 296214 h 326823"/>
                <a:gd name="connsiteX9" fmla="*/ 914400 w 2189409"/>
                <a:gd name="connsiteY9" fmla="*/ 103031 h 326823"/>
                <a:gd name="connsiteX10" fmla="*/ 1004552 w 2189409"/>
                <a:gd name="connsiteY10" fmla="*/ 12879 h 326823"/>
                <a:gd name="connsiteX11" fmla="*/ 1081826 w 2189409"/>
                <a:gd name="connsiteY11" fmla="*/ 0 h 326823"/>
                <a:gd name="connsiteX12" fmla="*/ 1133341 w 2189409"/>
                <a:gd name="connsiteY12" fmla="*/ 38636 h 326823"/>
                <a:gd name="connsiteX13" fmla="*/ 1184857 w 2189409"/>
                <a:gd name="connsiteY13" fmla="*/ 115910 h 326823"/>
                <a:gd name="connsiteX14" fmla="*/ 1275009 w 2189409"/>
                <a:gd name="connsiteY14" fmla="*/ 128788 h 326823"/>
                <a:gd name="connsiteX15" fmla="*/ 1313645 w 2189409"/>
                <a:gd name="connsiteY15" fmla="*/ 141667 h 326823"/>
                <a:gd name="connsiteX16" fmla="*/ 1403798 w 2189409"/>
                <a:gd name="connsiteY16" fmla="*/ 167425 h 326823"/>
                <a:gd name="connsiteX17" fmla="*/ 1506829 w 2189409"/>
                <a:gd name="connsiteY17" fmla="*/ 218941 h 326823"/>
                <a:gd name="connsiteX18" fmla="*/ 1545465 w 2189409"/>
                <a:gd name="connsiteY18" fmla="*/ 244698 h 326823"/>
                <a:gd name="connsiteX19" fmla="*/ 1622738 w 2189409"/>
                <a:gd name="connsiteY19" fmla="*/ 257577 h 326823"/>
                <a:gd name="connsiteX20" fmla="*/ 1815921 w 2189409"/>
                <a:gd name="connsiteY20" fmla="*/ 244698 h 326823"/>
                <a:gd name="connsiteX21" fmla="*/ 1906074 w 2189409"/>
                <a:gd name="connsiteY21" fmla="*/ 167425 h 326823"/>
                <a:gd name="connsiteX22" fmla="*/ 1983347 w 2189409"/>
                <a:gd name="connsiteY22" fmla="*/ 115910 h 326823"/>
                <a:gd name="connsiteX23" fmla="*/ 2099257 w 2189409"/>
                <a:gd name="connsiteY23" fmla="*/ 77273 h 326823"/>
                <a:gd name="connsiteX24" fmla="*/ 2137893 w 2189409"/>
                <a:gd name="connsiteY24" fmla="*/ 90152 h 326823"/>
                <a:gd name="connsiteX25" fmla="*/ 2176530 w 2189409"/>
                <a:gd name="connsiteY25" fmla="*/ 206062 h 326823"/>
                <a:gd name="connsiteX26" fmla="*/ 2189409 w 2189409"/>
                <a:gd name="connsiteY26" fmla="*/ 193183 h 3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89409" h="326823">
                  <a:moveTo>
                    <a:pt x="0" y="141667"/>
                  </a:moveTo>
                  <a:cubicBezTo>
                    <a:pt x="12879" y="163132"/>
                    <a:pt x="16247" y="194867"/>
                    <a:pt x="38637" y="206062"/>
                  </a:cubicBezTo>
                  <a:cubicBezTo>
                    <a:pt x="52482" y="212984"/>
                    <a:pt x="68688" y="193183"/>
                    <a:pt x="77274" y="180304"/>
                  </a:cubicBezTo>
                  <a:cubicBezTo>
                    <a:pt x="87092" y="165576"/>
                    <a:pt x="83180" y="145057"/>
                    <a:pt x="90152" y="128788"/>
                  </a:cubicBezTo>
                  <a:cubicBezTo>
                    <a:pt x="96249" y="114561"/>
                    <a:pt x="107324" y="103031"/>
                    <a:pt x="115910" y="90152"/>
                  </a:cubicBezTo>
                  <a:cubicBezTo>
                    <a:pt x="335625" y="134095"/>
                    <a:pt x="192615" y="62686"/>
                    <a:pt x="257578" y="257577"/>
                  </a:cubicBezTo>
                  <a:cubicBezTo>
                    <a:pt x="261871" y="270456"/>
                    <a:pt x="283809" y="264942"/>
                    <a:pt x="296214" y="270456"/>
                  </a:cubicBezTo>
                  <a:cubicBezTo>
                    <a:pt x="322530" y="282152"/>
                    <a:pt x="347730" y="296214"/>
                    <a:pt x="373488" y="309093"/>
                  </a:cubicBezTo>
                  <a:cubicBezTo>
                    <a:pt x="480812" y="304800"/>
                    <a:pt x="592504" y="326823"/>
                    <a:pt x="695460" y="296214"/>
                  </a:cubicBezTo>
                  <a:cubicBezTo>
                    <a:pt x="720833" y="288671"/>
                    <a:pt x="871619" y="151160"/>
                    <a:pt x="914400" y="103031"/>
                  </a:cubicBezTo>
                  <a:cubicBezTo>
                    <a:pt x="947559" y="65727"/>
                    <a:pt x="954221" y="33011"/>
                    <a:pt x="1004552" y="12879"/>
                  </a:cubicBezTo>
                  <a:cubicBezTo>
                    <a:pt x="1028798" y="3181"/>
                    <a:pt x="1056068" y="4293"/>
                    <a:pt x="1081826" y="0"/>
                  </a:cubicBezTo>
                  <a:cubicBezTo>
                    <a:pt x="1098998" y="12879"/>
                    <a:pt x="1119600" y="22146"/>
                    <a:pt x="1133341" y="38636"/>
                  </a:cubicBezTo>
                  <a:cubicBezTo>
                    <a:pt x="1166951" y="78968"/>
                    <a:pt x="1116534" y="88581"/>
                    <a:pt x="1184857" y="115910"/>
                  </a:cubicBezTo>
                  <a:cubicBezTo>
                    <a:pt x="1213042" y="127184"/>
                    <a:pt x="1244958" y="124495"/>
                    <a:pt x="1275009" y="128788"/>
                  </a:cubicBezTo>
                  <a:cubicBezTo>
                    <a:pt x="1287888" y="133081"/>
                    <a:pt x="1300592" y="137938"/>
                    <a:pt x="1313645" y="141667"/>
                  </a:cubicBezTo>
                  <a:cubicBezTo>
                    <a:pt x="1426854" y="174013"/>
                    <a:pt x="1311154" y="136544"/>
                    <a:pt x="1403798" y="167425"/>
                  </a:cubicBezTo>
                  <a:cubicBezTo>
                    <a:pt x="1493305" y="227098"/>
                    <a:pt x="1380811" y="155933"/>
                    <a:pt x="1506829" y="218941"/>
                  </a:cubicBezTo>
                  <a:cubicBezTo>
                    <a:pt x="1520673" y="225863"/>
                    <a:pt x="1530781" y="239803"/>
                    <a:pt x="1545465" y="244698"/>
                  </a:cubicBezTo>
                  <a:cubicBezTo>
                    <a:pt x="1570238" y="252956"/>
                    <a:pt x="1596980" y="253284"/>
                    <a:pt x="1622738" y="257577"/>
                  </a:cubicBezTo>
                  <a:cubicBezTo>
                    <a:pt x="1687132" y="253284"/>
                    <a:pt x="1754422" y="264266"/>
                    <a:pt x="1815921" y="244698"/>
                  </a:cubicBezTo>
                  <a:cubicBezTo>
                    <a:pt x="1853637" y="232697"/>
                    <a:pt x="1874702" y="191557"/>
                    <a:pt x="1906074" y="167425"/>
                  </a:cubicBezTo>
                  <a:cubicBezTo>
                    <a:pt x="1930611" y="148550"/>
                    <a:pt x="1956170" y="130734"/>
                    <a:pt x="1983347" y="115910"/>
                  </a:cubicBezTo>
                  <a:cubicBezTo>
                    <a:pt x="2024385" y="93526"/>
                    <a:pt x="2055779" y="88143"/>
                    <a:pt x="2099257" y="77273"/>
                  </a:cubicBezTo>
                  <a:cubicBezTo>
                    <a:pt x="2112136" y="81566"/>
                    <a:pt x="2127292" y="81672"/>
                    <a:pt x="2137893" y="90152"/>
                  </a:cubicBezTo>
                  <a:cubicBezTo>
                    <a:pt x="2180389" y="124148"/>
                    <a:pt x="2157307" y="158004"/>
                    <a:pt x="2176530" y="206062"/>
                  </a:cubicBezTo>
                  <a:cubicBezTo>
                    <a:pt x="2178785" y="211699"/>
                    <a:pt x="2185116" y="197476"/>
                    <a:pt x="2189409" y="193183"/>
                  </a:cubicBezTo>
                </a:path>
              </a:pathLst>
            </a:cu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10800000">
              <a:off x="3819523" y="6172200"/>
              <a:ext cx="219075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 flipH="1" flipV="1">
              <a:off x="3695700" y="6057900"/>
              <a:ext cx="2286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 flipH="1" flipV="1">
              <a:off x="5914231" y="6057106"/>
              <a:ext cx="228600" cy="15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106" grpId="0"/>
      <p:bldP spid="122" grpId="0"/>
      <p:bldP spid="133" grpId="0" animBg="1"/>
      <p:bldP spid="135" grpId="0"/>
      <p:bldP spid="137" grpId="0"/>
      <p:bldP spid="141" grpId="0"/>
      <p:bldP spid="142" grpId="0"/>
      <p:bldP spid="143" grpId="0"/>
      <p:bldP spid="144" grpId="0" animBg="1"/>
      <p:bldP spid="144" grpId="1" animBg="1"/>
      <p:bldP spid="50" grpId="0"/>
      <p:bldP spid="50" grpId="1"/>
      <p:bldP spid="79" grpId="0" animBg="1"/>
      <p:bldP spid="79" grpId="1" animBg="1"/>
      <p:bldP spid="79" grpId="2" animBg="1"/>
      <p:bldP spid="79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Exploring 50 configurations  (10 thresholds x 5 warm-up lengths)</a:t>
            </a:r>
          </a:p>
          <a:p>
            <a:pPr lvl="1"/>
            <a:r>
              <a:rPr lang="en-US" sz="1600" dirty="0" smtClean="0"/>
              <a:t>TH</a:t>
            </a:r>
            <a:r>
              <a:rPr lang="en-US" sz="1600" baseline="-25000" dirty="0" smtClean="0"/>
              <a:t>WU</a:t>
            </a:r>
            <a:r>
              <a:rPr lang="en-US" sz="1600" dirty="0" smtClean="0"/>
              <a:t>: [10, 20, 50, 100, 200, 500,1000, 2000, 5000,10K]</a:t>
            </a:r>
          </a:p>
          <a:p>
            <a:pPr lvl="1"/>
            <a:r>
              <a:rPr lang="en-US" sz="1600" dirty="0" smtClean="0"/>
              <a:t>L</a:t>
            </a:r>
            <a:r>
              <a:rPr lang="en-US" sz="1600" baseline="-25000" dirty="0" smtClean="0"/>
              <a:t>WU</a:t>
            </a:r>
            <a:r>
              <a:rPr lang="en-US" sz="1600" dirty="0" smtClean="0"/>
              <a:t>:    [1M,10M, 100M, 500M,1B]</a:t>
            </a:r>
          </a:p>
          <a:p>
            <a:pPr lvl="1">
              <a:buNone/>
            </a:pPr>
            <a:endParaRPr lang="en-US" sz="1800" dirty="0" smtClean="0">
              <a:latin typeface="Arial Narrow" pitchFamily="34" charset="0"/>
            </a:endParaRP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376092"/>
                </a:solidFill>
              </a:rPr>
              <a:t>TH ORACLE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dirty="0" smtClean="0"/>
              <a:t>chose off-line the best pair</a:t>
            </a:r>
          </a:p>
          <a:p>
            <a:endParaRPr lang="en-US" sz="2000" dirty="0" smtClean="0">
              <a:solidFill>
                <a:srgbClr val="376092"/>
              </a:solidFill>
            </a:endParaRPr>
          </a:p>
          <a:p>
            <a:r>
              <a:rPr lang="en-US" sz="2000" b="1" dirty="0" smtClean="0">
                <a:solidFill>
                  <a:srgbClr val="376092"/>
                </a:solidFill>
              </a:rPr>
              <a:t>TH MODEL</a:t>
            </a:r>
            <a:r>
              <a:rPr lang="en-US" sz="2000" dirty="0" smtClean="0">
                <a:solidFill>
                  <a:srgbClr val="376092"/>
                </a:solidFill>
              </a:rPr>
              <a:t/>
            </a:r>
            <a:br>
              <a:rPr lang="en-US" sz="2000" dirty="0" smtClean="0">
                <a:solidFill>
                  <a:srgbClr val="376092"/>
                </a:solidFill>
              </a:rPr>
            </a:br>
            <a:r>
              <a:rPr lang="en-US" sz="1800" dirty="0" smtClean="0"/>
              <a:t>when the algorithm is applied</a:t>
            </a:r>
          </a:p>
          <a:p>
            <a:endParaRPr lang="en-US" sz="2000" dirty="0" smtClean="0">
              <a:solidFill>
                <a:srgbClr val="376092"/>
              </a:solidFill>
            </a:endParaRPr>
          </a:p>
          <a:p>
            <a:endParaRPr lang="en-US" sz="2000" dirty="0" smtClean="0">
              <a:solidFill>
                <a:srgbClr val="376092"/>
              </a:solidFill>
            </a:endParaRPr>
          </a:p>
          <a:p>
            <a:endParaRPr lang="en-US" sz="2000" dirty="0" smtClean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Downscaling Promotion Thresholds (TH) – MODEL vs. ORACLE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95400" y="6324600"/>
            <a:ext cx="6781800" cy="406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 MODEL similar to TH ORACLE</a:t>
            </a:r>
          </a:p>
        </p:txBody>
      </p:sp>
      <p:pic>
        <p:nvPicPr>
          <p:cNvPr id="1026" name="Picture 2" descr="C:\Documents and Settings\Aleksandar\My Documents\Dropbox\UPCconferencies\CGO14\SLIKE\TH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3200" y="2040235"/>
            <a:ext cx="5130800" cy="3848100"/>
          </a:xfrm>
          <a:prstGeom prst="rect">
            <a:avLst/>
          </a:prstGeom>
          <a:noFill/>
        </p:spPr>
      </p:pic>
      <p:sp>
        <p:nvSpPr>
          <p:cNvPr id="29" name="Rounded Rectangular Callout 28"/>
          <p:cNvSpPr/>
          <p:nvPr/>
        </p:nvSpPr>
        <p:spPr>
          <a:xfrm>
            <a:off x="4800600" y="4250035"/>
            <a:ext cx="1295400" cy="914400"/>
          </a:xfrm>
          <a:prstGeom prst="wedgeRoundRectCallout">
            <a:avLst>
              <a:gd name="adj1" fmla="val 62078"/>
              <a:gd name="adj2" fmla="val -2220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376092"/>
                </a:solidFill>
              </a:rPr>
              <a:t>TH - MODEL</a:t>
            </a:r>
            <a:br>
              <a:rPr lang="en-US" sz="1400" dirty="0" smtClean="0">
                <a:solidFill>
                  <a:srgbClr val="376092"/>
                </a:solidFill>
              </a:rPr>
            </a:br>
            <a:r>
              <a:rPr lang="en-US" sz="1400" dirty="0" err="1" smtClean="0">
                <a:solidFill>
                  <a:schemeClr val="tx1"/>
                </a:solidFill>
              </a:rPr>
              <a:t>avg</a:t>
            </a:r>
            <a:r>
              <a:rPr lang="en-US" sz="1400" dirty="0" smtClean="0">
                <a:solidFill>
                  <a:srgbClr val="376092"/>
                </a:solidFill>
              </a:rPr>
              <a:t> 0.75%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Max </a:t>
            </a:r>
            <a:r>
              <a:rPr lang="en-US" sz="1400" dirty="0" smtClean="0">
                <a:solidFill>
                  <a:srgbClr val="376092"/>
                </a:solidFill>
              </a:rPr>
              <a:t>16%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Cost Red.:</a:t>
            </a:r>
            <a:r>
              <a:rPr lang="en-US" sz="1400" dirty="0" smtClean="0">
                <a:solidFill>
                  <a:srgbClr val="376092"/>
                </a:solidFill>
              </a:rPr>
              <a:t> 65X</a:t>
            </a:r>
            <a:endParaRPr lang="en-US" sz="1400" dirty="0">
              <a:solidFill>
                <a:srgbClr val="376092"/>
              </a:solidFill>
            </a:endParaRPr>
          </a:p>
        </p:txBody>
      </p:sp>
      <p:sp>
        <p:nvSpPr>
          <p:cNvPr id="8" name="7-Point Star 7"/>
          <p:cNvSpPr/>
          <p:nvPr/>
        </p:nvSpPr>
        <p:spPr>
          <a:xfrm>
            <a:off x="8458200" y="5202535"/>
            <a:ext cx="228600" cy="228600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0400" y="4288135"/>
            <a:ext cx="16002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IDEAL SCENARIO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(0% error)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(∞ cost reduction)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791599" y="3706337"/>
            <a:ext cx="25908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Relative error </a:t>
            </a:r>
            <a:r>
              <a:rPr lang="en-US" sz="1500" dirty="0" err="1" smtClean="0"/>
              <a:t>wrt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authoritative simulation [%]</a:t>
            </a:r>
            <a:endParaRPr 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5710535"/>
            <a:ext cx="259080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 smtClean="0"/>
              <a:t>Cost reduction </a:t>
            </a:r>
            <a:r>
              <a:rPr lang="en-US" sz="1500" dirty="0" err="1" smtClean="0"/>
              <a:t>wrt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authoritative simulation [X]</a:t>
            </a:r>
            <a:endParaRPr lang="en-US" sz="1500" dirty="0"/>
          </a:p>
        </p:txBody>
      </p:sp>
      <p:sp>
        <p:nvSpPr>
          <p:cNvPr id="13" name="Right Arrow 12"/>
          <p:cNvSpPr/>
          <p:nvPr/>
        </p:nvSpPr>
        <p:spPr>
          <a:xfrm rot="2365010">
            <a:off x="8108252" y="4966166"/>
            <a:ext cx="287468" cy="2007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7534619" y="3821752"/>
            <a:ext cx="27432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7239000" y="5507335"/>
            <a:ext cx="12954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</p:txBody>
      </p:sp>
      <p:sp>
        <p:nvSpPr>
          <p:cNvPr id="17" name="Oval 16"/>
          <p:cNvSpPr/>
          <p:nvPr/>
        </p:nvSpPr>
        <p:spPr>
          <a:xfrm>
            <a:off x="6284408" y="4489936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66752" y="2626808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001156" cy="5491178"/>
          </a:xfrm>
        </p:spPr>
        <p:txBody>
          <a:bodyPr/>
          <a:lstStyle/>
          <a:p>
            <a:r>
              <a:rPr lang="en-US" sz="1800" dirty="0" smtClean="0"/>
              <a:t>Different Transparent Optimization Layers (TOL) configurations:</a:t>
            </a:r>
          </a:p>
          <a:p>
            <a:pPr lvl="1"/>
            <a:r>
              <a:rPr lang="en-US" sz="1800" dirty="0" smtClean="0"/>
              <a:t>without Optimizations</a:t>
            </a:r>
          </a:p>
          <a:p>
            <a:pPr lvl="1"/>
            <a:r>
              <a:rPr lang="en-US" sz="1800" dirty="0" smtClean="0"/>
              <a:t>without Linking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r>
              <a:rPr lang="en-US" sz="1800" dirty="0" smtClean="0"/>
              <a:t>Similar for different HW parameters:</a:t>
            </a:r>
          </a:p>
          <a:p>
            <a:pPr lvl="1"/>
            <a:r>
              <a:rPr lang="en-US" sz="1800" dirty="0" smtClean="0"/>
              <a:t>L1D$: 2X smaller, 2X bigger</a:t>
            </a:r>
          </a:p>
          <a:p>
            <a:pPr lvl="1"/>
            <a:r>
              <a:rPr lang="en-US" sz="1800" dirty="0" smtClean="0"/>
              <a:t>L2U$: 2X smaller, 2X bigger</a:t>
            </a:r>
          </a:p>
          <a:p>
            <a:pPr lvl="1"/>
            <a:endParaRPr lang="en-US" dirty="0" smtClean="0"/>
          </a:p>
          <a:p>
            <a:pPr lvl="1"/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Downscaling Promotion Thresholds (TH) - Different Configurations</a:t>
            </a:r>
            <a:endParaRPr lang="en-US" dirty="0"/>
          </a:p>
        </p:txBody>
      </p:sp>
      <p:pic>
        <p:nvPicPr>
          <p:cNvPr id="198659" name="Picture 3" descr="C:\Documents and Settings\Aleksandar\My Documents\UPC\papers\paper(1)-WarmUp\figuresPACT\boxplotALLo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438400"/>
            <a:ext cx="7924799" cy="2470324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1524000" y="4953000"/>
            <a:ext cx="6477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behaves similar for other TOLs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001156" cy="4911741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sz="1800" dirty="0" smtClean="0"/>
          </a:p>
          <a:p>
            <a:pPr lvl="1">
              <a:buClr>
                <a:schemeClr val="tx1"/>
              </a:buClr>
              <a:buNone/>
            </a:pPr>
            <a:endParaRPr lang="en-US" sz="1800" dirty="0" smtClean="0"/>
          </a:p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rgbClr val="376092"/>
                </a:solidFill>
              </a:rPr>
              <a:t>Contributions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We solved the problem of the warm-up in HW/SW co-designed processors</a:t>
            </a:r>
            <a:endParaRPr lang="en-US" sz="1600" dirty="0" smtClean="0"/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Our solution is based on Downscaling Promotion Thresholds (TH)</a:t>
            </a:r>
          </a:p>
          <a:p>
            <a:pPr lvl="2">
              <a:buClr>
                <a:schemeClr val="tx1"/>
              </a:buClr>
            </a:pPr>
            <a:r>
              <a:rPr lang="en-US" sz="1600" dirty="0" smtClean="0"/>
              <a:t>Simulation Error: 0.75%, Simulation Cost Reduction: 65X</a:t>
            </a:r>
          </a:p>
          <a:p>
            <a:pPr lvl="1">
              <a:buClr>
                <a:schemeClr val="tx1"/>
              </a:buClr>
            </a:pPr>
            <a:endParaRPr lang="en-US" sz="1800" dirty="0" smtClean="0"/>
          </a:p>
          <a:p>
            <a:pPr lvl="1">
              <a:buClr>
                <a:schemeClr val="tx1"/>
              </a:buClr>
            </a:pPr>
            <a:endParaRPr lang="en-US" sz="1800" dirty="0" smtClean="0"/>
          </a:p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rgbClr val="376092"/>
                </a:solidFill>
              </a:rPr>
              <a:t>Agenda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Proposed Solution: Downscaling Promotion Thresholds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Simulation methodology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Experimental Results</a:t>
            </a:r>
          </a:p>
          <a:p>
            <a:pPr lvl="1">
              <a:buClr>
                <a:schemeClr val="tx1"/>
              </a:buClr>
            </a:pPr>
            <a:r>
              <a:rPr lang="en-US" sz="2800" b="1" dirty="0" smtClean="0">
                <a:solidFill>
                  <a:srgbClr val="FF7000"/>
                </a:solidFill>
              </a:rPr>
              <a:t>Conclusions</a:t>
            </a:r>
          </a:p>
          <a:p>
            <a:pPr lvl="1">
              <a:buClr>
                <a:schemeClr val="tx1"/>
              </a:buClr>
            </a:pPr>
            <a:endParaRPr lang="en-US" sz="1800" dirty="0" smtClean="0"/>
          </a:p>
          <a:p>
            <a:pPr lvl="1">
              <a:buClr>
                <a:schemeClr val="tx1"/>
              </a:buClr>
              <a:buNone/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  <a:buNone/>
            </a:pPr>
            <a:endParaRPr 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15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001156" cy="564357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r>
              <a:rPr lang="en-US" sz="2400" dirty="0" smtClean="0">
                <a:solidFill>
                  <a:srgbClr val="376092"/>
                </a:solidFill>
              </a:rPr>
              <a:t>Conclusions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We proved that </a:t>
            </a:r>
            <a:r>
              <a:rPr lang="en-US" sz="1800" dirty="0" smtClean="0">
                <a:solidFill>
                  <a:srgbClr val="FF7000"/>
                </a:solidFill>
              </a:rPr>
              <a:t>traditional</a:t>
            </a:r>
            <a:r>
              <a:rPr lang="en-US" sz="1800" dirty="0" smtClean="0"/>
              <a:t> warm-up </a:t>
            </a:r>
            <a:r>
              <a:rPr lang="en-US" sz="1800" dirty="0" smtClean="0">
                <a:solidFill>
                  <a:srgbClr val="FF7000"/>
                </a:solidFill>
              </a:rPr>
              <a:t>cannot be applied </a:t>
            </a:r>
            <a:r>
              <a:rPr lang="en-US" sz="1800" dirty="0" smtClean="0"/>
              <a:t>for</a:t>
            </a:r>
            <a:br>
              <a:rPr lang="en-US" sz="1800" dirty="0" smtClean="0"/>
            </a:br>
            <a:r>
              <a:rPr lang="en-US" sz="1800" dirty="0" smtClean="0"/>
              <a:t> HW/SW co-designed processors</a:t>
            </a:r>
          </a:p>
          <a:p>
            <a:pPr lvl="2">
              <a:buClr>
                <a:schemeClr val="tx1"/>
              </a:buClr>
            </a:pPr>
            <a:r>
              <a:rPr lang="en-US" sz="1600" dirty="0" smtClean="0"/>
              <a:t>More details in the paper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We showed that the error of the warm-up </a:t>
            </a:r>
            <a:r>
              <a:rPr lang="en-US" sz="1800" dirty="0" smtClean="0">
                <a:solidFill>
                  <a:srgbClr val="FF7000"/>
                </a:solidFill>
              </a:rPr>
              <a:t>cannot be based on </a:t>
            </a:r>
            <a:r>
              <a:rPr lang="en-US" sz="1800" dirty="0" err="1" smtClean="0">
                <a:solidFill>
                  <a:srgbClr val="FF7000"/>
                </a:solidFill>
              </a:rPr>
              <a:t>gCPI</a:t>
            </a:r>
            <a:endParaRPr lang="en-US" sz="1800" dirty="0" smtClean="0">
              <a:solidFill>
                <a:srgbClr val="FF7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We proposed the </a:t>
            </a:r>
            <a:r>
              <a:rPr lang="en-US" sz="1800" dirty="0" smtClean="0">
                <a:solidFill>
                  <a:srgbClr val="FF7000"/>
                </a:solidFill>
              </a:rPr>
              <a:t>novel warm-up approach </a:t>
            </a:r>
            <a:r>
              <a:rPr lang="en-US" sz="1800" dirty="0" smtClean="0"/>
              <a:t>– </a:t>
            </a:r>
            <a:br>
              <a:rPr lang="en-US" sz="1800" dirty="0" smtClean="0"/>
            </a:br>
            <a:r>
              <a:rPr lang="en-US" sz="1800" dirty="0" smtClean="0"/>
              <a:t>Downscaling Promotion Thresholds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We proposed the </a:t>
            </a:r>
            <a:r>
              <a:rPr lang="en-US" sz="1800" dirty="0" smtClean="0">
                <a:solidFill>
                  <a:srgbClr val="FF7000"/>
                </a:solidFill>
              </a:rPr>
              <a:t>model </a:t>
            </a:r>
            <a:r>
              <a:rPr lang="en-US" sz="1800" dirty="0" smtClean="0"/>
              <a:t>to predict the optimal warm-up setup for </a:t>
            </a:r>
            <a:br>
              <a:rPr lang="en-US" sz="1800" dirty="0" smtClean="0"/>
            </a:br>
            <a:r>
              <a:rPr lang="en-US" sz="1800" dirty="0" smtClean="0"/>
              <a:t>Downscaling Promotion Thresholds technique</a:t>
            </a:r>
          </a:p>
          <a:p>
            <a:pPr lvl="2">
              <a:buClr>
                <a:schemeClr val="tx1"/>
              </a:buClr>
            </a:pPr>
            <a:r>
              <a:rPr lang="en-US" sz="1600" dirty="0" smtClean="0"/>
              <a:t>Average Simulation Error : </a:t>
            </a:r>
            <a:r>
              <a:rPr lang="en-US" sz="1600" dirty="0" smtClean="0">
                <a:solidFill>
                  <a:srgbClr val="376092"/>
                </a:solidFill>
              </a:rPr>
              <a:t>0.75%</a:t>
            </a:r>
          </a:p>
          <a:p>
            <a:pPr lvl="2">
              <a:buClr>
                <a:schemeClr val="tx1"/>
              </a:buClr>
            </a:pPr>
            <a:r>
              <a:rPr lang="en-US" sz="1600" dirty="0" smtClean="0"/>
              <a:t>Average Simulation Cost Reduction: </a:t>
            </a:r>
            <a:r>
              <a:rPr lang="en-US" sz="1600" dirty="0" smtClean="0">
                <a:solidFill>
                  <a:srgbClr val="376092"/>
                </a:solidFill>
              </a:rPr>
              <a:t>65X</a:t>
            </a:r>
          </a:p>
          <a:p>
            <a:pPr lvl="1">
              <a:buClr>
                <a:schemeClr val="tx1"/>
              </a:buClr>
            </a:pPr>
            <a:endParaRPr lang="en-US" b="1" dirty="0" smtClean="0"/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001156" cy="564357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376092"/>
                </a:solidFill>
              </a:rPr>
              <a:t>Thanks!</a:t>
            </a:r>
          </a:p>
          <a:p>
            <a:pPr algn="ctr">
              <a:buNone/>
            </a:pPr>
            <a:r>
              <a:rPr lang="en-US" sz="19900" b="1" dirty="0" smtClean="0">
                <a:solidFill>
                  <a:srgbClr val="376092"/>
                </a:solidFill>
              </a:rPr>
              <a:t>?</a:t>
            </a:r>
          </a:p>
          <a:p>
            <a:pPr algn="ctr">
              <a:buNone/>
            </a:pPr>
            <a:r>
              <a:rPr lang="en-US" sz="2000" b="1" dirty="0" err="1" smtClean="0">
                <a:solidFill>
                  <a:srgbClr val="376092"/>
                </a:solidFill>
              </a:rPr>
              <a:t>Aleksandar</a:t>
            </a:r>
            <a:r>
              <a:rPr lang="en-US" sz="2000" b="1" dirty="0" smtClean="0">
                <a:solidFill>
                  <a:srgbClr val="376092"/>
                </a:solidFill>
              </a:rPr>
              <a:t> </a:t>
            </a:r>
            <a:r>
              <a:rPr lang="en-US" sz="2000" b="1" dirty="0" err="1" smtClean="0">
                <a:solidFill>
                  <a:srgbClr val="376092"/>
                </a:solidFill>
              </a:rPr>
              <a:t>Brankovic</a:t>
            </a:r>
            <a:endParaRPr lang="en-US" sz="2000" b="1" dirty="0" smtClean="0">
              <a:solidFill>
                <a:srgbClr val="376092"/>
              </a:solidFill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376092"/>
                </a:solidFill>
              </a:rPr>
              <a:t>abrankov@ac.upc.edu</a:t>
            </a:r>
          </a:p>
        </p:txBody>
      </p:sp>
      <p:pic>
        <p:nvPicPr>
          <p:cNvPr id="6" name="Picture 2" descr="C:\Documents and Settings\Aleksandar\My Documents\Dropbox\paper(0)-Thesis\figuresWWW\cartoon-world-mapPRIM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81200"/>
            <a:ext cx="5029756" cy="2987675"/>
          </a:xfrm>
          <a:prstGeom prst="rect">
            <a:avLst/>
          </a:prstGeom>
          <a:noFill/>
        </p:spPr>
      </p:pic>
      <p:sp>
        <p:nvSpPr>
          <p:cNvPr id="9" name="Curved Up Arrow 8"/>
          <p:cNvSpPr/>
          <p:nvPr/>
        </p:nvSpPr>
        <p:spPr>
          <a:xfrm rot="19680928" flipV="1">
            <a:off x="3310460" y="2818635"/>
            <a:ext cx="1003220" cy="217896"/>
          </a:xfrm>
          <a:prstGeom prst="curvedUpArrow">
            <a:avLst>
              <a:gd name="adj1" fmla="val 25000"/>
              <a:gd name="adj2" fmla="val 50000"/>
              <a:gd name="adj3" fmla="val 439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 rot="716206" flipV="1">
            <a:off x="2749110" y="2439388"/>
            <a:ext cx="1505174" cy="156362"/>
          </a:xfrm>
          <a:prstGeom prst="curved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rot="10238338">
            <a:off x="4191023" y="2438274"/>
            <a:ext cx="1447753" cy="275591"/>
          </a:xfrm>
          <a:prstGeom prst="curvedUpArrow">
            <a:avLst>
              <a:gd name="adj1" fmla="val 25000"/>
              <a:gd name="adj2" fmla="val 71758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 rot="14108520">
            <a:off x="4240145" y="2953750"/>
            <a:ext cx="621179" cy="160443"/>
          </a:xfrm>
          <a:prstGeom prst="curvedUpArrow">
            <a:avLst>
              <a:gd name="adj1" fmla="val 25000"/>
              <a:gd name="adj2" fmla="val 50000"/>
              <a:gd name="adj3" fmla="val 439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600" y="2895600"/>
            <a:ext cx="152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9400" y="1676400"/>
            <a:ext cx="152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0600" y="3103602"/>
            <a:ext cx="152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8800" y="1732002"/>
            <a:ext cx="152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1400" y="4246602"/>
            <a:ext cx="152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800" y="1524000"/>
            <a:ext cx="152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800" y="3865602"/>
            <a:ext cx="152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0" y="3408402"/>
            <a:ext cx="152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05600" y="2570202"/>
            <a:ext cx="152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  <a:solidFill>
            <a:srgbClr val="FF7000"/>
          </a:solidFill>
        </p:spPr>
        <p:txBody>
          <a:bodyPr>
            <a:normAutofit/>
          </a:bodyPr>
          <a:lstStyle/>
          <a:p>
            <a:endParaRPr lang="en-US" sz="2000" b="1" dirty="0" smtClean="0">
              <a:solidFill>
                <a:srgbClr val="37609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Compilation plan: save the plan of the region formation</a:t>
            </a:r>
            <a:endParaRPr lang="en-US" sz="1800" dirty="0" smtClean="0"/>
          </a:p>
          <a:p>
            <a:endParaRPr lang="en-US" sz="2000" dirty="0" smtClean="0"/>
          </a:p>
          <a:p>
            <a:r>
              <a:rPr lang="en-US" sz="2000" dirty="0" smtClean="0"/>
              <a:t>Issues: cases when the region formation depends on µA execution</a:t>
            </a:r>
            <a:endParaRPr lang="en-US" sz="1800" dirty="0" smtClean="0"/>
          </a:p>
          <a:p>
            <a:pPr lvl="1"/>
            <a:r>
              <a:rPr lang="en-US" sz="1800" b="1" dirty="0" smtClean="0">
                <a:solidFill>
                  <a:srgbClr val="376092"/>
                </a:solidFill>
              </a:rPr>
              <a:t>Control speculation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Transparent Optimization  Layer (TOL): coverts biased braches into asserts</a:t>
            </a:r>
          </a:p>
          <a:p>
            <a:pPr lvl="2"/>
            <a:r>
              <a:rPr lang="en-US" sz="1600" dirty="0" smtClean="0">
                <a:solidFill>
                  <a:srgbClr val="00B050"/>
                </a:solidFill>
              </a:rPr>
              <a:t>Converting depends on how other regions are built in the code cache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b="1" dirty="0" smtClean="0">
              <a:solidFill>
                <a:srgbClr val="376092"/>
              </a:solidFill>
            </a:endParaRPr>
          </a:p>
          <a:p>
            <a:pPr lvl="1"/>
            <a:r>
              <a:rPr lang="en-US" sz="1800" b="1" dirty="0" smtClean="0">
                <a:solidFill>
                  <a:srgbClr val="376092"/>
                </a:solidFill>
              </a:rPr>
              <a:t>Software controlled power gating</a:t>
            </a:r>
            <a:endParaRPr lang="en-US" sz="1800" dirty="0" smtClean="0"/>
          </a:p>
          <a:p>
            <a:pPr lvl="1"/>
            <a:r>
              <a:rPr lang="en-US" sz="1800" b="1" dirty="0" smtClean="0">
                <a:solidFill>
                  <a:srgbClr val="376092"/>
                </a:solidFill>
              </a:rPr>
              <a:t>Software </a:t>
            </a:r>
            <a:r>
              <a:rPr lang="en-US" sz="1800" b="1" dirty="0" err="1" smtClean="0">
                <a:solidFill>
                  <a:srgbClr val="376092"/>
                </a:solidFill>
              </a:rPr>
              <a:t>prefetcher</a:t>
            </a: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Plan - Issues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3657600"/>
            <a:ext cx="990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BB1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022866" y="42349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SuperBlock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4191000"/>
            <a:ext cx="990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BB2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4724400"/>
            <a:ext cx="9906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4038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Biased Branch?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4495800" y="3810000"/>
            <a:ext cx="1143000" cy="382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4495800" y="4192489"/>
            <a:ext cx="1143000" cy="76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24400" y="3733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724400" y="44196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5638800" y="3429000"/>
            <a:ext cx="1828800" cy="76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 Cache </a:t>
            </a:r>
            <a:br>
              <a:rPr lang="en-US" sz="1600" dirty="0" smtClean="0"/>
            </a:br>
            <a:r>
              <a:rPr lang="en-US" sz="1600" dirty="0" smtClean="0"/>
              <a:t> contents 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638800" y="4572000"/>
            <a:ext cx="1828800" cy="762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 Cache </a:t>
            </a:r>
            <a:br>
              <a:rPr lang="en-US" sz="1600" dirty="0" smtClean="0"/>
            </a:br>
            <a:r>
              <a:rPr lang="en-US" sz="1600" dirty="0" smtClean="0"/>
              <a:t> contents </a:t>
            </a:r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001156" cy="549117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chemeClr val="tx2"/>
                </a:solidFill>
              </a:rPr>
              <a:t>HW/SW co-designed </a:t>
            </a:r>
            <a:r>
              <a:rPr lang="en-US" sz="2000" dirty="0" smtClean="0">
                <a:solidFill>
                  <a:srgbClr val="376092"/>
                </a:solidFill>
              </a:rPr>
              <a:t>processors</a:t>
            </a:r>
            <a:r>
              <a:rPr lang="en-US" sz="2000" dirty="0" smtClean="0"/>
              <a:t> (</a:t>
            </a:r>
            <a:r>
              <a:rPr lang="en-US" sz="2000" dirty="0" err="1" smtClean="0"/>
              <a:t>Transmeta</a:t>
            </a:r>
            <a:r>
              <a:rPr lang="en-US" sz="2000" dirty="0" smtClean="0"/>
              <a:t>-like processors)</a:t>
            </a:r>
          </a:p>
          <a:p>
            <a:pPr>
              <a:buClr>
                <a:schemeClr val="tx1"/>
              </a:buClr>
            </a:pPr>
            <a:endParaRPr lang="en-US" sz="2000" dirty="0" smtClean="0"/>
          </a:p>
          <a:p>
            <a:pPr>
              <a:buClr>
                <a:schemeClr val="tx1"/>
              </a:buClr>
            </a:pPr>
            <a:endParaRPr lang="en-US" sz="2000" dirty="0" smtClean="0"/>
          </a:p>
          <a:p>
            <a:pPr>
              <a:buClr>
                <a:schemeClr val="tx1"/>
              </a:buClr>
            </a:pPr>
            <a:endParaRPr lang="en-US" sz="2000" dirty="0" smtClean="0"/>
          </a:p>
          <a:p>
            <a:pPr>
              <a:buClr>
                <a:schemeClr val="tx1"/>
              </a:buClr>
            </a:pPr>
            <a:endParaRPr lang="en-US" sz="2000" dirty="0" smtClean="0"/>
          </a:p>
          <a:p>
            <a:pPr>
              <a:buClr>
                <a:schemeClr val="tx1"/>
              </a:buClr>
            </a:pPr>
            <a:endParaRPr lang="en-US" sz="2000" dirty="0" smtClean="0"/>
          </a:p>
          <a:p>
            <a:pPr>
              <a:buClr>
                <a:schemeClr val="tx1"/>
              </a:buClr>
            </a:pPr>
            <a:endParaRPr lang="en-US" sz="2000" dirty="0" smtClean="0"/>
          </a:p>
          <a:p>
            <a:pPr>
              <a:buClr>
                <a:schemeClr val="tx1"/>
              </a:buClr>
            </a:pPr>
            <a:endParaRPr lang="en-US" sz="2000" dirty="0" smtClean="0"/>
          </a:p>
          <a:p>
            <a:pPr>
              <a:buClr>
                <a:schemeClr val="tx1"/>
              </a:buClr>
            </a:pPr>
            <a:endParaRPr lang="en-US" sz="2000" dirty="0" smtClean="0"/>
          </a:p>
          <a:p>
            <a:pPr>
              <a:buClr>
                <a:schemeClr val="tx1"/>
              </a:buClr>
            </a:pPr>
            <a:endParaRPr lang="en-US" sz="20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Staged Compilation</a:t>
            </a:r>
          </a:p>
          <a:p>
            <a:pPr lvl="2"/>
            <a:r>
              <a:rPr lang="en-US" sz="1600" dirty="0" smtClean="0"/>
              <a:t>Interpretation, Basic Block Translation</a:t>
            </a:r>
            <a:r>
              <a:rPr lang="en-US" sz="1600" smtClean="0"/>
              <a:t>, Super-Block </a:t>
            </a:r>
            <a:r>
              <a:rPr lang="en-US" sz="1600" dirty="0" smtClean="0"/>
              <a:t>Optimization</a:t>
            </a:r>
          </a:p>
          <a:p>
            <a:pPr lvl="1">
              <a:buClr>
                <a:schemeClr val="tx1"/>
              </a:buClr>
              <a:buNone/>
            </a:pPr>
            <a:endParaRPr lang="en-US" sz="18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1" name="Rounded Rectangle 30"/>
          <p:cNvSpPr/>
          <p:nvPr/>
        </p:nvSpPr>
        <p:spPr>
          <a:xfrm>
            <a:off x="3581400" y="2971800"/>
            <a:ext cx="19050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ransparent </a:t>
            </a:r>
            <a:r>
              <a:rPr lang="en-US" b="1" dirty="0" smtClean="0">
                <a:solidFill>
                  <a:srgbClr val="FFFF00"/>
                </a:solidFill>
              </a:rPr>
              <a:t>O</a:t>
            </a:r>
            <a:r>
              <a:rPr lang="en-US" dirty="0" smtClean="0"/>
              <a:t>ptimization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dirty="0" smtClean="0"/>
              <a:t>ayer</a:t>
            </a:r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6096000" y="2971800"/>
            <a:ext cx="1295400" cy="1066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581400" y="2045672"/>
            <a:ext cx="1828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I$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4343400" y="4191000"/>
            <a:ext cx="9906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34000" y="4191000"/>
            <a:ext cx="457200" cy="228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91200" y="4191000"/>
            <a:ext cx="7620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53200" y="4191000"/>
            <a:ext cx="685800" cy="228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39000" y="4191000"/>
            <a:ext cx="152400" cy="228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391400" y="4191000"/>
            <a:ext cx="1143000" cy="228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5638800" y="3429000"/>
            <a:ext cx="304800" cy="152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419600" y="3733800"/>
            <a:ext cx="10668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343400" y="2667000"/>
            <a:ext cx="9906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581400" y="4495800"/>
            <a:ext cx="19050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  HW</a:t>
            </a:r>
            <a:endParaRPr lang="en-US" sz="1600" dirty="0"/>
          </a:p>
        </p:txBody>
      </p:sp>
      <p:pic>
        <p:nvPicPr>
          <p:cNvPr id="51" name="Picture 5" descr="C:\Users\Aleksandar\Pictures\cartoon\microprocessor-t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572000"/>
            <a:ext cx="533400" cy="53340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609600" y="2362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7000"/>
                </a:solidFill>
                <a:latin typeface="+mj-lt"/>
              </a:rPr>
              <a:t>Guest</a:t>
            </a:r>
            <a:r>
              <a:rPr lang="en-US" dirty="0" smtClean="0">
                <a:solidFill>
                  <a:srgbClr val="FF7000"/>
                </a:solidFill>
                <a:latin typeface="+mj-lt"/>
              </a:rPr>
              <a:t> ISA</a:t>
            </a:r>
          </a:p>
          <a:p>
            <a:pPr algn="ctr"/>
            <a:r>
              <a:rPr lang="en-US" dirty="0" smtClean="0">
                <a:solidFill>
                  <a:srgbClr val="FF7000"/>
                </a:solidFill>
                <a:latin typeface="+mj-lt"/>
              </a:rPr>
              <a:t>(CISC - x86) </a:t>
            </a:r>
            <a:endParaRPr lang="en-US" dirty="0">
              <a:solidFill>
                <a:srgbClr val="FF7000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9600" y="412250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7000"/>
                </a:solidFill>
              </a:rPr>
              <a:t>Host</a:t>
            </a:r>
            <a:r>
              <a:rPr lang="en-US" dirty="0" smtClean="0">
                <a:solidFill>
                  <a:srgbClr val="FF7000"/>
                </a:solidFill>
              </a:rPr>
              <a:t> ISA</a:t>
            </a:r>
          </a:p>
          <a:p>
            <a:pPr algn="ctr"/>
            <a:r>
              <a:rPr lang="en-US" dirty="0" smtClean="0">
                <a:solidFill>
                  <a:srgbClr val="FF7000"/>
                </a:solidFill>
              </a:rPr>
              <a:t>(RISC)</a:t>
            </a:r>
            <a:endParaRPr lang="en-US" dirty="0">
              <a:solidFill>
                <a:srgbClr val="FF7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667000" y="3276600"/>
            <a:ext cx="8382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TOL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474408" y="2665412"/>
            <a:ext cx="1524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38400" y="4418012"/>
            <a:ext cx="1524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166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1111 L 0.17916 -0.094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" y="-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CP (CP </a:t>
            </a:r>
            <a:r>
              <a:rPr lang="en-US" dirty="0" err="1" smtClean="0"/>
              <a:t>vs</a:t>
            </a:r>
            <a:r>
              <a:rPr lang="en-US" dirty="0" smtClean="0"/>
              <a:t> NAIVE)</a:t>
            </a:r>
            <a:endParaRPr lang="en-US" dirty="0"/>
          </a:p>
        </p:txBody>
      </p:sp>
      <p:pic>
        <p:nvPicPr>
          <p:cNvPr id="203779" name="Picture 3" descr="C:\Documents and Settings\Aleksandar\My Documents\UPC\papers\paper(1)-WarmUp\figuresPACT\boxplotCP10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81200"/>
            <a:ext cx="5486400" cy="41148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7010400" y="20574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Reduction in error</a:t>
            </a:r>
            <a:br>
              <a:rPr lang="en-US" dirty="0" smtClean="0"/>
            </a:br>
            <a:r>
              <a:rPr lang="en-US" dirty="0" smtClean="0"/>
              <a:t> 10-100x!!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10400" y="3048000"/>
            <a:ext cx="1905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Limitations. </a:t>
            </a:r>
            <a:br>
              <a:rPr lang="en-US" sz="1600" dirty="0" smtClean="0"/>
            </a:br>
            <a:r>
              <a:rPr lang="en-US" sz="1600" dirty="0" smtClean="0"/>
              <a:t>Depends on SW layers</a:t>
            </a:r>
            <a:endParaRPr lang="en-US" sz="16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304800" y="1524000"/>
            <a:ext cx="1447800" cy="304800"/>
          </a:xfrm>
          <a:prstGeom prst="wedgeRoundRectCallout">
            <a:avLst>
              <a:gd name="adj1" fmla="val 126407"/>
              <a:gd name="adj2" fmla="val 34590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76092"/>
                </a:solidFill>
              </a:rPr>
              <a:t>NAIVE</a:t>
            </a:r>
            <a:r>
              <a:rPr lang="en-US" sz="1400" dirty="0" smtClean="0"/>
              <a:t>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57200" y="4419600"/>
            <a:ext cx="1524000" cy="457200"/>
          </a:xfrm>
          <a:prstGeom prst="wedgeRoundRectCallout">
            <a:avLst>
              <a:gd name="adj1" fmla="val 111014"/>
              <a:gd name="adj2" fmla="val -9601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76092"/>
                </a:solidFill>
              </a:rPr>
              <a:t>CP</a:t>
            </a:r>
          </a:p>
          <a:p>
            <a:pPr algn="ctr"/>
            <a:r>
              <a:rPr lang="en-US" sz="1400" dirty="0" smtClean="0">
                <a:solidFill>
                  <a:srgbClr val="376092"/>
                </a:solidFill>
              </a:rPr>
              <a:t>Average error</a:t>
            </a:r>
            <a:endParaRPr lang="en-US" sz="1400" dirty="0" smtClean="0"/>
          </a:p>
        </p:txBody>
      </p:sp>
      <p:sp>
        <p:nvSpPr>
          <p:cNvPr id="16" name="Rounded Rectangular Callout 15"/>
          <p:cNvSpPr/>
          <p:nvPr/>
        </p:nvSpPr>
        <p:spPr>
          <a:xfrm>
            <a:off x="4876800" y="1219200"/>
            <a:ext cx="1524000" cy="914400"/>
          </a:xfrm>
          <a:prstGeom prst="wedgeRoundRectCallout">
            <a:avLst>
              <a:gd name="adj1" fmla="val -51755"/>
              <a:gd name="adj2" fmla="val 15187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76092"/>
                </a:solidFill>
              </a:rPr>
              <a:t>CP</a:t>
            </a:r>
            <a:r>
              <a:rPr lang="en-US" sz="1400" dirty="0" smtClean="0"/>
              <a:t>.</a:t>
            </a:r>
          </a:p>
          <a:p>
            <a:pPr algn="ctr"/>
            <a:r>
              <a:rPr lang="en-US" sz="1400" dirty="0" smtClean="0"/>
              <a:t>Maximum error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20%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00" y="6324600"/>
            <a:ext cx="64770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</a:t>
            </a:r>
            <a:r>
              <a:rPr lang="en-US" dirty="0" smtClean="0">
                <a:solidFill>
                  <a:srgbClr val="376092"/>
                </a:solidFill>
              </a:rPr>
              <a:t>Relative Errors, </a:t>
            </a:r>
            <a:r>
              <a:rPr lang="en-US" dirty="0" smtClean="0">
                <a:solidFill>
                  <a:schemeClr val="tx1"/>
                </a:solidFill>
              </a:rPr>
              <a:t>collect period 10M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FASS </a:t>
            </a:r>
            <a:r>
              <a:rPr lang="en-US" dirty="0" err="1" smtClean="0"/>
              <a:t>vs</a:t>
            </a:r>
            <a:r>
              <a:rPr lang="en-US" dirty="0" smtClean="0"/>
              <a:t> NAIVE</a:t>
            </a:r>
            <a:endParaRPr lang="en-US" dirty="0"/>
          </a:p>
        </p:txBody>
      </p:sp>
      <p:pic>
        <p:nvPicPr>
          <p:cNvPr id="5" name="Picture 2" descr="C:\Documents and Settings\Aleksandar\My Documents\UPC\papers\paper(1)-WarmUp\figuresPACT\MOTIVanton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2057400"/>
            <a:ext cx="5372100" cy="3686175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304800" y="1676400"/>
            <a:ext cx="1524000" cy="1371600"/>
          </a:xfrm>
          <a:prstGeom prst="wedgeRoundRectCallout">
            <a:avLst>
              <a:gd name="adj1" fmla="val 129911"/>
              <a:gd name="adj2" fmla="val 2941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76092"/>
                </a:solidFill>
              </a:rPr>
              <a:t>NAIVE</a:t>
            </a:r>
            <a:r>
              <a:rPr lang="en-US" sz="1400" dirty="0" smtClean="0"/>
              <a:t>.</a:t>
            </a:r>
          </a:p>
          <a:p>
            <a:pPr algn="ctr"/>
            <a:r>
              <a:rPr lang="en-US" sz="1400" dirty="0" smtClean="0"/>
              <a:t>SW error ≠ 0</a:t>
            </a:r>
          </a:p>
          <a:p>
            <a:pPr algn="ctr"/>
            <a:r>
              <a:rPr lang="en-US" sz="1400" dirty="0" smtClean="0"/>
              <a:t>HW error ≠ 0</a:t>
            </a:r>
          </a:p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FEASIBLE</a:t>
            </a:r>
          </a:p>
          <a:p>
            <a:pPr algn="ctr"/>
            <a:r>
              <a:rPr lang="en-US" sz="1400" dirty="0" smtClean="0"/>
              <a:t>Maximum error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high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81000" y="5029200"/>
            <a:ext cx="1524000" cy="914400"/>
          </a:xfrm>
          <a:prstGeom prst="wedgeRoundRectCallout">
            <a:avLst>
              <a:gd name="adj1" fmla="val 160182"/>
              <a:gd name="adj2" fmla="val -8510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76092"/>
                </a:solidFill>
              </a:rPr>
              <a:t>FASS</a:t>
            </a:r>
            <a:endParaRPr lang="en-US" sz="1400" dirty="0" smtClean="0"/>
          </a:p>
          <a:p>
            <a:pPr algn="ctr"/>
            <a:r>
              <a:rPr lang="en-US" sz="1400" dirty="0" smtClean="0"/>
              <a:t>SW error = 0</a:t>
            </a:r>
          </a:p>
          <a:p>
            <a:pPr algn="ctr"/>
            <a:r>
              <a:rPr lang="en-US" sz="1400" dirty="0" smtClean="0"/>
              <a:t>HW error ≠ 0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NOT FEASIBLE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66800" y="6096000"/>
            <a:ext cx="70866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technique needed!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 rot="927325">
            <a:off x="3620424" y="2964222"/>
            <a:ext cx="2895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91200" y="1371600"/>
            <a:ext cx="838200" cy="152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HW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57600" y="1371600"/>
            <a:ext cx="2133600" cy="152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29400" y="1371600"/>
            <a:ext cx="7620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coll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91400" y="13716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91200" y="1676400"/>
            <a:ext cx="838200" cy="152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24400" y="1676400"/>
            <a:ext cx="1066800" cy="152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TOL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29400" y="1676400"/>
            <a:ext cx="7620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7391400" y="16764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57600" y="1676400"/>
            <a:ext cx="10668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295400" y="124869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Narrow" pitchFamily="34" charset="0"/>
              </a:rPr>
              <a:t>FASS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97860" y="1577712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Narrow" pitchFamily="34" charset="0"/>
              </a:rPr>
              <a:t>NAIVE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29000" y="1828800"/>
            <a:ext cx="454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Narrow" pitchFamily="34" charset="0"/>
              </a:rPr>
              <a:t>0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96200" y="1828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Narrow" pitchFamily="34" charset="0"/>
              </a:rPr>
              <a:t>end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91000" y="2057400"/>
            <a:ext cx="1447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001156" cy="5643578"/>
          </a:xfrm>
        </p:spPr>
        <p:txBody>
          <a:bodyPr/>
          <a:lstStyle/>
          <a:p>
            <a:r>
              <a:rPr lang="en-US" sz="2000" dirty="0" smtClean="0"/>
              <a:t>Q: How to </a:t>
            </a:r>
            <a:r>
              <a:rPr lang="en-US" sz="2000" dirty="0" smtClean="0">
                <a:solidFill>
                  <a:srgbClr val="FF7000"/>
                </a:solidFill>
              </a:rPr>
              <a:t>warm-up the µA state </a:t>
            </a:r>
            <a:r>
              <a:rPr lang="en-US" sz="2000" dirty="0" smtClean="0"/>
              <a:t>of a HW/SW co-designed processors?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457200" y="5435600"/>
            <a:ext cx="8229600" cy="1371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b="1" u="sng" dirty="0" smtClean="0">
                <a:solidFill>
                  <a:srgbClr val="FF7000"/>
                </a:solidFill>
                <a:latin typeface="+mj-lt"/>
              </a:rPr>
              <a:t>Requirements</a:t>
            </a:r>
          </a:p>
          <a:p>
            <a:pPr marL="342900" indent="-342900">
              <a:buAutoNum type="arabicParenBoth"/>
            </a:pPr>
            <a:r>
              <a:rPr lang="en-US" dirty="0" smtClean="0">
                <a:latin typeface="+mj-lt"/>
              </a:rPr>
              <a:t>LOW ERROR</a:t>
            </a:r>
          </a:p>
          <a:p>
            <a:pPr marL="342900" indent="-342900">
              <a:buAutoNum type="arabicParenBoth"/>
            </a:pPr>
            <a:r>
              <a:rPr lang="en-US" dirty="0" smtClean="0">
                <a:latin typeface="+mj-lt"/>
              </a:rPr>
              <a:t>LOW SIMULATION COST</a:t>
            </a:r>
          </a:p>
          <a:p>
            <a:r>
              <a:rPr lang="en-US" dirty="0" smtClean="0">
                <a:latin typeface="+mj-lt"/>
              </a:rPr>
              <a:t>(3) GENERALY APPLICABLE (tolerant to different TOL and HW setups)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90800" y="4006394"/>
            <a:ext cx="1963130" cy="260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WARM-UP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5330" y="4006394"/>
            <a:ext cx="2075470" cy="260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53930" y="4006393"/>
            <a:ext cx="1313470" cy="2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collect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4558536" y="3500794"/>
            <a:ext cx="374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Warm-Up</a:t>
            </a:r>
            <a:r>
              <a:rPr lang="en-US" sz="1400" b="1" dirty="0" smtClean="0"/>
              <a:t> TOL state + </a:t>
            </a:r>
            <a:r>
              <a:rPr lang="en-US" sz="1400" b="1" dirty="0" smtClean="0">
                <a:solidFill>
                  <a:schemeClr val="tx2"/>
                </a:solidFill>
              </a:rPr>
              <a:t>Warm-Up</a:t>
            </a:r>
            <a:r>
              <a:rPr lang="en-US" sz="1400" b="1" dirty="0" smtClean="0"/>
              <a:t> HW state</a:t>
            </a:r>
            <a:endParaRPr lang="en-US" sz="1400" b="1" dirty="0"/>
          </a:p>
        </p:txBody>
      </p:sp>
      <p:cxnSp>
        <p:nvCxnSpPr>
          <p:cNvPr id="53" name="Straight Arrow Connector 52"/>
          <p:cNvCxnSpPr/>
          <p:nvPr/>
        </p:nvCxnSpPr>
        <p:spPr>
          <a:xfrm rot="5400000">
            <a:off x="4438398" y="3922871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552698" y="3808571"/>
            <a:ext cx="1524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33400" y="3015794"/>
            <a:ext cx="4038600" cy="25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AUTHORITATIVE EXECUTION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572000" y="3015793"/>
            <a:ext cx="1313470" cy="2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collect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6606" y="2510194"/>
            <a:ext cx="3652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Correct</a:t>
            </a:r>
            <a:r>
              <a:rPr lang="en-US" sz="1400" b="1" dirty="0" smtClean="0"/>
              <a:t> TOL state + </a:t>
            </a:r>
            <a:r>
              <a:rPr lang="en-US" sz="1400" b="1" dirty="0" smtClean="0">
                <a:solidFill>
                  <a:schemeClr val="tx2"/>
                </a:solidFill>
              </a:rPr>
              <a:t>Correct</a:t>
            </a:r>
            <a:r>
              <a:rPr lang="en-US" sz="1400" b="1" dirty="0" smtClean="0"/>
              <a:t> HW state </a:t>
            </a:r>
            <a:endParaRPr lang="en-US" sz="1400" b="1" dirty="0"/>
          </a:p>
        </p:txBody>
      </p:sp>
      <p:cxnSp>
        <p:nvCxnSpPr>
          <p:cNvPr id="59" name="Straight Arrow Connector 58"/>
          <p:cNvCxnSpPr/>
          <p:nvPr/>
        </p:nvCxnSpPr>
        <p:spPr>
          <a:xfrm rot="5400000">
            <a:off x="4456468" y="2932271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572000" y="2814994"/>
            <a:ext cx="1524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38200" y="4597895"/>
            <a:ext cx="1600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7200" y="43180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Restore</a:t>
            </a:r>
          </a:p>
          <a:p>
            <a:pPr algn="ctr"/>
            <a:r>
              <a:rPr lang="en-US" sz="1400" dirty="0" smtClean="0">
                <a:latin typeface="+mj-lt"/>
              </a:rPr>
              <a:t>Architectural Point</a:t>
            </a:r>
            <a:endParaRPr lang="en-US" sz="1400" dirty="0">
              <a:latin typeface="+mj-lt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5400000" flipH="1" flipV="1">
            <a:off x="2324472" y="4304929"/>
            <a:ext cx="380257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H="1">
            <a:off x="2743200" y="27432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3733799" y="2743201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352800" y="4572000"/>
            <a:ext cx="1219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L2$ miss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~ 100 cycles</a:t>
            </a:r>
            <a:endParaRPr lang="en-US" sz="1400" dirty="0"/>
          </a:p>
        </p:txBody>
      </p:sp>
      <p:sp>
        <p:nvSpPr>
          <p:cNvPr id="69" name="Rounded Rectangle 68"/>
          <p:cNvSpPr/>
          <p:nvPr/>
        </p:nvSpPr>
        <p:spPr>
          <a:xfrm>
            <a:off x="3124200" y="1828800"/>
            <a:ext cx="14478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Translation &amp; Optimization</a:t>
            </a:r>
          </a:p>
          <a:p>
            <a:pPr algn="ctr"/>
            <a:r>
              <a:rPr lang="en-US" sz="1400" dirty="0" smtClean="0"/>
              <a:t>Overhead </a:t>
            </a:r>
          </a:p>
          <a:p>
            <a:pPr algn="ctr"/>
            <a:r>
              <a:rPr lang="en-US" sz="1400" b="1" dirty="0" smtClean="0"/>
              <a:t>TOL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70" name="Rounded Rectangle 69"/>
          <p:cNvSpPr/>
          <p:nvPr/>
        </p:nvSpPr>
        <p:spPr>
          <a:xfrm>
            <a:off x="1828800" y="2438400"/>
            <a:ext cx="1143000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L2$ miss</a:t>
            </a:r>
            <a:endParaRPr lang="en-US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4876800" y="4572000"/>
            <a:ext cx="10668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/>
              <a:t>TOL</a:t>
            </a:r>
          </a:p>
          <a:p>
            <a:pPr algn="ctr"/>
            <a:r>
              <a:rPr lang="en-US" sz="1400" dirty="0" smtClean="0"/>
              <a:t>~ 10K cycles</a:t>
            </a:r>
            <a:endParaRPr lang="en-US" sz="1400" b="1" dirty="0"/>
          </a:p>
        </p:txBody>
      </p:sp>
      <p:cxnSp>
        <p:nvCxnSpPr>
          <p:cNvPr id="74" name="Straight Arrow Connector 73"/>
          <p:cNvCxnSpPr/>
          <p:nvPr/>
        </p:nvCxnSpPr>
        <p:spPr>
          <a:xfrm rot="5400000" flipH="1" flipV="1">
            <a:off x="4457700" y="43053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5372100" y="43053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6324600" y="4495800"/>
            <a:ext cx="25908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TOL overhead creates </a:t>
            </a:r>
          </a:p>
          <a:p>
            <a:pPr algn="ctr"/>
            <a:r>
              <a:rPr lang="en-US" sz="1400" dirty="0" smtClean="0"/>
              <a:t>2-3 orders of magnitude </a:t>
            </a:r>
            <a:br>
              <a:rPr lang="en-US" sz="1400" dirty="0" smtClean="0"/>
            </a:br>
            <a:r>
              <a:rPr lang="en-US" sz="1400" dirty="0" smtClean="0"/>
              <a:t>bigger simulation error</a:t>
            </a:r>
            <a:endParaRPr lang="en-US" sz="1400" dirty="0"/>
          </a:p>
        </p:txBody>
      </p:sp>
      <p:sp>
        <p:nvSpPr>
          <p:cNvPr id="78" name="Right Arrow 77"/>
          <p:cNvSpPr/>
          <p:nvPr/>
        </p:nvSpPr>
        <p:spPr>
          <a:xfrm>
            <a:off x="6019800" y="4648200"/>
            <a:ext cx="304800" cy="1524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3400" y="51816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90800" y="4876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70" grpId="0" animBg="1"/>
      <p:bldP spid="71" grpId="0" animBg="1"/>
      <p:bldP spid="77" grpId="0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001156" cy="4911741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sz="1800" dirty="0" smtClean="0"/>
          </a:p>
          <a:p>
            <a:pPr lvl="1">
              <a:buClr>
                <a:schemeClr val="tx1"/>
              </a:buClr>
              <a:buNone/>
            </a:pPr>
            <a:endParaRPr lang="en-US" sz="1800" dirty="0" smtClean="0"/>
          </a:p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rgbClr val="376092"/>
                </a:solidFill>
              </a:rPr>
              <a:t>Contributions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We solved the problem of the warm-up in HW/SW co-designed processors</a:t>
            </a:r>
            <a:endParaRPr lang="en-US" sz="1600" dirty="0" smtClean="0"/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Our solution is based on Downscaling Promotion Thresholds (TH)</a:t>
            </a:r>
          </a:p>
          <a:p>
            <a:pPr lvl="2">
              <a:buClr>
                <a:schemeClr val="tx1"/>
              </a:buClr>
            </a:pPr>
            <a:r>
              <a:rPr lang="en-US" sz="1600" dirty="0" smtClean="0"/>
              <a:t>Simulation Error: 0.75%, Simulation Cost Reduction: 65X</a:t>
            </a:r>
          </a:p>
          <a:p>
            <a:pPr lvl="1">
              <a:buClr>
                <a:schemeClr val="tx1"/>
              </a:buClr>
            </a:pPr>
            <a:endParaRPr lang="en-US" sz="1800" dirty="0" smtClean="0"/>
          </a:p>
          <a:p>
            <a:pPr lvl="1">
              <a:buClr>
                <a:schemeClr val="tx1"/>
              </a:buClr>
            </a:pPr>
            <a:endParaRPr lang="en-US" sz="1800" dirty="0" smtClean="0"/>
          </a:p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rgbClr val="376092"/>
                </a:solidFill>
              </a:rPr>
              <a:t>Agenda</a:t>
            </a:r>
          </a:p>
          <a:p>
            <a:pPr lvl="1">
              <a:buClr>
                <a:schemeClr val="tx1"/>
              </a:buClr>
            </a:pPr>
            <a:r>
              <a:rPr lang="en-US" sz="2400" b="1" dirty="0" smtClean="0">
                <a:solidFill>
                  <a:srgbClr val="FF7000"/>
                </a:solidFill>
              </a:rPr>
              <a:t>Proposed Solution: Downscaling Promotion Thresholds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Simulation methodology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Experimental Results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Conclusions</a:t>
            </a:r>
          </a:p>
          <a:p>
            <a:pPr lvl="1">
              <a:buClr>
                <a:schemeClr val="tx1"/>
              </a:buClr>
            </a:pPr>
            <a:endParaRPr lang="en-US" sz="1800" dirty="0" smtClean="0"/>
          </a:p>
          <a:p>
            <a:pPr lvl="1">
              <a:buClr>
                <a:schemeClr val="tx1"/>
              </a:buClr>
              <a:buNone/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  <a:buNone/>
            </a:pPr>
            <a:endParaRPr 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4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394" y="2083713"/>
            <a:ext cx="403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Authoritative simulation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994" y="2083713"/>
            <a:ext cx="13716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collect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394936"/>
            <a:ext cx="220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Beginning of application</a:t>
            </a:r>
            <a:endParaRPr lang="en-US" sz="1400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15094" y="1817013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34394" y="3160454"/>
            <a:ext cx="2133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HW warm-up (</a:t>
            </a:r>
            <a:r>
              <a:rPr lang="en-US" sz="1400" dirty="0" err="1" smtClean="0">
                <a:solidFill>
                  <a:schemeClr val="tx1"/>
                </a:solidFill>
              </a:rPr>
              <a:t>wu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9394" y="3160454"/>
            <a:ext cx="19050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TOL authoritative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67994" y="3160454"/>
            <a:ext cx="13716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collect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3277394" y="4409427"/>
            <a:ext cx="990600" cy="2256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HW </a:t>
            </a:r>
            <a:r>
              <a:rPr lang="en-US" sz="1400" dirty="0" err="1" smtClean="0">
                <a:solidFill>
                  <a:schemeClr val="tx1"/>
                </a:solidFill>
              </a:rPr>
              <a:t>wu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34394" y="4409427"/>
            <a:ext cx="1143000" cy="2256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TOL </a:t>
            </a:r>
            <a:r>
              <a:rPr lang="en-US" sz="1400" dirty="0" err="1" smtClean="0">
                <a:solidFill>
                  <a:schemeClr val="tx1"/>
                </a:solidFill>
              </a:rPr>
              <a:t>wu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7994" y="4409427"/>
            <a:ext cx="1371600" cy="2256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collect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6629400" y="1696998"/>
            <a:ext cx="25146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rgbClr val="FF7000"/>
                </a:solidFill>
              </a:rPr>
              <a:t>(AS) </a:t>
            </a:r>
            <a:r>
              <a:rPr lang="en-US" sz="1600" b="1" dirty="0" smtClean="0">
                <a:solidFill>
                  <a:srgbClr val="FF0000"/>
                </a:solidFill>
              </a:rPr>
              <a:t/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376092"/>
                </a:solidFill>
              </a:rPr>
              <a:t>Authoritative Simulation  </a:t>
            </a:r>
          </a:p>
          <a:p>
            <a:r>
              <a:rPr lang="en-US" sz="1600" b="1" dirty="0" smtClean="0"/>
              <a:t>- very costly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229394" y="1699736"/>
            <a:ext cx="608806" cy="29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51150" y="2842736"/>
            <a:ext cx="2592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7000"/>
                </a:solidFill>
              </a:rPr>
              <a:t>(FASS)</a:t>
            </a:r>
            <a:r>
              <a:rPr lang="en-US" sz="1600" b="1" dirty="0" smtClean="0">
                <a:solidFill>
                  <a:srgbClr val="FF0000"/>
                </a:solidFill>
              </a:rPr>
              <a:t/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376092"/>
                </a:solidFill>
              </a:rPr>
              <a:t>Fast Authoritative Simulation </a:t>
            </a:r>
            <a:br>
              <a:rPr lang="en-US" sz="1600" b="1" dirty="0" smtClean="0">
                <a:solidFill>
                  <a:srgbClr val="376092"/>
                </a:solidFill>
              </a:rPr>
            </a:br>
            <a:r>
              <a:rPr lang="en-US" sz="1600" b="1" dirty="0" smtClean="0">
                <a:solidFill>
                  <a:srgbClr val="376092"/>
                </a:solidFill>
              </a:rPr>
              <a:t> </a:t>
            </a:r>
            <a:r>
              <a:rPr lang="en-US" sz="1600" b="1" dirty="0" smtClean="0"/>
              <a:t>- costly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27800" y="4095852"/>
            <a:ext cx="2616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7000"/>
                </a:solidFill>
              </a:rPr>
              <a:t> </a:t>
            </a:r>
            <a:r>
              <a:rPr lang="en-US" sz="1600" b="1" dirty="0" smtClean="0">
                <a:solidFill>
                  <a:srgbClr val="FF7000"/>
                </a:solidFill>
              </a:rPr>
              <a:t>NAÏVE </a:t>
            </a:r>
            <a:r>
              <a:rPr lang="en-US" sz="1600" b="1" dirty="0" smtClean="0">
                <a:solidFill>
                  <a:srgbClr val="FF0000"/>
                </a:solidFill>
              </a:rPr>
              <a:t/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/>
              <a:t>– bad error/cost trade-off</a:t>
            </a:r>
          </a:p>
          <a:p>
            <a:r>
              <a:rPr lang="en-US" sz="1400" dirty="0" smtClean="0"/>
              <a:t>  Short warm-up -&gt; 100% error</a:t>
            </a:r>
            <a:endParaRPr lang="en-US" sz="1400" dirty="0"/>
          </a:p>
        </p:txBody>
      </p:sp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1142984"/>
          </a:xfrm>
        </p:spPr>
        <p:txBody>
          <a:bodyPr/>
          <a:lstStyle/>
          <a:p>
            <a:r>
              <a:rPr lang="en-US" dirty="0" smtClean="0"/>
              <a:t>Existing solutions</a:t>
            </a:r>
            <a:endParaRPr lang="en-GB" dirty="0"/>
          </a:p>
        </p:txBody>
      </p:sp>
      <p:sp>
        <p:nvSpPr>
          <p:cNvPr id="73" name="Rectangle 72"/>
          <p:cNvSpPr/>
          <p:nvPr/>
        </p:nvSpPr>
        <p:spPr>
          <a:xfrm>
            <a:off x="3276600" y="5567809"/>
            <a:ext cx="990600" cy="2543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HW </a:t>
            </a:r>
            <a:r>
              <a:rPr lang="en-US" sz="1400" dirty="0" err="1" smtClean="0">
                <a:solidFill>
                  <a:schemeClr val="tx1"/>
                </a:solidFill>
              </a:rPr>
              <a:t>wu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133600" y="5567809"/>
            <a:ext cx="1143000" cy="2543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TOL </a:t>
            </a:r>
            <a:r>
              <a:rPr lang="en-US" sz="1400" dirty="0" err="1" smtClean="0">
                <a:solidFill>
                  <a:schemeClr val="tx1"/>
                </a:solidFill>
              </a:rPr>
              <a:t>wu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267200" y="5567809"/>
            <a:ext cx="1371600" cy="2543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collect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6629400" y="5058251"/>
            <a:ext cx="2514600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FF7000"/>
                </a:solidFill>
              </a:rPr>
              <a:t>(</a:t>
            </a:r>
            <a:r>
              <a:rPr lang="en-US" sz="1600" b="1" dirty="0" smtClean="0">
                <a:solidFill>
                  <a:srgbClr val="FF7000"/>
                </a:solidFill>
              </a:rPr>
              <a:t>CP</a:t>
            </a:r>
            <a:r>
              <a:rPr lang="en-US" sz="1600" dirty="0" smtClean="0">
                <a:solidFill>
                  <a:srgbClr val="FF7000"/>
                </a:solidFill>
              </a:rPr>
              <a:t>)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376092"/>
                </a:solidFill>
              </a:rPr>
              <a:t>Compilation Plan</a:t>
            </a:r>
          </a:p>
          <a:p>
            <a:r>
              <a:rPr lang="en-US" sz="1600" b="1" dirty="0" smtClean="0">
                <a:solidFill>
                  <a:srgbClr val="376092"/>
                </a:solidFill>
              </a:rPr>
              <a:t> </a:t>
            </a:r>
            <a:r>
              <a:rPr lang="en-US" sz="1600" dirty="0" smtClean="0"/>
              <a:t>- </a:t>
            </a:r>
            <a:r>
              <a:rPr lang="en-US" sz="1600" b="1" dirty="0" smtClean="0"/>
              <a:t>Not generally   applicable</a:t>
            </a:r>
            <a:br>
              <a:rPr lang="en-US" sz="1600" b="1" dirty="0" smtClean="0"/>
            </a:br>
            <a:r>
              <a:rPr lang="en-US" sz="1400" dirty="0" smtClean="0"/>
              <a:t>Depends on Transparent Optimization Layer -</a:t>
            </a:r>
            <a:r>
              <a:rPr lang="en-US" sz="1400" b="1" dirty="0" smtClean="0"/>
              <a:t>TOL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95700" y="1128236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Correct TOL state </a:t>
            </a:r>
            <a:br>
              <a:rPr lang="en-US" sz="1400" b="1" dirty="0" smtClean="0"/>
            </a:br>
            <a:r>
              <a:rPr lang="en-US" sz="1400" b="1" dirty="0" smtClean="0"/>
              <a:t>(Transparent Optimization Layer) </a:t>
            </a:r>
            <a:br>
              <a:rPr lang="en-US" sz="1400" b="1" dirty="0" smtClean="0"/>
            </a:br>
            <a:r>
              <a:rPr lang="en-US" sz="1400" b="1" dirty="0" smtClean="0"/>
              <a:t>+ Correct HW state</a:t>
            </a:r>
            <a:endParaRPr lang="en-US" sz="1400" b="1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4152900" y="1969413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67200" y="1855113"/>
            <a:ext cx="1524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91200" y="1849398"/>
            <a:ext cx="3048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91200" y="2927628"/>
            <a:ext cx="3048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91200" y="4157303"/>
            <a:ext cx="3048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91200" y="5358761"/>
            <a:ext cx="3048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05200" y="2614136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Warm-Up HW state</a:t>
            </a:r>
            <a:endParaRPr lang="en-US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4165600" y="3032442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79900" y="2918142"/>
            <a:ext cx="1524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05200" y="3833336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Warm-Up TOL state</a:t>
            </a:r>
            <a:endParaRPr lang="en-US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4165600" y="4251642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79900" y="4137342"/>
            <a:ext cx="1524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28600" y="4412792"/>
            <a:ext cx="1905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1980803" y="4595733"/>
            <a:ext cx="152400" cy="1516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4400" y="4671536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Restore </a:t>
            </a:r>
            <a:br>
              <a:rPr lang="en-US" sz="1400" b="1" dirty="0" smtClean="0"/>
            </a:br>
            <a:r>
              <a:rPr lang="en-US" sz="1400" b="1" dirty="0" smtClean="0"/>
              <a:t>x86 State</a:t>
            </a:r>
            <a:endParaRPr lang="en-US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228600" y="5585936"/>
            <a:ext cx="1905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5400000" flipH="1" flipV="1">
            <a:off x="1980406" y="5815330"/>
            <a:ext cx="152400" cy="1508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4800" y="5890736"/>
            <a:ext cx="1731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Restore x86 State</a:t>
            </a:r>
            <a:br>
              <a:rPr lang="en-US" sz="1400" b="1" dirty="0" smtClean="0"/>
            </a:br>
            <a:r>
              <a:rPr lang="en-US" sz="1400" b="1" dirty="0" smtClean="0"/>
              <a:t>+ </a:t>
            </a:r>
            <a:r>
              <a:rPr lang="en-US" sz="1400" b="1" dirty="0" smtClean="0">
                <a:solidFill>
                  <a:schemeClr val="tx2"/>
                </a:solidFill>
              </a:rPr>
              <a:t>profiling info &amp; compilation plan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895600" y="6626423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53000" y="63216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2133600" y="609600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More details in the paper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57" grpId="0"/>
      <p:bldP spid="73" grpId="0" animBg="1"/>
      <p:bldP spid="74" grpId="0" animBg="1"/>
      <p:bldP spid="81" grpId="0" animBg="1"/>
      <p:bldP spid="90" grpId="0"/>
      <p:bldP spid="51" grpId="0"/>
      <p:bldP spid="55" grpId="0"/>
      <p:bldP spid="58" grpId="0"/>
      <p:bldP spid="32" grpId="0"/>
      <p:bldP spid="35" grpId="0"/>
      <p:bldP spid="61" grpId="0"/>
      <p:bldP spid="64" grpId="0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1142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Downscaling Promotion Thresholds (TH)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During the warm-up, the promotion </a:t>
            </a:r>
            <a:r>
              <a:rPr lang="en-US" sz="1800" dirty="0" smtClean="0">
                <a:solidFill>
                  <a:srgbClr val="FF7000"/>
                </a:solidFill>
              </a:rPr>
              <a:t>thresholds are downscaled </a:t>
            </a:r>
          </a:p>
          <a:p>
            <a:pPr lvl="1"/>
            <a:r>
              <a:rPr lang="en-US" sz="1800" dirty="0" smtClean="0">
                <a:solidFill>
                  <a:srgbClr val="376092"/>
                </a:solidFill>
              </a:rPr>
              <a:t>in order to promote faster</a:t>
            </a:r>
            <a:r>
              <a:rPr lang="en-US" sz="1800" dirty="0" smtClean="0"/>
              <a:t> the code regions to the right compilation stage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>
          <a:xfrm>
            <a:off x="3886200" y="4038599"/>
            <a:ext cx="990600" cy="25435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HW </a:t>
            </a:r>
            <a:r>
              <a:rPr lang="en-US" sz="1400" dirty="0" err="1" smtClean="0">
                <a:solidFill>
                  <a:schemeClr val="tx1"/>
                </a:solidFill>
              </a:rPr>
              <a:t>wu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43200" y="4038599"/>
            <a:ext cx="1143000" cy="2543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TOL </a:t>
            </a:r>
            <a:r>
              <a:rPr lang="en-US" sz="1400" dirty="0" err="1" smtClean="0">
                <a:solidFill>
                  <a:schemeClr val="tx1"/>
                </a:solidFill>
              </a:rPr>
              <a:t>wu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800" y="4038599"/>
            <a:ext cx="1371600" cy="2543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collect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14600" y="3886200"/>
            <a:ext cx="2286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0600" y="3581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Restore x86 State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8200" y="2057400"/>
            <a:ext cx="320036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Low Error</a:t>
            </a:r>
          </a:p>
          <a:p>
            <a:pPr algn="ctr"/>
            <a:r>
              <a:rPr lang="en-US" sz="1400" dirty="0" smtClean="0"/>
              <a:t>Low Simulation Cost</a:t>
            </a:r>
          </a:p>
          <a:p>
            <a:pPr algn="ctr"/>
            <a:r>
              <a:rPr lang="en-US" sz="1400" dirty="0" smtClean="0"/>
              <a:t>Generally Applicable</a:t>
            </a:r>
          </a:p>
          <a:p>
            <a:pPr algn="ctr"/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876800" y="45720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7000"/>
                </a:solidFill>
              </a:rPr>
              <a:t>Original Threshold</a:t>
            </a:r>
            <a:endParaRPr lang="en-US" sz="1200" b="1" dirty="0">
              <a:solidFill>
                <a:srgbClr val="FF7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838701" y="4838701"/>
            <a:ext cx="152400" cy="761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43200" y="3810000"/>
            <a:ext cx="2133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43200" y="35052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76092"/>
                </a:solidFill>
              </a:rPr>
              <a:t>Warm-Up Length (L</a:t>
            </a:r>
            <a:r>
              <a:rPr lang="en-US" sz="1400" b="1" baseline="-25000" dirty="0" smtClean="0">
                <a:solidFill>
                  <a:srgbClr val="376092"/>
                </a:solidFill>
              </a:rPr>
              <a:t>WU</a:t>
            </a:r>
            <a:r>
              <a:rPr lang="en-US" sz="1400" b="1" dirty="0" smtClean="0">
                <a:solidFill>
                  <a:srgbClr val="376092"/>
                </a:solidFill>
              </a:rPr>
              <a:t>)</a:t>
            </a:r>
            <a:endParaRPr lang="en-US" sz="1400" b="1" dirty="0">
              <a:solidFill>
                <a:srgbClr val="37609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2800" y="1981200"/>
            <a:ext cx="381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  <a:sym typeface="Webdings"/>
              </a:rPr>
              <a:t></a:t>
            </a:r>
            <a:endParaRPr lang="en-US" sz="5400" b="1" dirty="0" smtClean="0">
              <a:solidFill>
                <a:srgbClr val="00B050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838200" y="4058266"/>
            <a:ext cx="1905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505200" y="6474023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62600" y="61692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3886200" y="5384443"/>
            <a:ext cx="990600" cy="25435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00400" y="5394491"/>
            <a:ext cx="685800" cy="2386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76800" y="5384443"/>
            <a:ext cx="1371600" cy="2543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collect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838200" y="5404110"/>
            <a:ext cx="2362200" cy="21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86200" y="4953000"/>
            <a:ext cx="990600" cy="25435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33800" y="4953000"/>
            <a:ext cx="152400" cy="2644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76800" y="4953000"/>
            <a:ext cx="1371600" cy="2543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collect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838200" y="4972667"/>
            <a:ext cx="2895600" cy="244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2743200" y="4343400"/>
            <a:ext cx="990600" cy="60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4382294" y="4838700"/>
            <a:ext cx="9898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H="1">
            <a:off x="2514600" y="4648200"/>
            <a:ext cx="914400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00200" y="45720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7000"/>
                </a:solidFill>
              </a:rPr>
              <a:t>lower threshold(TH</a:t>
            </a:r>
            <a:r>
              <a:rPr lang="en-US" sz="1400" b="1" baseline="-25000" dirty="0" smtClean="0">
                <a:solidFill>
                  <a:srgbClr val="FF7000"/>
                </a:solidFill>
              </a:rPr>
              <a:t>WU1</a:t>
            </a:r>
            <a:r>
              <a:rPr lang="en-US" sz="1400" b="1" dirty="0" smtClean="0">
                <a:solidFill>
                  <a:srgbClr val="FF7000"/>
                </a:solidFill>
              </a:rPr>
              <a:t>)</a:t>
            </a:r>
            <a:endParaRPr lang="en-US" sz="1400" b="1" dirty="0">
              <a:solidFill>
                <a:srgbClr val="FF7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581400" y="4800600"/>
            <a:ext cx="152402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638800" y="25146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654800" y="25146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7696200" y="25146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0" name="Circular Arrow 79"/>
          <p:cNvSpPr/>
          <p:nvPr/>
        </p:nvSpPr>
        <p:spPr>
          <a:xfrm>
            <a:off x="6121400" y="2209800"/>
            <a:ext cx="685800" cy="609600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Circular Arrow 80"/>
          <p:cNvSpPr/>
          <p:nvPr/>
        </p:nvSpPr>
        <p:spPr>
          <a:xfrm>
            <a:off x="7188200" y="2209800"/>
            <a:ext cx="685800" cy="609600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19200" y="5635823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7000"/>
                </a:solidFill>
              </a:rPr>
              <a:t>TH</a:t>
            </a:r>
            <a:r>
              <a:rPr lang="en-US" sz="1400" baseline="-25000" dirty="0" smtClean="0">
                <a:solidFill>
                  <a:srgbClr val="FF7000"/>
                </a:solidFill>
              </a:rPr>
              <a:t>WU2</a:t>
            </a:r>
            <a:endParaRPr lang="en-US" sz="1400" dirty="0" smtClean="0">
              <a:solidFill>
                <a:srgbClr val="FF70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7000"/>
                </a:solidFill>
              </a:rPr>
              <a:t>(TH</a:t>
            </a:r>
            <a:r>
              <a:rPr lang="en-US" sz="1400" baseline="-25000" dirty="0" smtClean="0">
                <a:solidFill>
                  <a:srgbClr val="FF7000"/>
                </a:solidFill>
              </a:rPr>
              <a:t>WU2</a:t>
            </a:r>
            <a:r>
              <a:rPr lang="en-US" sz="1400" dirty="0" smtClean="0">
                <a:solidFill>
                  <a:srgbClr val="FF7000"/>
                </a:solidFill>
              </a:rPr>
              <a:t>&gt; TH</a:t>
            </a:r>
            <a:r>
              <a:rPr lang="en-US" sz="1400" baseline="-25000" dirty="0" smtClean="0">
                <a:solidFill>
                  <a:srgbClr val="FF7000"/>
                </a:solidFill>
              </a:rPr>
              <a:t>WU1</a:t>
            </a:r>
            <a:r>
              <a:rPr lang="en-US" sz="1400" dirty="0" smtClean="0">
                <a:solidFill>
                  <a:srgbClr val="FF7000"/>
                </a:solidFill>
              </a:rPr>
              <a:t>)</a:t>
            </a:r>
            <a:endParaRPr lang="en-US" sz="1400" dirty="0">
              <a:solidFill>
                <a:srgbClr val="FF700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2971800" y="5638800"/>
            <a:ext cx="2286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733800" y="4800600"/>
            <a:ext cx="1143000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657600" y="44958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76092"/>
                </a:solidFill>
              </a:rPr>
              <a:t>L</a:t>
            </a:r>
            <a:r>
              <a:rPr lang="en-US" sz="1400" b="1" baseline="-25000" dirty="0" smtClean="0">
                <a:solidFill>
                  <a:srgbClr val="376092"/>
                </a:solidFill>
              </a:rPr>
              <a:t>WU1</a:t>
            </a:r>
            <a:endParaRPr lang="en-US" sz="1400" b="1" dirty="0">
              <a:solidFill>
                <a:srgbClr val="376092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3200400" y="5791200"/>
            <a:ext cx="1676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505200" y="57531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76092"/>
                </a:solidFill>
              </a:rPr>
              <a:t>L</a:t>
            </a:r>
            <a:r>
              <a:rPr lang="en-US" sz="1400" b="1" baseline="-25000" dirty="0" smtClean="0">
                <a:solidFill>
                  <a:srgbClr val="376092"/>
                </a:solidFill>
              </a:rPr>
              <a:t>WU2</a:t>
            </a:r>
            <a:endParaRPr lang="en-US" sz="1400" b="1" dirty="0" smtClean="0">
              <a:solidFill>
                <a:srgbClr val="376092"/>
              </a:solidFill>
            </a:endParaRPr>
          </a:p>
          <a:p>
            <a:pPr algn="ctr"/>
            <a:r>
              <a:rPr lang="en-US" sz="1400" b="1" dirty="0" smtClean="0">
                <a:solidFill>
                  <a:srgbClr val="376092"/>
                </a:solidFill>
              </a:rPr>
              <a:t>(L</a:t>
            </a:r>
            <a:r>
              <a:rPr lang="en-US" sz="1400" b="1" baseline="-25000" dirty="0" smtClean="0">
                <a:solidFill>
                  <a:srgbClr val="376092"/>
                </a:solidFill>
              </a:rPr>
              <a:t>WU2</a:t>
            </a:r>
            <a:r>
              <a:rPr lang="en-US" sz="1400" dirty="0" smtClean="0">
                <a:solidFill>
                  <a:srgbClr val="376092"/>
                </a:solidFill>
              </a:rPr>
              <a:t> &gt; L</a:t>
            </a:r>
            <a:r>
              <a:rPr lang="en-US" sz="1400" baseline="-25000" dirty="0" smtClean="0">
                <a:solidFill>
                  <a:srgbClr val="376092"/>
                </a:solidFill>
              </a:rPr>
              <a:t>WU1</a:t>
            </a:r>
            <a:r>
              <a:rPr lang="en-US" sz="1400" dirty="0" smtClean="0">
                <a:solidFill>
                  <a:srgbClr val="376092"/>
                </a:solidFill>
              </a:rPr>
              <a:t>)</a:t>
            </a:r>
            <a:endParaRPr lang="en-US" sz="1400" b="1" dirty="0">
              <a:solidFill>
                <a:srgbClr val="376092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92800" y="1981200"/>
            <a:ext cx="1066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&gt;Threshold1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7035800" y="1981200"/>
            <a:ext cx="1066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&gt;Threshold2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4953000" y="3048000"/>
            <a:ext cx="1143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Interpretation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7848600" y="3048000"/>
            <a:ext cx="1295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SB optimization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400800" y="3048000"/>
            <a:ext cx="1143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BB translation</a:t>
            </a:r>
            <a:endParaRPr lang="en-US" sz="1400" dirty="0"/>
          </a:p>
        </p:txBody>
      </p:sp>
      <p:sp>
        <p:nvSpPr>
          <p:cNvPr id="102" name="Rounded Rectangle 101"/>
          <p:cNvSpPr/>
          <p:nvPr/>
        </p:nvSpPr>
        <p:spPr>
          <a:xfrm>
            <a:off x="6553200" y="4876800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Which pair is better ? 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(TH</a:t>
            </a:r>
            <a:r>
              <a:rPr lang="en-US" sz="1400" baseline="-25000" dirty="0" smtClean="0">
                <a:solidFill>
                  <a:schemeClr val="tx1"/>
                </a:solidFill>
              </a:rPr>
              <a:t>WU1 </a:t>
            </a:r>
            <a:r>
              <a:rPr lang="en-US" sz="1400" dirty="0" smtClean="0">
                <a:solidFill>
                  <a:schemeClr val="tx1"/>
                </a:solidFill>
              </a:rPr>
              <a:t>,L</a:t>
            </a:r>
            <a:r>
              <a:rPr lang="en-US" sz="1400" baseline="-25000" dirty="0" smtClean="0">
                <a:solidFill>
                  <a:schemeClr val="tx1"/>
                </a:solidFill>
              </a:rPr>
              <a:t>WU1</a:t>
            </a:r>
            <a:r>
              <a:rPr lang="en-US" sz="1400" dirty="0" smtClean="0">
                <a:solidFill>
                  <a:schemeClr val="tx1"/>
                </a:solidFill>
              </a:rPr>
              <a:t>) or (TH</a:t>
            </a:r>
            <a:r>
              <a:rPr lang="en-US" sz="1400" baseline="-25000" dirty="0" smtClean="0">
                <a:solidFill>
                  <a:schemeClr val="tx1"/>
                </a:solidFill>
              </a:rPr>
              <a:t>WU2 </a:t>
            </a:r>
            <a:r>
              <a:rPr lang="en-US" sz="1400" dirty="0" smtClean="0">
                <a:solidFill>
                  <a:schemeClr val="tx1"/>
                </a:solidFill>
              </a:rPr>
              <a:t>,L</a:t>
            </a:r>
            <a:r>
              <a:rPr lang="en-US" sz="1400" baseline="-25000" dirty="0" smtClean="0">
                <a:solidFill>
                  <a:schemeClr val="tx1"/>
                </a:solidFill>
              </a:rPr>
              <a:t>WU2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/>
      <p:bldP spid="40" grpId="0"/>
      <p:bldP spid="45" grpId="0"/>
      <p:bldP spid="25" grpId="0" animBg="1"/>
      <p:bldP spid="33" grpId="0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4" grpId="0"/>
      <p:bldP spid="82" grpId="0"/>
      <p:bldP spid="88" grpId="0"/>
      <p:bldP spid="93" grpId="0"/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001156" cy="4911741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sz="1800" dirty="0" smtClean="0"/>
          </a:p>
          <a:p>
            <a:pPr lvl="1">
              <a:buClr>
                <a:schemeClr val="tx1"/>
              </a:buClr>
              <a:buNone/>
            </a:pPr>
            <a:endParaRPr lang="en-US" sz="1800" dirty="0" smtClean="0"/>
          </a:p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rgbClr val="376092"/>
                </a:solidFill>
              </a:rPr>
              <a:t>Contributions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We solved the problem of the warm-up in HW/SW co-designed processors</a:t>
            </a:r>
            <a:endParaRPr lang="en-US" sz="1600" dirty="0" smtClean="0"/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Our solution is based on Downscaling Promotion Thresholds (TH)</a:t>
            </a:r>
          </a:p>
          <a:p>
            <a:pPr lvl="2">
              <a:buClr>
                <a:schemeClr val="tx1"/>
              </a:buClr>
            </a:pPr>
            <a:r>
              <a:rPr lang="en-US" sz="1600" dirty="0" smtClean="0"/>
              <a:t>Simulation Error: 0.75%, Simulation Cost Reduction: 65X</a:t>
            </a:r>
          </a:p>
          <a:p>
            <a:pPr lvl="1">
              <a:buClr>
                <a:schemeClr val="tx1"/>
              </a:buClr>
            </a:pPr>
            <a:endParaRPr lang="en-US" sz="1800" dirty="0" smtClean="0"/>
          </a:p>
          <a:p>
            <a:pPr lvl="1">
              <a:buClr>
                <a:schemeClr val="tx1"/>
              </a:buClr>
            </a:pPr>
            <a:endParaRPr lang="en-US" sz="1800" dirty="0" smtClean="0"/>
          </a:p>
          <a:p>
            <a:pPr>
              <a:buClr>
                <a:schemeClr val="tx1"/>
              </a:buClr>
            </a:pPr>
            <a:r>
              <a:rPr lang="en-US" sz="2000" dirty="0" smtClean="0">
                <a:solidFill>
                  <a:srgbClr val="376092"/>
                </a:solidFill>
              </a:rPr>
              <a:t>Agenda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Proposed Solution: Downscaling Promotion Thresholds</a:t>
            </a:r>
          </a:p>
          <a:p>
            <a:pPr lvl="1">
              <a:buClr>
                <a:schemeClr val="tx1"/>
              </a:buClr>
            </a:pPr>
            <a:r>
              <a:rPr lang="en-US" sz="2800" b="1" dirty="0" smtClean="0">
                <a:solidFill>
                  <a:srgbClr val="FF7000"/>
                </a:solidFill>
              </a:rPr>
              <a:t>Simulation methodology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Experimental Results</a:t>
            </a:r>
          </a:p>
          <a:p>
            <a:pPr lvl="1">
              <a:buClr>
                <a:schemeClr val="tx1"/>
              </a:buClr>
            </a:pPr>
            <a:r>
              <a:rPr lang="en-US" sz="1800" dirty="0" smtClean="0"/>
              <a:t>Conclusions</a:t>
            </a:r>
          </a:p>
          <a:p>
            <a:pPr lvl="1">
              <a:buClr>
                <a:schemeClr val="tx1"/>
              </a:buClr>
            </a:pPr>
            <a:endParaRPr lang="en-US" sz="1800" dirty="0" smtClean="0"/>
          </a:p>
          <a:p>
            <a:pPr lvl="1">
              <a:buClr>
                <a:schemeClr val="tx1"/>
              </a:buClr>
              <a:buNone/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  <a:buNone/>
            </a:pPr>
            <a:endParaRPr 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7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Methodology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491178"/>
          </a:xfrm>
        </p:spPr>
        <p:txBody>
          <a:bodyPr rIns="0">
            <a:normAutofit/>
          </a:bodyPr>
          <a:lstStyle/>
          <a:p>
            <a:r>
              <a:rPr lang="en-US" sz="1800" dirty="0" smtClean="0">
                <a:solidFill>
                  <a:srgbClr val="FF7000"/>
                </a:solidFill>
              </a:rPr>
              <a:t>DARCO</a:t>
            </a:r>
            <a:r>
              <a:rPr lang="en-US" sz="1800" dirty="0" smtClean="0"/>
              <a:t> infrastructure</a:t>
            </a:r>
            <a:r>
              <a:rPr lang="en-US" sz="1800" baseline="30000" dirty="0" smtClean="0"/>
              <a:t>1</a:t>
            </a:r>
          </a:p>
          <a:p>
            <a:pPr lvl="1"/>
            <a:r>
              <a:rPr lang="en-US" sz="1800" dirty="0" smtClean="0">
                <a:solidFill>
                  <a:srgbClr val="376092"/>
                </a:solidFill>
              </a:rPr>
              <a:t>Transparent Optimization Level - TOL</a:t>
            </a:r>
            <a:r>
              <a:rPr lang="en-US" sz="1800" dirty="0" smtClean="0"/>
              <a:t> (x86 -&gt; PowerPC)</a:t>
            </a:r>
          </a:p>
          <a:p>
            <a:pPr lvl="2"/>
            <a:r>
              <a:rPr lang="en-US" dirty="0" smtClean="0"/>
              <a:t>Compilation stages: Interpretation, BB translation, SB optimization</a:t>
            </a:r>
          </a:p>
          <a:p>
            <a:pPr lvl="2"/>
            <a:r>
              <a:rPr lang="en-US" dirty="0" smtClean="0"/>
              <a:t>Threshold </a:t>
            </a:r>
            <a:r>
              <a:rPr lang="en-US" baseline="-25000" dirty="0" smtClean="0"/>
              <a:t>INT-&gt;BB</a:t>
            </a:r>
            <a:r>
              <a:rPr lang="en-US" dirty="0" smtClean="0"/>
              <a:t>=5, Threshold </a:t>
            </a:r>
            <a:r>
              <a:rPr lang="en-US" baseline="-25000" dirty="0" smtClean="0"/>
              <a:t>BB-&gt;SB</a:t>
            </a:r>
            <a:r>
              <a:rPr lang="en-US" dirty="0" smtClean="0"/>
              <a:t>=10K</a:t>
            </a:r>
          </a:p>
          <a:p>
            <a:pPr lvl="1"/>
            <a:r>
              <a:rPr lang="en-US" sz="1800" dirty="0" smtClean="0">
                <a:solidFill>
                  <a:srgbClr val="376092"/>
                </a:solidFill>
              </a:rPr>
              <a:t>Hardware </a:t>
            </a:r>
            <a:r>
              <a:rPr lang="en-US" sz="1800" dirty="0" smtClean="0"/>
              <a:t>(PowerPC-like)</a:t>
            </a:r>
          </a:p>
          <a:p>
            <a:pPr lvl="2"/>
            <a:r>
              <a:rPr lang="en-US" dirty="0" smtClean="0"/>
              <a:t>2-way issue, in-order, 3 levels memory hierarchy</a:t>
            </a:r>
          </a:p>
          <a:p>
            <a:pPr>
              <a:buNone/>
            </a:pPr>
            <a:endParaRPr lang="en-US" sz="1200" dirty="0" smtClean="0"/>
          </a:p>
          <a:p>
            <a:r>
              <a:rPr lang="en-US" sz="1800" dirty="0" smtClean="0"/>
              <a:t>Suites: </a:t>
            </a:r>
            <a:r>
              <a:rPr lang="en-US" sz="1800" dirty="0" smtClean="0">
                <a:solidFill>
                  <a:srgbClr val="376092"/>
                </a:solidFill>
              </a:rPr>
              <a:t>SPECint2006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376092"/>
                </a:solidFill>
              </a:rPr>
              <a:t>SPECfp2006</a:t>
            </a:r>
            <a:endParaRPr lang="en-US" sz="1200" dirty="0" smtClean="0">
              <a:solidFill>
                <a:srgbClr val="376092"/>
              </a:solidFill>
            </a:endParaRPr>
          </a:p>
          <a:p>
            <a:pPr lvl="1"/>
            <a:endParaRPr lang="en-US" sz="1200" dirty="0" smtClean="0"/>
          </a:p>
          <a:p>
            <a:r>
              <a:rPr lang="en-US" sz="1800" dirty="0" smtClean="0"/>
              <a:t>Simulate first </a:t>
            </a:r>
            <a:r>
              <a:rPr lang="en-US" sz="1800" dirty="0" smtClean="0">
                <a:solidFill>
                  <a:srgbClr val="376092"/>
                </a:solidFill>
              </a:rPr>
              <a:t>5B x86 </a:t>
            </a:r>
            <a:r>
              <a:rPr lang="en-US" sz="1800" dirty="0" smtClean="0"/>
              <a:t>instructions</a:t>
            </a:r>
          </a:p>
          <a:p>
            <a:pPr lvl="1"/>
            <a:r>
              <a:rPr lang="en-US" sz="1800" dirty="0" smtClean="0"/>
              <a:t>5 samples per application (at 1B, 2B, 3B, 4B, 5B x86 instructions)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114800" y="5332413"/>
            <a:ext cx="896330" cy="2608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</a:rPr>
              <a:t>HW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5332413"/>
            <a:ext cx="1600200" cy="260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2530" y="5332413"/>
            <a:ext cx="2075470" cy="260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11130" y="5332412"/>
            <a:ext cx="1313470" cy="2608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collect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048000" y="5332413"/>
            <a:ext cx="1143000" cy="260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TOL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29930" y="5180012"/>
            <a:ext cx="1981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11130" y="5180012"/>
            <a:ext cx="1295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72930" y="5713412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15930" y="488908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Narrow" pitchFamily="34" charset="0"/>
              </a:rPr>
              <a:t>10M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93374" y="5687964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Narrow" pitchFamily="34" charset="0"/>
              </a:rPr>
              <a:t>1M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1330" y="48768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 Narrow" pitchFamily="34" charset="0"/>
              </a:rPr>
              <a:t>[1M,10M, 100M, 500M,1B]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6515100"/>
            <a:ext cx="914400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40"/>
              </a:lnSpc>
            </a:pPr>
            <a:r>
              <a:rPr lang="en-US" sz="1100" baseline="30000" dirty="0" smtClean="0">
                <a:solidFill>
                  <a:srgbClr val="376092"/>
                </a:solidFill>
              </a:rPr>
              <a:t>1</a:t>
            </a:r>
            <a:r>
              <a:rPr lang="en-US" sz="1100" dirty="0" smtClean="0"/>
              <a:t> </a:t>
            </a:r>
            <a:r>
              <a:rPr lang="en-US" sz="1100" b="1" dirty="0" smtClean="0"/>
              <a:t>DARCO: Infrastructure for Research on HW/SW co-designed Virtual Machines.</a:t>
            </a:r>
            <a:r>
              <a:rPr lang="en-US" sz="1100" dirty="0" smtClean="0"/>
              <a:t> In AMAS-BT'11,, San Jose, June 4, 2011.</a:t>
            </a:r>
            <a:endParaRPr lang="en-US" sz="1100" baseline="30000" dirty="0">
              <a:solidFill>
                <a:srgbClr val="376092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64135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838700" y="49149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86200" y="4724400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14422"/>
            <a:ext cx="9001156" cy="5643578"/>
          </a:xfrm>
        </p:spPr>
        <p:txBody>
          <a:bodyPr>
            <a:normAutofit lnSpcReduction="10000"/>
          </a:bodyPr>
          <a:lstStyle/>
          <a:p>
            <a:r>
              <a:rPr lang="en-US" sz="2000" dirty="0" err="1" smtClean="0">
                <a:solidFill>
                  <a:srgbClr val="FF7000"/>
                </a:solidFill>
              </a:rPr>
              <a:t>gCPI</a:t>
            </a:r>
            <a:r>
              <a:rPr lang="en-US" sz="2000" dirty="0" smtClean="0">
                <a:solidFill>
                  <a:srgbClr val="FF7000"/>
                </a:solidFill>
              </a:rPr>
              <a:t> </a:t>
            </a:r>
            <a:r>
              <a:rPr lang="en-US" sz="2000" dirty="0" smtClean="0"/>
              <a:t>(guest CPI) error is </a:t>
            </a:r>
            <a:r>
              <a:rPr lang="en-US" sz="2000" dirty="0" smtClean="0">
                <a:solidFill>
                  <a:srgbClr val="FF7000"/>
                </a:solidFill>
              </a:rPr>
              <a:t>not enough </a:t>
            </a:r>
            <a:r>
              <a:rPr lang="en-US" sz="2000" dirty="0" smtClean="0"/>
              <a:t>to be measured</a:t>
            </a:r>
          </a:p>
          <a:p>
            <a:r>
              <a:rPr lang="en-US" sz="1800" dirty="0" smtClean="0"/>
              <a:t>Other statistics are important: </a:t>
            </a:r>
            <a:r>
              <a:rPr lang="en-US" sz="1600" dirty="0" smtClean="0">
                <a:solidFill>
                  <a:srgbClr val="376092"/>
                </a:solidFill>
              </a:rPr>
              <a:t>Number of host instructions, </a:t>
            </a:r>
            <a:r>
              <a:rPr lang="en-US" sz="1600" dirty="0" err="1" smtClean="0">
                <a:solidFill>
                  <a:srgbClr val="376092"/>
                </a:solidFill>
              </a:rPr>
              <a:t>SuperBlock</a:t>
            </a:r>
            <a:r>
              <a:rPr lang="en-US" sz="1600" dirty="0" smtClean="0">
                <a:solidFill>
                  <a:srgbClr val="376092"/>
                </a:solidFill>
              </a:rPr>
              <a:t> coverage, etc.</a:t>
            </a:r>
          </a:p>
          <a:p>
            <a:pPr lvl="1"/>
            <a:r>
              <a:rPr lang="en-US" sz="1800" dirty="0" smtClean="0"/>
              <a:t>In order to guide the researchers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1600" i="1" dirty="0" smtClean="0">
                <a:solidFill>
                  <a:srgbClr val="FF7000"/>
                </a:solidFill>
              </a:rPr>
              <a:t>error</a:t>
            </a:r>
            <a:r>
              <a:rPr lang="en-US" sz="1600" dirty="0" smtClean="0"/>
              <a:t> = max(</a:t>
            </a:r>
            <a:r>
              <a:rPr lang="en-US" sz="1600" i="1" dirty="0" err="1" smtClean="0"/>
              <a:t>gCPI</a:t>
            </a:r>
            <a:r>
              <a:rPr lang="en-US" sz="1600" i="1" dirty="0" smtClean="0"/>
              <a:t> error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SuperBlock</a:t>
            </a:r>
            <a:r>
              <a:rPr lang="en-US" sz="1600" i="1" dirty="0" smtClean="0"/>
              <a:t> coverage error</a:t>
            </a:r>
            <a:r>
              <a:rPr lang="en-US" sz="1600" dirty="0" smtClean="0"/>
              <a:t>, </a:t>
            </a:r>
            <a:r>
              <a:rPr lang="en-US" sz="1600" i="1" dirty="0" smtClean="0"/>
              <a:t>#host instruction error</a:t>
            </a:r>
            <a:r>
              <a:rPr lang="en-US" sz="1600"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B4AC-4583-4589-8085-68740323357A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 Error Definition</a:t>
            </a:r>
            <a:endParaRPr lang="en-US" dirty="0"/>
          </a:p>
        </p:txBody>
      </p:sp>
      <p:pic>
        <p:nvPicPr>
          <p:cNvPr id="6" name="Picture 2" descr="C:\Documents and Settings\Aleksandar\My Documents\UPC\papers\paper(1)-WarmUp\figuresPACT\otherStat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7315200" cy="2743200"/>
          </a:xfrm>
          <a:prstGeom prst="rect">
            <a:avLst/>
          </a:prstGeom>
          <a:noFill/>
        </p:spPr>
      </p:pic>
      <p:sp>
        <p:nvSpPr>
          <p:cNvPr id="24" name="Rounded Rectangle 23"/>
          <p:cNvSpPr/>
          <p:nvPr/>
        </p:nvSpPr>
        <p:spPr>
          <a:xfrm>
            <a:off x="6400800" y="1905000"/>
            <a:ext cx="2590800" cy="990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There are examples where: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err="1" smtClean="0">
                <a:solidFill>
                  <a:schemeClr val="tx1"/>
                </a:solidFill>
              </a:rPr>
              <a:t>gCPI</a:t>
            </a:r>
            <a:r>
              <a:rPr lang="en-US" sz="1400" dirty="0" smtClean="0">
                <a:solidFill>
                  <a:schemeClr val="tx1"/>
                </a:solidFill>
              </a:rPr>
              <a:t> error </a:t>
            </a:r>
            <a:r>
              <a:rPr lang="en-US" sz="1400" dirty="0" smtClean="0">
                <a:solidFill>
                  <a:srgbClr val="376092"/>
                </a:solidFill>
              </a:rPr>
              <a:t>- accurate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SB coverage </a:t>
            </a:r>
            <a:r>
              <a:rPr lang="en-US" sz="1400" dirty="0" smtClean="0">
                <a:solidFill>
                  <a:srgbClr val="FF7000"/>
                </a:solidFill>
              </a:rPr>
              <a:t>– inaccurate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#host instructions </a:t>
            </a:r>
            <a:r>
              <a:rPr lang="en-US" sz="1400" dirty="0" smtClean="0">
                <a:solidFill>
                  <a:srgbClr val="FF7000"/>
                </a:solidFill>
              </a:rPr>
              <a:t>– inaccurate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6553200" y="2971800"/>
            <a:ext cx="2286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1|9|25.9|1.1|1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1|9|25.9|1.1|1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1|9|25.9|1.1|1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1|9|25.9|1.1|1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1|9|25.9|1.1|1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1|9|25.9|1.1|14.2"/>
</p:tagLst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27694</TotalTime>
  <Words>1148</Words>
  <Application>Microsoft Office PowerPoint</Application>
  <PresentationFormat>On-screen Show (4:3)</PresentationFormat>
  <Paragraphs>441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Theme3</vt:lpstr>
      <vt:lpstr>Warm-Up Methodology for HW/SW Co-Designed Processors</vt:lpstr>
      <vt:lpstr>Scope</vt:lpstr>
      <vt:lpstr>Scope</vt:lpstr>
      <vt:lpstr>Scope</vt:lpstr>
      <vt:lpstr>Existing solutions</vt:lpstr>
      <vt:lpstr>Downscaling Promotion Thresholds (TH)</vt:lpstr>
      <vt:lpstr>Outline</vt:lpstr>
      <vt:lpstr>Simulation Methodology</vt:lpstr>
      <vt:lpstr>Warm-Up Error Definition</vt:lpstr>
      <vt:lpstr>Outline</vt:lpstr>
      <vt:lpstr>Downscaling Promotion Thresholds (TH) - ORACLE</vt:lpstr>
      <vt:lpstr>Downscaling Promotion Thresholds (TH) - Prediction Model</vt:lpstr>
      <vt:lpstr>Downscaling Promotion Thresholds (TH) – MODEL vs. ORACLE</vt:lpstr>
      <vt:lpstr>Downscaling Promotion Thresholds (TH) - Different Configurations</vt:lpstr>
      <vt:lpstr>Outline</vt:lpstr>
      <vt:lpstr>Conclusions</vt:lpstr>
      <vt:lpstr>Questions</vt:lpstr>
      <vt:lpstr>Backup Slides</vt:lpstr>
      <vt:lpstr>Compilation Plan - Issues</vt:lpstr>
      <vt:lpstr>Results: CP (CP vs NAIVE)</vt:lpstr>
      <vt:lpstr>Results: FASS vs NAIVE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Co-design virtual machines infrastructure development</dc:title>
  <dc:creator>demosp</dc:creator>
  <cp:lastModifiedBy>Aleksandar</cp:lastModifiedBy>
  <cp:revision>1649</cp:revision>
  <dcterms:created xsi:type="dcterms:W3CDTF">2009-11-23T15:02:14Z</dcterms:created>
  <dcterms:modified xsi:type="dcterms:W3CDTF">2014-02-26T22:22:07Z</dcterms:modified>
</cp:coreProperties>
</file>