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3" r:id="rId7"/>
    <p:sldId id="264" r:id="rId8"/>
    <p:sldId id="266" r:id="rId9"/>
    <p:sldId id="267" r:id="rId10"/>
    <p:sldId id="268" r:id="rId11"/>
    <p:sldId id="269" r:id="rId12"/>
    <p:sldId id="260" r:id="rId13"/>
    <p:sldId id="270" r:id="rId14"/>
    <p:sldId id="271" r:id="rId15"/>
    <p:sldId id="261" r:id="rId16"/>
    <p:sldId id="272" r:id="rId17"/>
    <p:sldId id="274" r:id="rId18"/>
    <p:sldId id="276" r:id="rId19"/>
    <p:sldId id="275" r:id="rId20"/>
    <p:sldId id="26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76F1-1971-4B99-995E-E4FE4E62BD17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8E71-B270-47E6-8AB0-607CA9E43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8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venkatarbandar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Epileptic+Seizure+Recogni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Epileptic+Seizure+Recognition" TargetMode="External"/><Relationship Id="rId2" Type="http://schemas.openxmlformats.org/officeDocument/2006/relationships/hyperlink" Target="https://www.linkedin.com/in/amirzi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Epileptic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data from EEG</a:t>
            </a:r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 smtClean="0">
                <a:hlinkClick r:id="rId2"/>
              </a:rPr>
              <a:t>Venkata R Bandaru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Test for Normality -2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Plotting a Histogram for one of the attribute indicates that there is a high amount of kurtosis. This is highlighted by kurtosis value of 20 +. </a:t>
            </a:r>
          </a:p>
          <a:p>
            <a:r>
              <a:rPr lang="en-US" dirty="0" smtClean="0"/>
              <a:t>The Q- Q plot on the far left also proves that the distribution of the variables are not normal.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4" y="1586778"/>
            <a:ext cx="4739119" cy="3460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75" y="1817411"/>
            <a:ext cx="2333625" cy="3102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364" y="1768026"/>
            <a:ext cx="325062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Correlation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are highly correlated with each other. We will have to handle this during the pre-processing step.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43" y="1593706"/>
            <a:ext cx="3495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the data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Pre Processing steps include </a:t>
            </a:r>
          </a:p>
          <a:p>
            <a:pPr marL="514350" indent="-514350">
              <a:buAutoNum type="arabicParenR"/>
            </a:pPr>
            <a:r>
              <a:rPr lang="en-US" dirty="0" smtClean="0"/>
              <a:t>PCA to reduce the number of attributes and eliminate correlated variables</a:t>
            </a:r>
          </a:p>
          <a:p>
            <a:pPr marL="514350" indent="-514350">
              <a:buAutoNum type="arabicParenR"/>
            </a:pPr>
            <a:r>
              <a:rPr lang="en-US" dirty="0" smtClean="0"/>
              <a:t>Remove class imbalance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4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the data – PCA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90688"/>
            <a:ext cx="10877550" cy="3463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Y axis indicates the Variance. X indicates the number of components. The value tapers down at about 80 components.</a:t>
            </a:r>
          </a:p>
        </p:txBody>
      </p:sp>
    </p:spTree>
    <p:extLst>
      <p:ext uri="{BB962C8B-B14F-4D97-AF65-F5344CB8AC3E}">
        <p14:creationId xmlns:p14="http://schemas.microsoft.com/office/powerpoint/2010/main" val="106266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of two components derived using PCA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Blue does indicate non epileptic patients. Red indicates epileptic patients.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34" y="1690687"/>
            <a:ext cx="4747348" cy="32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 Logistic Regression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using Logistic regression without any preprocessing step. The AUC value is 0.51</a:t>
            </a:r>
          </a:p>
          <a:p>
            <a:r>
              <a:rPr lang="en-US" dirty="0" smtClean="0"/>
              <a:t>ROC Curve using Logistic regression  with preprocessing step. The AUC value is 0.53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31" y="1685926"/>
            <a:ext cx="3979069" cy="3000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009" y="1695451"/>
            <a:ext cx="3602182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Algorithms Random Forest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294977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ROC Curve using Random forest before and after Pre-Processing and after . There is an increase in the AUC value from 0991 to 0.998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27" y="1595869"/>
            <a:ext cx="4914900" cy="3333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007"/>
            <a:ext cx="53721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9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 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6" y="1837459"/>
            <a:ext cx="5577320" cy="346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7" y="1837459"/>
            <a:ext cx="5384656" cy="350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451330"/>
            <a:ext cx="1067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Accuracy, Precision , Recall before and after pre-processing. There is a improvement in the values post processing.</a:t>
            </a:r>
          </a:p>
        </p:txBody>
      </p:sp>
    </p:spTree>
    <p:extLst>
      <p:ext uri="{BB962C8B-B14F-4D97-AF65-F5344CB8AC3E}">
        <p14:creationId xmlns:p14="http://schemas.microsoft.com/office/powerpoint/2010/main" val="333623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model was a far better predictor than the Logistic regression classifier.</a:t>
            </a:r>
          </a:p>
          <a:p>
            <a:r>
              <a:rPr lang="en-US" dirty="0" smtClean="0"/>
              <a:t>The is due to the fact that there is no clear boundary separating the classes (Slide </a:t>
            </a:r>
            <a:r>
              <a:rPr lang="en-US" dirty="0" smtClean="0"/>
              <a:t>14).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Normalization of the data was not needed since the attributes were distributed in a similar manner (Slide </a:t>
            </a:r>
            <a:r>
              <a:rPr lang="en-US" dirty="0" smtClean="0"/>
              <a:t>6).</a:t>
            </a:r>
            <a:endParaRPr lang="en-US" dirty="0" smtClean="0"/>
          </a:p>
          <a:p>
            <a:r>
              <a:rPr lang="en-US" dirty="0" smtClean="0"/>
              <a:t>Reducing the number of attributes using PCA and Oversampling the classes which were uneven helped in increasing the accuracy metric.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41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was exported using pickle.</a:t>
            </a:r>
          </a:p>
          <a:p>
            <a:r>
              <a:rPr lang="en-US" dirty="0" smtClean="0"/>
              <a:t>Using Python Flask module and </a:t>
            </a:r>
            <a:r>
              <a:rPr lang="en-US" dirty="0" err="1" smtClean="0"/>
              <a:t>gunicorn</a:t>
            </a:r>
            <a:r>
              <a:rPr lang="en-US" dirty="0" smtClean="0"/>
              <a:t> http webserver the model was exposed through a </a:t>
            </a:r>
            <a:r>
              <a:rPr lang="en-US" dirty="0" err="1" smtClean="0"/>
              <a:t>webservice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web page to input the values was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7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captures reading from EEG machine for 500 patients.</a:t>
            </a:r>
          </a:p>
          <a:p>
            <a:r>
              <a:rPr lang="en-US" dirty="0" smtClean="0"/>
              <a:t>Each row in the dataset contains 178 attributes /independent variable.</a:t>
            </a:r>
          </a:p>
          <a:p>
            <a:r>
              <a:rPr lang="en-US" dirty="0" smtClean="0"/>
              <a:t>Each attribute  contains reading from the EEG data at specific time interval.</a:t>
            </a:r>
          </a:p>
          <a:p>
            <a:r>
              <a:rPr lang="en-US" dirty="0" smtClean="0"/>
              <a:t>Each row contains a response variable.</a:t>
            </a:r>
          </a:p>
          <a:p>
            <a:r>
              <a:rPr lang="en-US" dirty="0" smtClean="0"/>
              <a:t>The dataset can be found at </a:t>
            </a:r>
            <a:r>
              <a:rPr lang="en-US" u="sng" dirty="0" smtClean="0">
                <a:hlinkClick r:id="rId2"/>
              </a:rPr>
              <a:t>here</a:t>
            </a:r>
            <a:endParaRPr lang="en-US" u="sng" dirty="0" smtClean="0"/>
          </a:p>
          <a:p>
            <a:r>
              <a:rPr lang="en-US" dirty="0" smtClean="0"/>
              <a:t>Prediction on the dataset can be treated as a classification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interface to call the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310" y="1933503"/>
            <a:ext cx="8848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thanks to my mentor </a:t>
            </a:r>
            <a:r>
              <a:rPr lang="en-US" dirty="0" smtClean="0">
                <a:hlinkClick r:id="rId2"/>
              </a:rPr>
              <a:t>Amir </a:t>
            </a:r>
            <a:r>
              <a:rPr lang="en-US" dirty="0" err="1" smtClean="0">
                <a:hlinkClick r:id="rId2"/>
              </a:rPr>
              <a:t>Ziai</a:t>
            </a:r>
            <a:r>
              <a:rPr lang="en-US" dirty="0" smtClean="0">
                <a:hlinkClick r:id="rId2"/>
              </a:rPr>
              <a:t> </a:t>
            </a:r>
            <a:endParaRPr lang="en-US" dirty="0" smtClean="0"/>
          </a:p>
          <a:p>
            <a:r>
              <a:rPr lang="en-US" dirty="0" smtClean="0"/>
              <a:t>Thanks to </a:t>
            </a:r>
            <a:r>
              <a:rPr lang="en-US" dirty="0" smtClean="0">
                <a:hlinkClick r:id="rId3"/>
              </a:rPr>
              <a:t>UCI </a:t>
            </a:r>
            <a:r>
              <a:rPr lang="en-US" dirty="0" smtClean="0"/>
              <a:t>for hosting the Dataset</a:t>
            </a:r>
          </a:p>
          <a:p>
            <a:r>
              <a:rPr lang="en-US" dirty="0" smtClean="0"/>
              <a:t>Thanks to the authors of </a:t>
            </a:r>
            <a:r>
              <a:rPr lang="en-US" dirty="0"/>
              <a:t>the Dataset (</a:t>
            </a:r>
            <a:r>
              <a:rPr lang="en-US" dirty="0" err="1"/>
              <a:t>Andrzejak</a:t>
            </a:r>
            <a:r>
              <a:rPr lang="en-US" dirty="0"/>
              <a:t> RG, </a:t>
            </a:r>
            <a:r>
              <a:rPr lang="en-US" dirty="0" err="1"/>
              <a:t>Lehnertz</a:t>
            </a:r>
            <a:r>
              <a:rPr lang="en-US" dirty="0"/>
              <a:t> K, </a:t>
            </a:r>
            <a:r>
              <a:rPr lang="en-US" dirty="0" err="1"/>
              <a:t>Rieke</a:t>
            </a:r>
            <a:r>
              <a:rPr lang="en-US" dirty="0"/>
              <a:t> C, </a:t>
            </a:r>
            <a:r>
              <a:rPr lang="en-US" dirty="0" err="1"/>
              <a:t>Mormann</a:t>
            </a:r>
            <a:r>
              <a:rPr lang="en-US" dirty="0"/>
              <a:t> F, David P, </a:t>
            </a:r>
            <a:r>
              <a:rPr lang="en-US" dirty="0" err="1"/>
              <a:t>Elger</a:t>
            </a:r>
            <a:r>
              <a:rPr lang="en-US" dirty="0"/>
              <a:t> CE (2001) Indications of nonlinear deterministic and finite dimensional structures in time series of brain electrical activity: Dependence on recording region and brain state, Phys. Rev. E, 64, </a:t>
            </a:r>
            <a:r>
              <a:rPr lang="en-US" dirty="0" smtClean="0"/>
              <a:t>061907)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5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designing a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/>
          <a:lstStyle/>
          <a:p>
            <a:r>
              <a:rPr lang="en-US" dirty="0" smtClean="0"/>
              <a:t>The data represents reading from an EEG machine of brain activity.</a:t>
            </a:r>
          </a:p>
          <a:p>
            <a:endParaRPr lang="en-US" dirty="0" smtClean="0"/>
          </a:p>
          <a:p>
            <a:r>
              <a:rPr lang="en-US" dirty="0" smtClean="0"/>
              <a:t>Developing a classifier will help in evaluating if the patient is prone to seizures.</a:t>
            </a:r>
          </a:p>
          <a:p>
            <a:endParaRPr lang="en-US" dirty="0" smtClean="0"/>
          </a:p>
          <a:p>
            <a:r>
              <a:rPr lang="en-US" dirty="0" smtClean="0"/>
              <a:t>This classifier itself can be part of the EEG apparatus. This could help flag potential epileptic patients.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7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Exploratory data analysis.</a:t>
            </a:r>
          </a:p>
          <a:p>
            <a:r>
              <a:rPr lang="en-US" dirty="0" smtClean="0"/>
              <a:t>Perform Inferential statistics</a:t>
            </a:r>
          </a:p>
          <a:p>
            <a:r>
              <a:rPr lang="en-US" dirty="0" smtClean="0"/>
              <a:t>Pre processing steps based on Data analysis.</a:t>
            </a:r>
          </a:p>
          <a:p>
            <a:r>
              <a:rPr lang="en-US" dirty="0" smtClean="0"/>
              <a:t>Run classification algorithms</a:t>
            </a:r>
          </a:p>
          <a:p>
            <a:r>
              <a:rPr lang="en-US" dirty="0" smtClean="0"/>
              <a:t>Identify the best classification algorithm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webservice</a:t>
            </a:r>
            <a:r>
              <a:rPr lang="en-US" dirty="0" smtClean="0"/>
              <a:t> to make the model available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06" y="2026228"/>
            <a:ext cx="10370993" cy="2662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806" y="5250873"/>
            <a:ext cx="1014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 is the response or dependent variable</a:t>
            </a:r>
          </a:p>
          <a:p>
            <a:r>
              <a:rPr lang="en-US" dirty="0" smtClean="0"/>
              <a:t>X1..X178 are the readings from the EEG.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806" y="5250873"/>
            <a:ext cx="1014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cursory glance at the Summary statistics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m</a:t>
            </a:r>
            <a:r>
              <a:rPr lang="en-US" dirty="0" smtClean="0"/>
              <a:t>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is no need to normalize the dataset, since all variables have the same scale.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90688"/>
            <a:ext cx="10591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8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94977"/>
            <a:ext cx="1067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5 different labels/ Dependent variables.</a:t>
            </a:r>
          </a:p>
          <a:p>
            <a:r>
              <a:rPr lang="en-US" dirty="0" smtClean="0"/>
              <a:t>Label 1 indicates an Epileptic patient. All other Labels indicate a Non Epileptic patient.</a:t>
            </a:r>
          </a:p>
          <a:p>
            <a:r>
              <a:rPr lang="en-US" dirty="0" smtClean="0"/>
              <a:t>There is a class imbalance between the Epileptic and a Non Epileptic patient.</a:t>
            </a:r>
            <a:r>
              <a:rPr lang="en-US" dirty="0"/>
              <a:t> </a:t>
            </a:r>
            <a:r>
              <a:rPr lang="en-US" dirty="0" smtClean="0"/>
              <a:t>We will handle this during the pre processing of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4" y="1485900"/>
            <a:ext cx="5625811" cy="36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6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 - 4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94977"/>
            <a:ext cx="1067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can be clearly seen that Epileptic cases (Y=1) have a high variation across all attributes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44" y="1690688"/>
            <a:ext cx="5370801" cy="33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4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 – Test for Normality 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358177"/>
            <a:ext cx="5006254" cy="3679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294977"/>
            <a:ext cx="1067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of the variables are Normally distributed. The above is normal test . The High values (highlighted in red) and p value of 0 (highlighted in blue) indicate we can reject the null Hypothesis (The data is normally distributed)c</a:t>
            </a:r>
          </a:p>
        </p:txBody>
      </p:sp>
    </p:spTree>
    <p:extLst>
      <p:ext uri="{BB962C8B-B14F-4D97-AF65-F5344CB8AC3E}">
        <p14:creationId xmlns:p14="http://schemas.microsoft.com/office/powerpoint/2010/main" val="391806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772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Epileptic Prediction</vt:lpstr>
      <vt:lpstr>Dataset</vt:lpstr>
      <vt:lpstr>Motivation for designing a classifier</vt:lpstr>
      <vt:lpstr>Approach</vt:lpstr>
      <vt:lpstr>Exploratory Data Analysis - 1</vt:lpstr>
      <vt:lpstr>Exploratory Data Analysis - 2</vt:lpstr>
      <vt:lpstr>Exploratory Data Analysis - 3</vt:lpstr>
      <vt:lpstr>Exploratory Data Analysis - 4</vt:lpstr>
      <vt:lpstr>Inferential Statistics – Test for Normality -1</vt:lpstr>
      <vt:lpstr>Inferential Statistics – Test for Normality -2</vt:lpstr>
      <vt:lpstr>Inferential Statistics – Correlation </vt:lpstr>
      <vt:lpstr>Pre processing the data - 1</vt:lpstr>
      <vt:lpstr>Pre processing the data – PCA </vt:lpstr>
      <vt:lpstr>Plot of two components derived using PCA</vt:lpstr>
      <vt:lpstr>Classification Algorithms Logistic Regression </vt:lpstr>
      <vt:lpstr>Classification Algorithms Random Forest</vt:lpstr>
      <vt:lpstr>Classification Algorithms Random Forest</vt:lpstr>
      <vt:lpstr>Conclusion </vt:lpstr>
      <vt:lpstr>Create a webservice</vt:lpstr>
      <vt:lpstr>Web interface to call the model 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Epileptic Prediction</dc:title>
  <dc:creator>R, Venkata</dc:creator>
  <cp:lastModifiedBy>R, Venkata</cp:lastModifiedBy>
  <cp:revision>7</cp:revision>
  <dcterms:created xsi:type="dcterms:W3CDTF">2018-01-25T04:14:20Z</dcterms:created>
  <dcterms:modified xsi:type="dcterms:W3CDTF">2018-01-26T06:18:09Z</dcterms:modified>
</cp:coreProperties>
</file>