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8" r:id="rId5"/>
    <p:sldId id="262" r:id="rId6"/>
    <p:sldId id="263" r:id="rId7"/>
    <p:sldId id="264" r:id="rId8"/>
    <p:sldId id="265" r:id="rId9"/>
  </p:sldIdLst>
  <p:sldSz cx="9144000" cy="6858000" type="screen4x3"/>
  <p:notesSz cx="7086600" cy="9024938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0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005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21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252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92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286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387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61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58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455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376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C65C-C9ED-4CA3-8937-00EEF25B1B25}" type="datetimeFigureOut">
              <a:rPr lang="es-CL" smtClean="0"/>
              <a:t>09-03-2020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62108-BDAB-4056-B9EE-26EE26C9A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77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eromeetienne.github.io/AR.js/three.js/examples/marker-training/examples/genera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eromeetienne.github.io/AR.js/three.js/examples/marker-training/examples/generato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u.gmented.com/app/marker/marker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E02A5-28C8-468A-84FF-699B8F53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s-CL" dirty="0"/>
              <a:t>Dibujos para hacer Marcadores</a:t>
            </a:r>
          </a:p>
        </p:txBody>
      </p:sp>
      <p:sp>
        <p:nvSpPr>
          <p:cNvPr id="5" name="10 Rectángulo">
            <a:extLst>
              <a:ext uri="{FF2B5EF4-FFF2-40B4-BE49-F238E27FC236}">
                <a16:creationId xmlns:a16="http://schemas.microsoft.com/office/drawing/2014/main" id="{04DB6963-ED08-476F-BB46-12546C166ED3}"/>
              </a:ext>
            </a:extLst>
          </p:cNvPr>
          <p:cNvSpPr/>
          <p:nvPr/>
        </p:nvSpPr>
        <p:spPr>
          <a:xfrm>
            <a:off x="0" y="1268760"/>
            <a:ext cx="9144000" cy="558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</a:t>
            </a:r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  <a:sym typeface="Wingdings 2" panose="05020102010507070707" pitchFamily="18" charset="2"/>
              </a:rPr>
              <a:t></a:t>
            </a:r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</a:t>
            </a:r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  <a:sym typeface="Wingdings 3" panose="05040102010807070707" pitchFamily="18" charset="2"/>
              </a:rPr>
              <a:t></a:t>
            </a:r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  <a:sym typeface="Wingdings 2" panose="05020102010507070707" pitchFamily="18" charset="2"/>
              </a:rPr>
              <a:t></a:t>
            </a:r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  <a:sym typeface="Wingdings 3" panose="05040102010807070707" pitchFamily="18" charset="2"/>
              </a:rPr>
              <a:t></a:t>
            </a:r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  <a:sym typeface="Wingdings 2" panose="05020102010507070707" pitchFamily="18" charset="2"/>
              </a:rPr>
              <a:t></a:t>
            </a:r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</a:t>
            </a:r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</a:rPr>
              <a:t>123456789</a:t>
            </a:r>
            <a:r>
              <a:rPr lang="es-CL" sz="88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</a:t>
            </a:r>
            <a:endParaRPr lang="es-CL" sz="8800" b="1" dirty="0">
              <a:solidFill>
                <a:schemeClr val="tx1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7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2525293-FA2D-46AE-A55D-7F5A976BFCC0}"/>
              </a:ext>
            </a:extLst>
          </p:cNvPr>
          <p:cNvSpPr/>
          <p:nvPr/>
        </p:nvSpPr>
        <p:spPr>
          <a:xfrm>
            <a:off x="323528" y="825060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</a:t>
            </a: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ANK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68FC4C-25B5-4579-BF3A-075602FBF59C}"/>
              </a:ext>
            </a:extLst>
          </p:cNvPr>
          <p:cNvSpPr/>
          <p:nvPr/>
        </p:nvSpPr>
        <p:spPr>
          <a:xfrm>
            <a:off x="2101595" y="825060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 2" panose="05020102010507070707" pitchFamily="18" charset="2"/>
              </a:rPr>
              <a:t></a:t>
            </a:r>
            <a:endParaRPr lang="es-CL" sz="8000" b="1" dirty="0">
              <a:solidFill>
                <a:schemeClr val="tx1"/>
              </a:solidFill>
              <a:latin typeface="Eras Bold ITC" pitchFamily="34" charset="0"/>
              <a:sym typeface="Wingdings" panose="05000000000000000000" pitchFamily="2" charset="2"/>
            </a:endParaRP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APA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14A939E-78B2-4128-A84E-EDA7C59EA3D2}"/>
              </a:ext>
            </a:extLst>
          </p:cNvPr>
          <p:cNvSpPr/>
          <p:nvPr/>
        </p:nvSpPr>
        <p:spPr>
          <a:xfrm>
            <a:off x="3852925" y="825060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 2" panose="05020102010507070707" pitchFamily="18" charset="2"/>
              </a:rPr>
              <a:t></a:t>
            </a: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DIL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82404B7-D389-426B-8EB4-0F84B4DD2046}"/>
              </a:ext>
            </a:extLst>
          </p:cNvPr>
          <p:cNvSpPr/>
          <p:nvPr/>
        </p:nvSpPr>
        <p:spPr>
          <a:xfrm>
            <a:off x="5604255" y="825060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 2" panose="05020102010507070707" pitchFamily="18" charset="2"/>
              </a:rPr>
              <a:t></a:t>
            </a: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PAR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D82CFDA-6722-4598-A928-2F1A028E4024}"/>
              </a:ext>
            </a:extLst>
          </p:cNvPr>
          <p:cNvSpPr/>
          <p:nvPr/>
        </p:nvSpPr>
        <p:spPr>
          <a:xfrm>
            <a:off x="7355585" y="825060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</a:t>
            </a: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PLE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FADC50B-2A51-42EF-A166-B39AB999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58"/>
            <a:ext cx="8229600" cy="646331"/>
          </a:xfrm>
        </p:spPr>
        <p:txBody>
          <a:bodyPr>
            <a:normAutofit fontScale="90000"/>
          </a:bodyPr>
          <a:lstStyle/>
          <a:p>
            <a:r>
              <a:rPr lang="es-CL" dirty="0"/>
              <a:t>Moldes para hacer Marcadores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3FE0444-4E28-4EC8-A750-87125348CBF4}"/>
              </a:ext>
            </a:extLst>
          </p:cNvPr>
          <p:cNvSpPr/>
          <p:nvPr/>
        </p:nvSpPr>
        <p:spPr>
          <a:xfrm>
            <a:off x="334699" y="2502345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 3" panose="05040102010807070707" pitchFamily="18" charset="2"/>
              </a:rPr>
              <a:t></a:t>
            </a:r>
            <a:endParaRPr lang="es-CL" sz="8000" b="1" dirty="0">
              <a:solidFill>
                <a:schemeClr val="tx1"/>
              </a:solidFill>
              <a:latin typeface="Eras Bold ITC" pitchFamily="34" charset="0"/>
              <a:sym typeface="Wingdings" panose="05000000000000000000" pitchFamily="2" charset="2"/>
            </a:endParaRP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PSI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3580044-505B-40D8-AD41-C10090EC5894}"/>
              </a:ext>
            </a:extLst>
          </p:cNvPr>
          <p:cNvSpPr/>
          <p:nvPr/>
        </p:nvSpPr>
        <p:spPr>
          <a:xfrm>
            <a:off x="2112766" y="2502345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 3" panose="05040102010807070707" pitchFamily="18" charset="2"/>
              </a:rPr>
              <a:t></a:t>
            </a:r>
            <a:endParaRPr lang="es-CL" sz="8000" b="1" dirty="0">
              <a:solidFill>
                <a:schemeClr val="tx1"/>
              </a:solidFill>
              <a:latin typeface="Eras Bold ITC" pitchFamily="34" charset="0"/>
              <a:sym typeface="Wingdings" panose="05000000000000000000" pitchFamily="2" charset="2"/>
            </a:endParaRP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PTE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13282BB-B909-4BB4-976D-1604DA13A870}"/>
              </a:ext>
            </a:extLst>
          </p:cNvPr>
          <p:cNvSpPr/>
          <p:nvPr/>
        </p:nvSpPr>
        <p:spPr>
          <a:xfrm>
            <a:off x="3864096" y="2502345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 2" panose="05020102010507070707" pitchFamily="18" charset="2"/>
              </a:rPr>
              <a:t></a:t>
            </a: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SAR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0D8AF23-27BE-4762-96BB-C5FFAAF6CD7A}"/>
              </a:ext>
            </a:extLst>
          </p:cNvPr>
          <p:cNvSpPr/>
          <p:nvPr/>
        </p:nvSpPr>
        <p:spPr>
          <a:xfrm>
            <a:off x="5615426" y="2502345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 3" panose="05040102010807070707" pitchFamily="18" charset="2"/>
              </a:rPr>
              <a:t></a:t>
            </a:r>
            <a:endParaRPr lang="es-CL" sz="8000" b="1" dirty="0">
              <a:solidFill>
                <a:schemeClr val="tx1"/>
              </a:solidFill>
              <a:latin typeface="Eras Bold ITC" pitchFamily="34" charset="0"/>
              <a:sym typeface="Wingdings 2" panose="05020102010507070707" pitchFamily="18" charset="2"/>
            </a:endParaRP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SPI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6F63007-915B-417D-9AA8-52F9FD603C89}"/>
              </a:ext>
            </a:extLst>
          </p:cNvPr>
          <p:cNvSpPr/>
          <p:nvPr/>
        </p:nvSpPr>
        <p:spPr>
          <a:xfrm>
            <a:off x="7366756" y="2502345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 2" panose="05020102010507070707" pitchFamily="18" charset="2"/>
              </a:rPr>
              <a:t></a:t>
            </a:r>
            <a:endParaRPr lang="es-CL" sz="8000" b="1" dirty="0">
              <a:solidFill>
                <a:schemeClr val="tx1"/>
              </a:solidFill>
              <a:latin typeface="Eras Bold ITC" pitchFamily="34" charset="0"/>
              <a:sym typeface="Wingdings" panose="05000000000000000000" pitchFamily="2" charset="2"/>
            </a:endParaRP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STE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9725B96-EFF3-4BF0-B48B-B140D4964FFF}"/>
              </a:ext>
            </a:extLst>
          </p:cNvPr>
          <p:cNvSpPr/>
          <p:nvPr/>
        </p:nvSpPr>
        <p:spPr>
          <a:xfrm>
            <a:off x="357159" y="422649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</a:t>
            </a: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TRI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1159332-47A1-462E-8004-0F8CB8FA1CE2}"/>
              </a:ext>
            </a:extLst>
          </p:cNvPr>
          <p:cNvSpPr/>
          <p:nvPr/>
        </p:nvSpPr>
        <p:spPr>
          <a:xfrm>
            <a:off x="2135226" y="422649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</a:t>
            </a: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TRO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A4BE79E-4049-4782-B78D-81F8529A1650}"/>
              </a:ext>
            </a:extLst>
          </p:cNvPr>
          <p:cNvSpPr/>
          <p:nvPr/>
        </p:nvSpPr>
        <p:spPr>
          <a:xfrm>
            <a:off x="3886556" y="422649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</a:t>
            </a: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TYR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FFBA361-59BA-4B6A-B46A-FF6FDBC765FD}"/>
              </a:ext>
            </a:extLst>
          </p:cNvPr>
          <p:cNvSpPr/>
          <p:nvPr/>
        </p:nvSpPr>
        <p:spPr>
          <a:xfrm>
            <a:off x="5637886" y="4226499"/>
            <a:ext cx="1440000" cy="14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0" rIns="0" bIns="0" rtlCol="0" anchor="ctr"/>
          <a:lstStyle/>
          <a:p>
            <a:pPr algn="ctr"/>
            <a:r>
              <a:rPr lang="es-CL" sz="8000" b="1" dirty="0">
                <a:solidFill>
                  <a:schemeClr val="tx1"/>
                </a:solidFill>
                <a:latin typeface="Eras Bold ITC" pitchFamily="34" charset="0"/>
                <a:sym typeface="Wingdings" panose="05000000000000000000" pitchFamily="2" charset="2"/>
              </a:rPr>
              <a:t></a:t>
            </a:r>
          </a:p>
          <a:p>
            <a:pPr algn="ctr"/>
            <a:r>
              <a:rPr lang="es-CL" sz="2800" b="1" dirty="0">
                <a:solidFill>
                  <a:schemeClr val="tx1"/>
                </a:solidFill>
                <a:latin typeface="Gill Sans Ultra Bold" panose="020B0A02020104020203" pitchFamily="34" charset="0"/>
                <a:sym typeface="Wingdings" panose="05000000000000000000" pitchFamily="2" charset="2"/>
              </a:rPr>
              <a:t>VEL</a:t>
            </a:r>
            <a:endParaRPr lang="es-CL" sz="2800" dirty="0">
              <a:solidFill>
                <a:schemeClr val="tx1"/>
              </a:solidFill>
              <a:latin typeface="Gill Sans Ultra Bold" panose="020B0A02020104020203" pitchFamily="34" charset="0"/>
            </a:endParaRPr>
          </a:p>
          <a:p>
            <a:pPr algn="ctr"/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0E42D1-E186-428D-86B2-6DC2DF91D0AA}"/>
              </a:ext>
            </a:extLst>
          </p:cNvPr>
          <p:cNvSpPr txBox="1"/>
          <p:nvPr/>
        </p:nvSpPr>
        <p:spPr>
          <a:xfrm>
            <a:off x="334699" y="5837870"/>
            <a:ext cx="849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Para crear las imágenes y los archivos </a:t>
            </a:r>
            <a:r>
              <a:rPr lang="es-CL" sz="1600" b="1" dirty="0"/>
              <a:t>.</a:t>
            </a:r>
            <a:r>
              <a:rPr lang="es-CL" sz="1600" b="1" dirty="0" err="1"/>
              <a:t>patt</a:t>
            </a:r>
            <a:r>
              <a:rPr lang="es-CL" sz="1600" dirty="0"/>
              <a:t> que se renombrarán a </a:t>
            </a:r>
            <a:r>
              <a:rPr lang="es-CL" sz="1600" b="1" dirty="0"/>
              <a:t>.</a:t>
            </a:r>
            <a:r>
              <a:rPr lang="es-CL" sz="1600" b="1" dirty="0" err="1"/>
              <a:t>txt</a:t>
            </a:r>
            <a:r>
              <a:rPr lang="es-CL" sz="1600" dirty="0"/>
              <a:t>, se debe usar el siguiente link:</a:t>
            </a:r>
          </a:p>
          <a:p>
            <a:endParaRPr lang="es-CL" sz="1600" dirty="0"/>
          </a:p>
          <a:p>
            <a:r>
              <a:rPr lang="es-CL" sz="1600" dirty="0">
                <a:hlinkClick r:id="rId2"/>
              </a:rPr>
              <a:t>https://jeromeetienne.github.io/AR.js/three.js/examples/marker-training/examples/generator.html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115988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E0F49-D2B7-4DB7-A279-940F9FB0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91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s-CL" dirty="0"/>
              <a:t>Para crear un marcador siga los siguientes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42494-42BF-4EE2-BABD-A91C0A17E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539750" indent="-539750">
              <a:buFont typeface="+mj-lt"/>
              <a:buAutoNum type="arabicPeriod"/>
            </a:pPr>
            <a:r>
              <a:rPr lang="es-CL" sz="1800" dirty="0"/>
              <a:t>Hacer clic derecho sobre el </a:t>
            </a:r>
            <a:r>
              <a:rPr lang="es-CL" sz="1800" b="1" dirty="0"/>
              <a:t>Molde ANK</a:t>
            </a:r>
            <a:r>
              <a:rPr lang="es-CL" sz="1800" dirty="0"/>
              <a:t>  y seleccionar </a:t>
            </a:r>
            <a:r>
              <a:rPr lang="es-CL" sz="1800" b="1" dirty="0"/>
              <a:t>“Guardar como imagen…”</a:t>
            </a:r>
            <a:r>
              <a:rPr lang="es-CL" sz="1800" dirty="0"/>
              <a:t> </a:t>
            </a:r>
          </a:p>
          <a:p>
            <a:pPr marL="539750" indent="-539750">
              <a:buFont typeface="+mj-lt"/>
              <a:buAutoNum type="arabicPeriod"/>
            </a:pPr>
            <a:r>
              <a:rPr lang="es-CL" sz="1800" dirty="0"/>
              <a:t>El nombre del archivo se debe bautizar con las 3 letras de la siguiente manera: </a:t>
            </a:r>
          </a:p>
          <a:p>
            <a:pPr marL="539750" indent="-539750">
              <a:buNone/>
            </a:pPr>
            <a:r>
              <a:rPr lang="es-CL" sz="1800" b="1" dirty="0">
                <a:solidFill>
                  <a:srgbClr val="FF0000"/>
                </a:solidFill>
              </a:rPr>
              <a:t>	molde_ank.png</a:t>
            </a:r>
          </a:p>
          <a:p>
            <a:pPr marL="539750" indent="-539750">
              <a:buFont typeface="+mj-lt"/>
              <a:buAutoNum type="arabicPeriod" startAt="3"/>
            </a:pPr>
            <a:r>
              <a:rPr lang="es-CL" sz="1800" dirty="0"/>
              <a:t>Luego guardar la imagen en:</a:t>
            </a:r>
          </a:p>
          <a:p>
            <a:pPr marL="539750" indent="-539750">
              <a:buNone/>
            </a:pPr>
            <a:r>
              <a:rPr lang="es-CL" sz="1800" b="1" dirty="0">
                <a:solidFill>
                  <a:srgbClr val="FF0000"/>
                </a:solidFill>
              </a:rPr>
              <a:t>	C:\dinoarte\informacion\Imagenes para hacer marcadores\</a:t>
            </a:r>
          </a:p>
          <a:p>
            <a:pPr marL="539750" indent="-539750">
              <a:buFont typeface="+mj-lt"/>
              <a:buAutoNum type="arabicPeriod" startAt="4"/>
            </a:pPr>
            <a:r>
              <a:rPr lang="es-CL" sz="1800" dirty="0"/>
              <a:t>Abrir el link:</a:t>
            </a:r>
          </a:p>
          <a:p>
            <a:pPr marL="539750" indent="-539750">
              <a:buNone/>
            </a:pPr>
            <a:r>
              <a:rPr lang="es-CL" sz="1600" dirty="0"/>
              <a:t>	</a:t>
            </a:r>
            <a:r>
              <a:rPr lang="es-CL" sz="1400" dirty="0">
                <a:hlinkClick r:id="rId2"/>
              </a:rPr>
              <a:t>https://jeromeetienne.github.io/AR.js/three.js/examples/marker-training/examples/generator.html</a:t>
            </a:r>
            <a:endParaRPr lang="es-CL" sz="1400" dirty="0"/>
          </a:p>
          <a:p>
            <a:pPr marL="539750" indent="-539750">
              <a:buFont typeface="+mj-lt"/>
              <a:buAutoNum type="arabicPeriod" startAt="5"/>
            </a:pPr>
            <a:r>
              <a:rPr lang="es-CL" sz="1800" dirty="0"/>
              <a:t>Presionar botón </a:t>
            </a:r>
            <a:r>
              <a:rPr lang="es-CL" sz="1800" dirty="0">
                <a:solidFill>
                  <a:schemeClr val="bg1"/>
                </a:solidFill>
                <a:highlight>
                  <a:srgbClr val="FF00FF"/>
                </a:highlight>
              </a:rPr>
              <a:t>UPLOAD</a:t>
            </a:r>
            <a:r>
              <a:rPr lang="es-CL" sz="1800" dirty="0"/>
              <a:t> y seleccionar el archivo:</a:t>
            </a:r>
          </a:p>
          <a:p>
            <a:pPr marL="539750" indent="-539750">
              <a:buNone/>
            </a:pPr>
            <a:r>
              <a:rPr lang="es-CL" sz="1800" b="1" dirty="0">
                <a:solidFill>
                  <a:srgbClr val="FF0000"/>
                </a:solidFill>
              </a:rPr>
              <a:t>	C:\dinoarte\informacion\Imagenes para hacer marcadores\molde_ank.png</a:t>
            </a:r>
          </a:p>
          <a:p>
            <a:pPr marL="539750" indent="-539750">
              <a:buFont typeface="+mj-lt"/>
              <a:buAutoNum type="arabicPeriod" startAt="6"/>
            </a:pPr>
            <a:r>
              <a:rPr lang="es-CL" sz="1800" dirty="0"/>
              <a:t>Presionar el botón </a:t>
            </a:r>
            <a:r>
              <a:rPr lang="es-CL" sz="1800" dirty="0">
                <a:solidFill>
                  <a:schemeClr val="bg1"/>
                </a:solidFill>
                <a:highlight>
                  <a:srgbClr val="FF00FF"/>
                </a:highlight>
              </a:rPr>
              <a:t>DOWNLOAD MARKER</a:t>
            </a:r>
            <a:r>
              <a:rPr lang="es-CL" sz="1800" dirty="0"/>
              <a:t> y luego </a:t>
            </a:r>
            <a:r>
              <a:rPr lang="es-CL" sz="1800" dirty="0">
                <a:solidFill>
                  <a:schemeClr val="bg1"/>
                </a:solidFill>
                <a:highlight>
                  <a:srgbClr val="FF00FF"/>
                </a:highlight>
              </a:rPr>
              <a:t>DOWNLOAD IMAGE</a:t>
            </a:r>
            <a:endParaRPr lang="es-CL" sz="1800" dirty="0"/>
          </a:p>
          <a:p>
            <a:pPr marL="539750" indent="-539750">
              <a:buFont typeface="+mj-lt"/>
              <a:buAutoNum type="arabicPeriod" startAt="6"/>
            </a:pPr>
            <a:r>
              <a:rPr lang="es-CL" sz="1800" dirty="0"/>
              <a:t>Luego de presionar los botones se habrán descargado 2 archivos a la carpeta “Descargas”, los archivos son: </a:t>
            </a:r>
            <a:r>
              <a:rPr lang="es-CL" sz="1800" b="1" dirty="0" err="1">
                <a:solidFill>
                  <a:srgbClr val="FF0000"/>
                </a:solidFill>
              </a:rPr>
              <a:t>pattern-molde_ank.patt</a:t>
            </a:r>
            <a:r>
              <a:rPr lang="es-CL" sz="1800" b="1" dirty="0">
                <a:solidFill>
                  <a:srgbClr val="FF0000"/>
                </a:solidFill>
              </a:rPr>
              <a:t> </a:t>
            </a:r>
            <a:r>
              <a:rPr lang="es-CL" sz="1800" dirty="0"/>
              <a:t> y </a:t>
            </a:r>
            <a:r>
              <a:rPr lang="es-CL" sz="1800" b="1" dirty="0">
                <a:solidFill>
                  <a:srgbClr val="FF0000"/>
                </a:solidFill>
              </a:rPr>
              <a:t>pattern-molde_ank.png</a:t>
            </a:r>
          </a:p>
          <a:p>
            <a:pPr marL="539750" indent="-539750">
              <a:buFont typeface="+mj-lt"/>
              <a:buAutoNum type="arabicPeriod" startAt="6"/>
            </a:pPr>
            <a:r>
              <a:rPr lang="es-CL" sz="1800" dirty="0"/>
              <a:t>Mover y renombrar </a:t>
            </a:r>
            <a:r>
              <a:rPr lang="es-CL" sz="1800" b="1" dirty="0" err="1">
                <a:solidFill>
                  <a:srgbClr val="FF0000"/>
                </a:solidFill>
              </a:rPr>
              <a:t>pattern-molde_ank.patt</a:t>
            </a:r>
            <a:r>
              <a:rPr lang="es-CL" sz="1800" dirty="0"/>
              <a:t> con el siguiente nombre:</a:t>
            </a:r>
          </a:p>
          <a:p>
            <a:pPr marL="534988" indent="-534988">
              <a:buNone/>
            </a:pPr>
            <a:r>
              <a:rPr lang="es-CL" sz="1800" b="1" dirty="0">
                <a:solidFill>
                  <a:srgbClr val="FF0000"/>
                </a:solidFill>
              </a:rPr>
              <a:t>	C:\dinoarte\informacion\Imagenes para hacer marcadores\marcador_ank.txt</a:t>
            </a:r>
          </a:p>
          <a:p>
            <a:pPr marL="539750" indent="-539750">
              <a:buFont typeface="+mj-lt"/>
              <a:buAutoNum type="arabicPeriod" startAt="9"/>
            </a:pPr>
            <a:r>
              <a:rPr lang="es-CL" sz="1800" dirty="0"/>
              <a:t>Mover y renombrar </a:t>
            </a:r>
            <a:r>
              <a:rPr lang="es-CL" sz="1800" b="1" dirty="0">
                <a:solidFill>
                  <a:srgbClr val="FF0000"/>
                </a:solidFill>
              </a:rPr>
              <a:t>pattern-molde_ank.png</a:t>
            </a:r>
            <a:r>
              <a:rPr lang="es-CL" sz="1800" dirty="0"/>
              <a:t> con el siguiente nombre:</a:t>
            </a:r>
          </a:p>
          <a:p>
            <a:pPr marL="534988" indent="-534988">
              <a:buNone/>
            </a:pPr>
            <a:r>
              <a:rPr lang="es-CL" sz="1800" b="1" dirty="0">
                <a:solidFill>
                  <a:srgbClr val="FF0000"/>
                </a:solidFill>
              </a:rPr>
              <a:t>	 C:\dinoarte\informacion\Tarjetas de marcadores \tarjeta_ank.png</a:t>
            </a:r>
          </a:p>
          <a:p>
            <a:pPr marL="534988" indent="-534988">
              <a:buNone/>
            </a:pPr>
            <a:endParaRPr lang="es-CL" sz="1800" b="1" dirty="0">
              <a:solidFill>
                <a:srgbClr val="FF0000"/>
              </a:solidFill>
            </a:endParaRPr>
          </a:p>
          <a:p>
            <a:pPr marL="534988" indent="-534988">
              <a:buNone/>
            </a:pPr>
            <a:endParaRPr lang="es-CL" sz="1800" b="1" dirty="0">
              <a:solidFill>
                <a:srgbClr val="FF000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40B905-9244-4749-A26F-FF38A609275A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rot="5400000" flipH="1" flipV="1">
            <a:off x="5587511" y="-246657"/>
            <a:ext cx="831346" cy="2862368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93DB199-0A52-47E8-A87C-5263D4CA6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9" t="16988" r="9319" b="7083"/>
          <a:stretch/>
        </p:blipFill>
        <p:spPr>
          <a:xfrm>
            <a:off x="7434368" y="52924"/>
            <a:ext cx="1494116" cy="14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5">
            <a:extLst>
              <a:ext uri="{FF2B5EF4-FFF2-40B4-BE49-F238E27FC236}">
                <a16:creationId xmlns:a16="http://schemas.microsoft.com/office/drawing/2014/main" id="{E10547F0-9560-4DF1-9571-467C6CC9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964" y="1589155"/>
            <a:ext cx="3286125" cy="2943225"/>
          </a:xfrm>
          <a:prstGeom prst="rect">
            <a:avLst/>
          </a:prstGeom>
        </p:spPr>
      </p:pic>
      <p:pic>
        <p:nvPicPr>
          <p:cNvPr id="15" name="Imagen 1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4D3B8DEC-E7AE-4908-B2C8-6F102F2FC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31897"/>
            <a:ext cx="1440000" cy="1440000"/>
          </a:xfrm>
          <a:prstGeom prst="rect">
            <a:avLst/>
          </a:prstGeom>
        </p:spPr>
      </p:pic>
      <p:pic>
        <p:nvPicPr>
          <p:cNvPr id="11" name="Imagen 10" descr="Imagen que contiene cuarto&#10;&#10;Descripción generada automáticamente">
            <a:extLst>
              <a:ext uri="{FF2B5EF4-FFF2-40B4-BE49-F238E27FC236}">
                <a16:creationId xmlns:a16="http://schemas.microsoft.com/office/drawing/2014/main" id="{9B5F0E1B-B6C7-4BDD-A084-A77249AA5A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80" y="4231001"/>
            <a:ext cx="1440000" cy="1440000"/>
          </a:xfrm>
          <a:prstGeom prst="rect">
            <a:avLst/>
          </a:prstGeom>
        </p:spPr>
      </p:pic>
      <p:pic>
        <p:nvPicPr>
          <p:cNvPr id="7" name="Imagen 6" descr="Imagen que contiene cuarto&#10;&#10;Descripción generada automáticamente">
            <a:extLst>
              <a:ext uri="{FF2B5EF4-FFF2-40B4-BE49-F238E27FC236}">
                <a16:creationId xmlns:a16="http://schemas.microsoft.com/office/drawing/2014/main" id="{1ED11A7B-79E7-4E5E-A055-5E0CEB48E6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12" y="1412936"/>
            <a:ext cx="1440000" cy="1440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776ADDA-2C9D-44AF-BF3F-A2A2A59548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683"/>
          <a:stretch/>
        </p:blipFill>
        <p:spPr>
          <a:xfrm>
            <a:off x="35496" y="787868"/>
            <a:ext cx="2865469" cy="171472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76F55F2-8157-4EF2-A578-2916BA094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7944" y="955155"/>
            <a:ext cx="3965384" cy="1578162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91A02BA-D81C-4431-8F48-CB505F44D212}"/>
              </a:ext>
            </a:extLst>
          </p:cNvPr>
          <p:cNvSpPr txBox="1"/>
          <p:nvPr/>
        </p:nvSpPr>
        <p:spPr>
          <a:xfrm>
            <a:off x="585416" y="246803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Ankylosaurus</a:t>
            </a:r>
            <a:endParaRPr lang="es-CL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70D34DB-7157-4CBB-8F1B-FC86F66E462A}"/>
              </a:ext>
            </a:extLst>
          </p:cNvPr>
          <p:cNvSpPr/>
          <p:nvPr/>
        </p:nvSpPr>
        <p:spPr>
          <a:xfrm>
            <a:off x="4949967" y="2468036"/>
            <a:ext cx="1358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err="1"/>
              <a:t>Apatosaurus</a:t>
            </a:r>
            <a:endParaRPr lang="es-CL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C3AF410-7990-4ECB-AD64-52EDFAD9D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5750" y="2996952"/>
            <a:ext cx="2792399" cy="2243992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67B6C57E-1CD9-450A-B78D-360A8E98251D}"/>
              </a:ext>
            </a:extLst>
          </p:cNvPr>
          <p:cNvSpPr/>
          <p:nvPr/>
        </p:nvSpPr>
        <p:spPr>
          <a:xfrm>
            <a:off x="3013092" y="3322457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err="1"/>
              <a:t>Dilophosaurus</a:t>
            </a:r>
            <a:endParaRPr lang="es-CL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B87D692-3689-4027-8D92-F05CF877C8C8}"/>
              </a:ext>
            </a:extLst>
          </p:cNvPr>
          <p:cNvSpPr/>
          <p:nvPr/>
        </p:nvSpPr>
        <p:spPr>
          <a:xfrm>
            <a:off x="323528" y="6090532"/>
            <a:ext cx="174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err="1"/>
              <a:t>Parasaurolophus</a:t>
            </a:r>
            <a:endParaRPr lang="es-CL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F301C6D-FD97-4EEE-90F8-E317F952F8DB}"/>
              </a:ext>
            </a:extLst>
          </p:cNvPr>
          <p:cNvSpPr/>
          <p:nvPr/>
        </p:nvSpPr>
        <p:spPr>
          <a:xfrm>
            <a:off x="7509947" y="4834958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dirty="0" err="1"/>
              <a:t>Plesiosauria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EDDFDE-101E-4ADC-A2AB-0E33FBF382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96" y="4515648"/>
            <a:ext cx="3718882" cy="16460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22C21E-6F56-4A43-BBEF-65FB3BCD24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0197" y="4436402"/>
            <a:ext cx="3584759" cy="1780186"/>
          </a:xfrm>
          <a:prstGeom prst="rect">
            <a:avLst/>
          </a:prstGeom>
        </p:spPr>
      </p:pic>
      <p:pic>
        <p:nvPicPr>
          <p:cNvPr id="13" name="Imagen 12" descr="Imagen que contiene cuarto&#10;&#10;Descripción generada automáticamente">
            <a:extLst>
              <a:ext uri="{FF2B5EF4-FFF2-40B4-BE49-F238E27FC236}">
                <a16:creationId xmlns:a16="http://schemas.microsoft.com/office/drawing/2014/main" id="{62E83B6A-FDB6-4C4F-9FB0-5F56211220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286" y="5301368"/>
            <a:ext cx="1440000" cy="1440000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75777436-4DA1-4CFD-9E4A-56425DAD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9108505" cy="787869"/>
          </a:xfrm>
        </p:spPr>
        <p:txBody>
          <a:bodyPr>
            <a:noAutofit/>
          </a:bodyPr>
          <a:lstStyle/>
          <a:p>
            <a:r>
              <a:rPr lang="es-CL" sz="2800" dirty="0"/>
              <a:t>Cada dinosaurio tiene su propia </a:t>
            </a:r>
            <a:r>
              <a:rPr lang="es-CL" sz="2800" b="1" dirty="0">
                <a:solidFill>
                  <a:srgbClr val="FF0000"/>
                </a:solidFill>
              </a:rPr>
              <a:t>“tarjeta marcadora”</a:t>
            </a:r>
            <a:br>
              <a:rPr lang="es-CL" sz="2800" dirty="0"/>
            </a:br>
            <a:r>
              <a:rPr lang="es-CL" sz="2800" dirty="0"/>
              <a:t>que se puede ver en el mundo real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721850-9AF2-4581-A090-F03D895FD29E}"/>
              </a:ext>
            </a:extLst>
          </p:cNvPr>
          <p:cNvSpPr/>
          <p:nvPr/>
        </p:nvSpPr>
        <p:spPr>
          <a:xfrm>
            <a:off x="2524033" y="1250332"/>
            <a:ext cx="10903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100" dirty="0"/>
              <a:t>tarjeta_ank.png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F69A6AB-EE72-4C6C-8D15-58E0643C890E}"/>
              </a:ext>
            </a:extLst>
          </p:cNvPr>
          <p:cNvSpPr/>
          <p:nvPr/>
        </p:nvSpPr>
        <p:spPr>
          <a:xfrm>
            <a:off x="7812376" y="1288281"/>
            <a:ext cx="10935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100" dirty="0"/>
              <a:t>tarjeta_apa.png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CA36F89-C4C5-43FC-8ABA-540C54616410}"/>
              </a:ext>
            </a:extLst>
          </p:cNvPr>
          <p:cNvSpPr/>
          <p:nvPr/>
        </p:nvSpPr>
        <p:spPr>
          <a:xfrm>
            <a:off x="4006400" y="5557041"/>
            <a:ext cx="10230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100" dirty="0"/>
              <a:t>tarjeta_dil.png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56519BC-B54E-4BF5-A91D-82BB851F4623}"/>
              </a:ext>
            </a:extLst>
          </p:cNvPr>
          <p:cNvSpPr/>
          <p:nvPr/>
        </p:nvSpPr>
        <p:spPr>
          <a:xfrm>
            <a:off x="2347221" y="6577699"/>
            <a:ext cx="1075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100"/>
              <a:t>tarjeta_par.png</a:t>
            </a:r>
            <a:endParaRPr lang="es-CL" sz="11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6C71AEF-AF28-4FE9-915A-3B48E8E218E1}"/>
              </a:ext>
            </a:extLst>
          </p:cNvPr>
          <p:cNvSpPr/>
          <p:nvPr/>
        </p:nvSpPr>
        <p:spPr>
          <a:xfrm>
            <a:off x="5553333" y="6623774"/>
            <a:ext cx="10615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1100" dirty="0"/>
              <a:t>tarjeta_ple.png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56BDFD-9C4A-4985-9303-658D8E8407BD}"/>
              </a:ext>
            </a:extLst>
          </p:cNvPr>
          <p:cNvCxnSpPr/>
          <p:nvPr/>
        </p:nvCxnSpPr>
        <p:spPr>
          <a:xfrm>
            <a:off x="7092280" y="620688"/>
            <a:ext cx="720096" cy="9292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B99E7AD2-5368-4731-BA3A-5F982EF8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08504" cy="1246977"/>
          </a:xfrm>
        </p:spPr>
        <p:txBody>
          <a:bodyPr>
            <a:noAutofit/>
          </a:bodyPr>
          <a:lstStyle/>
          <a:p>
            <a:pPr algn="l"/>
            <a:r>
              <a:rPr lang="es-CL" sz="2000" dirty="0"/>
              <a:t>Cada dinosaurio tiene su propio </a:t>
            </a:r>
            <a:r>
              <a:rPr lang="es-CL" sz="2000" b="1" dirty="0">
                <a:solidFill>
                  <a:srgbClr val="FF0000"/>
                </a:solidFill>
              </a:rPr>
              <a:t>“archivo marcador” </a:t>
            </a:r>
            <a:r>
              <a:rPr lang="es-CL" sz="2000" dirty="0"/>
              <a:t>que es usado por la </a:t>
            </a:r>
            <a:r>
              <a:rPr lang="es-CL" sz="2000" dirty="0">
                <a:solidFill>
                  <a:srgbClr val="0066FF"/>
                </a:solidFill>
              </a:rPr>
              <a:t>Aplicación de Realidad Aumentada </a:t>
            </a:r>
            <a:r>
              <a:rPr lang="es-CL" sz="2000" dirty="0"/>
              <a:t>para compararlo con la </a:t>
            </a:r>
            <a:r>
              <a:rPr lang="es-CL" sz="2000" b="1" dirty="0">
                <a:solidFill>
                  <a:srgbClr val="FF0000"/>
                </a:solidFill>
              </a:rPr>
              <a:t>“tarjeta marcadora”</a:t>
            </a:r>
            <a:r>
              <a:rPr lang="es-CL" sz="2000" dirty="0"/>
              <a:t> mientras la cámara del dispositivo (celular, </a:t>
            </a:r>
            <a:r>
              <a:rPr lang="es-CL" sz="2000" dirty="0" err="1"/>
              <a:t>tablet</a:t>
            </a:r>
            <a:r>
              <a:rPr lang="es-CL" sz="2000" dirty="0"/>
              <a:t> o notebook) se encuentra observado el mundo real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4710633-5446-4898-B843-24B1224F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069951"/>
            <a:ext cx="3286125" cy="2943225"/>
          </a:xfrm>
          <a:prstGeom prst="rect">
            <a:avLst/>
          </a:prstGeom>
        </p:spPr>
      </p:pic>
      <p:sp>
        <p:nvSpPr>
          <p:cNvPr id="11" name="Flecha: circular 10">
            <a:extLst>
              <a:ext uri="{FF2B5EF4-FFF2-40B4-BE49-F238E27FC236}">
                <a16:creationId xmlns:a16="http://schemas.microsoft.com/office/drawing/2014/main" id="{1A6911DB-1A17-4930-BDFB-02EE2701D74B}"/>
              </a:ext>
            </a:extLst>
          </p:cNvPr>
          <p:cNvSpPr/>
          <p:nvPr/>
        </p:nvSpPr>
        <p:spPr>
          <a:xfrm rot="813209">
            <a:off x="2855017" y="2193488"/>
            <a:ext cx="2232248" cy="2160241"/>
          </a:xfrm>
          <a:prstGeom prst="circularArrow">
            <a:avLst>
              <a:gd name="adj1" fmla="val 12500"/>
              <a:gd name="adj2" fmla="val 982397"/>
              <a:gd name="adj3" fmla="val 20457680"/>
              <a:gd name="adj4" fmla="val 1338350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4EAA4EA-74CD-4CD5-A4A5-C57BA7E1B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83" y="3522039"/>
            <a:ext cx="5276850" cy="3200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D807429-E3B0-45D3-B808-319667891630}"/>
              </a:ext>
            </a:extLst>
          </p:cNvPr>
          <p:cNvSpPr txBox="1"/>
          <p:nvPr/>
        </p:nvSpPr>
        <p:spPr>
          <a:xfrm>
            <a:off x="5220072" y="1674674"/>
            <a:ext cx="3805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Así se ve el archivo </a:t>
            </a:r>
            <a:r>
              <a:rPr lang="es-CL" b="1" dirty="0"/>
              <a:t>marcador_ank.txt</a:t>
            </a:r>
            <a:r>
              <a:rPr lang="es-CL" dirty="0"/>
              <a:t>, si es abierto con la aplicación Notepad de Windows. Se trata de un conjunto de números que es la </a:t>
            </a:r>
            <a:r>
              <a:rPr lang="es-CL"/>
              <a:t>representación computacional </a:t>
            </a:r>
            <a:r>
              <a:rPr lang="es-CL" dirty="0"/>
              <a:t>de la imagen de la tarjeta marcadora.</a:t>
            </a:r>
          </a:p>
        </p:txBody>
      </p:sp>
    </p:spTree>
    <p:extLst>
      <p:ext uri="{BB962C8B-B14F-4D97-AF65-F5344CB8AC3E}">
        <p14:creationId xmlns:p14="http://schemas.microsoft.com/office/powerpoint/2010/main" val="101383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uarto&#10;&#10;Descripción generada automáticamente">
            <a:extLst>
              <a:ext uri="{FF2B5EF4-FFF2-40B4-BE49-F238E27FC236}">
                <a16:creationId xmlns:a16="http://schemas.microsoft.com/office/drawing/2014/main" id="{3403FBC9-0381-4FE7-BBA0-8773FC0EF15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10484" r="10484" b="10484"/>
          <a:stretch/>
        </p:blipFill>
        <p:spPr>
          <a:xfrm>
            <a:off x="5517355" y="5045773"/>
            <a:ext cx="1764000" cy="1764000"/>
          </a:xfrm>
          <a:prstGeom prst="rect">
            <a:avLst/>
          </a:prstGeom>
        </p:spPr>
      </p:pic>
      <p:pic>
        <p:nvPicPr>
          <p:cNvPr id="5" name="Imagen 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04EDFFA8-55FD-400B-A6E0-7118B8E65D0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10484" r="10484" b="10484"/>
          <a:stretch/>
        </p:blipFill>
        <p:spPr>
          <a:xfrm>
            <a:off x="3691750" y="5049376"/>
            <a:ext cx="1764000" cy="1764000"/>
          </a:xfrm>
          <a:prstGeom prst="rect">
            <a:avLst/>
          </a:prstGeom>
        </p:spPr>
      </p:pic>
      <p:pic>
        <p:nvPicPr>
          <p:cNvPr id="6" name="Imagen 5" descr="Imagen que contiene galería, cuarto&#10;&#10;Descripción generada automáticamente">
            <a:extLst>
              <a:ext uri="{FF2B5EF4-FFF2-40B4-BE49-F238E27FC236}">
                <a16:creationId xmlns:a16="http://schemas.microsoft.com/office/drawing/2014/main" id="{67C51C4A-DB1B-461A-92C7-D80F174F554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t="10484" r="10489" b="10484"/>
          <a:stretch/>
        </p:blipFill>
        <p:spPr>
          <a:xfrm>
            <a:off x="1863059" y="5045773"/>
            <a:ext cx="1764000" cy="1764000"/>
          </a:xfrm>
          <a:prstGeom prst="rect">
            <a:avLst/>
          </a:prstGeom>
        </p:spPr>
      </p:pic>
      <p:pic>
        <p:nvPicPr>
          <p:cNvPr id="7" name="Imagen 6" descr="Imagen que contiene galería, cuarto&#10;&#10;Descripción generada automáticamente">
            <a:extLst>
              <a:ext uri="{FF2B5EF4-FFF2-40B4-BE49-F238E27FC236}">
                <a16:creationId xmlns:a16="http://schemas.microsoft.com/office/drawing/2014/main" id="{9B2D667E-A202-460C-A678-5EBD2A2646C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t="10484" r="10489" b="10484"/>
          <a:stretch/>
        </p:blipFill>
        <p:spPr>
          <a:xfrm>
            <a:off x="35911" y="5045773"/>
            <a:ext cx="1764000" cy="1764000"/>
          </a:xfrm>
          <a:prstGeom prst="rect">
            <a:avLst/>
          </a:prstGeom>
        </p:spPr>
      </p:pic>
      <p:pic>
        <p:nvPicPr>
          <p:cNvPr id="8" name="Imagen 7" descr="Imagen que contiene cuarto&#10;&#10;Descripción generada automáticamente">
            <a:extLst>
              <a:ext uri="{FF2B5EF4-FFF2-40B4-BE49-F238E27FC236}">
                <a16:creationId xmlns:a16="http://schemas.microsoft.com/office/drawing/2014/main" id="{8694742F-3714-45FE-A120-DC82A4C1B22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t="10484" r="10489" b="10484"/>
          <a:stretch/>
        </p:blipFill>
        <p:spPr>
          <a:xfrm>
            <a:off x="7344504" y="2844512"/>
            <a:ext cx="1764000" cy="1764000"/>
          </a:xfrm>
          <a:prstGeom prst="rect">
            <a:avLst/>
          </a:prstGeom>
        </p:spPr>
      </p:pic>
      <p:pic>
        <p:nvPicPr>
          <p:cNvPr id="9" name="Imagen 8" descr="Imagen que contiene cuarto&#10;&#10;Descripción generada automáticamente">
            <a:extLst>
              <a:ext uri="{FF2B5EF4-FFF2-40B4-BE49-F238E27FC236}">
                <a16:creationId xmlns:a16="http://schemas.microsoft.com/office/drawing/2014/main" id="{B3753D4E-19A7-4C9D-A6E8-A8E1F215E07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10484" r="10484" b="10484"/>
          <a:stretch/>
        </p:blipFill>
        <p:spPr>
          <a:xfrm>
            <a:off x="5517355" y="2855892"/>
            <a:ext cx="1764000" cy="1764000"/>
          </a:xfrm>
          <a:prstGeom prst="rect">
            <a:avLst/>
          </a:prstGeom>
        </p:spPr>
      </p:pic>
      <p:pic>
        <p:nvPicPr>
          <p:cNvPr id="10" name="Imagen 9" descr="Imagen que contiene objeto, cuarto&#10;&#10;Descripción generada automáticamente">
            <a:extLst>
              <a:ext uri="{FF2B5EF4-FFF2-40B4-BE49-F238E27FC236}">
                <a16:creationId xmlns:a16="http://schemas.microsoft.com/office/drawing/2014/main" id="{3EA32F27-FDCE-472C-B40D-74F339E5887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10484" r="10484" b="10484"/>
          <a:stretch/>
        </p:blipFill>
        <p:spPr>
          <a:xfrm>
            <a:off x="3690207" y="2855892"/>
            <a:ext cx="1764000" cy="1764000"/>
          </a:xfrm>
          <a:prstGeom prst="rect">
            <a:avLst/>
          </a:prstGeom>
        </p:spPr>
      </p:pic>
      <p:pic>
        <p:nvPicPr>
          <p:cNvPr id="11" name="Imagen 10" descr="Imagen que contiene cuarto&#10;&#10;Descripción generada automáticamente">
            <a:extLst>
              <a:ext uri="{FF2B5EF4-FFF2-40B4-BE49-F238E27FC236}">
                <a16:creationId xmlns:a16="http://schemas.microsoft.com/office/drawing/2014/main" id="{AB991642-FDFB-4AEF-AA98-6552D58244D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t="10484" r="10489" b="10484"/>
          <a:stretch/>
        </p:blipFill>
        <p:spPr>
          <a:xfrm>
            <a:off x="1863059" y="2844512"/>
            <a:ext cx="1764000" cy="1764000"/>
          </a:xfrm>
          <a:prstGeom prst="rect">
            <a:avLst/>
          </a:prstGeom>
        </p:spPr>
      </p:pic>
      <p:pic>
        <p:nvPicPr>
          <p:cNvPr id="12" name="Imagen 11" descr="Imagen que contiene cuarto&#10;&#10;Descripción generada automáticamente">
            <a:extLst>
              <a:ext uri="{FF2B5EF4-FFF2-40B4-BE49-F238E27FC236}">
                <a16:creationId xmlns:a16="http://schemas.microsoft.com/office/drawing/2014/main" id="{B5929FBD-0321-4F86-905C-5EA6B81C40E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10484" r="10484" b="10484"/>
          <a:stretch/>
        </p:blipFill>
        <p:spPr>
          <a:xfrm>
            <a:off x="35911" y="2844512"/>
            <a:ext cx="1764000" cy="1764000"/>
          </a:xfrm>
          <a:prstGeom prst="rect">
            <a:avLst/>
          </a:prstGeom>
        </p:spPr>
      </p:pic>
      <p:pic>
        <p:nvPicPr>
          <p:cNvPr id="13" name="Imagen 12" descr="Imagen que contiene cuarto&#10;&#10;Descripción generada automáticamente">
            <a:extLst>
              <a:ext uri="{FF2B5EF4-FFF2-40B4-BE49-F238E27FC236}">
                <a16:creationId xmlns:a16="http://schemas.microsoft.com/office/drawing/2014/main" id="{D5C9CDFC-9BB6-48F6-A8B0-FFDA6BC17E7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10484" r="10484" b="10484"/>
          <a:stretch/>
        </p:blipFill>
        <p:spPr>
          <a:xfrm>
            <a:off x="7344504" y="634647"/>
            <a:ext cx="1764000" cy="1764000"/>
          </a:xfrm>
          <a:prstGeom prst="rect">
            <a:avLst/>
          </a:prstGeom>
        </p:spPr>
      </p:pic>
      <p:pic>
        <p:nvPicPr>
          <p:cNvPr id="14" name="Imagen 13" descr="Imagen que contiene cuarto&#10;&#10;Descripción generada automáticamente">
            <a:extLst>
              <a:ext uri="{FF2B5EF4-FFF2-40B4-BE49-F238E27FC236}">
                <a16:creationId xmlns:a16="http://schemas.microsoft.com/office/drawing/2014/main" id="{B2949503-1072-4E13-BD2D-39A874A44E3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10484" r="10484" b="10484"/>
          <a:stretch/>
        </p:blipFill>
        <p:spPr>
          <a:xfrm>
            <a:off x="5517355" y="639648"/>
            <a:ext cx="1764000" cy="1764000"/>
          </a:xfrm>
          <a:prstGeom prst="rect">
            <a:avLst/>
          </a:prstGeom>
        </p:spPr>
      </p:pic>
      <p:pic>
        <p:nvPicPr>
          <p:cNvPr id="15" name="Imagen 14" descr="Imagen que contiene cuarto&#10;&#10;Descripción generada automáticamente">
            <a:extLst>
              <a:ext uri="{FF2B5EF4-FFF2-40B4-BE49-F238E27FC236}">
                <a16:creationId xmlns:a16="http://schemas.microsoft.com/office/drawing/2014/main" id="{8E4D8F2F-2424-4B36-B0C5-2DCAABDFFA4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t="10484" r="10489" b="10484"/>
          <a:stretch/>
        </p:blipFill>
        <p:spPr>
          <a:xfrm>
            <a:off x="3690207" y="639648"/>
            <a:ext cx="1764000" cy="1764000"/>
          </a:xfrm>
          <a:prstGeom prst="rect">
            <a:avLst/>
          </a:prstGeom>
        </p:spPr>
      </p:pic>
      <p:pic>
        <p:nvPicPr>
          <p:cNvPr id="16" name="Imagen 15" descr="Imagen que contiene galería, cuarto&#10;&#10;Descripción generada automáticamente">
            <a:extLst>
              <a:ext uri="{FF2B5EF4-FFF2-40B4-BE49-F238E27FC236}">
                <a16:creationId xmlns:a16="http://schemas.microsoft.com/office/drawing/2014/main" id="{E97F0E08-4EBD-4293-810A-64FE9574322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4" t="10484" r="10484" b="10484"/>
          <a:stretch/>
        </p:blipFill>
        <p:spPr>
          <a:xfrm>
            <a:off x="1863059" y="639648"/>
            <a:ext cx="1764000" cy="1764000"/>
          </a:xfrm>
          <a:prstGeom prst="rect">
            <a:avLst/>
          </a:prstGeom>
        </p:spPr>
      </p:pic>
      <p:pic>
        <p:nvPicPr>
          <p:cNvPr id="17" name="Imagen 16" descr="Imagen que contiene cuarto&#10;&#10;Descripción generada automáticamente">
            <a:extLst>
              <a:ext uri="{FF2B5EF4-FFF2-40B4-BE49-F238E27FC236}">
                <a16:creationId xmlns:a16="http://schemas.microsoft.com/office/drawing/2014/main" id="{49766F9E-919D-40AC-AD44-D2723AB8CFC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0" t="10483" r="10551" b="10483"/>
          <a:stretch/>
        </p:blipFill>
        <p:spPr>
          <a:xfrm>
            <a:off x="35911" y="639648"/>
            <a:ext cx="1764000" cy="1764000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F95857F4-2362-42CE-89BC-E96E5542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9108505" cy="476673"/>
          </a:xfrm>
        </p:spPr>
        <p:txBody>
          <a:bodyPr>
            <a:noAutofit/>
          </a:bodyPr>
          <a:lstStyle/>
          <a:p>
            <a:r>
              <a:rPr lang="es-CL" sz="2800" dirty="0"/>
              <a:t>Tarjetas de todos los dinosaurios para imprimirlas</a:t>
            </a:r>
          </a:p>
        </p:txBody>
      </p:sp>
    </p:spTree>
    <p:extLst>
      <p:ext uri="{BB962C8B-B14F-4D97-AF65-F5344CB8AC3E}">
        <p14:creationId xmlns:p14="http://schemas.microsoft.com/office/powerpoint/2010/main" val="45761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0F66E-4057-4C3C-9785-F2677B48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3600" dirty="0"/>
              <a:t>Marcadores con códigos de barra de 3x3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2D0D8-1D86-4632-BEDA-66EBACC6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pueden generar desde el link:</a:t>
            </a:r>
          </a:p>
          <a:p>
            <a:r>
              <a:rPr lang="es-CL" dirty="0">
                <a:hlinkClick r:id="rId2"/>
              </a:rPr>
              <a:t>https://au.gmented.com/app/marker/marker.php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6926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E50FC2B-5438-426D-9960-8C7B651BA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287"/>
            <a:ext cx="1260000" cy="1260000"/>
          </a:xfrm>
          <a:prstGeom prst="rect">
            <a:avLst/>
          </a:prstGeom>
        </p:spPr>
      </p:pic>
      <p:pic>
        <p:nvPicPr>
          <p:cNvPr id="35" name="Imagen 3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65E12A2-7BA1-463A-8139-9EFAC57B2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57" y="55023"/>
            <a:ext cx="1260000" cy="1260000"/>
          </a:xfrm>
          <a:prstGeom prst="rect">
            <a:avLst/>
          </a:prstGeom>
        </p:spPr>
      </p:pic>
      <p:pic>
        <p:nvPicPr>
          <p:cNvPr id="37" name="Imagen 3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F799444-359D-465C-AE30-D1ABF4BA1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99" y="55023"/>
            <a:ext cx="1260000" cy="1260000"/>
          </a:xfrm>
          <a:prstGeom prst="rect">
            <a:avLst/>
          </a:prstGeom>
        </p:spPr>
      </p:pic>
      <p:pic>
        <p:nvPicPr>
          <p:cNvPr id="39" name="Imagen 38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EC3BC900-44B5-4CA8-8351-0D985F42C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41" y="55023"/>
            <a:ext cx="1260000" cy="1260000"/>
          </a:xfrm>
          <a:prstGeom prst="rect">
            <a:avLst/>
          </a:prstGeom>
        </p:spPr>
      </p:pic>
      <p:pic>
        <p:nvPicPr>
          <p:cNvPr id="41" name="Imagen 4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CCF0F5F-9371-4414-AB9B-670C9E2E32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25" y="55023"/>
            <a:ext cx="1260000" cy="1260000"/>
          </a:xfrm>
          <a:prstGeom prst="rect">
            <a:avLst/>
          </a:prstGeom>
        </p:spPr>
      </p:pic>
      <p:pic>
        <p:nvPicPr>
          <p:cNvPr id="43" name="Imagen 4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77C1D41-02B8-4EF9-8E9F-8F404FBFB4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44526"/>
            <a:ext cx="1260000" cy="1260000"/>
          </a:xfrm>
          <a:prstGeom prst="rect">
            <a:avLst/>
          </a:prstGeom>
        </p:spPr>
      </p:pic>
      <p:pic>
        <p:nvPicPr>
          <p:cNvPr id="45" name="Imagen 4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55598BD-63AA-4FD3-838A-9C0438E86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57" y="2344526"/>
            <a:ext cx="1260000" cy="1260000"/>
          </a:xfrm>
          <a:prstGeom prst="rect">
            <a:avLst/>
          </a:prstGeom>
        </p:spPr>
      </p:pic>
      <p:pic>
        <p:nvPicPr>
          <p:cNvPr id="47" name="Imagen 4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7657EE56-4A22-4549-BD17-1133FC2534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99" y="2344526"/>
            <a:ext cx="1260000" cy="1260000"/>
          </a:xfrm>
          <a:prstGeom prst="rect">
            <a:avLst/>
          </a:prstGeom>
        </p:spPr>
      </p:pic>
      <p:pic>
        <p:nvPicPr>
          <p:cNvPr id="49" name="Imagen 4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914F9F8-351A-4ECB-8A83-E11958FED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41" y="2344526"/>
            <a:ext cx="1260000" cy="1260000"/>
          </a:xfrm>
          <a:prstGeom prst="rect">
            <a:avLst/>
          </a:prstGeom>
        </p:spPr>
      </p:pic>
      <p:pic>
        <p:nvPicPr>
          <p:cNvPr id="51" name="Imagen 5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6A8E918-4EFE-4DA9-864C-3CAC7901AF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52" y="2344526"/>
            <a:ext cx="1260000" cy="1260000"/>
          </a:xfrm>
          <a:prstGeom prst="rect">
            <a:avLst/>
          </a:prstGeom>
        </p:spPr>
      </p:pic>
      <p:pic>
        <p:nvPicPr>
          <p:cNvPr id="53" name="Imagen 5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1114DE8-62E3-413B-BE2D-844549DE2E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50959"/>
            <a:ext cx="1260000" cy="1260000"/>
          </a:xfrm>
          <a:prstGeom prst="rect">
            <a:avLst/>
          </a:prstGeom>
        </p:spPr>
      </p:pic>
      <p:pic>
        <p:nvPicPr>
          <p:cNvPr id="55" name="Imagen 54" descr="Imagen que contiene dibujo, reloj&#10;&#10;Descripción generada automáticamente">
            <a:extLst>
              <a:ext uri="{FF2B5EF4-FFF2-40B4-BE49-F238E27FC236}">
                <a16:creationId xmlns:a16="http://schemas.microsoft.com/office/drawing/2014/main" id="{FF88B26B-5CF5-4342-BB2E-4B60AFA00F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57" y="4650959"/>
            <a:ext cx="1260000" cy="1260000"/>
          </a:xfrm>
          <a:prstGeom prst="rect">
            <a:avLst/>
          </a:prstGeom>
        </p:spPr>
      </p:pic>
      <p:pic>
        <p:nvPicPr>
          <p:cNvPr id="57" name="Imagen 5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0F9B88B-F99D-43C8-BF78-BB1F11978D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99" y="4650959"/>
            <a:ext cx="1260000" cy="1260000"/>
          </a:xfrm>
          <a:prstGeom prst="rect">
            <a:avLst/>
          </a:prstGeom>
        </p:spPr>
      </p:pic>
      <p:pic>
        <p:nvPicPr>
          <p:cNvPr id="59" name="Imagen 5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AC9CB6D-21F4-48D4-A8FA-CEF66EBAE4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41" y="4650959"/>
            <a:ext cx="1260000" cy="1260000"/>
          </a:xfrm>
          <a:prstGeom prst="rect">
            <a:avLst/>
          </a:prstGeom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0E424C64-A00C-4594-8BE0-C2E270DF9BAE}"/>
              </a:ext>
            </a:extLst>
          </p:cNvPr>
          <p:cNvSpPr txBox="1"/>
          <p:nvPr/>
        </p:nvSpPr>
        <p:spPr>
          <a:xfrm>
            <a:off x="161761" y="1370120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/>
              <a:t>1-Ankylosaurus</a:t>
            </a: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9B462C48-77D9-4E06-9351-E1DDBB404198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12" y="1625827"/>
            <a:ext cx="1260001" cy="569520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E94C2E30-CA58-4DE7-9ACF-97EDF1368A68}"/>
              </a:ext>
            </a:extLst>
          </p:cNvPr>
          <p:cNvSpPr txBox="1"/>
          <p:nvPr/>
        </p:nvSpPr>
        <p:spPr>
          <a:xfrm>
            <a:off x="1876337" y="1370120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100" dirty="0"/>
              <a:t>2-Apatosaurus</a:t>
            </a: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B0BE9A95-E1B3-4F3F-9513-45533994456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rcRect l="13586" t="1792" r="6377" b="2239"/>
          <a:stretch/>
        </p:blipFill>
        <p:spPr>
          <a:xfrm>
            <a:off x="1966450" y="1586737"/>
            <a:ext cx="999309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78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287</Words>
  <Application>Microsoft Office PowerPoint</Application>
  <PresentationFormat>Presentación en pantalla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Eras Bold ITC</vt:lpstr>
      <vt:lpstr>Gill Sans Ultra Bold</vt:lpstr>
      <vt:lpstr>Tema de Office</vt:lpstr>
      <vt:lpstr>Dibujos para hacer Marcadores</vt:lpstr>
      <vt:lpstr>Moldes para hacer Marcadores</vt:lpstr>
      <vt:lpstr>Para crear un marcador siga los siguientes pasos</vt:lpstr>
      <vt:lpstr>Cada dinosaurio tiene su propia “tarjeta marcadora” que se puede ver en el mundo real</vt:lpstr>
      <vt:lpstr>Cada dinosaurio tiene su propio “archivo marcador” que es usado por la Aplicación de Realidad Aumentada para compararlo con la “tarjeta marcadora” mientras la cámara del dispositivo (celular, tablet o notebook) se encuentra observado el mundo real</vt:lpstr>
      <vt:lpstr>Tarjetas de todos los dinosaurios para imprimirlas</vt:lpstr>
      <vt:lpstr>Marcadores con códigos de barra de 3x3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cgomezvega</dc:creator>
  <cp:lastModifiedBy>CRISTIAN GOMEZ VEGA</cp:lastModifiedBy>
  <cp:revision>41</cp:revision>
  <cp:lastPrinted>2020-03-09T07:38:52Z</cp:lastPrinted>
  <dcterms:created xsi:type="dcterms:W3CDTF">2020-03-08T17:30:44Z</dcterms:created>
  <dcterms:modified xsi:type="dcterms:W3CDTF">2020-03-09T10:42:14Z</dcterms:modified>
</cp:coreProperties>
</file>