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Open Sans ExtraBold"/>
      <p:bold r:id="rId32"/>
      <p:boldItalic r:id="rId33"/>
    </p:embeddedFont>
    <p:embeddedFont>
      <p:font typeface="Crimson Text"/>
      <p:regular r:id="rId34"/>
      <p:bold r:id="rId35"/>
      <p:italic r:id="rId36"/>
      <p:boldItalic r:id="rId37"/>
    </p:embeddedFont>
    <p:embeddedFont>
      <p:font typeface="Open Sans Ligh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OpenSansLight-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OpenSansExtraBold-boldItalic.fntdata"/><Relationship Id="rId10" Type="http://schemas.openxmlformats.org/officeDocument/2006/relationships/slide" Target="slides/slide5.xml"/><Relationship Id="rId32" Type="http://schemas.openxmlformats.org/officeDocument/2006/relationships/font" Target="fonts/OpenSansExtraBold-bold.fntdata"/><Relationship Id="rId13" Type="http://schemas.openxmlformats.org/officeDocument/2006/relationships/slide" Target="slides/slide8.xml"/><Relationship Id="rId35" Type="http://schemas.openxmlformats.org/officeDocument/2006/relationships/font" Target="fonts/CrimsonText-bold.fntdata"/><Relationship Id="rId12" Type="http://schemas.openxmlformats.org/officeDocument/2006/relationships/slide" Target="slides/slide7.xml"/><Relationship Id="rId34" Type="http://schemas.openxmlformats.org/officeDocument/2006/relationships/font" Target="fonts/CrimsonText-regular.fntdata"/><Relationship Id="rId15" Type="http://schemas.openxmlformats.org/officeDocument/2006/relationships/slide" Target="slides/slide10.xml"/><Relationship Id="rId37" Type="http://schemas.openxmlformats.org/officeDocument/2006/relationships/font" Target="fonts/CrimsonText-boldItalic.fntdata"/><Relationship Id="rId14" Type="http://schemas.openxmlformats.org/officeDocument/2006/relationships/slide" Target="slides/slide9.xml"/><Relationship Id="rId36" Type="http://schemas.openxmlformats.org/officeDocument/2006/relationships/font" Target="fonts/CrimsonText-italic.fntdata"/><Relationship Id="rId17" Type="http://schemas.openxmlformats.org/officeDocument/2006/relationships/slide" Target="slides/slide12.xml"/><Relationship Id="rId39" Type="http://schemas.openxmlformats.org/officeDocument/2006/relationships/font" Target="fonts/OpenSansLight-bold.fntdata"/><Relationship Id="rId16" Type="http://schemas.openxmlformats.org/officeDocument/2006/relationships/slide" Target="slides/slide11.xml"/><Relationship Id="rId38" Type="http://schemas.openxmlformats.org/officeDocument/2006/relationships/font" Target="fonts/OpenSans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ac53f30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3ac53f30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Welcome to our presentation on "Decoding Listening Perception from EEG Recordings."</a:t>
            </a: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We are Team 3, composed of Joshua, Colton, Jooeon, and Sangyoun.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3ac53f301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3ac53f301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3ac53f301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3ac53f301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3ac53f30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3ac53f30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3ac53f30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3ac53f30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3ac53f30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a3ac53f30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3ac53f301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3ac53f30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3ac53f301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3ac53f301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3ac53f30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3ac53f30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3ac53f30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3ac53f30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3ac53f30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3ac53f30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3ac53f30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3ac53f30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Today, we will talk about our study, starting with the Introduction, followed by an Overview, and then diving into our Methodology which includes Data preprocessing &amp; Model building. We will then share our Results, discuss Future Work, and conclude with our final thoughts.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3ac53f30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3ac53f30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a3ac53f30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a3ac53f30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a3ac53f30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a3ac53f30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3ac53f30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3ac53f30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3ac53f30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3ac53f30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We all know that talking and listening are key parts of how we connect with others. But imagine if you couldn't communicate because of a medical condition. That's the reality for people with locked-in syndrome. Our project aims to use EEG, which records brain activity, to help restore the ability to communicate, which we hope will greatly improve their lives.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3ac53f30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3ac53f30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A lot of good work has been done with brain-computer interfaces, which can help people communicate by directly linking the brain to a computer. But these usually involve surgery, which carries risks. That's why we're looking into ways to achieve this without surgery, using non-invasive methods.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3ac53f301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3ac53f30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Our approach is inspired by the latest non-invasive techniques, such as those discussed in the 2023 Nature Machine Intelligence publication by Défossez et al., which decoded perceived speech from non-invasive brain recordings.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By understanding and leveraging the similarities between brain signals for imagined and actual movement, we aim to make significant progress in non-invasive BCIs.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3ac53f30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3ac53f30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3ac53f30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3ac53f30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3ac53f30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3ac53f30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 name="Shape 9"/>
        <p:cNvGrpSpPr/>
        <p:nvPr/>
      </p:nvGrpSpPr>
      <p:grpSpPr>
        <a:xfrm>
          <a:off x="0" y="0"/>
          <a:ext cx="0" cy="0"/>
          <a:chOff x="0" y="0"/>
          <a:chExt cx="0" cy="0"/>
        </a:xfrm>
      </p:grpSpPr>
      <p:pic>
        <p:nvPicPr>
          <p:cNvPr descr="Picture 6" id="10" name="Google Shape;10;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2"/>
          <p:cNvSpPr/>
          <p:nvPr/>
        </p:nvSpPr>
        <p:spPr>
          <a:xfrm>
            <a:off x="3729625" y="0"/>
            <a:ext cx="5414400" cy="5143500"/>
          </a:xfrm>
          <a:prstGeom prst="rect">
            <a:avLst/>
          </a:prstGeom>
          <a:solidFill>
            <a:srgbClr val="F2F2F2"/>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12" name="Google Shape;12;p2"/>
          <p:cNvCxnSpPr/>
          <p:nvPr/>
        </p:nvCxnSpPr>
        <p:spPr>
          <a:xfrm>
            <a:off x="4332173" y="2808962"/>
            <a:ext cx="4265400" cy="0"/>
          </a:xfrm>
          <a:prstGeom prst="straightConnector1">
            <a:avLst/>
          </a:prstGeom>
          <a:noFill/>
          <a:ln cap="flat" cmpd="sng" w="12700">
            <a:solidFill>
              <a:srgbClr val="A5A5A5"/>
            </a:solidFill>
            <a:prstDash val="solid"/>
            <a:miter lim="800000"/>
            <a:headEnd len="sm" w="sm" type="none"/>
            <a:tailEnd len="sm" w="sm" type="none"/>
          </a:ln>
        </p:spPr>
      </p:cxnSp>
      <p:sp>
        <p:nvSpPr>
          <p:cNvPr id="13" name="Google Shape;13;p2"/>
          <p:cNvSpPr txBox="1"/>
          <p:nvPr>
            <p:ph idx="1" type="body"/>
          </p:nvPr>
        </p:nvSpPr>
        <p:spPr>
          <a:xfrm>
            <a:off x="4299347" y="1713310"/>
            <a:ext cx="4298100" cy="900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23850" lvl="4" marL="2286000" algn="l">
              <a:lnSpc>
                <a:spcPct val="90000"/>
              </a:lnSpc>
              <a:spcBef>
                <a:spcPts val="800"/>
              </a:spcBef>
              <a:spcAft>
                <a:spcPts val="0"/>
              </a:spcAft>
              <a:buClr>
                <a:srgbClr val="5D5D5D"/>
              </a:buClr>
              <a:buSzPts val="15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4" name="Google Shape;14;p2"/>
          <p:cNvSpPr txBox="1"/>
          <p:nvPr>
            <p:ph idx="2" type="body"/>
          </p:nvPr>
        </p:nvSpPr>
        <p:spPr>
          <a:xfrm>
            <a:off x="4341019" y="3020102"/>
            <a:ext cx="2452800" cy="253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1200"/>
              <a:buNone/>
              <a:defRPr b="1" sz="1200" cap="none">
                <a:solidFill>
                  <a:srgbClr val="5D5D5D"/>
                </a:solidFill>
                <a:latin typeface="Open Sans"/>
                <a:ea typeface="Open Sans"/>
                <a:cs typeface="Open Sans"/>
                <a:sym typeface="Open Sans"/>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id="15" name="Google Shape;15;p2"/>
          <p:cNvPicPr preferRelativeResize="0"/>
          <p:nvPr/>
        </p:nvPicPr>
        <p:blipFill rotWithShape="1">
          <a:blip r:embed="rId3">
            <a:alphaModFix/>
          </a:blip>
          <a:srcRect b="0" l="0" r="0" t="0"/>
          <a:stretch/>
        </p:blipFill>
        <p:spPr>
          <a:xfrm>
            <a:off x="1953407" y="1917166"/>
            <a:ext cx="1558578" cy="989752"/>
          </a:xfrm>
          <a:prstGeom prst="rect">
            <a:avLst/>
          </a:prstGeom>
          <a:noFill/>
          <a:ln>
            <a:noFill/>
          </a:ln>
        </p:spPr>
      </p:pic>
      <p:sp>
        <p:nvSpPr>
          <p:cNvPr id="16" name="Google Shape;16;p2"/>
          <p:cNvSpPr txBox="1"/>
          <p:nvPr>
            <p:ph idx="3" type="body"/>
          </p:nvPr>
        </p:nvSpPr>
        <p:spPr>
          <a:xfrm>
            <a:off x="4336418" y="3336808"/>
            <a:ext cx="4444500" cy="484500"/>
          </a:xfrm>
          <a:prstGeom prst="rect">
            <a:avLst/>
          </a:prstGeom>
          <a:noFill/>
          <a:ln>
            <a:noFill/>
          </a:ln>
        </p:spPr>
        <p:txBody>
          <a:bodyPr anchorCtr="0" anchor="t" bIns="34275" lIns="34275" spcFirstLastPara="1" rIns="34275" wrap="square" tIns="34275">
            <a:noAutofit/>
          </a:bodyPr>
          <a:lstStyle>
            <a:lvl1pPr indent="-228600" lvl="0" marL="457200" algn="l">
              <a:lnSpc>
                <a:spcPct val="100000"/>
              </a:lnSpc>
              <a:spcBef>
                <a:spcPts val="0"/>
              </a:spcBef>
              <a:spcAft>
                <a:spcPts val="0"/>
              </a:spcAft>
              <a:buClr>
                <a:srgbClr val="5D5D5D"/>
              </a:buClr>
              <a:buSzPts val="1400"/>
              <a:buNone/>
              <a:defRPr sz="1400">
                <a:solidFill>
                  <a:srgbClr val="5D5D5D"/>
                </a:solidFill>
                <a:latin typeface="Open Sans"/>
                <a:ea typeface="Open Sans"/>
                <a:cs typeface="Open Sans"/>
                <a:sym typeface="Open Sans"/>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and Photo">
  <p:cSld name="Column and Photo">
    <p:spTree>
      <p:nvGrpSpPr>
        <p:cNvPr id="94" name="Shape 94"/>
        <p:cNvGrpSpPr/>
        <p:nvPr/>
      </p:nvGrpSpPr>
      <p:grpSpPr>
        <a:xfrm>
          <a:off x="0" y="0"/>
          <a:ext cx="0" cy="0"/>
          <a:chOff x="0" y="0"/>
          <a:chExt cx="0" cy="0"/>
        </a:xfrm>
      </p:grpSpPr>
      <p:pic>
        <p:nvPicPr>
          <p:cNvPr descr="Picture 6" id="95" name="Google Shape;95;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6" name="Google Shape;96;p11"/>
          <p:cNvSpPr/>
          <p:nvPr/>
        </p:nvSpPr>
        <p:spPr>
          <a:xfrm>
            <a:off x="0" y="0"/>
            <a:ext cx="91440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97" name="Google Shape;97;p11"/>
          <p:cNvCxnSpPr/>
          <p:nvPr/>
        </p:nvCxnSpPr>
        <p:spPr>
          <a:xfrm>
            <a:off x="609803" y="1501329"/>
            <a:ext cx="2471700" cy="0"/>
          </a:xfrm>
          <a:prstGeom prst="straightConnector1">
            <a:avLst/>
          </a:prstGeom>
          <a:noFill/>
          <a:ln cap="flat" cmpd="sng" w="12700">
            <a:solidFill>
              <a:srgbClr val="A5A5A5"/>
            </a:solidFill>
            <a:prstDash val="solid"/>
            <a:miter lim="800000"/>
            <a:headEnd len="sm" w="sm" type="none"/>
            <a:tailEnd len="sm" w="sm" type="none"/>
          </a:ln>
        </p:spPr>
      </p:cxnSp>
      <p:pic>
        <p:nvPicPr>
          <p:cNvPr id="98" name="Google Shape;98;p11"/>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99" name="Google Shape;99;p11"/>
          <p:cNvSpPr/>
          <p:nvPr/>
        </p:nvSpPr>
        <p:spPr>
          <a:xfrm>
            <a:off x="3663175" y="0"/>
            <a:ext cx="5480700" cy="51435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00" name="Google Shape;100;p11"/>
          <p:cNvSpPr/>
          <p:nvPr>
            <p:ph idx="2" type="pic"/>
          </p:nvPr>
        </p:nvSpPr>
        <p:spPr>
          <a:xfrm>
            <a:off x="3663554" y="0"/>
            <a:ext cx="5480400" cy="5143500"/>
          </a:xfrm>
          <a:prstGeom prst="rect">
            <a:avLst/>
          </a:prstGeom>
          <a:noFill/>
          <a:ln>
            <a:noFill/>
          </a:ln>
        </p:spPr>
      </p:sp>
      <p:sp>
        <p:nvSpPr>
          <p:cNvPr id="101" name="Google Shape;101;p11"/>
          <p:cNvSpPr txBox="1"/>
          <p:nvPr>
            <p:ph idx="1" type="body"/>
          </p:nvPr>
        </p:nvSpPr>
        <p:spPr>
          <a:xfrm>
            <a:off x="609600" y="450056"/>
            <a:ext cx="2472000" cy="9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2" name="Google Shape;102;p11"/>
          <p:cNvSpPr txBox="1"/>
          <p:nvPr>
            <p:ph idx="3" type="body"/>
          </p:nvPr>
        </p:nvSpPr>
        <p:spPr>
          <a:xfrm>
            <a:off x="582216" y="1901429"/>
            <a:ext cx="2499300" cy="12240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3" name="Google Shape;103;p11"/>
          <p:cNvSpPr txBox="1"/>
          <p:nvPr>
            <p:ph idx="12" type="sldNum"/>
          </p:nvPr>
        </p:nvSpPr>
        <p:spPr>
          <a:xfrm>
            <a:off x="609600" y="4749711"/>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and Image">
  <p:cSld name="Column and Image">
    <p:spTree>
      <p:nvGrpSpPr>
        <p:cNvPr id="104" name="Shape 104"/>
        <p:cNvGrpSpPr/>
        <p:nvPr/>
      </p:nvGrpSpPr>
      <p:grpSpPr>
        <a:xfrm>
          <a:off x="0" y="0"/>
          <a:ext cx="0" cy="0"/>
          <a:chOff x="0" y="0"/>
          <a:chExt cx="0" cy="0"/>
        </a:xfrm>
      </p:grpSpPr>
      <p:cxnSp>
        <p:nvCxnSpPr>
          <p:cNvPr id="105" name="Google Shape;105;p12"/>
          <p:cNvCxnSpPr/>
          <p:nvPr/>
        </p:nvCxnSpPr>
        <p:spPr>
          <a:xfrm>
            <a:off x="609803" y="1501329"/>
            <a:ext cx="2471700" cy="0"/>
          </a:xfrm>
          <a:prstGeom prst="straightConnector1">
            <a:avLst/>
          </a:prstGeom>
          <a:noFill/>
          <a:ln cap="flat" cmpd="sng" w="12700">
            <a:solidFill>
              <a:srgbClr val="A5A5A5"/>
            </a:solidFill>
            <a:prstDash val="solid"/>
            <a:miter lim="800000"/>
            <a:headEnd len="sm" w="sm" type="none"/>
            <a:tailEnd len="sm" w="sm" type="none"/>
          </a:ln>
        </p:spPr>
      </p:cxnSp>
      <p:pic>
        <p:nvPicPr>
          <p:cNvPr id="106" name="Google Shape;106;p12"/>
          <p:cNvPicPr preferRelativeResize="0"/>
          <p:nvPr/>
        </p:nvPicPr>
        <p:blipFill rotWithShape="1">
          <a:blip r:embed="rId2">
            <a:alphaModFix/>
          </a:blip>
          <a:srcRect b="0" l="0" r="0" t="0"/>
          <a:stretch/>
        </p:blipFill>
        <p:spPr>
          <a:xfrm>
            <a:off x="6738588" y="4781811"/>
            <a:ext cx="2158020" cy="189716"/>
          </a:xfrm>
          <a:prstGeom prst="rect">
            <a:avLst/>
          </a:prstGeom>
          <a:noFill/>
          <a:ln>
            <a:noFill/>
          </a:ln>
        </p:spPr>
      </p:pic>
      <p:sp>
        <p:nvSpPr>
          <p:cNvPr id="107" name="Google Shape;107;p12"/>
          <p:cNvSpPr txBox="1"/>
          <p:nvPr>
            <p:ph idx="1" type="body"/>
          </p:nvPr>
        </p:nvSpPr>
        <p:spPr>
          <a:xfrm>
            <a:off x="609600" y="450056"/>
            <a:ext cx="2472000" cy="9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8" name="Google Shape;108;p12"/>
          <p:cNvSpPr txBox="1"/>
          <p:nvPr>
            <p:ph idx="2" type="body"/>
          </p:nvPr>
        </p:nvSpPr>
        <p:spPr>
          <a:xfrm>
            <a:off x="582216" y="1901428"/>
            <a:ext cx="2499300" cy="22776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9" name="Google Shape;109;p12"/>
          <p:cNvSpPr/>
          <p:nvPr>
            <p:ph idx="3" type="pic"/>
          </p:nvPr>
        </p:nvSpPr>
        <p:spPr>
          <a:xfrm>
            <a:off x="3663554" y="892969"/>
            <a:ext cx="5233200" cy="3845700"/>
          </a:xfrm>
          <a:prstGeom prst="rect">
            <a:avLst/>
          </a:prstGeom>
          <a:noFill/>
          <a:ln>
            <a:noFill/>
          </a:ln>
        </p:spPr>
      </p:sp>
      <p:sp>
        <p:nvSpPr>
          <p:cNvPr id="110" name="Google Shape;110;p12"/>
          <p:cNvSpPr txBox="1"/>
          <p:nvPr>
            <p:ph idx="12" type="sldNum"/>
          </p:nvPr>
        </p:nvSpPr>
        <p:spPr>
          <a:xfrm>
            <a:off x="607591" y="4749711"/>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Slide Photo">
  <p:cSld name="Full-Slide Photo">
    <p:spTree>
      <p:nvGrpSpPr>
        <p:cNvPr id="111" name="Shape 111"/>
        <p:cNvGrpSpPr/>
        <p:nvPr/>
      </p:nvGrpSpPr>
      <p:grpSpPr>
        <a:xfrm>
          <a:off x="0" y="0"/>
          <a:ext cx="0" cy="0"/>
          <a:chOff x="0" y="0"/>
          <a:chExt cx="0" cy="0"/>
        </a:xfrm>
      </p:grpSpPr>
      <p:sp>
        <p:nvSpPr>
          <p:cNvPr id="112" name="Google Shape;112;p13"/>
          <p:cNvSpPr/>
          <p:nvPr>
            <p:ph idx="2" type="pic"/>
          </p:nvPr>
        </p:nvSpPr>
        <p:spPr>
          <a:xfrm>
            <a:off x="0" y="0"/>
            <a:ext cx="91440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olumn Photo &amp; Text">
  <p:cSld name="3-Column Photo &amp; Text">
    <p:spTree>
      <p:nvGrpSpPr>
        <p:cNvPr id="113" name="Shape 113"/>
        <p:cNvGrpSpPr/>
        <p:nvPr/>
      </p:nvGrpSpPr>
      <p:grpSpPr>
        <a:xfrm>
          <a:off x="0" y="0"/>
          <a:ext cx="0" cy="0"/>
          <a:chOff x="0" y="0"/>
          <a:chExt cx="0" cy="0"/>
        </a:xfrm>
      </p:grpSpPr>
      <p:sp>
        <p:nvSpPr>
          <p:cNvPr id="114" name="Google Shape;114;p14"/>
          <p:cNvSpPr/>
          <p:nvPr/>
        </p:nvSpPr>
        <p:spPr>
          <a:xfrm>
            <a:off x="3139859" y="101203"/>
            <a:ext cx="2897100" cy="49464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15" name="Google Shape;115;p14"/>
          <p:cNvSpPr/>
          <p:nvPr/>
        </p:nvSpPr>
        <p:spPr>
          <a:xfrm>
            <a:off x="6138143" y="101203"/>
            <a:ext cx="2897100" cy="49464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16" name="Google Shape;116;p14"/>
          <p:cNvSpPr/>
          <p:nvPr/>
        </p:nvSpPr>
        <p:spPr>
          <a:xfrm>
            <a:off x="124848" y="101203"/>
            <a:ext cx="2913900" cy="49464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17" name="Google Shape;117;p14"/>
          <p:cNvSpPr txBox="1"/>
          <p:nvPr>
            <p:ph idx="1" type="body"/>
          </p:nvPr>
        </p:nvSpPr>
        <p:spPr>
          <a:xfrm>
            <a:off x="125016" y="101203"/>
            <a:ext cx="2913600" cy="4947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828282"/>
              </a:buClr>
              <a:buSzPts val="1500"/>
              <a:buNone/>
              <a:defRPr>
                <a:solidFill>
                  <a:srgbClr val="828282"/>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18" name="Google Shape;118;p14"/>
          <p:cNvSpPr txBox="1"/>
          <p:nvPr>
            <p:ph idx="2" type="body"/>
          </p:nvPr>
        </p:nvSpPr>
        <p:spPr>
          <a:xfrm>
            <a:off x="3139859" y="101203"/>
            <a:ext cx="2897100" cy="4947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828282"/>
              </a:buClr>
              <a:buSzPts val="1500"/>
              <a:buNone/>
              <a:defRPr>
                <a:solidFill>
                  <a:srgbClr val="828282"/>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19" name="Google Shape;119;p14"/>
          <p:cNvSpPr txBox="1"/>
          <p:nvPr>
            <p:ph idx="3" type="body"/>
          </p:nvPr>
        </p:nvSpPr>
        <p:spPr>
          <a:xfrm>
            <a:off x="6138143" y="101203"/>
            <a:ext cx="2897100" cy="4947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828282"/>
              </a:buClr>
              <a:buSzPts val="1500"/>
              <a:buNone/>
              <a:defRPr>
                <a:solidFill>
                  <a:srgbClr val="828282"/>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0" name="Shape 120"/>
        <p:cNvGrpSpPr/>
        <p:nvPr/>
      </p:nvGrpSpPr>
      <p:grpSpPr>
        <a:xfrm>
          <a:off x="0" y="0"/>
          <a:ext cx="0" cy="0"/>
          <a:chOff x="0" y="0"/>
          <a:chExt cx="0" cy="0"/>
        </a:xfrm>
      </p:grpSpPr>
      <p:sp>
        <p:nvSpPr>
          <p:cNvPr id="121" name="Google Shape;121;p15"/>
          <p:cNvSpPr txBox="1"/>
          <p:nvPr>
            <p:ph type="ctrTitle"/>
          </p:nvPr>
        </p:nvSpPr>
        <p:spPr>
          <a:xfrm>
            <a:off x="311708" y="744575"/>
            <a:ext cx="8520600" cy="2052600"/>
          </a:xfrm>
          <a:prstGeom prst="rect">
            <a:avLst/>
          </a:prstGeom>
        </p:spPr>
        <p:txBody>
          <a:bodyPr anchorCtr="0" anchor="b" bIns="34275" lIns="34275" spcFirstLastPara="1" rIns="342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2" name="Google Shape;122;p15"/>
          <p:cNvSpPr txBox="1"/>
          <p:nvPr>
            <p:ph idx="1" type="subTitle"/>
          </p:nvPr>
        </p:nvSpPr>
        <p:spPr>
          <a:xfrm>
            <a:off x="311700" y="2834125"/>
            <a:ext cx="8520600" cy="792600"/>
          </a:xfrm>
          <a:prstGeom prst="rect">
            <a:avLst/>
          </a:prstGeom>
        </p:spPr>
        <p:txBody>
          <a:bodyPr anchorCtr="0" anchor="t" bIns="34275" lIns="34275" spcFirstLastPara="1" rIns="342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800"/>
              </a:spcBef>
              <a:spcAft>
                <a:spcPts val="0"/>
              </a:spcAft>
              <a:buSzPts val="2800"/>
              <a:buNone/>
              <a:defRPr sz="2800"/>
            </a:lvl2pPr>
            <a:lvl3pPr lvl="2" rtl="0" algn="ctr">
              <a:lnSpc>
                <a:spcPct val="100000"/>
              </a:lnSpc>
              <a:spcBef>
                <a:spcPts val="800"/>
              </a:spcBef>
              <a:spcAft>
                <a:spcPts val="0"/>
              </a:spcAft>
              <a:buSzPts val="2800"/>
              <a:buNone/>
              <a:defRPr sz="2800"/>
            </a:lvl3pPr>
            <a:lvl4pPr lvl="3" rtl="0" algn="ctr">
              <a:lnSpc>
                <a:spcPct val="100000"/>
              </a:lnSpc>
              <a:spcBef>
                <a:spcPts val="800"/>
              </a:spcBef>
              <a:spcAft>
                <a:spcPts val="0"/>
              </a:spcAft>
              <a:buSzPts val="2800"/>
              <a:buNone/>
              <a:defRPr sz="2800"/>
            </a:lvl4pPr>
            <a:lvl5pPr lvl="4" rtl="0" algn="ctr">
              <a:lnSpc>
                <a:spcPct val="100000"/>
              </a:lnSpc>
              <a:spcBef>
                <a:spcPts val="800"/>
              </a:spcBef>
              <a:spcAft>
                <a:spcPts val="0"/>
              </a:spcAft>
              <a:buSzPts val="2800"/>
              <a:buNone/>
              <a:defRPr sz="2800"/>
            </a:lvl5pPr>
            <a:lvl6pPr lvl="5" rtl="0" algn="ctr">
              <a:lnSpc>
                <a:spcPct val="100000"/>
              </a:lnSpc>
              <a:spcBef>
                <a:spcPts val="800"/>
              </a:spcBef>
              <a:spcAft>
                <a:spcPts val="0"/>
              </a:spcAft>
              <a:buSzPts val="2800"/>
              <a:buNone/>
              <a:defRPr sz="2800"/>
            </a:lvl6pPr>
            <a:lvl7pPr lvl="6" rtl="0" algn="ctr">
              <a:lnSpc>
                <a:spcPct val="100000"/>
              </a:lnSpc>
              <a:spcBef>
                <a:spcPts val="800"/>
              </a:spcBef>
              <a:spcAft>
                <a:spcPts val="0"/>
              </a:spcAft>
              <a:buSzPts val="2800"/>
              <a:buNone/>
              <a:defRPr sz="2800"/>
            </a:lvl7pPr>
            <a:lvl8pPr lvl="7" rtl="0" algn="ctr">
              <a:lnSpc>
                <a:spcPct val="100000"/>
              </a:lnSpc>
              <a:spcBef>
                <a:spcPts val="800"/>
              </a:spcBef>
              <a:spcAft>
                <a:spcPts val="0"/>
              </a:spcAft>
              <a:buSzPts val="2800"/>
              <a:buNone/>
              <a:defRPr sz="2800"/>
            </a:lvl8pPr>
            <a:lvl9pPr lvl="8" rtl="0" algn="ctr">
              <a:lnSpc>
                <a:spcPct val="100000"/>
              </a:lnSpc>
              <a:spcBef>
                <a:spcPts val="800"/>
              </a:spcBef>
              <a:spcAft>
                <a:spcPts val="0"/>
              </a:spcAft>
              <a:buSzPts val="2800"/>
              <a:buNone/>
              <a:defRPr sz="2800"/>
            </a:lvl9pPr>
          </a:lstStyle>
          <a:p/>
        </p:txBody>
      </p:sp>
      <p:sp>
        <p:nvSpPr>
          <p:cNvPr id="123" name="Google Shape;123;p15"/>
          <p:cNvSpPr txBox="1"/>
          <p:nvPr>
            <p:ph idx="12" type="sldNum"/>
          </p:nvPr>
        </p:nvSpPr>
        <p:spPr>
          <a:xfrm>
            <a:off x="8472458" y="4663217"/>
            <a:ext cx="548700" cy="207900"/>
          </a:xfrm>
          <a:prstGeom prst="rect">
            <a:avLst/>
          </a:prstGeom>
        </p:spPr>
        <p:txBody>
          <a:bodyPr anchorCtr="0" anchor="ctr" bIns="34275" lIns="34275" spcFirstLastPara="1" rIns="34275" wrap="square" tIns="3427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17" name="Shape 17"/>
        <p:cNvGrpSpPr/>
        <p:nvPr/>
      </p:nvGrpSpPr>
      <p:grpSpPr>
        <a:xfrm>
          <a:off x="0" y="0"/>
          <a:ext cx="0" cy="0"/>
          <a:chOff x="0" y="0"/>
          <a:chExt cx="0" cy="0"/>
        </a:xfrm>
      </p:grpSpPr>
      <p:pic>
        <p:nvPicPr>
          <p:cNvPr descr="Picture 6" id="18" name="Google Shape;18;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 name="Google Shape;19;p3"/>
          <p:cNvSpPr/>
          <p:nvPr/>
        </p:nvSpPr>
        <p:spPr>
          <a:xfrm>
            <a:off x="441542" y="441543"/>
            <a:ext cx="8260800" cy="4260300"/>
          </a:xfrm>
          <a:prstGeom prst="rect">
            <a:avLst/>
          </a:prstGeom>
          <a:solidFill>
            <a:srgbClr val="F2F2F2"/>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0" name="Google Shape;20;p3"/>
          <p:cNvCxnSpPr/>
          <p:nvPr/>
        </p:nvCxnSpPr>
        <p:spPr>
          <a:xfrm>
            <a:off x="1318364" y="1526845"/>
            <a:ext cx="6403800" cy="0"/>
          </a:xfrm>
          <a:prstGeom prst="straightConnector1">
            <a:avLst/>
          </a:prstGeom>
          <a:noFill/>
          <a:ln cap="flat" cmpd="sng" w="12700">
            <a:solidFill>
              <a:srgbClr val="A5A5A5"/>
            </a:solidFill>
            <a:prstDash val="solid"/>
            <a:miter lim="800000"/>
            <a:headEnd len="sm" w="sm" type="none"/>
            <a:tailEnd len="sm" w="sm" type="none"/>
          </a:ln>
        </p:spPr>
      </p:cxnSp>
      <p:sp>
        <p:nvSpPr>
          <p:cNvPr id="21" name="Google Shape;21;p3"/>
          <p:cNvSpPr txBox="1"/>
          <p:nvPr>
            <p:ph idx="1" type="body"/>
          </p:nvPr>
        </p:nvSpPr>
        <p:spPr>
          <a:xfrm>
            <a:off x="1290638" y="1828800"/>
            <a:ext cx="6431700" cy="2102700"/>
          </a:xfrm>
          <a:prstGeom prst="rect">
            <a:avLst/>
          </a:prstGeom>
          <a:noFill/>
          <a:ln>
            <a:noFill/>
          </a:ln>
        </p:spPr>
        <p:txBody>
          <a:bodyPr anchorCtr="0" anchor="t" bIns="34275" lIns="34275" spcFirstLastPara="1" rIns="34275" wrap="square" tIns="34275">
            <a:normAutofit/>
          </a:bodyPr>
          <a:lstStyle>
            <a:lvl1pPr indent="-342900" lvl="0" marL="457200" algn="l">
              <a:lnSpc>
                <a:spcPct val="150000"/>
              </a:lnSpc>
              <a:spcBef>
                <a:spcPts val="0"/>
              </a:spcBef>
              <a:spcAft>
                <a:spcPts val="0"/>
              </a:spcAft>
              <a:buClr>
                <a:srgbClr val="5D5D5D"/>
              </a:buClr>
              <a:buSzPts val="1800"/>
              <a:buFont typeface="Open Sans ExtraBold"/>
              <a:buAutoNum type="arabicPeriod"/>
              <a:defRPr sz="1800">
                <a:solidFill>
                  <a:srgbClr val="5D5D5D"/>
                </a:solidFill>
                <a:latin typeface="Open Sans"/>
                <a:ea typeface="Open Sans"/>
                <a:cs typeface="Open Sans"/>
                <a:sym typeface="Open Sans"/>
              </a:defRPr>
            </a:lvl1pPr>
            <a:lvl2pPr indent="-342900" lvl="1" marL="9144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2pPr>
            <a:lvl3pPr indent="-342900" lvl="2" marL="13716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3pPr>
            <a:lvl4pPr indent="-342900" lvl="3" marL="18288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4pPr>
            <a:lvl5pPr indent="-342900" lvl="4" marL="22860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2" name="Google Shape;22;p3"/>
          <p:cNvSpPr txBox="1"/>
          <p:nvPr/>
        </p:nvSpPr>
        <p:spPr>
          <a:xfrm>
            <a:off x="1365338" y="915710"/>
            <a:ext cx="4412400" cy="484800"/>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5D5D5D"/>
              </a:buClr>
              <a:buSzPts val="2700"/>
              <a:buFont typeface="Open Sans Light"/>
              <a:buNone/>
            </a:pPr>
            <a:r>
              <a:rPr b="0" i="0" lang="en" sz="2700" u="none" cap="none" strike="noStrike">
                <a:solidFill>
                  <a:srgbClr val="5D5D5D"/>
                </a:solidFill>
                <a:latin typeface="Open Sans Light"/>
                <a:ea typeface="Open Sans Light"/>
                <a:cs typeface="Open Sans Light"/>
                <a:sym typeface="Open Sans Light"/>
              </a:rPr>
              <a:t>Agenda</a:t>
            </a:r>
            <a:endParaRPr b="0" i="0" sz="2700" u="none" cap="none" strike="noStrike">
              <a:solidFill>
                <a:srgbClr val="5D5D5D"/>
              </a:solidFill>
              <a:latin typeface="Open Sans Light"/>
              <a:ea typeface="Open Sans Light"/>
              <a:cs typeface="Open Sans Light"/>
              <a:sym typeface="Open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23" name="Shape 23"/>
        <p:cNvGrpSpPr/>
        <p:nvPr/>
      </p:nvGrpSpPr>
      <p:grpSpPr>
        <a:xfrm>
          <a:off x="0" y="0"/>
          <a:ext cx="0" cy="0"/>
          <a:chOff x="0" y="0"/>
          <a:chExt cx="0" cy="0"/>
        </a:xfrm>
      </p:grpSpPr>
      <p:pic>
        <p:nvPicPr>
          <p:cNvPr descr="Picture 6" id="24" name="Google Shape;24;p4"/>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25" name="Google Shape;25;p4"/>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26" name="Google Shape;26;p4"/>
          <p:cNvSpPr txBox="1"/>
          <p:nvPr>
            <p:ph idx="1" type="body"/>
          </p:nvPr>
        </p:nvSpPr>
        <p:spPr>
          <a:xfrm>
            <a:off x="2365772" y="2283619"/>
            <a:ext cx="4412400" cy="576300"/>
          </a:xfrm>
          <a:prstGeom prst="rect">
            <a:avLst/>
          </a:prstGeom>
          <a:noFill/>
          <a:ln>
            <a:noFill/>
          </a:ln>
        </p:spPr>
        <p:txBody>
          <a:bodyPr anchorCtr="0" anchor="ctr" bIns="34275" lIns="34275" spcFirstLastPara="1" rIns="34275" wrap="square" tIns="34275">
            <a:noAutofit/>
          </a:bodyPr>
          <a:lstStyle>
            <a:lvl1pPr indent="-228600" lvl="0" marL="457200" algn="ctr">
              <a:lnSpc>
                <a:spcPct val="100000"/>
              </a:lnSpc>
              <a:spcBef>
                <a:spcPts val="0"/>
              </a:spcBef>
              <a:spcAft>
                <a:spcPts val="0"/>
              </a:spcAft>
              <a:buClr>
                <a:schemeClr val="lt1"/>
              </a:buClr>
              <a:buSzPts val="3300"/>
              <a:buNone/>
              <a:defRPr sz="3300">
                <a:solidFill>
                  <a:schemeClr val="lt1"/>
                </a:solidFill>
              </a:defRPr>
            </a:lvl1pPr>
            <a:lvl2pPr indent="-438150" lvl="1" marL="914400" algn="l">
              <a:lnSpc>
                <a:spcPct val="90000"/>
              </a:lnSpc>
              <a:spcBef>
                <a:spcPts val="800"/>
              </a:spcBef>
              <a:spcAft>
                <a:spcPts val="0"/>
              </a:spcAft>
              <a:buClr>
                <a:srgbClr val="5D5D5D"/>
              </a:buClr>
              <a:buSzPts val="3300"/>
              <a:buChar char="•"/>
              <a:defRPr sz="3300"/>
            </a:lvl2pPr>
            <a:lvl3pPr indent="-438150" lvl="2" marL="1371600" algn="l">
              <a:lnSpc>
                <a:spcPct val="90000"/>
              </a:lnSpc>
              <a:spcBef>
                <a:spcPts val="800"/>
              </a:spcBef>
              <a:spcAft>
                <a:spcPts val="0"/>
              </a:spcAft>
              <a:buClr>
                <a:srgbClr val="5D5D5D"/>
              </a:buClr>
              <a:buSzPts val="3300"/>
              <a:buChar char="•"/>
              <a:defRPr sz="3300"/>
            </a:lvl3pPr>
            <a:lvl4pPr indent="-438150" lvl="3" marL="1828800" algn="l">
              <a:lnSpc>
                <a:spcPct val="90000"/>
              </a:lnSpc>
              <a:spcBef>
                <a:spcPts val="800"/>
              </a:spcBef>
              <a:spcAft>
                <a:spcPts val="0"/>
              </a:spcAft>
              <a:buClr>
                <a:srgbClr val="5D5D5D"/>
              </a:buClr>
              <a:buSzPts val="3300"/>
              <a:buChar char="•"/>
              <a:defRPr sz="3300"/>
            </a:lvl4pPr>
            <a:lvl5pPr indent="-438150" lvl="4" marL="2286000" algn="l">
              <a:lnSpc>
                <a:spcPct val="90000"/>
              </a:lnSpc>
              <a:spcBef>
                <a:spcPts val="800"/>
              </a:spcBef>
              <a:spcAft>
                <a:spcPts val="0"/>
              </a:spcAft>
              <a:buClr>
                <a:srgbClr val="5D5D5D"/>
              </a:buClr>
              <a:buSzPts val="3300"/>
              <a:buChar char="•"/>
              <a:defRPr sz="33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Headline">
  <p:cSld name="Text with Headline">
    <p:spTree>
      <p:nvGrpSpPr>
        <p:cNvPr id="27" name="Shape 27"/>
        <p:cNvGrpSpPr/>
        <p:nvPr/>
      </p:nvGrpSpPr>
      <p:grpSpPr>
        <a:xfrm>
          <a:off x="0" y="0"/>
          <a:ext cx="0" cy="0"/>
          <a:chOff x="0" y="0"/>
          <a:chExt cx="0" cy="0"/>
        </a:xfrm>
      </p:grpSpPr>
      <p:pic>
        <p:nvPicPr>
          <p:cNvPr descr="Picture 6" id="28" name="Google Shape;28;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5"/>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0" name="Google Shape;30;p5"/>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31" name="Google Shape;31;p5"/>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32" name="Google Shape;32;p5"/>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33" name="Google Shape;33;p5"/>
          <p:cNvSpPr txBox="1"/>
          <p:nvPr>
            <p:ph idx="2" type="body"/>
          </p:nvPr>
        </p:nvSpPr>
        <p:spPr>
          <a:xfrm>
            <a:off x="1759744" y="2311003"/>
            <a:ext cx="5060100" cy="12240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34" name="Google Shape;34;p5"/>
          <p:cNvSpPr txBox="1"/>
          <p:nvPr>
            <p:ph idx="3" type="body"/>
          </p:nvPr>
        </p:nvSpPr>
        <p:spPr>
          <a:xfrm>
            <a:off x="1759744" y="1901429"/>
            <a:ext cx="4979100" cy="3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b="1">
                <a:solidFill>
                  <a:srgbClr val="5D5D5D"/>
                </a:solidFill>
                <a:latin typeface="Open Sans"/>
                <a:ea typeface="Open Sans"/>
                <a:cs typeface="Open Sans"/>
                <a:sym typeface="Open Sans"/>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35" name="Google Shape;35;p5"/>
          <p:cNvSpPr txBox="1"/>
          <p:nvPr>
            <p:ph idx="12" type="sldNum"/>
          </p:nvPr>
        </p:nvSpPr>
        <p:spPr>
          <a:xfrm>
            <a:off x="1759744" y="4738532"/>
            <a:ext cx="262800" cy="253800"/>
          </a:xfrm>
          <a:prstGeom prst="rect">
            <a:avLst/>
          </a:prstGeom>
          <a:noFill/>
          <a:ln>
            <a:noFill/>
          </a:ln>
        </p:spPr>
        <p:txBody>
          <a:bodyPr anchorCtr="0" anchor="ctr" bIns="34275" lIns="34275" spcFirstLastPara="1" rIns="34275" wrap="square" tIns="34275">
            <a:spAutoFit/>
          </a:bodyPr>
          <a:lstStyle>
            <a:lvl1pPr indent="0" lvl="0"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
  <p:cSld name="Two-Column">
    <p:spTree>
      <p:nvGrpSpPr>
        <p:cNvPr id="36" name="Shape 36"/>
        <p:cNvGrpSpPr/>
        <p:nvPr/>
      </p:nvGrpSpPr>
      <p:grpSpPr>
        <a:xfrm>
          <a:off x="0" y="0"/>
          <a:ext cx="0" cy="0"/>
          <a:chOff x="0" y="0"/>
          <a:chExt cx="0" cy="0"/>
        </a:xfrm>
      </p:grpSpPr>
      <p:pic>
        <p:nvPicPr>
          <p:cNvPr descr="Picture 6" id="37" name="Google Shape;37;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8" name="Google Shape;38;p6"/>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 name="Google Shape;39;p6"/>
          <p:cNvSpPr txBox="1"/>
          <p:nvPr>
            <p:ph idx="1" type="body"/>
          </p:nvPr>
        </p:nvSpPr>
        <p:spPr>
          <a:xfrm>
            <a:off x="1759744" y="2233613"/>
            <a:ext cx="3217200" cy="16848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cxnSp>
        <p:nvCxnSpPr>
          <p:cNvPr id="40" name="Google Shape;40;p6"/>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41" name="Google Shape;41;p6"/>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cxnSp>
        <p:nvCxnSpPr>
          <p:cNvPr id="42" name="Google Shape;42;p6"/>
          <p:cNvCxnSpPr/>
          <p:nvPr/>
        </p:nvCxnSpPr>
        <p:spPr>
          <a:xfrm flipH="1">
            <a:off x="5146249" y="1968332"/>
            <a:ext cx="27000" cy="1950000"/>
          </a:xfrm>
          <a:prstGeom prst="straightConnector1">
            <a:avLst/>
          </a:prstGeom>
          <a:noFill/>
          <a:ln cap="flat" cmpd="sng" w="19050">
            <a:solidFill>
              <a:srgbClr val="7F7F7F">
                <a:alpha val="20000"/>
              </a:srgbClr>
            </a:solidFill>
            <a:prstDash val="solid"/>
            <a:miter lim="8000"/>
            <a:headEnd len="sm" w="sm" type="none"/>
            <a:tailEnd len="sm" w="sm" type="none"/>
          </a:ln>
        </p:spPr>
      </p:cxnSp>
      <p:sp>
        <p:nvSpPr>
          <p:cNvPr id="43" name="Google Shape;43;p6"/>
          <p:cNvSpPr txBox="1"/>
          <p:nvPr>
            <p:ph idx="2"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44" name="Google Shape;44;p6"/>
          <p:cNvSpPr txBox="1"/>
          <p:nvPr>
            <p:ph idx="3" type="body"/>
          </p:nvPr>
        </p:nvSpPr>
        <p:spPr>
          <a:xfrm>
            <a:off x="1759743" y="1901429"/>
            <a:ext cx="3216600" cy="3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b="1">
                <a:solidFill>
                  <a:srgbClr val="5D5D5D"/>
                </a:solidFill>
                <a:latin typeface="Open Sans"/>
                <a:ea typeface="Open Sans"/>
                <a:cs typeface="Open Sans"/>
                <a:sym typeface="Open Sans"/>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45" name="Google Shape;45;p6"/>
          <p:cNvSpPr txBox="1"/>
          <p:nvPr>
            <p:ph idx="4" type="body"/>
          </p:nvPr>
        </p:nvSpPr>
        <p:spPr>
          <a:xfrm>
            <a:off x="5451790" y="1901429"/>
            <a:ext cx="3216600" cy="3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b="1">
                <a:solidFill>
                  <a:srgbClr val="5D5D5D"/>
                </a:solidFill>
                <a:latin typeface="Open Sans"/>
                <a:ea typeface="Open Sans"/>
                <a:cs typeface="Open Sans"/>
                <a:sym typeface="Open Sans"/>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46" name="Google Shape;46;p6"/>
          <p:cNvSpPr txBox="1"/>
          <p:nvPr>
            <p:ph idx="5" type="body"/>
          </p:nvPr>
        </p:nvSpPr>
        <p:spPr>
          <a:xfrm>
            <a:off x="5454074" y="2231231"/>
            <a:ext cx="3217200" cy="16848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47" name="Google Shape;47;p6"/>
          <p:cNvSpPr txBox="1"/>
          <p:nvPr>
            <p:ph idx="12" type="sldNum"/>
          </p:nvPr>
        </p:nvSpPr>
        <p:spPr>
          <a:xfrm>
            <a:off x="1760374" y="4738688"/>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8" name="Shape 48"/>
        <p:cNvGrpSpPr/>
        <p:nvPr/>
      </p:nvGrpSpPr>
      <p:grpSpPr>
        <a:xfrm>
          <a:off x="0" y="0"/>
          <a:ext cx="0" cy="0"/>
          <a:chOff x="0" y="0"/>
          <a:chExt cx="0" cy="0"/>
        </a:xfrm>
      </p:grpSpPr>
      <p:pic>
        <p:nvPicPr>
          <p:cNvPr descr="Picture 6" id="49" name="Google Shape;49;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0" name="Google Shape;50;p7"/>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51" name="Google Shape;51;p7"/>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52" name="Google Shape;52;p7"/>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53" name="Google Shape;53;p7"/>
          <p:cNvSpPr/>
          <p:nvPr/>
        </p:nvSpPr>
        <p:spPr>
          <a:xfrm>
            <a:off x="1759908" y="1947715"/>
            <a:ext cx="294900" cy="6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A5A5A5"/>
              </a:buClr>
              <a:buSzPts val="4100"/>
              <a:buFont typeface="Crimson Text"/>
              <a:buNone/>
            </a:pPr>
            <a:r>
              <a:rPr b="0" i="0" lang="en" sz="4100" u="none" cap="none" strike="noStrike">
                <a:solidFill>
                  <a:srgbClr val="A5A5A5"/>
                </a:solidFill>
                <a:latin typeface="Crimson Text"/>
                <a:ea typeface="Crimson Text"/>
                <a:cs typeface="Crimson Text"/>
                <a:sym typeface="Crimson Text"/>
              </a:rPr>
              <a:t>“</a:t>
            </a:r>
            <a:endParaRPr b="0" i="0" sz="4100" u="none" cap="none" strike="noStrike">
              <a:solidFill>
                <a:srgbClr val="A5A5A5"/>
              </a:solidFill>
              <a:latin typeface="Crimson Text"/>
              <a:ea typeface="Crimson Text"/>
              <a:cs typeface="Crimson Text"/>
              <a:sym typeface="Crimson Text"/>
            </a:endParaRPr>
          </a:p>
        </p:txBody>
      </p:sp>
      <p:sp>
        <p:nvSpPr>
          <p:cNvPr id="54" name="Google Shape;54;p7"/>
          <p:cNvSpPr/>
          <p:nvPr>
            <p:ph idx="2" type="pic"/>
          </p:nvPr>
        </p:nvSpPr>
        <p:spPr>
          <a:xfrm rot="429228">
            <a:off x="6536402" y="1187067"/>
            <a:ext cx="1999465" cy="3131443"/>
          </a:xfrm>
          <a:prstGeom prst="rect">
            <a:avLst/>
          </a:prstGeom>
          <a:noFill/>
          <a:ln>
            <a:noFill/>
          </a:ln>
        </p:spPr>
      </p:sp>
      <p:sp>
        <p:nvSpPr>
          <p:cNvPr id="55" name="Google Shape;55;p7"/>
          <p:cNvSpPr txBox="1"/>
          <p:nvPr>
            <p:ph idx="1" type="body"/>
          </p:nvPr>
        </p:nvSpPr>
        <p:spPr>
          <a:xfrm>
            <a:off x="2007075" y="4025561"/>
            <a:ext cx="3309900" cy="277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1400"/>
              <a:buNone/>
              <a:defRPr sz="1400" cap="none">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56" name="Google Shape;56;p7"/>
          <p:cNvSpPr txBox="1"/>
          <p:nvPr>
            <p:ph idx="3" type="body"/>
          </p:nvPr>
        </p:nvSpPr>
        <p:spPr>
          <a:xfrm>
            <a:off x="2007394" y="2084785"/>
            <a:ext cx="3964800" cy="1662000"/>
          </a:xfrm>
          <a:prstGeom prst="rect">
            <a:avLst/>
          </a:prstGeom>
          <a:noFill/>
          <a:ln>
            <a:noFill/>
          </a:ln>
        </p:spPr>
        <p:txBody>
          <a:bodyPr anchorCtr="0" anchor="t" bIns="34275" lIns="34275" spcFirstLastPara="1" rIns="34275" wrap="square" tIns="34275">
            <a:noAutofit/>
          </a:bodyPr>
          <a:lstStyle>
            <a:lvl1pPr indent="-228600" lvl="0" marL="457200" algn="l">
              <a:lnSpc>
                <a:spcPct val="90000"/>
              </a:lnSpc>
              <a:spcBef>
                <a:spcPts val="800"/>
              </a:spcBef>
              <a:spcAft>
                <a:spcPts val="0"/>
              </a:spcAft>
              <a:buClr>
                <a:srgbClr val="5D5D5D"/>
              </a:buClr>
              <a:buSzPts val="1800"/>
              <a:buNone/>
              <a:defRPr sz="1800">
                <a:solidFill>
                  <a:srgbClr val="5D5D5D"/>
                </a:solidFill>
              </a:defRPr>
            </a:lvl1pPr>
            <a:lvl2pPr indent="-342900" lvl="1" marL="914400" algn="l">
              <a:lnSpc>
                <a:spcPct val="90000"/>
              </a:lnSpc>
              <a:spcBef>
                <a:spcPts val="800"/>
              </a:spcBef>
              <a:spcAft>
                <a:spcPts val="0"/>
              </a:spcAft>
              <a:buClr>
                <a:srgbClr val="828282"/>
              </a:buClr>
              <a:buSzPts val="1800"/>
              <a:buChar char="•"/>
              <a:defRPr sz="1800">
                <a:solidFill>
                  <a:srgbClr val="828282"/>
                </a:solidFill>
              </a:defRPr>
            </a:lvl2pPr>
            <a:lvl3pPr indent="-342900" lvl="2" marL="1371600" algn="l">
              <a:lnSpc>
                <a:spcPct val="90000"/>
              </a:lnSpc>
              <a:spcBef>
                <a:spcPts val="800"/>
              </a:spcBef>
              <a:spcAft>
                <a:spcPts val="0"/>
              </a:spcAft>
              <a:buClr>
                <a:srgbClr val="828282"/>
              </a:buClr>
              <a:buSzPts val="1800"/>
              <a:buChar char="•"/>
              <a:defRPr sz="1800">
                <a:solidFill>
                  <a:srgbClr val="828282"/>
                </a:solidFill>
              </a:defRPr>
            </a:lvl3pPr>
            <a:lvl4pPr indent="-342900" lvl="3" marL="1828800" algn="l">
              <a:lnSpc>
                <a:spcPct val="90000"/>
              </a:lnSpc>
              <a:spcBef>
                <a:spcPts val="800"/>
              </a:spcBef>
              <a:spcAft>
                <a:spcPts val="0"/>
              </a:spcAft>
              <a:buClr>
                <a:srgbClr val="828282"/>
              </a:buClr>
              <a:buSzPts val="1800"/>
              <a:buChar char="•"/>
              <a:defRPr sz="1800">
                <a:solidFill>
                  <a:srgbClr val="828282"/>
                </a:solidFill>
              </a:defRPr>
            </a:lvl4pPr>
            <a:lvl5pPr indent="-342900" lvl="4" marL="2286000" algn="l">
              <a:lnSpc>
                <a:spcPct val="90000"/>
              </a:lnSpc>
              <a:spcBef>
                <a:spcPts val="800"/>
              </a:spcBef>
              <a:spcAft>
                <a:spcPts val="0"/>
              </a:spcAft>
              <a:buClr>
                <a:srgbClr val="828282"/>
              </a:buClr>
              <a:buSzPts val="1800"/>
              <a:buChar char="•"/>
              <a:defRPr sz="1800">
                <a:solidFill>
                  <a:srgbClr val="828282"/>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57" name="Google Shape;57;p7"/>
          <p:cNvSpPr txBox="1"/>
          <p:nvPr>
            <p:ph idx="4"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58" name="Google Shape;58;p7"/>
          <p:cNvSpPr txBox="1"/>
          <p:nvPr>
            <p:ph idx="12" type="sldNum"/>
          </p:nvPr>
        </p:nvSpPr>
        <p:spPr>
          <a:xfrm>
            <a:off x="1744264" y="4749711"/>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59" name="Shape 59"/>
        <p:cNvGrpSpPr/>
        <p:nvPr/>
      </p:nvGrpSpPr>
      <p:grpSpPr>
        <a:xfrm>
          <a:off x="0" y="0"/>
          <a:ext cx="0" cy="0"/>
          <a:chOff x="0" y="0"/>
          <a:chExt cx="0" cy="0"/>
        </a:xfrm>
      </p:grpSpPr>
      <p:pic>
        <p:nvPicPr>
          <p:cNvPr descr="Picture 6" id="60" name="Google Shape;60;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1" name="Google Shape;61;p8"/>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62" name="Google Shape;62;p8"/>
          <p:cNvSpPr txBox="1"/>
          <p:nvPr>
            <p:ph idx="12" type="sldNum"/>
          </p:nvPr>
        </p:nvSpPr>
        <p:spPr>
          <a:xfrm>
            <a:off x="1751676" y="4746371"/>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63" name="Google Shape;63;p8"/>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64" name="Google Shape;64;p8"/>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65" name="Google Shape;65;p8"/>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6" name="Google Shape;66;p8"/>
          <p:cNvSpPr txBox="1"/>
          <p:nvPr>
            <p:ph idx="2" type="body"/>
          </p:nvPr>
        </p:nvSpPr>
        <p:spPr>
          <a:xfrm>
            <a:off x="1795463" y="1901428"/>
            <a:ext cx="5112600" cy="2300400"/>
          </a:xfrm>
          <a:prstGeom prst="rect">
            <a:avLst/>
          </a:prstGeom>
          <a:noFill/>
          <a:ln>
            <a:noFill/>
          </a:ln>
        </p:spPr>
        <p:txBody>
          <a:bodyPr anchorCtr="0" anchor="t" bIns="34275" lIns="34275" spcFirstLastPara="1" rIns="34275" wrap="square" tIns="34275">
            <a:normAutofit/>
          </a:bodyPr>
          <a:lstStyle>
            <a:lvl1pPr indent="-323850" lvl="0" marL="457200" algn="l">
              <a:lnSpc>
                <a:spcPct val="100000"/>
              </a:lnSpc>
              <a:spcBef>
                <a:spcPts val="0"/>
              </a:spcBef>
              <a:spcAft>
                <a:spcPts val="0"/>
              </a:spcAft>
              <a:buClr>
                <a:srgbClr val="5D5D5D"/>
              </a:buClr>
              <a:buSzPts val="1500"/>
              <a:buChar char="•"/>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7" name="Google Shape;67;p8"/>
          <p:cNvSpPr txBox="1"/>
          <p:nvPr>
            <p:ph idx="3" type="body"/>
          </p:nvPr>
        </p:nvSpPr>
        <p:spPr>
          <a:xfrm>
            <a:off x="2031206" y="4756547"/>
            <a:ext cx="4326000" cy="2073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7F7F7F"/>
              </a:buClr>
              <a:buSzPts val="900"/>
              <a:buNone/>
              <a:defRPr i="1" sz="900">
                <a:solidFill>
                  <a:srgbClr val="7F7F7F"/>
                </a:solidFill>
                <a:latin typeface="Calibri"/>
                <a:ea typeface="Calibri"/>
                <a:cs typeface="Calibri"/>
                <a:sym typeface="Calibri"/>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all-Out">
    <p:spTree>
      <p:nvGrpSpPr>
        <p:cNvPr id="68" name="Shape 68"/>
        <p:cNvGrpSpPr/>
        <p:nvPr/>
      </p:nvGrpSpPr>
      <p:grpSpPr>
        <a:xfrm>
          <a:off x="0" y="0"/>
          <a:ext cx="0" cy="0"/>
          <a:chOff x="0" y="0"/>
          <a:chExt cx="0" cy="0"/>
        </a:xfrm>
      </p:grpSpPr>
      <p:pic>
        <p:nvPicPr>
          <p:cNvPr descr="Picture 6" id="69" name="Google Shape;69;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0" name="Google Shape;70;p9"/>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71" name="Google Shape;71;p9"/>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72" name="Google Shape;72;p9"/>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cxnSp>
        <p:nvCxnSpPr>
          <p:cNvPr id="73" name="Google Shape;73;p9"/>
          <p:cNvCxnSpPr/>
          <p:nvPr/>
        </p:nvCxnSpPr>
        <p:spPr>
          <a:xfrm>
            <a:off x="1787014" y="2542278"/>
            <a:ext cx="6902100" cy="0"/>
          </a:xfrm>
          <a:prstGeom prst="straightConnector1">
            <a:avLst/>
          </a:prstGeom>
          <a:noFill/>
          <a:ln cap="flat" cmpd="sng" w="19050">
            <a:solidFill>
              <a:srgbClr val="7F7F7F">
                <a:alpha val="20000"/>
              </a:srgbClr>
            </a:solidFill>
            <a:prstDash val="solid"/>
            <a:miter lim="8000"/>
            <a:headEnd len="sm" w="sm" type="none"/>
            <a:tailEnd len="sm" w="sm" type="none"/>
          </a:ln>
        </p:spPr>
      </p:cxnSp>
      <p:cxnSp>
        <p:nvCxnSpPr>
          <p:cNvPr id="74" name="Google Shape;74;p9"/>
          <p:cNvCxnSpPr/>
          <p:nvPr/>
        </p:nvCxnSpPr>
        <p:spPr>
          <a:xfrm>
            <a:off x="1787014" y="3506801"/>
            <a:ext cx="6902100" cy="0"/>
          </a:xfrm>
          <a:prstGeom prst="straightConnector1">
            <a:avLst/>
          </a:prstGeom>
          <a:noFill/>
          <a:ln cap="flat" cmpd="sng" w="19050">
            <a:solidFill>
              <a:srgbClr val="7F7F7F">
                <a:alpha val="20000"/>
              </a:srgbClr>
            </a:solidFill>
            <a:prstDash val="solid"/>
            <a:miter lim="8000"/>
            <a:headEnd len="sm" w="sm" type="none"/>
            <a:tailEnd len="sm" w="sm" type="none"/>
          </a:ln>
        </p:spPr>
      </p:cxnSp>
      <p:cxnSp>
        <p:nvCxnSpPr>
          <p:cNvPr id="75" name="Google Shape;75;p9"/>
          <p:cNvCxnSpPr/>
          <p:nvPr/>
        </p:nvCxnSpPr>
        <p:spPr>
          <a:xfrm>
            <a:off x="1787014" y="4513141"/>
            <a:ext cx="6902100" cy="0"/>
          </a:xfrm>
          <a:prstGeom prst="straightConnector1">
            <a:avLst/>
          </a:prstGeom>
          <a:noFill/>
          <a:ln cap="flat" cmpd="sng" w="19050">
            <a:solidFill>
              <a:srgbClr val="7F7F7F">
                <a:alpha val="20000"/>
              </a:srgbClr>
            </a:solidFill>
            <a:prstDash val="solid"/>
            <a:miter lim="8000"/>
            <a:headEnd len="sm" w="sm" type="none"/>
            <a:tailEnd len="sm" w="sm" type="none"/>
          </a:ln>
        </p:spPr>
      </p:cxnSp>
      <p:sp>
        <p:nvSpPr>
          <p:cNvPr id="76" name="Google Shape;76;p9"/>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7" name="Google Shape;77;p9"/>
          <p:cNvSpPr txBox="1"/>
          <p:nvPr>
            <p:ph idx="2" type="body"/>
          </p:nvPr>
        </p:nvSpPr>
        <p:spPr>
          <a:xfrm>
            <a:off x="1843088" y="1784003"/>
            <a:ext cx="1127400" cy="692400"/>
          </a:xfrm>
          <a:prstGeom prst="rect">
            <a:avLst/>
          </a:prstGeom>
          <a:noFill/>
          <a:ln>
            <a:noFill/>
          </a:ln>
        </p:spPr>
        <p:txBody>
          <a:bodyPr anchorCtr="0" anchor="b" bIns="34275" lIns="34275" spcFirstLastPara="1" rIns="34275" wrap="square" tIns="34275">
            <a:spAutoFit/>
          </a:bodyPr>
          <a:lstStyle>
            <a:lvl1pPr indent="-228600" lvl="0" marL="457200" algn="r">
              <a:lnSpc>
                <a:spcPct val="100000"/>
              </a:lnSpc>
              <a:spcBef>
                <a:spcPts val="0"/>
              </a:spcBef>
              <a:spcAft>
                <a:spcPts val="0"/>
              </a:spcAft>
              <a:buClr>
                <a:schemeClr val="accent1"/>
              </a:buClr>
              <a:buSzPts val="4100"/>
              <a:buNone/>
              <a:defRPr sz="4100">
                <a:solidFill>
                  <a:schemeClr val="accent1"/>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8" name="Google Shape;78;p9"/>
          <p:cNvSpPr txBox="1"/>
          <p:nvPr>
            <p:ph idx="3" type="body"/>
          </p:nvPr>
        </p:nvSpPr>
        <p:spPr>
          <a:xfrm>
            <a:off x="3226594" y="1836019"/>
            <a:ext cx="5124600" cy="4155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sz="14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9" name="Google Shape;79;p9"/>
          <p:cNvSpPr txBox="1"/>
          <p:nvPr>
            <p:ph idx="4" type="body"/>
          </p:nvPr>
        </p:nvSpPr>
        <p:spPr>
          <a:xfrm>
            <a:off x="1843088" y="2700878"/>
            <a:ext cx="1127400" cy="692400"/>
          </a:xfrm>
          <a:prstGeom prst="rect">
            <a:avLst/>
          </a:prstGeom>
          <a:noFill/>
          <a:ln>
            <a:noFill/>
          </a:ln>
        </p:spPr>
        <p:txBody>
          <a:bodyPr anchorCtr="0" anchor="b" bIns="34275" lIns="34275" spcFirstLastPara="1" rIns="34275" wrap="square" tIns="34275">
            <a:spAutoFit/>
          </a:bodyPr>
          <a:lstStyle>
            <a:lvl1pPr indent="-228600" lvl="0" marL="457200" algn="r">
              <a:lnSpc>
                <a:spcPct val="100000"/>
              </a:lnSpc>
              <a:spcBef>
                <a:spcPts val="0"/>
              </a:spcBef>
              <a:spcAft>
                <a:spcPts val="0"/>
              </a:spcAft>
              <a:buClr>
                <a:schemeClr val="accent1"/>
              </a:buClr>
              <a:buSzPts val="4100"/>
              <a:buNone/>
              <a:defRPr sz="4100">
                <a:solidFill>
                  <a:schemeClr val="accent1"/>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0" name="Google Shape;80;p9"/>
          <p:cNvSpPr txBox="1"/>
          <p:nvPr>
            <p:ph idx="5" type="body"/>
          </p:nvPr>
        </p:nvSpPr>
        <p:spPr>
          <a:xfrm>
            <a:off x="3226594" y="2752894"/>
            <a:ext cx="5124600" cy="4155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sz="14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1" name="Google Shape;81;p9"/>
          <p:cNvSpPr txBox="1"/>
          <p:nvPr>
            <p:ph idx="6" type="body"/>
          </p:nvPr>
        </p:nvSpPr>
        <p:spPr>
          <a:xfrm>
            <a:off x="1843088" y="3663019"/>
            <a:ext cx="1127400" cy="692400"/>
          </a:xfrm>
          <a:prstGeom prst="rect">
            <a:avLst/>
          </a:prstGeom>
          <a:noFill/>
          <a:ln>
            <a:noFill/>
          </a:ln>
        </p:spPr>
        <p:txBody>
          <a:bodyPr anchorCtr="0" anchor="b" bIns="34275" lIns="34275" spcFirstLastPara="1" rIns="34275" wrap="square" tIns="34275">
            <a:spAutoFit/>
          </a:bodyPr>
          <a:lstStyle>
            <a:lvl1pPr indent="-228600" lvl="0" marL="457200" algn="r">
              <a:lnSpc>
                <a:spcPct val="100000"/>
              </a:lnSpc>
              <a:spcBef>
                <a:spcPts val="0"/>
              </a:spcBef>
              <a:spcAft>
                <a:spcPts val="0"/>
              </a:spcAft>
              <a:buClr>
                <a:schemeClr val="accent1"/>
              </a:buClr>
              <a:buSzPts val="4100"/>
              <a:buNone/>
              <a:defRPr sz="4100">
                <a:solidFill>
                  <a:schemeClr val="accent1"/>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2" name="Google Shape;82;p9"/>
          <p:cNvSpPr txBox="1"/>
          <p:nvPr>
            <p:ph idx="7" type="body"/>
          </p:nvPr>
        </p:nvSpPr>
        <p:spPr>
          <a:xfrm>
            <a:off x="3226594" y="3715035"/>
            <a:ext cx="5124600" cy="4155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sz="14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3" name="Google Shape;83;p9"/>
          <p:cNvSpPr txBox="1"/>
          <p:nvPr>
            <p:ph idx="12" type="sldNum"/>
          </p:nvPr>
        </p:nvSpPr>
        <p:spPr>
          <a:xfrm>
            <a:off x="1756273" y="4737354"/>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84" name="Shape 84"/>
        <p:cNvGrpSpPr/>
        <p:nvPr/>
      </p:nvGrpSpPr>
      <p:grpSpPr>
        <a:xfrm>
          <a:off x="0" y="0"/>
          <a:ext cx="0" cy="0"/>
          <a:chOff x="0" y="0"/>
          <a:chExt cx="0" cy="0"/>
        </a:xfrm>
      </p:grpSpPr>
      <p:pic>
        <p:nvPicPr>
          <p:cNvPr descr="Picture 6" id="85" name="Google Shape;85;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6" name="Google Shape;86;p10"/>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87" name="Google Shape;87;p10"/>
          <p:cNvSpPr txBox="1"/>
          <p:nvPr>
            <p:ph idx="12" type="sldNum"/>
          </p:nvPr>
        </p:nvSpPr>
        <p:spPr>
          <a:xfrm>
            <a:off x="1731169" y="4740695"/>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0"/>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89" name="Google Shape;89;p10"/>
          <p:cNvSpPr/>
          <p:nvPr>
            <p:ph idx="2" type="chart"/>
          </p:nvPr>
        </p:nvSpPr>
        <p:spPr>
          <a:xfrm>
            <a:off x="1731169" y="2012156"/>
            <a:ext cx="5326800" cy="2391900"/>
          </a:xfrm>
          <a:prstGeom prst="rect">
            <a:avLst/>
          </a:prstGeom>
          <a:noFill/>
          <a:ln>
            <a:noFill/>
          </a:ln>
        </p:spPr>
        <p:txBody>
          <a:bodyPr anchorCtr="0" anchor="t" bIns="34275" lIns="34275" spcFirstLastPara="1" rIns="34275" wrap="square" tIns="34275">
            <a:noAutofit/>
          </a:bodyPr>
          <a:lstStyle>
            <a:lvl1pPr lvl="0" marR="0" rtl="0" algn="l">
              <a:lnSpc>
                <a:spcPct val="90000"/>
              </a:lnSpc>
              <a:spcBef>
                <a:spcPts val="800"/>
              </a:spcBef>
              <a:spcAft>
                <a:spcPts val="0"/>
              </a:spcAft>
              <a:buClr>
                <a:srgbClr val="5D5D5D"/>
              </a:buClr>
              <a:buSzPts val="1500"/>
              <a:buFont typeface="Arial"/>
              <a:buNone/>
              <a:defRPr b="0" i="0" sz="1500" u="none" cap="none" strike="noStrike">
                <a:solidFill>
                  <a:srgbClr val="5D5D5D"/>
                </a:solidFill>
                <a:latin typeface="Open Sans Light"/>
                <a:ea typeface="Open Sans Light"/>
                <a:cs typeface="Open Sans Light"/>
                <a:sym typeface="Open Sans Light"/>
              </a:defRPr>
            </a:lvl1pPr>
            <a:lvl2pPr lvl="1"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2pPr>
            <a:lvl3pPr lvl="2"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3pPr>
            <a:lvl4pPr lvl="3"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4pPr>
            <a:lvl5pPr lvl="4"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5pPr>
            <a:lvl6pPr lvl="5" marR="0" rtl="0" algn="l">
              <a:lnSpc>
                <a:spcPct val="90000"/>
              </a:lnSpc>
              <a:spcBef>
                <a:spcPts val="800"/>
              </a:spcBef>
              <a:spcAft>
                <a:spcPts val="0"/>
              </a:spcAft>
              <a:buClr>
                <a:srgbClr val="000000"/>
              </a:buClr>
              <a:buSzPts val="2100"/>
              <a:buFont typeface="Arial"/>
              <a:buChar char="•"/>
              <a:defRPr b="1" i="0" sz="2100" u="none" cap="none" strike="noStrike">
                <a:solidFill>
                  <a:srgbClr val="000000"/>
                </a:solidFill>
                <a:latin typeface="Open Sans ExtraBold"/>
                <a:ea typeface="Open Sans ExtraBold"/>
                <a:cs typeface="Open Sans ExtraBold"/>
                <a:sym typeface="Open Sans ExtraBold"/>
              </a:defRPr>
            </a:lvl6pPr>
            <a:lvl7pPr lvl="6" marR="0" rtl="0" algn="l">
              <a:lnSpc>
                <a:spcPct val="90000"/>
              </a:lnSpc>
              <a:spcBef>
                <a:spcPts val="800"/>
              </a:spcBef>
              <a:spcAft>
                <a:spcPts val="0"/>
              </a:spcAft>
              <a:buClr>
                <a:srgbClr val="000000"/>
              </a:buClr>
              <a:buSzPts val="2100"/>
              <a:buFont typeface="Arial"/>
              <a:buChar char="•"/>
              <a:defRPr b="1" i="0" sz="2100" u="none" cap="none" strike="noStrike">
                <a:solidFill>
                  <a:srgbClr val="000000"/>
                </a:solidFill>
                <a:latin typeface="Open Sans ExtraBold"/>
                <a:ea typeface="Open Sans ExtraBold"/>
                <a:cs typeface="Open Sans ExtraBold"/>
                <a:sym typeface="Open Sans ExtraBold"/>
              </a:defRPr>
            </a:lvl7pPr>
            <a:lvl8pPr lvl="7" marR="0" rtl="0" algn="l">
              <a:lnSpc>
                <a:spcPct val="90000"/>
              </a:lnSpc>
              <a:spcBef>
                <a:spcPts val="800"/>
              </a:spcBef>
              <a:spcAft>
                <a:spcPts val="0"/>
              </a:spcAft>
              <a:buClr>
                <a:srgbClr val="000000"/>
              </a:buClr>
              <a:buSzPts val="2100"/>
              <a:buFont typeface="Arial"/>
              <a:buChar char="•"/>
              <a:defRPr b="1" i="0" sz="2100" u="none" cap="none" strike="noStrike">
                <a:solidFill>
                  <a:srgbClr val="000000"/>
                </a:solidFill>
                <a:latin typeface="Open Sans ExtraBold"/>
                <a:ea typeface="Open Sans ExtraBold"/>
                <a:cs typeface="Open Sans ExtraBold"/>
                <a:sym typeface="Open Sans ExtraBold"/>
              </a:defRPr>
            </a:lvl8pPr>
            <a:lvl9pPr lvl="8" marR="0" rtl="0" algn="l">
              <a:lnSpc>
                <a:spcPct val="90000"/>
              </a:lnSpc>
              <a:spcBef>
                <a:spcPts val="800"/>
              </a:spcBef>
              <a:spcAft>
                <a:spcPts val="0"/>
              </a:spcAft>
              <a:buClr>
                <a:srgbClr val="000000"/>
              </a:buClr>
              <a:buSzPts val="2100"/>
              <a:buFont typeface="Arial"/>
              <a:buChar char="•"/>
              <a:defRPr b="1" i="0" sz="2100" u="none" cap="none" strike="noStrike">
                <a:solidFill>
                  <a:srgbClr val="000000"/>
                </a:solidFill>
                <a:latin typeface="Open Sans ExtraBold"/>
                <a:ea typeface="Open Sans ExtraBold"/>
                <a:cs typeface="Open Sans ExtraBold"/>
                <a:sym typeface="Open Sans ExtraBold"/>
              </a:defRPr>
            </a:lvl9pPr>
          </a:lstStyle>
          <a:p/>
        </p:txBody>
      </p:sp>
      <p:cxnSp>
        <p:nvCxnSpPr>
          <p:cNvPr id="90" name="Google Shape;90;p10"/>
          <p:cNvCxnSpPr/>
          <p:nvPr/>
        </p:nvCxnSpPr>
        <p:spPr>
          <a:xfrm>
            <a:off x="1788091" y="1211792"/>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91" name="Google Shape;91;p10"/>
          <p:cNvPicPr preferRelativeResize="0"/>
          <p:nvPr/>
        </p:nvPicPr>
        <p:blipFill rotWithShape="1">
          <a:blip r:embed="rId4">
            <a:alphaModFix/>
          </a:blip>
          <a:srcRect b="0" l="0" r="0" t="0"/>
          <a:stretch/>
        </p:blipFill>
        <p:spPr>
          <a:xfrm>
            <a:off x="2778479" y="2012440"/>
            <a:ext cx="3587100" cy="2391300"/>
          </a:xfrm>
          <a:prstGeom prst="rect">
            <a:avLst/>
          </a:prstGeom>
          <a:noFill/>
          <a:ln>
            <a:noFill/>
          </a:ln>
        </p:spPr>
      </p:pic>
      <p:sp>
        <p:nvSpPr>
          <p:cNvPr id="92" name="Google Shape;92;p10"/>
          <p:cNvSpPr txBox="1"/>
          <p:nvPr>
            <p:ph idx="1" type="body"/>
          </p:nvPr>
        </p:nvSpPr>
        <p:spPr>
          <a:xfrm>
            <a:off x="1788319" y="617935"/>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93" name="Google Shape;93;p10"/>
          <p:cNvSpPr txBox="1"/>
          <p:nvPr>
            <p:ph idx="3" type="body"/>
          </p:nvPr>
        </p:nvSpPr>
        <p:spPr>
          <a:xfrm>
            <a:off x="1731169" y="1634729"/>
            <a:ext cx="5007300" cy="2763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b="1" sz="1400">
                <a:solidFill>
                  <a:srgbClr val="5D5D5D"/>
                </a:solidFill>
                <a:latin typeface="Open Sans"/>
                <a:ea typeface="Open Sans"/>
                <a:cs typeface="Open Sans"/>
                <a:sym typeface="Open Sans"/>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marR="0" rtl="0" algn="l">
              <a:lnSpc>
                <a:spcPct val="90000"/>
              </a:lnSpc>
              <a:spcBef>
                <a:spcPts val="0"/>
              </a:spcBef>
              <a:spcAft>
                <a:spcPts val="0"/>
              </a:spcAft>
              <a:buClr>
                <a:srgbClr val="5D5D5D"/>
              </a:buClr>
              <a:buSzPts val="2700"/>
              <a:buFont typeface="Open Sans Light"/>
              <a:buNone/>
              <a:defRPr b="0" i="0" sz="2700" u="none" cap="none" strike="noStrike">
                <a:solidFill>
                  <a:srgbClr val="5D5D5D"/>
                </a:solidFill>
                <a:latin typeface="Open Sans Light"/>
                <a:ea typeface="Open Sans Light"/>
                <a:cs typeface="Open Sans Light"/>
                <a:sym typeface="Open Sans Light"/>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rmAutofit/>
          </a:bodyPr>
          <a:lstStyle>
            <a:lvl1pPr indent="-323850" lvl="0" marL="4572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1pPr>
            <a:lvl2pPr indent="-323850" lvl="1" marL="9144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2pPr>
            <a:lvl3pPr indent="-323850" lvl="2" marL="13716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3pPr>
            <a:lvl4pPr indent="-323850" lvl="3" marL="18288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4pPr>
            <a:lvl5pPr indent="-323850" lvl="4" marL="22860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5pPr>
            <a:lvl6pPr indent="-361950" lvl="5" marL="2743200" marR="0" rtl="0" algn="l">
              <a:lnSpc>
                <a:spcPct val="90000"/>
              </a:lnSpc>
              <a:spcBef>
                <a:spcPts val="800"/>
              </a:spcBef>
              <a:spcAft>
                <a:spcPts val="0"/>
              </a:spcAft>
              <a:buClr>
                <a:srgbClr val="000000"/>
              </a:buClr>
              <a:buSzPts val="2100"/>
              <a:buFont typeface="Arial"/>
              <a:buChar char="•"/>
              <a:defRPr b="1" i="0" sz="2100" u="none" cap="none" strike="noStrike">
                <a:solidFill>
                  <a:srgbClr val="000000"/>
                </a:solidFill>
                <a:latin typeface="Open Sans ExtraBold"/>
                <a:ea typeface="Open Sans ExtraBold"/>
                <a:cs typeface="Open Sans ExtraBold"/>
                <a:sym typeface="Open Sans ExtraBold"/>
              </a:defRPr>
            </a:lvl6pPr>
            <a:lvl7pPr indent="-361950" lvl="6" marL="3200400" marR="0" rtl="0" algn="l">
              <a:lnSpc>
                <a:spcPct val="90000"/>
              </a:lnSpc>
              <a:spcBef>
                <a:spcPts val="800"/>
              </a:spcBef>
              <a:spcAft>
                <a:spcPts val="0"/>
              </a:spcAft>
              <a:buClr>
                <a:srgbClr val="000000"/>
              </a:buClr>
              <a:buSzPts val="2100"/>
              <a:buFont typeface="Arial"/>
              <a:buChar char="•"/>
              <a:defRPr b="1" i="0" sz="2100" u="none" cap="none" strike="noStrike">
                <a:solidFill>
                  <a:srgbClr val="000000"/>
                </a:solidFill>
                <a:latin typeface="Open Sans ExtraBold"/>
                <a:ea typeface="Open Sans ExtraBold"/>
                <a:cs typeface="Open Sans ExtraBold"/>
                <a:sym typeface="Open Sans ExtraBold"/>
              </a:defRPr>
            </a:lvl7pPr>
            <a:lvl8pPr indent="-361950" lvl="7" marL="3657600" marR="0" rtl="0" algn="l">
              <a:lnSpc>
                <a:spcPct val="90000"/>
              </a:lnSpc>
              <a:spcBef>
                <a:spcPts val="800"/>
              </a:spcBef>
              <a:spcAft>
                <a:spcPts val="0"/>
              </a:spcAft>
              <a:buClr>
                <a:srgbClr val="000000"/>
              </a:buClr>
              <a:buSzPts val="2100"/>
              <a:buFont typeface="Arial"/>
              <a:buChar char="•"/>
              <a:defRPr b="1" i="0" sz="2100" u="none" cap="none" strike="noStrike">
                <a:solidFill>
                  <a:srgbClr val="000000"/>
                </a:solidFill>
                <a:latin typeface="Open Sans ExtraBold"/>
                <a:ea typeface="Open Sans ExtraBold"/>
                <a:cs typeface="Open Sans ExtraBold"/>
                <a:sym typeface="Open Sans ExtraBold"/>
              </a:defRPr>
            </a:lvl8pPr>
            <a:lvl9pPr indent="-361950" lvl="8" marL="4114800" marR="0" rtl="0" algn="l">
              <a:lnSpc>
                <a:spcPct val="90000"/>
              </a:lnSpc>
              <a:spcBef>
                <a:spcPts val="800"/>
              </a:spcBef>
              <a:spcAft>
                <a:spcPts val="0"/>
              </a:spcAft>
              <a:buClr>
                <a:srgbClr val="000000"/>
              </a:buClr>
              <a:buSzPts val="2100"/>
              <a:buFont typeface="Arial"/>
              <a:buChar char="•"/>
              <a:defRPr b="1" i="0" sz="2100" u="none" cap="none" strike="noStrike">
                <a:solidFill>
                  <a:srgbClr val="000000"/>
                </a:solidFill>
                <a:latin typeface="Open Sans ExtraBold"/>
                <a:ea typeface="Open Sans ExtraBold"/>
                <a:cs typeface="Open Sans ExtraBold"/>
                <a:sym typeface="Open Sans ExtraBold"/>
              </a:defRPr>
            </a:lvl9pPr>
          </a:lstStyle>
          <a:p/>
        </p:txBody>
      </p:sp>
      <p:sp>
        <p:nvSpPr>
          <p:cNvPr id="8" name="Google Shape;8;p1"/>
          <p:cNvSpPr txBox="1"/>
          <p:nvPr>
            <p:ph idx="12" type="sldNum"/>
          </p:nvPr>
        </p:nvSpPr>
        <p:spPr>
          <a:xfrm>
            <a:off x="8305439" y="4800310"/>
            <a:ext cx="2100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doi.org/10.1038/s42256-023-00714-5" TargetMode="External"/><Relationship Id="rId4" Type="http://schemas.openxmlformats.org/officeDocument/2006/relationships/hyperlink" Target="https://doi.org/10.1038/s42256-023-00714-5" TargetMode="External"/><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doi.org/10.1038/s42256-023-00714-5" TargetMode="External"/><Relationship Id="rId4" Type="http://schemas.openxmlformats.org/officeDocument/2006/relationships/hyperlink" Target="https://doi.org/10.1038/s42256-023-00714-5" TargetMode="External"/><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www.ncbi.nlm.nih.gov/pmc/articles/PMC438222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idx="1" type="body"/>
          </p:nvPr>
        </p:nvSpPr>
        <p:spPr>
          <a:xfrm>
            <a:off x="4299350" y="1539898"/>
            <a:ext cx="4298100" cy="1073400"/>
          </a:xfrm>
          <a:prstGeom prst="rect">
            <a:avLst/>
          </a:prstGeom>
        </p:spPr>
        <p:txBody>
          <a:bodyPr anchorCtr="0" anchor="ctr" bIns="34275" lIns="34275" spcFirstLastPara="1" rIns="34275" wrap="square" tIns="34275">
            <a:normAutofit lnSpcReduction="10000"/>
          </a:bodyPr>
          <a:lstStyle/>
          <a:p>
            <a:pPr indent="0" lvl="0" marL="0" rtl="0" algn="l">
              <a:spcBef>
                <a:spcPts val="800"/>
              </a:spcBef>
              <a:spcAft>
                <a:spcPts val="0"/>
              </a:spcAft>
              <a:buNone/>
            </a:pPr>
            <a:r>
              <a:rPr lang="en"/>
              <a:t>Decoding Speech Perception from EEG Recordings</a:t>
            </a:r>
            <a:endParaRPr/>
          </a:p>
        </p:txBody>
      </p:sp>
      <p:sp>
        <p:nvSpPr>
          <p:cNvPr id="129" name="Google Shape;129;p16"/>
          <p:cNvSpPr txBox="1"/>
          <p:nvPr>
            <p:ph idx="2" type="body"/>
          </p:nvPr>
        </p:nvSpPr>
        <p:spPr>
          <a:xfrm>
            <a:off x="4341025" y="2991775"/>
            <a:ext cx="3739800" cy="2817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lang="en"/>
              <a:t>11785 Introduction to Deep Learning, FA2023</a:t>
            </a:r>
            <a:endParaRPr/>
          </a:p>
        </p:txBody>
      </p:sp>
      <p:sp>
        <p:nvSpPr>
          <p:cNvPr id="130" name="Google Shape;130;p16"/>
          <p:cNvSpPr txBox="1"/>
          <p:nvPr>
            <p:ph idx="3" type="body"/>
          </p:nvPr>
        </p:nvSpPr>
        <p:spPr>
          <a:xfrm>
            <a:off x="4336418" y="3336808"/>
            <a:ext cx="4444500" cy="484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Team 3 :</a:t>
            </a:r>
            <a:br>
              <a:rPr lang="en"/>
            </a:br>
            <a:r>
              <a:rPr lang="en"/>
              <a:t>Joshua Kosnoff, Colton Gonsisko, Jooeon Kang, Sangyoun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fontScale="70000"/>
          </a:bodyPr>
          <a:lstStyle/>
          <a:p>
            <a:pPr indent="0" lvl="0" marL="0" rtl="0" algn="l">
              <a:spcBef>
                <a:spcPts val="800"/>
              </a:spcBef>
              <a:spcAft>
                <a:spcPts val="0"/>
              </a:spcAft>
              <a:buNone/>
            </a:pPr>
            <a:r>
              <a:rPr lang="en"/>
              <a:t>State of the Art, Colorized (circa 2023)</a:t>
            </a:r>
            <a:endParaRPr/>
          </a:p>
        </p:txBody>
      </p:sp>
      <p:sp>
        <p:nvSpPr>
          <p:cNvPr id="194" name="Google Shape;194;p25"/>
          <p:cNvSpPr txBox="1"/>
          <p:nvPr>
            <p:ph idx="3" type="body"/>
          </p:nvPr>
        </p:nvSpPr>
        <p:spPr>
          <a:xfrm>
            <a:off x="896050" y="4832750"/>
            <a:ext cx="5615400" cy="207300"/>
          </a:xfrm>
          <a:prstGeom prst="rect">
            <a:avLst/>
          </a:prstGeom>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i="0" lang="en" sz="1000">
                <a:solidFill>
                  <a:srgbClr val="000000"/>
                </a:solidFill>
                <a:latin typeface="Times New Roman"/>
                <a:ea typeface="Times New Roman"/>
                <a:cs typeface="Times New Roman"/>
                <a:sym typeface="Times New Roman"/>
              </a:rPr>
              <a:t>A. Défossez, C. Caucheteux, J. Rapin, O. Kabeli, and J.-R. King, “Decoding speech perception from non-invasive brain recordings,” </a:t>
            </a:r>
            <a:r>
              <a:rPr b="1" lang="en" sz="1000">
                <a:solidFill>
                  <a:srgbClr val="000000"/>
                </a:solidFill>
                <a:latin typeface="Times New Roman"/>
                <a:ea typeface="Times New Roman"/>
                <a:cs typeface="Times New Roman"/>
                <a:sym typeface="Times New Roman"/>
              </a:rPr>
              <a:t>Nat Mach Intell</a:t>
            </a:r>
            <a:r>
              <a:rPr i="0" lang="en" sz="1000">
                <a:solidFill>
                  <a:srgbClr val="000000"/>
                </a:solidFill>
                <a:latin typeface="Times New Roman"/>
                <a:ea typeface="Times New Roman"/>
                <a:cs typeface="Times New Roman"/>
                <a:sym typeface="Times New Roman"/>
              </a:rPr>
              <a:t>, vol. 5, no. 10, Art. no. 10, </a:t>
            </a:r>
            <a:r>
              <a:rPr b="1" i="0" lang="en" sz="1000">
                <a:solidFill>
                  <a:srgbClr val="000000"/>
                </a:solidFill>
                <a:latin typeface="Times New Roman"/>
                <a:ea typeface="Times New Roman"/>
                <a:cs typeface="Times New Roman"/>
                <a:sym typeface="Times New Roman"/>
              </a:rPr>
              <a:t>Oct. 2023</a:t>
            </a:r>
            <a:r>
              <a:rPr i="0" lang="en" sz="1000">
                <a:solidFill>
                  <a:srgbClr val="000000"/>
                </a:solidFill>
                <a:latin typeface="Times New Roman"/>
                <a:ea typeface="Times New Roman"/>
                <a:cs typeface="Times New Roman"/>
                <a:sym typeface="Times New Roman"/>
              </a:rPr>
              <a:t>, doi:</a:t>
            </a:r>
            <a:r>
              <a:rPr i="0" lang="en" sz="10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i="0" lang="en" sz="10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10.1038/s42256-023-00714-5</a:t>
            </a:r>
            <a:r>
              <a:rPr i="0" lang="en" sz="1000">
                <a:solidFill>
                  <a:srgbClr val="000000"/>
                </a:solidFill>
                <a:latin typeface="Times New Roman"/>
                <a:ea typeface="Times New Roman"/>
                <a:cs typeface="Times New Roman"/>
                <a:sym typeface="Times New Roman"/>
              </a:rPr>
              <a:t>.</a:t>
            </a:r>
            <a:endParaRPr b="1" sz="1000"/>
          </a:p>
        </p:txBody>
      </p:sp>
      <p:pic>
        <p:nvPicPr>
          <p:cNvPr id="195" name="Google Shape;195;p25"/>
          <p:cNvPicPr preferRelativeResize="0"/>
          <p:nvPr/>
        </p:nvPicPr>
        <p:blipFill>
          <a:blip r:embed="rId5">
            <a:alphaModFix/>
          </a:blip>
          <a:stretch>
            <a:fillRect/>
          </a:stretch>
        </p:blipFill>
        <p:spPr>
          <a:xfrm>
            <a:off x="2654975" y="1519950"/>
            <a:ext cx="4449125" cy="31657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fontScale="70000"/>
          </a:bodyPr>
          <a:lstStyle/>
          <a:p>
            <a:pPr indent="0" lvl="0" marL="0" rtl="0" algn="l">
              <a:spcBef>
                <a:spcPts val="800"/>
              </a:spcBef>
              <a:spcAft>
                <a:spcPts val="0"/>
              </a:spcAft>
              <a:buNone/>
            </a:pPr>
            <a:r>
              <a:rPr lang="en"/>
              <a:t>State of the Art, Colorized (circa 2023)</a:t>
            </a:r>
            <a:endParaRPr/>
          </a:p>
        </p:txBody>
      </p:sp>
      <p:sp>
        <p:nvSpPr>
          <p:cNvPr id="201" name="Google Shape;201;p26"/>
          <p:cNvSpPr txBox="1"/>
          <p:nvPr>
            <p:ph idx="3" type="body"/>
          </p:nvPr>
        </p:nvSpPr>
        <p:spPr>
          <a:xfrm>
            <a:off x="896050" y="4832750"/>
            <a:ext cx="6448800" cy="207300"/>
          </a:xfrm>
          <a:prstGeom prst="rect">
            <a:avLst/>
          </a:prstGeom>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i="0" lang="en" sz="1000">
                <a:solidFill>
                  <a:srgbClr val="000000"/>
                </a:solidFill>
                <a:latin typeface="Times New Roman"/>
                <a:ea typeface="Times New Roman"/>
                <a:cs typeface="Times New Roman"/>
                <a:sym typeface="Times New Roman"/>
              </a:rPr>
              <a:t>A. Défossez, C. Caucheteux, J. Rapin, O. Kabeli, and J.-R. King, “Decoding speech perception from non-invasive brain recordings,” </a:t>
            </a:r>
            <a:r>
              <a:rPr b="1" lang="en" sz="1000">
                <a:solidFill>
                  <a:srgbClr val="000000"/>
                </a:solidFill>
                <a:latin typeface="Times New Roman"/>
                <a:ea typeface="Times New Roman"/>
                <a:cs typeface="Times New Roman"/>
                <a:sym typeface="Times New Roman"/>
              </a:rPr>
              <a:t>Nat Mach Intell</a:t>
            </a:r>
            <a:r>
              <a:rPr i="0" lang="en" sz="1000">
                <a:solidFill>
                  <a:srgbClr val="000000"/>
                </a:solidFill>
                <a:latin typeface="Times New Roman"/>
                <a:ea typeface="Times New Roman"/>
                <a:cs typeface="Times New Roman"/>
                <a:sym typeface="Times New Roman"/>
              </a:rPr>
              <a:t>, vol. 5, no. 10, Art. no. 10, </a:t>
            </a:r>
            <a:r>
              <a:rPr b="1" i="0" lang="en" sz="1000">
                <a:solidFill>
                  <a:srgbClr val="000000"/>
                </a:solidFill>
                <a:latin typeface="Times New Roman"/>
                <a:ea typeface="Times New Roman"/>
                <a:cs typeface="Times New Roman"/>
                <a:sym typeface="Times New Roman"/>
              </a:rPr>
              <a:t>Oct. 2023</a:t>
            </a:r>
            <a:r>
              <a:rPr i="0" lang="en" sz="1000">
                <a:solidFill>
                  <a:srgbClr val="000000"/>
                </a:solidFill>
                <a:latin typeface="Times New Roman"/>
                <a:ea typeface="Times New Roman"/>
                <a:cs typeface="Times New Roman"/>
                <a:sym typeface="Times New Roman"/>
              </a:rPr>
              <a:t>, doi:</a:t>
            </a:r>
            <a:r>
              <a:rPr i="0" lang="en" sz="10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i="0" lang="en" sz="10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10.1038/s42256-023-00714-5</a:t>
            </a:r>
            <a:r>
              <a:rPr i="0" lang="en" sz="1000">
                <a:solidFill>
                  <a:srgbClr val="000000"/>
                </a:solidFill>
                <a:latin typeface="Times New Roman"/>
                <a:ea typeface="Times New Roman"/>
                <a:cs typeface="Times New Roman"/>
                <a:sym typeface="Times New Roman"/>
              </a:rPr>
              <a:t>.</a:t>
            </a:r>
            <a:endParaRPr b="1" sz="1000"/>
          </a:p>
        </p:txBody>
      </p:sp>
      <p:pic>
        <p:nvPicPr>
          <p:cNvPr id="202" name="Google Shape;202;p26"/>
          <p:cNvPicPr preferRelativeResize="0"/>
          <p:nvPr/>
        </p:nvPicPr>
        <p:blipFill>
          <a:blip r:embed="rId5">
            <a:alphaModFix/>
          </a:blip>
          <a:stretch>
            <a:fillRect/>
          </a:stretch>
        </p:blipFill>
        <p:spPr>
          <a:xfrm>
            <a:off x="2654975" y="1519950"/>
            <a:ext cx="4449125" cy="3165712"/>
          </a:xfrm>
          <a:prstGeom prst="rect">
            <a:avLst/>
          </a:prstGeom>
          <a:noFill/>
          <a:ln>
            <a:noFill/>
          </a:ln>
        </p:spPr>
      </p:pic>
      <p:sp>
        <p:nvSpPr>
          <p:cNvPr id="203" name="Google Shape;203;p26"/>
          <p:cNvSpPr/>
          <p:nvPr/>
        </p:nvSpPr>
        <p:spPr>
          <a:xfrm>
            <a:off x="2561175" y="1516950"/>
            <a:ext cx="4706100" cy="317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04" name="Google Shape;204;p26"/>
          <p:cNvSpPr/>
          <p:nvPr/>
        </p:nvSpPr>
        <p:spPr>
          <a:xfrm>
            <a:off x="2561175" y="3094575"/>
            <a:ext cx="4706100" cy="3174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05" name="Google Shape;205;p26"/>
          <p:cNvSpPr txBox="1"/>
          <p:nvPr/>
        </p:nvSpPr>
        <p:spPr>
          <a:xfrm>
            <a:off x="896050" y="1686250"/>
            <a:ext cx="1919100" cy="16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Due to dataset availabilities and </a:t>
            </a:r>
            <a:r>
              <a:rPr lang="en" sz="1500">
                <a:solidFill>
                  <a:srgbClr val="5D5D5D"/>
                </a:solidFill>
                <a:latin typeface="Open Sans Light"/>
                <a:ea typeface="Open Sans Light"/>
                <a:cs typeface="Open Sans Light"/>
                <a:sym typeface="Open Sans Light"/>
              </a:rPr>
              <a:t>familiarity</a:t>
            </a:r>
            <a:r>
              <a:rPr lang="en" sz="1500">
                <a:solidFill>
                  <a:srgbClr val="5D5D5D"/>
                </a:solidFill>
                <a:latin typeface="Open Sans Light"/>
                <a:ea typeface="Open Sans Light"/>
                <a:cs typeface="Open Sans Light"/>
                <a:sym typeface="Open Sans Light"/>
              </a:rPr>
              <a:t> with file formats, we focused on the Brennan and Hale dataset</a:t>
            </a:r>
            <a:endParaRPr sz="1500">
              <a:solidFill>
                <a:srgbClr val="5D5D5D"/>
              </a:solidFill>
              <a:latin typeface="Open Sans Light"/>
              <a:ea typeface="Open Sans Light"/>
              <a:cs typeface="Open Sans Light"/>
              <a:sym typeface="Open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Methodology</a:t>
            </a:r>
            <a:endParaRPr b="1">
              <a:latin typeface="Open Sans"/>
              <a:ea typeface="Open Sans"/>
              <a:cs typeface="Open Sans"/>
              <a:sym typeface="Open Sans"/>
            </a:endParaRPr>
          </a:p>
        </p:txBody>
      </p:sp>
      <p:sp>
        <p:nvSpPr>
          <p:cNvPr id="211" name="Google Shape;211;p27"/>
          <p:cNvSpPr txBox="1"/>
          <p:nvPr>
            <p:ph idx="2" type="body"/>
          </p:nvPr>
        </p:nvSpPr>
        <p:spPr>
          <a:xfrm>
            <a:off x="1550950" y="1796625"/>
            <a:ext cx="7094400" cy="2300400"/>
          </a:xfrm>
          <a:prstGeom prst="rect">
            <a:avLst/>
          </a:prstGeom>
        </p:spPr>
        <p:txBody>
          <a:bodyPr anchorCtr="0" anchor="t" bIns="34275" lIns="34275" spcFirstLastPara="1" rIns="34275" wrap="square" tIns="34275">
            <a:noAutofit/>
          </a:bodyPr>
          <a:lstStyle/>
          <a:p>
            <a:pPr indent="-342900" lvl="0" marL="457200" rtl="0" algn="l">
              <a:spcBef>
                <a:spcPts val="0"/>
              </a:spcBef>
              <a:spcAft>
                <a:spcPts val="0"/>
              </a:spcAft>
              <a:buSzPts val="1800"/>
              <a:buAutoNum type="arabicPeriod"/>
            </a:pPr>
            <a:r>
              <a:rPr b="1" lang="en" sz="1800">
                <a:latin typeface="Open Sans"/>
                <a:ea typeface="Open Sans"/>
                <a:cs typeface="Open Sans"/>
                <a:sym typeface="Open Sans"/>
              </a:rPr>
              <a:t>Acquire and preprocess passive-listening EEG dataset</a:t>
            </a:r>
            <a:br>
              <a:rPr b="1" lang="en" sz="1800">
                <a:latin typeface="Open Sans"/>
                <a:ea typeface="Open Sans"/>
                <a:cs typeface="Open Sans"/>
                <a:sym typeface="Open Sans"/>
              </a:rPr>
            </a:br>
            <a:endParaRPr b="1" sz="1800">
              <a:latin typeface="Open Sans"/>
              <a:ea typeface="Open Sans"/>
              <a:cs typeface="Open Sans"/>
              <a:sym typeface="Open Sans"/>
            </a:endParaRPr>
          </a:p>
          <a:p>
            <a:pPr indent="-342900" lvl="0" marL="457200" rtl="0" algn="l">
              <a:spcBef>
                <a:spcPts val="0"/>
              </a:spcBef>
              <a:spcAft>
                <a:spcPts val="0"/>
              </a:spcAft>
              <a:buSzPts val="1800"/>
              <a:buAutoNum type="arabicPeriod"/>
            </a:pPr>
            <a:r>
              <a:rPr b="1" lang="en" sz="1800">
                <a:latin typeface="Open Sans"/>
                <a:ea typeface="Open Sans"/>
                <a:cs typeface="Open Sans"/>
                <a:sym typeface="Open Sans"/>
              </a:rPr>
              <a:t>Generate phonemes for classification</a:t>
            </a:r>
            <a:br>
              <a:rPr b="1" lang="en" sz="1800">
                <a:latin typeface="Open Sans"/>
                <a:ea typeface="Open Sans"/>
                <a:cs typeface="Open Sans"/>
                <a:sym typeface="Open Sans"/>
              </a:rPr>
            </a:br>
            <a:endParaRPr b="1" sz="1800">
              <a:latin typeface="Open Sans"/>
              <a:ea typeface="Open Sans"/>
              <a:cs typeface="Open Sans"/>
              <a:sym typeface="Open Sans"/>
            </a:endParaRPr>
          </a:p>
          <a:p>
            <a:pPr indent="-342900" lvl="0" marL="457200" rtl="0" algn="l">
              <a:spcBef>
                <a:spcPts val="0"/>
              </a:spcBef>
              <a:spcAft>
                <a:spcPts val="0"/>
              </a:spcAft>
              <a:buSzPts val="1800"/>
              <a:buAutoNum type="arabicPeriod"/>
            </a:pPr>
            <a:r>
              <a:rPr b="1" lang="en" sz="1800">
                <a:latin typeface="Open Sans"/>
                <a:ea typeface="Open Sans"/>
                <a:cs typeface="Open Sans"/>
                <a:sym typeface="Open Sans"/>
              </a:rPr>
              <a:t>Develop DL model to decode phoneme from EEG features</a:t>
            </a:r>
            <a:br>
              <a:rPr b="1" lang="en" sz="1800">
                <a:latin typeface="Open Sans"/>
                <a:ea typeface="Open Sans"/>
                <a:cs typeface="Open Sans"/>
                <a:sym typeface="Open Sans"/>
              </a:rPr>
            </a:br>
            <a:endParaRPr b="1" sz="1800">
              <a:latin typeface="Open Sans"/>
              <a:ea typeface="Open Sans"/>
              <a:cs typeface="Open Sans"/>
              <a:sym typeface="Open Sans"/>
            </a:endParaRPr>
          </a:p>
          <a:p>
            <a:pPr indent="-342900" lvl="0" marL="457200" rtl="0" algn="l">
              <a:spcBef>
                <a:spcPts val="0"/>
              </a:spcBef>
              <a:spcAft>
                <a:spcPts val="0"/>
              </a:spcAft>
              <a:buSzPts val="1800"/>
              <a:buAutoNum type="arabicPeriod"/>
            </a:pPr>
            <a:r>
              <a:rPr b="1" lang="en" sz="1800">
                <a:latin typeface="Open Sans"/>
                <a:ea typeface="Open Sans"/>
                <a:cs typeface="Open Sans"/>
                <a:sym typeface="Open Sans"/>
              </a:rPr>
              <a:t>Profit </a:t>
            </a:r>
            <a:endParaRPr b="1" sz="1800">
              <a:latin typeface="Open Sans"/>
              <a:ea typeface="Open Sans"/>
              <a:cs typeface="Open Sans"/>
              <a:sym typeface="Open Sans"/>
            </a:endParaRPr>
          </a:p>
        </p:txBody>
      </p:sp>
      <p:sp>
        <p:nvSpPr>
          <p:cNvPr id="212" name="Google Shape;212;p27"/>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idx="1" type="body"/>
          </p:nvPr>
        </p:nvSpPr>
        <p:spPr>
          <a:xfrm>
            <a:off x="1788327" y="867975"/>
            <a:ext cx="58425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Data Preprocessing - Language</a:t>
            </a:r>
            <a:endParaRPr b="1">
              <a:latin typeface="Open Sans"/>
              <a:ea typeface="Open Sans"/>
              <a:cs typeface="Open Sans"/>
              <a:sym typeface="Open Sans"/>
            </a:endParaRPr>
          </a:p>
        </p:txBody>
      </p:sp>
      <p:sp>
        <p:nvSpPr>
          <p:cNvPr id="218" name="Google Shape;218;p28"/>
          <p:cNvSpPr txBox="1"/>
          <p:nvPr>
            <p:ph idx="2" type="body"/>
          </p:nvPr>
        </p:nvSpPr>
        <p:spPr>
          <a:xfrm>
            <a:off x="1864275" y="3386883"/>
            <a:ext cx="2347200" cy="327900"/>
          </a:xfrm>
          <a:prstGeom prst="rect">
            <a:avLst/>
          </a:prstGeom>
        </p:spPr>
        <p:txBody>
          <a:bodyPr anchorCtr="0" anchor="t" bIns="34275" lIns="34275" spcFirstLastPara="1" rIns="34275" wrap="square" tIns="34275">
            <a:noAutofit/>
          </a:bodyPr>
          <a:lstStyle/>
          <a:p>
            <a:pPr indent="0" lvl="0" marL="0" rtl="0" algn="ctr">
              <a:spcBef>
                <a:spcPts val="0"/>
              </a:spcBef>
              <a:spcAft>
                <a:spcPts val="1500"/>
              </a:spcAft>
              <a:buNone/>
            </a:pPr>
            <a:r>
              <a:rPr lang="en" sz="2000"/>
              <a:t>phoneme(s)</a:t>
            </a:r>
            <a:endParaRPr sz="2000"/>
          </a:p>
        </p:txBody>
      </p:sp>
      <p:sp>
        <p:nvSpPr>
          <p:cNvPr id="219" name="Google Shape;219;p28"/>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t/>
            </a:r>
            <a:endParaRPr/>
          </a:p>
        </p:txBody>
      </p:sp>
      <p:pic>
        <p:nvPicPr>
          <p:cNvPr id="220" name="Google Shape;220;p28"/>
          <p:cNvPicPr preferRelativeResize="0"/>
          <p:nvPr/>
        </p:nvPicPr>
        <p:blipFill>
          <a:blip r:embed="rId3">
            <a:alphaModFix/>
          </a:blip>
          <a:stretch>
            <a:fillRect/>
          </a:stretch>
        </p:blipFill>
        <p:spPr>
          <a:xfrm>
            <a:off x="945425" y="2494373"/>
            <a:ext cx="4184925" cy="873300"/>
          </a:xfrm>
          <a:prstGeom prst="rect">
            <a:avLst/>
          </a:prstGeom>
          <a:noFill/>
          <a:ln>
            <a:noFill/>
          </a:ln>
        </p:spPr>
      </p:pic>
      <p:pic>
        <p:nvPicPr>
          <p:cNvPr id="221" name="Google Shape;221;p28"/>
          <p:cNvPicPr preferRelativeResize="0"/>
          <p:nvPr/>
        </p:nvPicPr>
        <p:blipFill>
          <a:blip r:embed="rId4">
            <a:alphaModFix/>
          </a:blip>
          <a:stretch>
            <a:fillRect/>
          </a:stretch>
        </p:blipFill>
        <p:spPr>
          <a:xfrm>
            <a:off x="5664425" y="1693891"/>
            <a:ext cx="3305175" cy="2543175"/>
          </a:xfrm>
          <a:prstGeom prst="rect">
            <a:avLst/>
          </a:prstGeom>
          <a:noFill/>
          <a:ln>
            <a:noFill/>
          </a:ln>
        </p:spPr>
      </p:pic>
      <p:sp>
        <p:nvSpPr>
          <p:cNvPr id="222" name="Google Shape;222;p28"/>
          <p:cNvSpPr txBox="1"/>
          <p:nvPr>
            <p:ph idx="2" type="body"/>
          </p:nvPr>
        </p:nvSpPr>
        <p:spPr>
          <a:xfrm>
            <a:off x="5496312" y="4237075"/>
            <a:ext cx="3641400" cy="327900"/>
          </a:xfrm>
          <a:prstGeom prst="rect">
            <a:avLst/>
          </a:prstGeom>
        </p:spPr>
        <p:txBody>
          <a:bodyPr anchorCtr="0" anchor="t" bIns="34275" lIns="34275" spcFirstLastPara="1" rIns="34275" wrap="square" tIns="34275">
            <a:noAutofit/>
          </a:bodyPr>
          <a:lstStyle/>
          <a:p>
            <a:pPr indent="0" lvl="0" marL="0" rtl="0" algn="l">
              <a:spcBef>
                <a:spcPts val="0"/>
              </a:spcBef>
              <a:spcAft>
                <a:spcPts val="1500"/>
              </a:spcAft>
              <a:buNone/>
            </a:pPr>
            <a:r>
              <a:rPr lang="en" sz="1200"/>
              <a:t>First 12 words / phonemes in </a:t>
            </a:r>
            <a:r>
              <a:rPr i="1" lang="en" sz="1200"/>
              <a:t>Alice in Wonderland</a:t>
            </a:r>
            <a:endParaRPr i="1" sz="1200"/>
          </a:p>
        </p:txBody>
      </p:sp>
      <p:sp>
        <p:nvSpPr>
          <p:cNvPr id="223" name="Google Shape;223;p28"/>
          <p:cNvSpPr txBox="1"/>
          <p:nvPr>
            <p:ph idx="2" type="body"/>
          </p:nvPr>
        </p:nvSpPr>
        <p:spPr>
          <a:xfrm>
            <a:off x="1864275" y="2017220"/>
            <a:ext cx="2347200" cy="327900"/>
          </a:xfrm>
          <a:prstGeom prst="rect">
            <a:avLst/>
          </a:prstGeom>
        </p:spPr>
        <p:txBody>
          <a:bodyPr anchorCtr="0" anchor="t" bIns="34275" lIns="34275" spcFirstLastPara="1" rIns="34275" wrap="square" tIns="34275">
            <a:noAutofit/>
          </a:bodyPr>
          <a:lstStyle/>
          <a:p>
            <a:pPr indent="0" lvl="0" marL="0" rtl="0" algn="ctr">
              <a:spcBef>
                <a:spcPts val="0"/>
              </a:spcBef>
              <a:spcAft>
                <a:spcPts val="1500"/>
              </a:spcAft>
              <a:buNone/>
            </a:pPr>
            <a:r>
              <a:rPr lang="en" sz="2000"/>
              <a:t>w</a:t>
            </a:r>
            <a:r>
              <a:rPr lang="en" sz="2000"/>
              <a:t>ord</a:t>
            </a:r>
            <a:endParaRPr sz="2000"/>
          </a:p>
        </p:txBody>
      </p:sp>
      <p:cxnSp>
        <p:nvCxnSpPr>
          <p:cNvPr id="224" name="Google Shape;224;p28"/>
          <p:cNvCxnSpPr/>
          <p:nvPr/>
        </p:nvCxnSpPr>
        <p:spPr>
          <a:xfrm>
            <a:off x="3019775" y="2370675"/>
            <a:ext cx="0" cy="430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8"/>
          <p:cNvCxnSpPr/>
          <p:nvPr/>
        </p:nvCxnSpPr>
        <p:spPr>
          <a:xfrm>
            <a:off x="3019775" y="3009875"/>
            <a:ext cx="0" cy="43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Data Preprocessing - EEG</a:t>
            </a:r>
            <a:endParaRPr b="1">
              <a:latin typeface="Open Sans"/>
              <a:ea typeface="Open Sans"/>
              <a:cs typeface="Open Sans"/>
              <a:sym typeface="Open Sans"/>
            </a:endParaRPr>
          </a:p>
        </p:txBody>
      </p:sp>
      <p:sp>
        <p:nvSpPr>
          <p:cNvPr id="231" name="Google Shape;231;p29"/>
          <p:cNvSpPr/>
          <p:nvPr/>
        </p:nvSpPr>
        <p:spPr>
          <a:xfrm>
            <a:off x="3394260" y="2260796"/>
            <a:ext cx="3876600" cy="12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32" name="Google Shape;232;p29"/>
          <p:cNvSpPr/>
          <p:nvPr/>
        </p:nvSpPr>
        <p:spPr>
          <a:xfrm>
            <a:off x="3501559" y="2372161"/>
            <a:ext cx="3661833" cy="94811"/>
          </a:xfrm>
          <a:custGeom>
            <a:rect b="b" l="l" r="r" t="t"/>
            <a:pathLst>
              <a:path extrusionOk="0" h="3721" w="143714">
                <a:moveTo>
                  <a:pt x="0" y="2750"/>
                </a:moveTo>
                <a:cubicBezTo>
                  <a:pt x="5396" y="2750"/>
                  <a:pt x="10949" y="4382"/>
                  <a:pt x="16184" y="3074"/>
                </a:cubicBezTo>
                <a:cubicBezTo>
                  <a:pt x="18769" y="2428"/>
                  <a:pt x="21043" y="-485"/>
                  <a:pt x="23628" y="161"/>
                </a:cubicBezTo>
                <a:cubicBezTo>
                  <a:pt x="46140" y="5785"/>
                  <a:pt x="70016" y="1779"/>
                  <a:pt x="93220" y="1779"/>
                </a:cubicBezTo>
                <a:cubicBezTo>
                  <a:pt x="110064" y="1779"/>
                  <a:pt x="126870" y="3721"/>
                  <a:pt x="143714" y="3721"/>
                </a:cubicBezTo>
              </a:path>
            </a:pathLst>
          </a:custGeom>
          <a:noFill/>
          <a:ln cap="flat" cmpd="sng" w="9525">
            <a:solidFill>
              <a:schemeClr val="dk1"/>
            </a:solidFill>
            <a:prstDash val="solid"/>
            <a:round/>
            <a:headEnd len="med" w="med" type="none"/>
            <a:tailEnd len="med" w="med" type="none"/>
          </a:ln>
        </p:spPr>
      </p:sp>
      <p:sp>
        <p:nvSpPr>
          <p:cNvPr id="233" name="Google Shape;233;p29"/>
          <p:cNvSpPr/>
          <p:nvPr/>
        </p:nvSpPr>
        <p:spPr>
          <a:xfrm>
            <a:off x="3575784" y="2602488"/>
            <a:ext cx="3430907" cy="87906"/>
          </a:xfrm>
          <a:custGeom>
            <a:rect b="b" l="l" r="r" t="t"/>
            <a:pathLst>
              <a:path extrusionOk="0" h="3450" w="134651">
                <a:moveTo>
                  <a:pt x="0" y="2451"/>
                </a:moveTo>
                <a:cubicBezTo>
                  <a:pt x="5163" y="3310"/>
                  <a:pt x="10355" y="-556"/>
                  <a:pt x="15536" y="185"/>
                </a:cubicBezTo>
                <a:cubicBezTo>
                  <a:pt x="40318" y="3728"/>
                  <a:pt x="65849" y="4701"/>
                  <a:pt x="90631" y="1156"/>
                </a:cubicBezTo>
                <a:cubicBezTo>
                  <a:pt x="105157" y="-922"/>
                  <a:pt x="120732" y="5477"/>
                  <a:pt x="134651" y="832"/>
                </a:cubicBezTo>
              </a:path>
            </a:pathLst>
          </a:custGeom>
          <a:noFill/>
          <a:ln cap="flat" cmpd="sng" w="9525">
            <a:solidFill>
              <a:schemeClr val="dk1"/>
            </a:solidFill>
            <a:prstDash val="solid"/>
            <a:round/>
            <a:headEnd len="med" w="med" type="none"/>
            <a:tailEnd len="med" w="med" type="none"/>
          </a:ln>
        </p:spPr>
      </p:sp>
      <p:sp>
        <p:nvSpPr>
          <p:cNvPr id="234" name="Google Shape;234;p29"/>
          <p:cNvSpPr/>
          <p:nvPr/>
        </p:nvSpPr>
        <p:spPr>
          <a:xfrm>
            <a:off x="3584015" y="2776640"/>
            <a:ext cx="3364940" cy="125464"/>
          </a:xfrm>
          <a:custGeom>
            <a:rect b="b" l="l" r="r" t="t"/>
            <a:pathLst>
              <a:path extrusionOk="0" h="4924" w="132062">
                <a:moveTo>
                  <a:pt x="0" y="4680"/>
                </a:moveTo>
                <a:cubicBezTo>
                  <a:pt x="2371" y="2310"/>
                  <a:pt x="6783" y="4845"/>
                  <a:pt x="10035" y="4032"/>
                </a:cubicBezTo>
                <a:cubicBezTo>
                  <a:pt x="13147" y="3254"/>
                  <a:pt x="15922" y="342"/>
                  <a:pt x="19098" y="796"/>
                </a:cubicBezTo>
                <a:cubicBezTo>
                  <a:pt x="22577" y="1293"/>
                  <a:pt x="25653" y="3535"/>
                  <a:pt x="29132" y="4032"/>
                </a:cubicBezTo>
                <a:cubicBezTo>
                  <a:pt x="32682" y="4540"/>
                  <a:pt x="35628" y="-442"/>
                  <a:pt x="39166" y="148"/>
                </a:cubicBezTo>
                <a:cubicBezTo>
                  <a:pt x="45658" y="1231"/>
                  <a:pt x="52329" y="148"/>
                  <a:pt x="58910" y="148"/>
                </a:cubicBezTo>
                <a:cubicBezTo>
                  <a:pt x="60745" y="148"/>
                  <a:pt x="61950" y="2478"/>
                  <a:pt x="63766" y="2738"/>
                </a:cubicBezTo>
                <a:cubicBezTo>
                  <a:pt x="65321" y="2960"/>
                  <a:pt x="66853" y="824"/>
                  <a:pt x="68297" y="1443"/>
                </a:cubicBezTo>
                <a:cubicBezTo>
                  <a:pt x="69846" y="2107"/>
                  <a:pt x="70561" y="4216"/>
                  <a:pt x="72181" y="4680"/>
                </a:cubicBezTo>
                <a:cubicBezTo>
                  <a:pt x="74805" y="5431"/>
                  <a:pt x="77237" y="2392"/>
                  <a:pt x="79950" y="2090"/>
                </a:cubicBezTo>
                <a:cubicBezTo>
                  <a:pt x="81965" y="1866"/>
                  <a:pt x="83441" y="4932"/>
                  <a:pt x="85452" y="4680"/>
                </a:cubicBezTo>
                <a:cubicBezTo>
                  <a:pt x="94980" y="3488"/>
                  <a:pt x="104788" y="3100"/>
                  <a:pt x="114260" y="4680"/>
                </a:cubicBezTo>
                <a:cubicBezTo>
                  <a:pt x="120129" y="5659"/>
                  <a:pt x="126418" y="1502"/>
                  <a:pt x="132062" y="3385"/>
                </a:cubicBezTo>
              </a:path>
            </a:pathLst>
          </a:custGeom>
          <a:noFill/>
          <a:ln cap="flat" cmpd="sng" w="9525">
            <a:solidFill>
              <a:schemeClr val="dk1"/>
            </a:solidFill>
            <a:prstDash val="solid"/>
            <a:round/>
            <a:headEnd len="med" w="med" type="none"/>
            <a:tailEnd len="med" w="med" type="none"/>
          </a:ln>
        </p:spPr>
      </p:sp>
      <p:sp>
        <p:nvSpPr>
          <p:cNvPr id="235" name="Google Shape;235;p29"/>
          <p:cNvSpPr/>
          <p:nvPr/>
        </p:nvSpPr>
        <p:spPr>
          <a:xfrm>
            <a:off x="3584015" y="2982900"/>
            <a:ext cx="3430933" cy="188221"/>
          </a:xfrm>
          <a:custGeom>
            <a:rect b="b" l="l" r="r" t="t"/>
            <a:pathLst>
              <a:path extrusionOk="0" h="7387" w="134652">
                <a:moveTo>
                  <a:pt x="0" y="5324"/>
                </a:moveTo>
                <a:cubicBezTo>
                  <a:pt x="551" y="6974"/>
                  <a:pt x="3439" y="4677"/>
                  <a:pt x="5179" y="4677"/>
                </a:cubicBezTo>
                <a:cubicBezTo>
                  <a:pt x="6919" y="4677"/>
                  <a:pt x="7978" y="7108"/>
                  <a:pt x="9711" y="7266"/>
                </a:cubicBezTo>
                <a:cubicBezTo>
                  <a:pt x="15018" y="7749"/>
                  <a:pt x="19942" y="4029"/>
                  <a:pt x="24600" y="1440"/>
                </a:cubicBezTo>
                <a:cubicBezTo>
                  <a:pt x="30636" y="-1915"/>
                  <a:pt x="38479" y="2094"/>
                  <a:pt x="45316" y="1116"/>
                </a:cubicBezTo>
                <a:cubicBezTo>
                  <a:pt x="59357" y="-892"/>
                  <a:pt x="73593" y="3392"/>
                  <a:pt x="87718" y="4677"/>
                </a:cubicBezTo>
                <a:cubicBezTo>
                  <a:pt x="90774" y="4955"/>
                  <a:pt x="93725" y="2780"/>
                  <a:pt x="96781" y="3058"/>
                </a:cubicBezTo>
                <a:cubicBezTo>
                  <a:pt x="109357" y="4202"/>
                  <a:pt x="122024" y="4029"/>
                  <a:pt x="134652" y="4029"/>
                </a:cubicBezTo>
              </a:path>
            </a:pathLst>
          </a:custGeom>
          <a:noFill/>
          <a:ln cap="flat" cmpd="sng" w="9525">
            <a:solidFill>
              <a:schemeClr val="dk1"/>
            </a:solidFill>
            <a:prstDash val="solid"/>
            <a:round/>
            <a:headEnd len="med" w="med" type="none"/>
            <a:tailEnd len="med" w="med" type="none"/>
          </a:ln>
        </p:spPr>
      </p:sp>
      <p:sp>
        <p:nvSpPr>
          <p:cNvPr id="236" name="Google Shape;236;p29"/>
          <p:cNvSpPr/>
          <p:nvPr/>
        </p:nvSpPr>
        <p:spPr>
          <a:xfrm>
            <a:off x="3617012" y="3276484"/>
            <a:ext cx="3406192" cy="129515"/>
          </a:xfrm>
          <a:custGeom>
            <a:rect b="b" l="l" r="r" t="t"/>
            <a:pathLst>
              <a:path extrusionOk="0" h="5083" w="133681">
                <a:moveTo>
                  <a:pt x="0" y="3513"/>
                </a:moveTo>
                <a:cubicBezTo>
                  <a:pt x="7980" y="5508"/>
                  <a:pt x="16457" y="2734"/>
                  <a:pt x="24600" y="1570"/>
                </a:cubicBezTo>
                <a:cubicBezTo>
                  <a:pt x="36677" y="-157"/>
                  <a:pt x="49142" y="2278"/>
                  <a:pt x="61176" y="276"/>
                </a:cubicBezTo>
                <a:cubicBezTo>
                  <a:pt x="67814" y="-828"/>
                  <a:pt x="74352" y="3023"/>
                  <a:pt x="80921" y="4484"/>
                </a:cubicBezTo>
                <a:cubicBezTo>
                  <a:pt x="91215" y="6774"/>
                  <a:pt x="101809" y="1476"/>
                  <a:pt x="112318" y="599"/>
                </a:cubicBezTo>
                <a:cubicBezTo>
                  <a:pt x="119466" y="3"/>
                  <a:pt x="126508" y="3189"/>
                  <a:pt x="133681" y="3189"/>
                </a:cubicBezTo>
              </a:path>
            </a:pathLst>
          </a:custGeom>
          <a:noFill/>
          <a:ln cap="flat" cmpd="sng" w="9525">
            <a:solidFill>
              <a:schemeClr val="dk1"/>
            </a:solidFill>
            <a:prstDash val="solid"/>
            <a:round/>
            <a:headEnd len="med" w="med" type="none"/>
            <a:tailEnd len="med" w="med" type="none"/>
          </a:ln>
        </p:spPr>
      </p:sp>
      <p:sp>
        <p:nvSpPr>
          <p:cNvPr id="237" name="Google Shape;237;p29"/>
          <p:cNvSpPr txBox="1"/>
          <p:nvPr/>
        </p:nvSpPr>
        <p:spPr>
          <a:xfrm rot="-5400000">
            <a:off x="1711537" y="2679193"/>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5D5D5D"/>
                </a:solidFill>
                <a:latin typeface="Open Sans Light"/>
                <a:ea typeface="Open Sans Light"/>
                <a:cs typeface="Open Sans Light"/>
                <a:sym typeface="Open Sans Light"/>
              </a:rPr>
              <a:t>61 - 62 Channel</a:t>
            </a:r>
            <a:r>
              <a:rPr lang="en" sz="1500">
                <a:solidFill>
                  <a:srgbClr val="5D5D5D"/>
                </a:solidFill>
                <a:latin typeface="Open Sans Light"/>
                <a:ea typeface="Open Sans Light"/>
                <a:cs typeface="Open Sans Light"/>
                <a:sym typeface="Open Sans Light"/>
              </a:rPr>
              <a:t>s</a:t>
            </a:r>
            <a:endParaRPr sz="1500">
              <a:solidFill>
                <a:srgbClr val="5D5D5D"/>
              </a:solidFill>
              <a:latin typeface="Open Sans Light"/>
              <a:ea typeface="Open Sans Light"/>
              <a:cs typeface="Open Sans Light"/>
              <a:sym typeface="Open Sans Light"/>
            </a:endParaRPr>
          </a:p>
        </p:txBody>
      </p:sp>
      <p:sp>
        <p:nvSpPr>
          <p:cNvPr id="238" name="Google Shape;238;p29"/>
          <p:cNvSpPr txBox="1"/>
          <p:nvPr/>
        </p:nvSpPr>
        <p:spPr>
          <a:xfrm>
            <a:off x="3827047" y="3744448"/>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5D5D5D"/>
                </a:solidFill>
                <a:latin typeface="Open Sans Light"/>
                <a:ea typeface="Open Sans Light"/>
                <a:cs typeface="Open Sans Light"/>
                <a:sym typeface="Open Sans Light"/>
              </a:rPr>
              <a:t>Time</a:t>
            </a:r>
            <a:endParaRPr sz="1500">
              <a:solidFill>
                <a:srgbClr val="5D5D5D"/>
              </a:solidFill>
              <a:latin typeface="Open Sans Light"/>
              <a:ea typeface="Open Sans Light"/>
              <a:cs typeface="Open Sans Light"/>
              <a:sym typeface="Open Sans Light"/>
            </a:endParaRPr>
          </a:p>
        </p:txBody>
      </p:sp>
      <p:sp>
        <p:nvSpPr>
          <p:cNvPr id="239" name="Google Shape;239;p29"/>
          <p:cNvSpPr txBox="1"/>
          <p:nvPr/>
        </p:nvSpPr>
        <p:spPr>
          <a:xfrm>
            <a:off x="1586875" y="4298050"/>
            <a:ext cx="71616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Bandpass Filtered 0.5 - 40 Hz → Common Average Reference </a:t>
            </a:r>
            <a:r>
              <a:rPr i="1" lang="en" sz="1500">
                <a:solidFill>
                  <a:srgbClr val="5D5D5D"/>
                </a:solidFill>
                <a:latin typeface="Open Sans Light"/>
                <a:ea typeface="Open Sans Light"/>
                <a:cs typeface="Open Sans Light"/>
                <a:sym typeface="Open Sans Light"/>
              </a:rPr>
              <a:t>X</a:t>
            </a:r>
            <a:r>
              <a:rPr baseline="-25000" i="1" lang="en" sz="1500">
                <a:solidFill>
                  <a:srgbClr val="5D5D5D"/>
                </a:solidFill>
                <a:latin typeface="Open Sans Light"/>
                <a:ea typeface="Open Sans Light"/>
                <a:cs typeface="Open Sans Light"/>
                <a:sym typeface="Open Sans Light"/>
              </a:rPr>
              <a:t>i,t </a:t>
            </a:r>
            <a:r>
              <a:rPr i="1" lang="en" sz="1500">
                <a:solidFill>
                  <a:srgbClr val="5D5D5D"/>
                </a:solidFill>
                <a:latin typeface="Open Sans Light"/>
                <a:ea typeface="Open Sans Light"/>
                <a:cs typeface="Open Sans Light"/>
                <a:sym typeface="Open Sans Light"/>
              </a:rPr>
              <a:t>=  X</a:t>
            </a:r>
            <a:r>
              <a:rPr baseline="-25000" i="1" lang="en" sz="1500">
                <a:solidFill>
                  <a:srgbClr val="5D5D5D"/>
                </a:solidFill>
                <a:latin typeface="Open Sans Light"/>
                <a:ea typeface="Open Sans Light"/>
                <a:cs typeface="Open Sans Light"/>
                <a:sym typeface="Open Sans Light"/>
              </a:rPr>
              <a:t>i,t</a:t>
            </a:r>
            <a:r>
              <a:rPr i="1" lang="en" sz="1500">
                <a:solidFill>
                  <a:srgbClr val="5D5D5D"/>
                </a:solidFill>
                <a:latin typeface="Open Sans Light"/>
                <a:ea typeface="Open Sans Light"/>
                <a:cs typeface="Open Sans Light"/>
                <a:sym typeface="Open Sans Light"/>
              </a:rPr>
              <a:t> - mean(X</a:t>
            </a:r>
            <a:r>
              <a:rPr baseline="-25000" i="1" lang="en" sz="1500">
                <a:solidFill>
                  <a:srgbClr val="5D5D5D"/>
                </a:solidFill>
                <a:latin typeface="Open Sans Light"/>
                <a:ea typeface="Open Sans Light"/>
                <a:cs typeface="Open Sans Light"/>
                <a:sym typeface="Open Sans Light"/>
              </a:rPr>
              <a:t>t </a:t>
            </a:r>
            <a:r>
              <a:rPr i="1" lang="en" sz="1500">
                <a:solidFill>
                  <a:srgbClr val="5D5D5D"/>
                </a:solidFill>
                <a:latin typeface="Open Sans Light"/>
                <a:ea typeface="Open Sans Light"/>
                <a:cs typeface="Open Sans Light"/>
                <a:sym typeface="Open Sans Light"/>
              </a:rPr>
              <a:t>)</a:t>
            </a:r>
            <a:endParaRPr i="1" sz="1500">
              <a:solidFill>
                <a:srgbClr val="5D5D5D"/>
              </a:solidFill>
              <a:latin typeface="Open Sans Light"/>
              <a:ea typeface="Open Sans Light"/>
              <a:cs typeface="Open Sans Light"/>
              <a:sym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Data Preprocessing - EEG</a:t>
            </a:r>
            <a:endParaRPr b="1">
              <a:latin typeface="Open Sans"/>
              <a:ea typeface="Open Sans"/>
              <a:cs typeface="Open Sans"/>
              <a:sym typeface="Open Sans"/>
            </a:endParaRPr>
          </a:p>
        </p:txBody>
      </p:sp>
      <p:sp>
        <p:nvSpPr>
          <p:cNvPr id="245" name="Google Shape;245;p30"/>
          <p:cNvSpPr/>
          <p:nvPr/>
        </p:nvSpPr>
        <p:spPr>
          <a:xfrm>
            <a:off x="3394260" y="2260796"/>
            <a:ext cx="3876600" cy="12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46" name="Google Shape;246;p30"/>
          <p:cNvSpPr/>
          <p:nvPr/>
        </p:nvSpPr>
        <p:spPr>
          <a:xfrm>
            <a:off x="3501559" y="2372161"/>
            <a:ext cx="3661833" cy="94811"/>
          </a:xfrm>
          <a:custGeom>
            <a:rect b="b" l="l" r="r" t="t"/>
            <a:pathLst>
              <a:path extrusionOk="0" h="3721" w="143714">
                <a:moveTo>
                  <a:pt x="0" y="2750"/>
                </a:moveTo>
                <a:cubicBezTo>
                  <a:pt x="5396" y="2750"/>
                  <a:pt x="10949" y="4382"/>
                  <a:pt x="16184" y="3074"/>
                </a:cubicBezTo>
                <a:cubicBezTo>
                  <a:pt x="18769" y="2428"/>
                  <a:pt x="21043" y="-485"/>
                  <a:pt x="23628" y="161"/>
                </a:cubicBezTo>
                <a:cubicBezTo>
                  <a:pt x="46140" y="5785"/>
                  <a:pt x="70016" y="1779"/>
                  <a:pt x="93220" y="1779"/>
                </a:cubicBezTo>
                <a:cubicBezTo>
                  <a:pt x="110064" y="1779"/>
                  <a:pt x="126870" y="3721"/>
                  <a:pt x="143714" y="3721"/>
                </a:cubicBezTo>
              </a:path>
            </a:pathLst>
          </a:custGeom>
          <a:noFill/>
          <a:ln cap="flat" cmpd="sng" w="9525">
            <a:solidFill>
              <a:schemeClr val="dk1"/>
            </a:solidFill>
            <a:prstDash val="solid"/>
            <a:round/>
            <a:headEnd len="med" w="med" type="none"/>
            <a:tailEnd len="med" w="med" type="none"/>
          </a:ln>
        </p:spPr>
      </p:sp>
      <p:sp>
        <p:nvSpPr>
          <p:cNvPr id="247" name="Google Shape;247;p30"/>
          <p:cNvSpPr/>
          <p:nvPr/>
        </p:nvSpPr>
        <p:spPr>
          <a:xfrm>
            <a:off x="3575784" y="2602488"/>
            <a:ext cx="3430907" cy="87906"/>
          </a:xfrm>
          <a:custGeom>
            <a:rect b="b" l="l" r="r" t="t"/>
            <a:pathLst>
              <a:path extrusionOk="0" h="3450" w="134651">
                <a:moveTo>
                  <a:pt x="0" y="2451"/>
                </a:moveTo>
                <a:cubicBezTo>
                  <a:pt x="5163" y="3310"/>
                  <a:pt x="10355" y="-556"/>
                  <a:pt x="15536" y="185"/>
                </a:cubicBezTo>
                <a:cubicBezTo>
                  <a:pt x="40318" y="3728"/>
                  <a:pt x="65849" y="4701"/>
                  <a:pt x="90631" y="1156"/>
                </a:cubicBezTo>
                <a:cubicBezTo>
                  <a:pt x="105157" y="-922"/>
                  <a:pt x="120732" y="5477"/>
                  <a:pt x="134651" y="832"/>
                </a:cubicBezTo>
              </a:path>
            </a:pathLst>
          </a:custGeom>
          <a:noFill/>
          <a:ln cap="flat" cmpd="sng" w="9525">
            <a:solidFill>
              <a:schemeClr val="dk1"/>
            </a:solidFill>
            <a:prstDash val="solid"/>
            <a:round/>
            <a:headEnd len="med" w="med" type="none"/>
            <a:tailEnd len="med" w="med" type="none"/>
          </a:ln>
        </p:spPr>
      </p:sp>
      <p:sp>
        <p:nvSpPr>
          <p:cNvPr id="248" name="Google Shape;248;p30"/>
          <p:cNvSpPr/>
          <p:nvPr/>
        </p:nvSpPr>
        <p:spPr>
          <a:xfrm>
            <a:off x="3584015" y="2776640"/>
            <a:ext cx="3364940" cy="125464"/>
          </a:xfrm>
          <a:custGeom>
            <a:rect b="b" l="l" r="r" t="t"/>
            <a:pathLst>
              <a:path extrusionOk="0" h="4924" w="132062">
                <a:moveTo>
                  <a:pt x="0" y="4680"/>
                </a:moveTo>
                <a:cubicBezTo>
                  <a:pt x="2371" y="2310"/>
                  <a:pt x="6783" y="4845"/>
                  <a:pt x="10035" y="4032"/>
                </a:cubicBezTo>
                <a:cubicBezTo>
                  <a:pt x="13147" y="3254"/>
                  <a:pt x="15922" y="342"/>
                  <a:pt x="19098" y="796"/>
                </a:cubicBezTo>
                <a:cubicBezTo>
                  <a:pt x="22577" y="1293"/>
                  <a:pt x="25653" y="3535"/>
                  <a:pt x="29132" y="4032"/>
                </a:cubicBezTo>
                <a:cubicBezTo>
                  <a:pt x="32682" y="4540"/>
                  <a:pt x="35628" y="-442"/>
                  <a:pt x="39166" y="148"/>
                </a:cubicBezTo>
                <a:cubicBezTo>
                  <a:pt x="45658" y="1231"/>
                  <a:pt x="52329" y="148"/>
                  <a:pt x="58910" y="148"/>
                </a:cubicBezTo>
                <a:cubicBezTo>
                  <a:pt x="60745" y="148"/>
                  <a:pt x="61950" y="2478"/>
                  <a:pt x="63766" y="2738"/>
                </a:cubicBezTo>
                <a:cubicBezTo>
                  <a:pt x="65321" y="2960"/>
                  <a:pt x="66853" y="824"/>
                  <a:pt x="68297" y="1443"/>
                </a:cubicBezTo>
                <a:cubicBezTo>
                  <a:pt x="69846" y="2107"/>
                  <a:pt x="70561" y="4216"/>
                  <a:pt x="72181" y="4680"/>
                </a:cubicBezTo>
                <a:cubicBezTo>
                  <a:pt x="74805" y="5431"/>
                  <a:pt x="77237" y="2392"/>
                  <a:pt x="79950" y="2090"/>
                </a:cubicBezTo>
                <a:cubicBezTo>
                  <a:pt x="81965" y="1866"/>
                  <a:pt x="83441" y="4932"/>
                  <a:pt x="85452" y="4680"/>
                </a:cubicBezTo>
                <a:cubicBezTo>
                  <a:pt x="94980" y="3488"/>
                  <a:pt x="104788" y="3100"/>
                  <a:pt x="114260" y="4680"/>
                </a:cubicBezTo>
                <a:cubicBezTo>
                  <a:pt x="120129" y="5659"/>
                  <a:pt x="126418" y="1502"/>
                  <a:pt x="132062" y="3385"/>
                </a:cubicBezTo>
              </a:path>
            </a:pathLst>
          </a:custGeom>
          <a:noFill/>
          <a:ln cap="flat" cmpd="sng" w="9525">
            <a:solidFill>
              <a:schemeClr val="dk1"/>
            </a:solidFill>
            <a:prstDash val="solid"/>
            <a:round/>
            <a:headEnd len="med" w="med" type="none"/>
            <a:tailEnd len="med" w="med" type="none"/>
          </a:ln>
        </p:spPr>
      </p:sp>
      <p:sp>
        <p:nvSpPr>
          <p:cNvPr id="249" name="Google Shape;249;p30"/>
          <p:cNvSpPr/>
          <p:nvPr/>
        </p:nvSpPr>
        <p:spPr>
          <a:xfrm>
            <a:off x="3584015" y="2982900"/>
            <a:ext cx="3430933" cy="188221"/>
          </a:xfrm>
          <a:custGeom>
            <a:rect b="b" l="l" r="r" t="t"/>
            <a:pathLst>
              <a:path extrusionOk="0" h="7387" w="134652">
                <a:moveTo>
                  <a:pt x="0" y="5324"/>
                </a:moveTo>
                <a:cubicBezTo>
                  <a:pt x="551" y="6974"/>
                  <a:pt x="3439" y="4677"/>
                  <a:pt x="5179" y="4677"/>
                </a:cubicBezTo>
                <a:cubicBezTo>
                  <a:pt x="6919" y="4677"/>
                  <a:pt x="7978" y="7108"/>
                  <a:pt x="9711" y="7266"/>
                </a:cubicBezTo>
                <a:cubicBezTo>
                  <a:pt x="15018" y="7749"/>
                  <a:pt x="19942" y="4029"/>
                  <a:pt x="24600" y="1440"/>
                </a:cubicBezTo>
                <a:cubicBezTo>
                  <a:pt x="30636" y="-1915"/>
                  <a:pt x="38479" y="2094"/>
                  <a:pt x="45316" y="1116"/>
                </a:cubicBezTo>
                <a:cubicBezTo>
                  <a:pt x="59357" y="-892"/>
                  <a:pt x="73593" y="3392"/>
                  <a:pt x="87718" y="4677"/>
                </a:cubicBezTo>
                <a:cubicBezTo>
                  <a:pt x="90774" y="4955"/>
                  <a:pt x="93725" y="2780"/>
                  <a:pt x="96781" y="3058"/>
                </a:cubicBezTo>
                <a:cubicBezTo>
                  <a:pt x="109357" y="4202"/>
                  <a:pt x="122024" y="4029"/>
                  <a:pt x="134652" y="4029"/>
                </a:cubicBezTo>
              </a:path>
            </a:pathLst>
          </a:custGeom>
          <a:noFill/>
          <a:ln cap="flat" cmpd="sng" w="9525">
            <a:solidFill>
              <a:schemeClr val="dk1"/>
            </a:solidFill>
            <a:prstDash val="solid"/>
            <a:round/>
            <a:headEnd len="med" w="med" type="none"/>
            <a:tailEnd len="med" w="med" type="none"/>
          </a:ln>
        </p:spPr>
      </p:sp>
      <p:sp>
        <p:nvSpPr>
          <p:cNvPr id="250" name="Google Shape;250;p30"/>
          <p:cNvSpPr/>
          <p:nvPr/>
        </p:nvSpPr>
        <p:spPr>
          <a:xfrm>
            <a:off x="3617012" y="3276484"/>
            <a:ext cx="3406192" cy="129515"/>
          </a:xfrm>
          <a:custGeom>
            <a:rect b="b" l="l" r="r" t="t"/>
            <a:pathLst>
              <a:path extrusionOk="0" h="5083" w="133681">
                <a:moveTo>
                  <a:pt x="0" y="3513"/>
                </a:moveTo>
                <a:cubicBezTo>
                  <a:pt x="7980" y="5508"/>
                  <a:pt x="16457" y="2734"/>
                  <a:pt x="24600" y="1570"/>
                </a:cubicBezTo>
                <a:cubicBezTo>
                  <a:pt x="36677" y="-157"/>
                  <a:pt x="49142" y="2278"/>
                  <a:pt x="61176" y="276"/>
                </a:cubicBezTo>
                <a:cubicBezTo>
                  <a:pt x="67814" y="-828"/>
                  <a:pt x="74352" y="3023"/>
                  <a:pt x="80921" y="4484"/>
                </a:cubicBezTo>
                <a:cubicBezTo>
                  <a:pt x="91215" y="6774"/>
                  <a:pt x="101809" y="1476"/>
                  <a:pt x="112318" y="599"/>
                </a:cubicBezTo>
                <a:cubicBezTo>
                  <a:pt x="119466" y="3"/>
                  <a:pt x="126508" y="3189"/>
                  <a:pt x="133681" y="3189"/>
                </a:cubicBezTo>
              </a:path>
            </a:pathLst>
          </a:custGeom>
          <a:noFill/>
          <a:ln cap="flat" cmpd="sng" w="9525">
            <a:solidFill>
              <a:schemeClr val="dk1"/>
            </a:solidFill>
            <a:prstDash val="solid"/>
            <a:round/>
            <a:headEnd len="med" w="med" type="none"/>
            <a:tailEnd len="med" w="med" type="none"/>
          </a:ln>
        </p:spPr>
      </p:sp>
      <p:sp>
        <p:nvSpPr>
          <p:cNvPr id="251" name="Google Shape;251;p30"/>
          <p:cNvSpPr txBox="1"/>
          <p:nvPr/>
        </p:nvSpPr>
        <p:spPr>
          <a:xfrm rot="-5400000">
            <a:off x="1711537" y="2679193"/>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5D5D5D"/>
                </a:solidFill>
                <a:latin typeface="Open Sans Light"/>
                <a:ea typeface="Open Sans Light"/>
                <a:cs typeface="Open Sans Light"/>
                <a:sym typeface="Open Sans Light"/>
              </a:rPr>
              <a:t>61 - 62 Channels</a:t>
            </a:r>
            <a:endParaRPr sz="1500">
              <a:solidFill>
                <a:srgbClr val="5D5D5D"/>
              </a:solidFill>
              <a:latin typeface="Open Sans Light"/>
              <a:ea typeface="Open Sans Light"/>
              <a:cs typeface="Open Sans Light"/>
              <a:sym typeface="Open Sans Light"/>
            </a:endParaRPr>
          </a:p>
        </p:txBody>
      </p:sp>
      <p:sp>
        <p:nvSpPr>
          <p:cNvPr id="252" name="Google Shape;252;p30"/>
          <p:cNvSpPr txBox="1"/>
          <p:nvPr/>
        </p:nvSpPr>
        <p:spPr>
          <a:xfrm>
            <a:off x="3827047" y="3744448"/>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5D5D5D"/>
                </a:solidFill>
                <a:latin typeface="Open Sans Light"/>
                <a:ea typeface="Open Sans Light"/>
                <a:cs typeface="Open Sans Light"/>
                <a:sym typeface="Open Sans Light"/>
              </a:rPr>
              <a:t>Time</a:t>
            </a:r>
            <a:endParaRPr sz="1500">
              <a:solidFill>
                <a:srgbClr val="5D5D5D"/>
              </a:solidFill>
              <a:latin typeface="Open Sans Light"/>
              <a:ea typeface="Open Sans Light"/>
              <a:cs typeface="Open Sans Light"/>
              <a:sym typeface="Open Sans Light"/>
            </a:endParaRPr>
          </a:p>
        </p:txBody>
      </p:sp>
      <p:sp>
        <p:nvSpPr>
          <p:cNvPr id="253" name="Google Shape;253;p30"/>
          <p:cNvSpPr/>
          <p:nvPr/>
        </p:nvSpPr>
        <p:spPr>
          <a:xfrm>
            <a:off x="3293450" y="2195775"/>
            <a:ext cx="4086600" cy="10806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54" name="Google Shape;254;p30"/>
          <p:cNvSpPr txBox="1"/>
          <p:nvPr/>
        </p:nvSpPr>
        <p:spPr>
          <a:xfrm>
            <a:off x="3897353" y="1772368"/>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00FF00"/>
                </a:solidFill>
                <a:latin typeface="Open Sans Light"/>
                <a:ea typeface="Open Sans Light"/>
                <a:cs typeface="Open Sans Light"/>
                <a:sym typeface="Open Sans Light"/>
              </a:rPr>
              <a:t>Shared Channels</a:t>
            </a:r>
            <a:endParaRPr sz="1500">
              <a:solidFill>
                <a:srgbClr val="00FF00"/>
              </a:solidFill>
              <a:latin typeface="Open Sans Light"/>
              <a:ea typeface="Open Sans Light"/>
              <a:cs typeface="Open Sans Light"/>
              <a:sym typeface="Open Sans Light"/>
            </a:endParaRPr>
          </a:p>
        </p:txBody>
      </p:sp>
      <p:cxnSp>
        <p:nvCxnSpPr>
          <p:cNvPr id="255" name="Google Shape;255;p30"/>
          <p:cNvCxnSpPr/>
          <p:nvPr/>
        </p:nvCxnSpPr>
        <p:spPr>
          <a:xfrm>
            <a:off x="3406750" y="3309650"/>
            <a:ext cx="3843600" cy="202200"/>
          </a:xfrm>
          <a:prstGeom prst="straightConnector1">
            <a:avLst/>
          </a:prstGeom>
          <a:noFill/>
          <a:ln cap="flat" cmpd="sng" w="38100">
            <a:solidFill>
              <a:srgbClr val="FF0000"/>
            </a:solidFill>
            <a:prstDash val="solid"/>
            <a:round/>
            <a:headEnd len="med" w="med" type="none"/>
            <a:tailEnd len="med" w="med" type="none"/>
          </a:ln>
        </p:spPr>
      </p:cxnSp>
      <p:cxnSp>
        <p:nvCxnSpPr>
          <p:cNvPr id="256" name="Google Shape;256;p30"/>
          <p:cNvCxnSpPr/>
          <p:nvPr/>
        </p:nvCxnSpPr>
        <p:spPr>
          <a:xfrm flipH="1">
            <a:off x="3406750" y="3309650"/>
            <a:ext cx="3843600" cy="2022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Data Preprocessing - EEG</a:t>
            </a:r>
            <a:endParaRPr b="1">
              <a:latin typeface="Open Sans"/>
              <a:ea typeface="Open Sans"/>
              <a:cs typeface="Open Sans"/>
              <a:sym typeface="Open Sans"/>
            </a:endParaRPr>
          </a:p>
        </p:txBody>
      </p:sp>
      <p:sp>
        <p:nvSpPr>
          <p:cNvPr id="262" name="Google Shape;262;p31"/>
          <p:cNvSpPr/>
          <p:nvPr/>
        </p:nvSpPr>
        <p:spPr>
          <a:xfrm>
            <a:off x="3394250" y="2260799"/>
            <a:ext cx="3876600" cy="105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63" name="Google Shape;263;p31"/>
          <p:cNvSpPr/>
          <p:nvPr/>
        </p:nvSpPr>
        <p:spPr>
          <a:xfrm>
            <a:off x="3501559" y="2372161"/>
            <a:ext cx="3661833" cy="94811"/>
          </a:xfrm>
          <a:custGeom>
            <a:rect b="b" l="l" r="r" t="t"/>
            <a:pathLst>
              <a:path extrusionOk="0" h="3721" w="143714">
                <a:moveTo>
                  <a:pt x="0" y="2750"/>
                </a:moveTo>
                <a:cubicBezTo>
                  <a:pt x="5396" y="2750"/>
                  <a:pt x="10949" y="4382"/>
                  <a:pt x="16184" y="3074"/>
                </a:cubicBezTo>
                <a:cubicBezTo>
                  <a:pt x="18769" y="2428"/>
                  <a:pt x="21043" y="-485"/>
                  <a:pt x="23628" y="161"/>
                </a:cubicBezTo>
                <a:cubicBezTo>
                  <a:pt x="46140" y="5785"/>
                  <a:pt x="70016" y="1779"/>
                  <a:pt x="93220" y="1779"/>
                </a:cubicBezTo>
                <a:cubicBezTo>
                  <a:pt x="110064" y="1779"/>
                  <a:pt x="126870" y="3721"/>
                  <a:pt x="143714" y="3721"/>
                </a:cubicBezTo>
              </a:path>
            </a:pathLst>
          </a:custGeom>
          <a:noFill/>
          <a:ln cap="flat" cmpd="sng" w="9525">
            <a:solidFill>
              <a:schemeClr val="dk1"/>
            </a:solidFill>
            <a:prstDash val="solid"/>
            <a:round/>
            <a:headEnd len="med" w="med" type="none"/>
            <a:tailEnd len="med" w="med" type="none"/>
          </a:ln>
        </p:spPr>
      </p:sp>
      <p:sp>
        <p:nvSpPr>
          <p:cNvPr id="264" name="Google Shape;264;p31"/>
          <p:cNvSpPr/>
          <p:nvPr/>
        </p:nvSpPr>
        <p:spPr>
          <a:xfrm>
            <a:off x="3575784" y="2602488"/>
            <a:ext cx="3430907" cy="87906"/>
          </a:xfrm>
          <a:custGeom>
            <a:rect b="b" l="l" r="r" t="t"/>
            <a:pathLst>
              <a:path extrusionOk="0" h="3450" w="134651">
                <a:moveTo>
                  <a:pt x="0" y="2451"/>
                </a:moveTo>
                <a:cubicBezTo>
                  <a:pt x="5163" y="3310"/>
                  <a:pt x="10355" y="-556"/>
                  <a:pt x="15536" y="185"/>
                </a:cubicBezTo>
                <a:cubicBezTo>
                  <a:pt x="40318" y="3728"/>
                  <a:pt x="65849" y="4701"/>
                  <a:pt x="90631" y="1156"/>
                </a:cubicBezTo>
                <a:cubicBezTo>
                  <a:pt x="105157" y="-922"/>
                  <a:pt x="120732" y="5477"/>
                  <a:pt x="134651" y="832"/>
                </a:cubicBezTo>
              </a:path>
            </a:pathLst>
          </a:custGeom>
          <a:noFill/>
          <a:ln cap="flat" cmpd="sng" w="9525">
            <a:solidFill>
              <a:schemeClr val="dk1"/>
            </a:solidFill>
            <a:prstDash val="solid"/>
            <a:round/>
            <a:headEnd len="med" w="med" type="none"/>
            <a:tailEnd len="med" w="med" type="none"/>
          </a:ln>
        </p:spPr>
      </p:sp>
      <p:sp>
        <p:nvSpPr>
          <p:cNvPr id="265" name="Google Shape;265;p31"/>
          <p:cNvSpPr/>
          <p:nvPr/>
        </p:nvSpPr>
        <p:spPr>
          <a:xfrm>
            <a:off x="3584015" y="2776640"/>
            <a:ext cx="3364940" cy="125464"/>
          </a:xfrm>
          <a:custGeom>
            <a:rect b="b" l="l" r="r" t="t"/>
            <a:pathLst>
              <a:path extrusionOk="0" h="4924" w="132062">
                <a:moveTo>
                  <a:pt x="0" y="4680"/>
                </a:moveTo>
                <a:cubicBezTo>
                  <a:pt x="2371" y="2310"/>
                  <a:pt x="6783" y="4845"/>
                  <a:pt x="10035" y="4032"/>
                </a:cubicBezTo>
                <a:cubicBezTo>
                  <a:pt x="13147" y="3254"/>
                  <a:pt x="15922" y="342"/>
                  <a:pt x="19098" y="796"/>
                </a:cubicBezTo>
                <a:cubicBezTo>
                  <a:pt x="22577" y="1293"/>
                  <a:pt x="25653" y="3535"/>
                  <a:pt x="29132" y="4032"/>
                </a:cubicBezTo>
                <a:cubicBezTo>
                  <a:pt x="32682" y="4540"/>
                  <a:pt x="35628" y="-442"/>
                  <a:pt x="39166" y="148"/>
                </a:cubicBezTo>
                <a:cubicBezTo>
                  <a:pt x="45658" y="1231"/>
                  <a:pt x="52329" y="148"/>
                  <a:pt x="58910" y="148"/>
                </a:cubicBezTo>
                <a:cubicBezTo>
                  <a:pt x="60745" y="148"/>
                  <a:pt x="61950" y="2478"/>
                  <a:pt x="63766" y="2738"/>
                </a:cubicBezTo>
                <a:cubicBezTo>
                  <a:pt x="65321" y="2960"/>
                  <a:pt x="66853" y="824"/>
                  <a:pt x="68297" y="1443"/>
                </a:cubicBezTo>
                <a:cubicBezTo>
                  <a:pt x="69846" y="2107"/>
                  <a:pt x="70561" y="4216"/>
                  <a:pt x="72181" y="4680"/>
                </a:cubicBezTo>
                <a:cubicBezTo>
                  <a:pt x="74805" y="5431"/>
                  <a:pt x="77237" y="2392"/>
                  <a:pt x="79950" y="2090"/>
                </a:cubicBezTo>
                <a:cubicBezTo>
                  <a:pt x="81965" y="1866"/>
                  <a:pt x="83441" y="4932"/>
                  <a:pt x="85452" y="4680"/>
                </a:cubicBezTo>
                <a:cubicBezTo>
                  <a:pt x="94980" y="3488"/>
                  <a:pt x="104788" y="3100"/>
                  <a:pt x="114260" y="4680"/>
                </a:cubicBezTo>
                <a:cubicBezTo>
                  <a:pt x="120129" y="5659"/>
                  <a:pt x="126418" y="1502"/>
                  <a:pt x="132062" y="3385"/>
                </a:cubicBezTo>
              </a:path>
            </a:pathLst>
          </a:custGeom>
          <a:noFill/>
          <a:ln cap="flat" cmpd="sng" w="9525">
            <a:solidFill>
              <a:schemeClr val="dk1"/>
            </a:solidFill>
            <a:prstDash val="solid"/>
            <a:round/>
            <a:headEnd len="med" w="med" type="none"/>
            <a:tailEnd len="med" w="med" type="none"/>
          </a:ln>
        </p:spPr>
      </p:sp>
      <p:sp>
        <p:nvSpPr>
          <p:cNvPr id="266" name="Google Shape;266;p31"/>
          <p:cNvSpPr/>
          <p:nvPr/>
        </p:nvSpPr>
        <p:spPr>
          <a:xfrm>
            <a:off x="3584015" y="2982900"/>
            <a:ext cx="3430933" cy="188221"/>
          </a:xfrm>
          <a:custGeom>
            <a:rect b="b" l="l" r="r" t="t"/>
            <a:pathLst>
              <a:path extrusionOk="0" h="7387" w="134652">
                <a:moveTo>
                  <a:pt x="0" y="5324"/>
                </a:moveTo>
                <a:cubicBezTo>
                  <a:pt x="551" y="6974"/>
                  <a:pt x="3439" y="4677"/>
                  <a:pt x="5179" y="4677"/>
                </a:cubicBezTo>
                <a:cubicBezTo>
                  <a:pt x="6919" y="4677"/>
                  <a:pt x="7978" y="7108"/>
                  <a:pt x="9711" y="7266"/>
                </a:cubicBezTo>
                <a:cubicBezTo>
                  <a:pt x="15018" y="7749"/>
                  <a:pt x="19942" y="4029"/>
                  <a:pt x="24600" y="1440"/>
                </a:cubicBezTo>
                <a:cubicBezTo>
                  <a:pt x="30636" y="-1915"/>
                  <a:pt x="38479" y="2094"/>
                  <a:pt x="45316" y="1116"/>
                </a:cubicBezTo>
                <a:cubicBezTo>
                  <a:pt x="59357" y="-892"/>
                  <a:pt x="73593" y="3392"/>
                  <a:pt x="87718" y="4677"/>
                </a:cubicBezTo>
                <a:cubicBezTo>
                  <a:pt x="90774" y="4955"/>
                  <a:pt x="93725" y="2780"/>
                  <a:pt x="96781" y="3058"/>
                </a:cubicBezTo>
                <a:cubicBezTo>
                  <a:pt x="109357" y="4202"/>
                  <a:pt x="122024" y="4029"/>
                  <a:pt x="134652" y="4029"/>
                </a:cubicBezTo>
              </a:path>
            </a:pathLst>
          </a:custGeom>
          <a:noFill/>
          <a:ln cap="flat" cmpd="sng" w="9525">
            <a:solidFill>
              <a:schemeClr val="dk1"/>
            </a:solidFill>
            <a:prstDash val="solid"/>
            <a:round/>
            <a:headEnd len="med" w="med" type="none"/>
            <a:tailEnd len="med" w="med" type="none"/>
          </a:ln>
        </p:spPr>
      </p:sp>
      <p:sp>
        <p:nvSpPr>
          <p:cNvPr id="267" name="Google Shape;267;p31"/>
          <p:cNvSpPr txBox="1"/>
          <p:nvPr/>
        </p:nvSpPr>
        <p:spPr>
          <a:xfrm rot="-5400000">
            <a:off x="1739387" y="2547168"/>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5D5D5D"/>
                </a:solidFill>
                <a:latin typeface="Open Sans Light"/>
                <a:ea typeface="Open Sans Light"/>
                <a:cs typeface="Open Sans Light"/>
                <a:sym typeface="Open Sans Light"/>
              </a:rPr>
              <a:t>Shared </a:t>
            </a:r>
            <a:r>
              <a:rPr lang="en" sz="1500">
                <a:solidFill>
                  <a:srgbClr val="5D5D5D"/>
                </a:solidFill>
                <a:latin typeface="Open Sans Light"/>
                <a:ea typeface="Open Sans Light"/>
                <a:cs typeface="Open Sans Light"/>
                <a:sym typeface="Open Sans Light"/>
              </a:rPr>
              <a:t>Channels</a:t>
            </a:r>
            <a:endParaRPr sz="1500">
              <a:solidFill>
                <a:srgbClr val="5D5D5D"/>
              </a:solidFill>
              <a:latin typeface="Open Sans Light"/>
              <a:ea typeface="Open Sans Light"/>
              <a:cs typeface="Open Sans Light"/>
              <a:sym typeface="Open Sans Light"/>
            </a:endParaRPr>
          </a:p>
        </p:txBody>
      </p:sp>
      <p:sp>
        <p:nvSpPr>
          <p:cNvPr id="268" name="Google Shape;268;p31"/>
          <p:cNvSpPr txBox="1"/>
          <p:nvPr/>
        </p:nvSpPr>
        <p:spPr>
          <a:xfrm>
            <a:off x="3827047" y="3744448"/>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5D5D5D"/>
                </a:solidFill>
                <a:latin typeface="Open Sans Light"/>
                <a:ea typeface="Open Sans Light"/>
                <a:cs typeface="Open Sans Light"/>
                <a:sym typeface="Open Sans Light"/>
              </a:rPr>
              <a:t>Time</a:t>
            </a:r>
            <a:endParaRPr sz="1500">
              <a:solidFill>
                <a:srgbClr val="5D5D5D"/>
              </a:solidFill>
              <a:latin typeface="Open Sans Light"/>
              <a:ea typeface="Open Sans Light"/>
              <a:cs typeface="Open Sans Light"/>
              <a:sym typeface="Open Sans Light"/>
            </a:endParaRPr>
          </a:p>
        </p:txBody>
      </p:sp>
      <p:cxnSp>
        <p:nvCxnSpPr>
          <p:cNvPr id="269" name="Google Shape;269;p31"/>
          <p:cNvCxnSpPr>
            <a:endCxn id="268" idx="1"/>
          </p:cNvCxnSpPr>
          <p:nvPr/>
        </p:nvCxnSpPr>
        <p:spPr>
          <a:xfrm>
            <a:off x="3814147" y="1890148"/>
            <a:ext cx="12900" cy="2146500"/>
          </a:xfrm>
          <a:prstGeom prst="straightConnector1">
            <a:avLst/>
          </a:prstGeom>
          <a:noFill/>
          <a:ln cap="flat" cmpd="sng" w="9525">
            <a:solidFill>
              <a:srgbClr val="FF0000"/>
            </a:solidFill>
            <a:prstDash val="solid"/>
            <a:round/>
            <a:headEnd len="med" w="med" type="none"/>
            <a:tailEnd len="med" w="med" type="none"/>
          </a:ln>
        </p:spPr>
      </p:cxnSp>
      <p:cxnSp>
        <p:nvCxnSpPr>
          <p:cNvPr id="270" name="Google Shape;270;p31"/>
          <p:cNvCxnSpPr/>
          <p:nvPr/>
        </p:nvCxnSpPr>
        <p:spPr>
          <a:xfrm>
            <a:off x="4038398" y="1890042"/>
            <a:ext cx="12900" cy="2146500"/>
          </a:xfrm>
          <a:prstGeom prst="straightConnector1">
            <a:avLst/>
          </a:prstGeom>
          <a:noFill/>
          <a:ln cap="flat" cmpd="sng" w="9525">
            <a:solidFill>
              <a:srgbClr val="FF0000"/>
            </a:solidFill>
            <a:prstDash val="solid"/>
            <a:round/>
            <a:headEnd len="med" w="med" type="none"/>
            <a:tailEnd len="med" w="med" type="none"/>
          </a:ln>
        </p:spPr>
      </p:cxnSp>
      <p:cxnSp>
        <p:nvCxnSpPr>
          <p:cNvPr id="271" name="Google Shape;271;p31"/>
          <p:cNvCxnSpPr/>
          <p:nvPr/>
        </p:nvCxnSpPr>
        <p:spPr>
          <a:xfrm>
            <a:off x="4262774" y="1898092"/>
            <a:ext cx="12900" cy="2146500"/>
          </a:xfrm>
          <a:prstGeom prst="straightConnector1">
            <a:avLst/>
          </a:prstGeom>
          <a:noFill/>
          <a:ln cap="flat" cmpd="sng" w="9525">
            <a:solidFill>
              <a:srgbClr val="FF0000"/>
            </a:solidFill>
            <a:prstDash val="solid"/>
            <a:round/>
            <a:headEnd len="med" w="med" type="none"/>
            <a:tailEnd len="med" w="med" type="none"/>
          </a:ln>
        </p:spPr>
      </p:cxnSp>
      <p:sp>
        <p:nvSpPr>
          <p:cNvPr id="272" name="Google Shape;272;p31"/>
          <p:cNvSpPr txBox="1"/>
          <p:nvPr/>
        </p:nvSpPr>
        <p:spPr>
          <a:xfrm>
            <a:off x="5329786" y="1650630"/>
            <a:ext cx="13074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Open Sans Light"/>
                <a:ea typeface="Open Sans Light"/>
                <a:cs typeface="Open Sans Light"/>
                <a:sym typeface="Open Sans Light"/>
              </a:rPr>
              <a:t>…</a:t>
            </a:r>
            <a:endParaRPr sz="3000">
              <a:solidFill>
                <a:srgbClr val="FF0000"/>
              </a:solidFill>
              <a:latin typeface="Open Sans Light"/>
              <a:ea typeface="Open Sans Light"/>
              <a:cs typeface="Open Sans Light"/>
              <a:sym typeface="Open Sans Light"/>
            </a:endParaRPr>
          </a:p>
        </p:txBody>
      </p:sp>
      <p:cxnSp>
        <p:nvCxnSpPr>
          <p:cNvPr id="273" name="Google Shape;273;p31"/>
          <p:cNvCxnSpPr/>
          <p:nvPr/>
        </p:nvCxnSpPr>
        <p:spPr>
          <a:xfrm>
            <a:off x="6705882" y="1898092"/>
            <a:ext cx="12900" cy="2146500"/>
          </a:xfrm>
          <a:prstGeom prst="straightConnector1">
            <a:avLst/>
          </a:prstGeom>
          <a:noFill/>
          <a:ln cap="flat" cmpd="sng" w="9525">
            <a:solidFill>
              <a:srgbClr val="FF0000"/>
            </a:solidFill>
            <a:prstDash val="solid"/>
            <a:round/>
            <a:headEnd len="med" w="med" type="none"/>
            <a:tailEnd len="med" w="med" type="none"/>
          </a:ln>
        </p:spPr>
      </p:cxnSp>
      <p:cxnSp>
        <p:nvCxnSpPr>
          <p:cNvPr id="274" name="Google Shape;274;p31"/>
          <p:cNvCxnSpPr/>
          <p:nvPr/>
        </p:nvCxnSpPr>
        <p:spPr>
          <a:xfrm>
            <a:off x="6930258" y="1898092"/>
            <a:ext cx="12900" cy="2146500"/>
          </a:xfrm>
          <a:prstGeom prst="straightConnector1">
            <a:avLst/>
          </a:prstGeom>
          <a:noFill/>
          <a:ln cap="flat" cmpd="sng" w="9525">
            <a:solidFill>
              <a:srgbClr val="FF0000"/>
            </a:solidFill>
            <a:prstDash val="solid"/>
            <a:round/>
            <a:headEnd len="med" w="med" type="none"/>
            <a:tailEnd len="med" w="med" type="none"/>
          </a:ln>
        </p:spPr>
      </p:cxnSp>
      <p:sp>
        <p:nvSpPr>
          <p:cNvPr id="275" name="Google Shape;275;p31"/>
          <p:cNvSpPr txBox="1"/>
          <p:nvPr/>
        </p:nvSpPr>
        <p:spPr>
          <a:xfrm>
            <a:off x="1788328" y="4144868"/>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0000"/>
                </a:solidFill>
                <a:latin typeface="Open Sans Light"/>
                <a:ea typeface="Open Sans Light"/>
                <a:cs typeface="Open Sans Light"/>
                <a:sym typeface="Open Sans Light"/>
              </a:rPr>
              <a:t>Word 1 Onset</a:t>
            </a:r>
            <a:endParaRPr sz="1500">
              <a:solidFill>
                <a:srgbClr val="FF0000"/>
              </a:solidFill>
              <a:latin typeface="Open Sans Light"/>
              <a:ea typeface="Open Sans Light"/>
              <a:cs typeface="Open Sans Light"/>
              <a:sym typeface="Open Sans Light"/>
            </a:endParaRPr>
          </a:p>
        </p:txBody>
      </p:sp>
      <p:sp>
        <p:nvSpPr>
          <p:cNvPr id="276" name="Google Shape;276;p31"/>
          <p:cNvSpPr txBox="1"/>
          <p:nvPr/>
        </p:nvSpPr>
        <p:spPr>
          <a:xfrm>
            <a:off x="2737128" y="4477018"/>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0000"/>
                </a:solidFill>
                <a:latin typeface="Open Sans Light"/>
                <a:ea typeface="Open Sans Light"/>
                <a:cs typeface="Open Sans Light"/>
                <a:sym typeface="Open Sans Light"/>
              </a:rPr>
              <a:t>Word 1 Offset</a:t>
            </a:r>
            <a:endParaRPr sz="1500">
              <a:solidFill>
                <a:srgbClr val="FF0000"/>
              </a:solidFill>
              <a:latin typeface="Open Sans Light"/>
              <a:ea typeface="Open Sans Light"/>
              <a:cs typeface="Open Sans Light"/>
              <a:sym typeface="Open Sans Light"/>
            </a:endParaRPr>
          </a:p>
        </p:txBody>
      </p:sp>
      <p:cxnSp>
        <p:nvCxnSpPr>
          <p:cNvPr id="277" name="Google Shape;277;p31"/>
          <p:cNvCxnSpPr>
            <a:endCxn id="268" idx="1"/>
          </p:cNvCxnSpPr>
          <p:nvPr/>
        </p:nvCxnSpPr>
        <p:spPr>
          <a:xfrm flipH="1" rot="10800000">
            <a:off x="3701647" y="4036648"/>
            <a:ext cx="125400" cy="1713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31"/>
          <p:cNvCxnSpPr>
            <a:stCxn id="276" idx="0"/>
          </p:cNvCxnSpPr>
          <p:nvPr/>
        </p:nvCxnSpPr>
        <p:spPr>
          <a:xfrm rot="10800000">
            <a:off x="4057728" y="4094518"/>
            <a:ext cx="118800" cy="38250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31"/>
          <p:cNvSpPr txBox="1"/>
          <p:nvPr/>
        </p:nvSpPr>
        <p:spPr>
          <a:xfrm>
            <a:off x="3321928" y="1471343"/>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0000"/>
                </a:solidFill>
                <a:latin typeface="Open Sans Light"/>
                <a:ea typeface="Open Sans Light"/>
                <a:cs typeface="Open Sans Light"/>
                <a:sym typeface="Open Sans Light"/>
              </a:rPr>
              <a:t>Word 2 Onset</a:t>
            </a:r>
            <a:endParaRPr sz="1500">
              <a:solidFill>
                <a:srgbClr val="FF0000"/>
              </a:solidFill>
              <a:latin typeface="Open Sans Light"/>
              <a:ea typeface="Open Sans Light"/>
              <a:cs typeface="Open Sans Light"/>
              <a:sym typeface="Open Sans Light"/>
            </a:endParaRPr>
          </a:p>
        </p:txBody>
      </p:sp>
      <p:cxnSp>
        <p:nvCxnSpPr>
          <p:cNvPr id="280" name="Google Shape;280;p31"/>
          <p:cNvCxnSpPr/>
          <p:nvPr/>
        </p:nvCxnSpPr>
        <p:spPr>
          <a:xfrm flipH="1" rot="10800000">
            <a:off x="4054422" y="1720986"/>
            <a:ext cx="125400" cy="171300"/>
          </a:xfrm>
          <a:prstGeom prst="straightConnector1">
            <a:avLst/>
          </a:prstGeom>
          <a:noFill/>
          <a:ln cap="flat" cmpd="sng" w="9525">
            <a:solidFill>
              <a:schemeClr val="dk2"/>
            </a:solidFill>
            <a:prstDash val="solid"/>
            <a:round/>
            <a:headEnd len="med" w="med" type="none"/>
            <a:tailEnd len="med" w="med" type="none"/>
          </a:ln>
        </p:spPr>
      </p:cxnSp>
      <p:sp>
        <p:nvSpPr>
          <p:cNvPr id="281" name="Google Shape;281;p31"/>
          <p:cNvSpPr txBox="1"/>
          <p:nvPr/>
        </p:nvSpPr>
        <p:spPr>
          <a:xfrm>
            <a:off x="3701653" y="1772355"/>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0000"/>
                </a:solidFill>
                <a:latin typeface="Open Sans Light"/>
                <a:ea typeface="Open Sans Light"/>
                <a:cs typeface="Open Sans Light"/>
                <a:sym typeface="Open Sans Light"/>
              </a:rPr>
              <a:t>Word 2 Offset</a:t>
            </a:r>
            <a:endParaRPr sz="1500">
              <a:solidFill>
                <a:srgbClr val="FF0000"/>
              </a:solidFill>
              <a:latin typeface="Open Sans Light"/>
              <a:ea typeface="Open Sans Light"/>
              <a:cs typeface="Open Sans Light"/>
              <a:sym typeface="Open Sans Light"/>
            </a:endParaRPr>
          </a:p>
        </p:txBody>
      </p:sp>
      <p:cxnSp>
        <p:nvCxnSpPr>
          <p:cNvPr id="282" name="Google Shape;282;p31"/>
          <p:cNvCxnSpPr/>
          <p:nvPr/>
        </p:nvCxnSpPr>
        <p:spPr>
          <a:xfrm flipH="1" rot="10800000">
            <a:off x="4262772" y="1941973"/>
            <a:ext cx="204000" cy="6000"/>
          </a:xfrm>
          <a:prstGeom prst="straightConnector1">
            <a:avLst/>
          </a:prstGeom>
          <a:noFill/>
          <a:ln cap="flat" cmpd="sng" w="9525">
            <a:solidFill>
              <a:schemeClr val="dk2"/>
            </a:solidFill>
            <a:prstDash val="solid"/>
            <a:round/>
            <a:headEnd len="med" w="med" type="none"/>
            <a:tailEnd len="med" w="med" type="none"/>
          </a:ln>
        </p:spPr>
      </p:cxnSp>
      <p:sp>
        <p:nvSpPr>
          <p:cNvPr id="283" name="Google Shape;283;p31"/>
          <p:cNvSpPr txBox="1"/>
          <p:nvPr/>
        </p:nvSpPr>
        <p:spPr>
          <a:xfrm>
            <a:off x="4667128" y="4100293"/>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0000"/>
                </a:solidFill>
                <a:latin typeface="Open Sans Light"/>
                <a:ea typeface="Open Sans Light"/>
                <a:cs typeface="Open Sans Light"/>
                <a:sym typeface="Open Sans Light"/>
              </a:rPr>
              <a:t>Word </a:t>
            </a:r>
            <a:r>
              <a:rPr i="1" lang="en" sz="1500">
                <a:solidFill>
                  <a:srgbClr val="FF0000"/>
                </a:solidFill>
                <a:latin typeface="Open Sans Light"/>
                <a:ea typeface="Open Sans Light"/>
                <a:cs typeface="Open Sans Light"/>
                <a:sym typeface="Open Sans Light"/>
              </a:rPr>
              <a:t>N</a:t>
            </a:r>
            <a:r>
              <a:rPr lang="en" sz="1500">
                <a:solidFill>
                  <a:srgbClr val="FF0000"/>
                </a:solidFill>
                <a:latin typeface="Open Sans Light"/>
                <a:ea typeface="Open Sans Light"/>
                <a:cs typeface="Open Sans Light"/>
                <a:sym typeface="Open Sans Light"/>
              </a:rPr>
              <a:t> Onset</a:t>
            </a:r>
            <a:endParaRPr sz="1500">
              <a:solidFill>
                <a:srgbClr val="FF0000"/>
              </a:solidFill>
              <a:latin typeface="Open Sans Light"/>
              <a:ea typeface="Open Sans Light"/>
              <a:cs typeface="Open Sans Light"/>
              <a:sym typeface="Open Sans Light"/>
            </a:endParaRPr>
          </a:p>
        </p:txBody>
      </p:sp>
      <p:sp>
        <p:nvSpPr>
          <p:cNvPr id="284" name="Google Shape;284;p31"/>
          <p:cNvSpPr txBox="1"/>
          <p:nvPr/>
        </p:nvSpPr>
        <p:spPr>
          <a:xfrm>
            <a:off x="5615928" y="4432443"/>
            <a:ext cx="28788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0000"/>
                </a:solidFill>
                <a:latin typeface="Open Sans Light"/>
                <a:ea typeface="Open Sans Light"/>
                <a:cs typeface="Open Sans Light"/>
                <a:sym typeface="Open Sans Light"/>
              </a:rPr>
              <a:t>Word </a:t>
            </a:r>
            <a:r>
              <a:rPr i="1" lang="en" sz="1500">
                <a:solidFill>
                  <a:srgbClr val="FF0000"/>
                </a:solidFill>
                <a:latin typeface="Open Sans Light"/>
                <a:ea typeface="Open Sans Light"/>
                <a:cs typeface="Open Sans Light"/>
                <a:sym typeface="Open Sans Light"/>
              </a:rPr>
              <a:t>N</a:t>
            </a:r>
            <a:r>
              <a:rPr lang="en" sz="1500">
                <a:solidFill>
                  <a:srgbClr val="FF0000"/>
                </a:solidFill>
                <a:latin typeface="Open Sans Light"/>
                <a:ea typeface="Open Sans Light"/>
                <a:cs typeface="Open Sans Light"/>
                <a:sym typeface="Open Sans Light"/>
              </a:rPr>
              <a:t> Offset</a:t>
            </a:r>
            <a:endParaRPr sz="1500">
              <a:solidFill>
                <a:srgbClr val="FF0000"/>
              </a:solidFill>
              <a:latin typeface="Open Sans Light"/>
              <a:ea typeface="Open Sans Light"/>
              <a:cs typeface="Open Sans Light"/>
              <a:sym typeface="Open Sans Light"/>
            </a:endParaRPr>
          </a:p>
        </p:txBody>
      </p:sp>
      <p:cxnSp>
        <p:nvCxnSpPr>
          <p:cNvPr id="285" name="Google Shape;285;p31"/>
          <p:cNvCxnSpPr/>
          <p:nvPr/>
        </p:nvCxnSpPr>
        <p:spPr>
          <a:xfrm flipH="1" rot="10800000">
            <a:off x="6580447" y="3992073"/>
            <a:ext cx="125400" cy="1713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1"/>
          <p:cNvCxnSpPr>
            <a:stCxn id="284" idx="0"/>
          </p:cNvCxnSpPr>
          <p:nvPr/>
        </p:nvCxnSpPr>
        <p:spPr>
          <a:xfrm rot="10800000">
            <a:off x="6936528" y="4049943"/>
            <a:ext cx="118800" cy="382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Data Preprocessing - EEG</a:t>
            </a:r>
            <a:endParaRPr b="1">
              <a:latin typeface="Open Sans"/>
              <a:ea typeface="Open Sans"/>
              <a:cs typeface="Open Sans"/>
              <a:sym typeface="Open Sans"/>
            </a:endParaRPr>
          </a:p>
        </p:txBody>
      </p:sp>
      <p:grpSp>
        <p:nvGrpSpPr>
          <p:cNvPr id="292" name="Google Shape;292;p32"/>
          <p:cNvGrpSpPr/>
          <p:nvPr/>
        </p:nvGrpSpPr>
        <p:grpSpPr>
          <a:xfrm>
            <a:off x="1975580" y="2009443"/>
            <a:ext cx="1742703" cy="1992111"/>
            <a:chOff x="1933225" y="1684850"/>
            <a:chExt cx="938400" cy="1072700"/>
          </a:xfrm>
        </p:grpSpPr>
        <p:sp>
          <p:nvSpPr>
            <p:cNvPr id="293" name="Google Shape;293;p32"/>
            <p:cNvSpPr/>
            <p:nvPr/>
          </p:nvSpPr>
          <p:spPr>
            <a:xfrm>
              <a:off x="1933225" y="213195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94" name="Google Shape;294;p32"/>
            <p:cNvSpPr/>
            <p:nvPr/>
          </p:nvSpPr>
          <p:spPr>
            <a:xfrm>
              <a:off x="1933225" y="199390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95" name="Google Shape;295;p32"/>
            <p:cNvSpPr/>
            <p:nvPr/>
          </p:nvSpPr>
          <p:spPr>
            <a:xfrm>
              <a:off x="1933225" y="182880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296" name="Google Shape;296;p32"/>
            <p:cNvSpPr/>
            <p:nvPr/>
          </p:nvSpPr>
          <p:spPr>
            <a:xfrm>
              <a:off x="1933225" y="168485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grpSp>
      <p:sp>
        <p:nvSpPr>
          <p:cNvPr id="297" name="Google Shape;297;p32"/>
          <p:cNvSpPr txBox="1"/>
          <p:nvPr/>
        </p:nvSpPr>
        <p:spPr>
          <a:xfrm rot="-4332561">
            <a:off x="1135987" y="2183573"/>
            <a:ext cx="1552334" cy="42342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Channels (61)</a:t>
            </a:r>
            <a:endParaRPr sz="1500">
              <a:solidFill>
                <a:srgbClr val="5D5D5D"/>
              </a:solidFill>
              <a:latin typeface="Open Sans Light"/>
              <a:ea typeface="Open Sans Light"/>
              <a:cs typeface="Open Sans Light"/>
              <a:sym typeface="Open Sans Light"/>
            </a:endParaRPr>
          </a:p>
        </p:txBody>
      </p:sp>
      <p:sp>
        <p:nvSpPr>
          <p:cNvPr id="298" name="Google Shape;298;p32"/>
          <p:cNvSpPr txBox="1"/>
          <p:nvPr/>
        </p:nvSpPr>
        <p:spPr>
          <a:xfrm rot="-5398885">
            <a:off x="1301325" y="3164776"/>
            <a:ext cx="924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Words</a:t>
            </a:r>
            <a:endParaRPr sz="1500">
              <a:solidFill>
                <a:srgbClr val="5D5D5D"/>
              </a:solidFill>
              <a:latin typeface="Open Sans Light"/>
              <a:ea typeface="Open Sans Light"/>
              <a:cs typeface="Open Sans Light"/>
              <a:sym typeface="Open Sans Light"/>
            </a:endParaRPr>
          </a:p>
        </p:txBody>
      </p:sp>
      <p:sp>
        <p:nvSpPr>
          <p:cNvPr id="299" name="Google Shape;299;p32"/>
          <p:cNvSpPr txBox="1"/>
          <p:nvPr/>
        </p:nvSpPr>
        <p:spPr>
          <a:xfrm rot="1267">
            <a:off x="2643056" y="1623975"/>
            <a:ext cx="8142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Time</a:t>
            </a:r>
            <a:endParaRPr sz="1500">
              <a:solidFill>
                <a:srgbClr val="5D5D5D"/>
              </a:solidFill>
              <a:latin typeface="Open Sans Light"/>
              <a:ea typeface="Open Sans Light"/>
              <a:cs typeface="Open Sans Light"/>
              <a:sym typeface="Open Sans Light"/>
            </a:endParaRPr>
          </a:p>
        </p:txBody>
      </p:sp>
      <p:sp>
        <p:nvSpPr>
          <p:cNvPr id="300" name="Google Shape;300;p32"/>
          <p:cNvSpPr/>
          <p:nvPr/>
        </p:nvSpPr>
        <p:spPr>
          <a:xfrm>
            <a:off x="2589375" y="4064000"/>
            <a:ext cx="204600" cy="204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01" name="Google Shape;301;p32"/>
          <p:cNvSpPr/>
          <p:nvPr/>
        </p:nvSpPr>
        <p:spPr>
          <a:xfrm>
            <a:off x="2589375" y="4331050"/>
            <a:ext cx="204600" cy="204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02" name="Google Shape;302;p32"/>
          <p:cNvSpPr/>
          <p:nvPr/>
        </p:nvSpPr>
        <p:spPr>
          <a:xfrm>
            <a:off x="2589375" y="4598100"/>
            <a:ext cx="204600" cy="204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03" name="Google Shape;303;p32"/>
          <p:cNvSpPr txBox="1"/>
          <p:nvPr/>
        </p:nvSpPr>
        <p:spPr>
          <a:xfrm rot="1481">
            <a:off x="2932296" y="4221700"/>
            <a:ext cx="1392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x </a:t>
            </a:r>
            <a:r>
              <a:rPr i="1" lang="en" sz="1500">
                <a:solidFill>
                  <a:srgbClr val="5D5D5D"/>
                </a:solidFill>
                <a:latin typeface="Open Sans Light"/>
                <a:ea typeface="Open Sans Light"/>
                <a:cs typeface="Open Sans Light"/>
                <a:sym typeface="Open Sans Light"/>
              </a:rPr>
              <a:t>N</a:t>
            </a:r>
            <a:r>
              <a:rPr lang="en" sz="1500">
                <a:solidFill>
                  <a:srgbClr val="5D5D5D"/>
                </a:solidFill>
                <a:latin typeface="Open Sans Light"/>
                <a:ea typeface="Open Sans Light"/>
                <a:cs typeface="Open Sans Light"/>
                <a:sym typeface="Open Sans Light"/>
              </a:rPr>
              <a:t> Subjects</a:t>
            </a:r>
            <a:endParaRPr sz="1500">
              <a:solidFill>
                <a:srgbClr val="5D5D5D"/>
              </a:solidFill>
              <a:latin typeface="Open Sans Light"/>
              <a:ea typeface="Open Sans Light"/>
              <a:cs typeface="Open Sans Light"/>
              <a:sym typeface="Open Sans Light"/>
            </a:endParaRPr>
          </a:p>
        </p:txBody>
      </p:sp>
      <p:sp>
        <p:nvSpPr>
          <p:cNvPr id="304" name="Google Shape;304;p32"/>
          <p:cNvSpPr txBox="1"/>
          <p:nvPr/>
        </p:nvSpPr>
        <p:spPr>
          <a:xfrm>
            <a:off x="4875375" y="2599750"/>
            <a:ext cx="3661800" cy="8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Downsampled to 100 Hz to reduce computational complexity</a:t>
            </a:r>
            <a:endParaRPr sz="1500">
              <a:solidFill>
                <a:srgbClr val="5D5D5D"/>
              </a:solidFill>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3"/>
          <p:cNvSpPr txBox="1"/>
          <p:nvPr>
            <p:ph idx="1" type="body"/>
          </p:nvPr>
        </p:nvSpPr>
        <p:spPr>
          <a:xfrm>
            <a:off x="1788325" y="867975"/>
            <a:ext cx="6306900" cy="484500"/>
          </a:xfrm>
          <a:prstGeom prst="rect">
            <a:avLst/>
          </a:prstGeom>
        </p:spPr>
        <p:txBody>
          <a:bodyPr anchorCtr="0" anchor="ctr" bIns="34275" lIns="34275" spcFirstLastPara="1" rIns="34275" wrap="square" tIns="34275">
            <a:normAutofit fontScale="70000"/>
          </a:bodyPr>
          <a:lstStyle/>
          <a:p>
            <a:pPr indent="0" lvl="0" marL="0" rtl="0" algn="l">
              <a:spcBef>
                <a:spcPts val="800"/>
              </a:spcBef>
              <a:spcAft>
                <a:spcPts val="0"/>
              </a:spcAft>
              <a:buNone/>
            </a:pPr>
            <a:r>
              <a:rPr b="1" lang="en">
                <a:latin typeface="Open Sans"/>
                <a:ea typeface="Open Sans"/>
                <a:cs typeface="Open Sans"/>
                <a:sym typeface="Open Sans"/>
              </a:rPr>
              <a:t>Data Preprocessing - Train / Validation Partitioning</a:t>
            </a:r>
            <a:endParaRPr b="1">
              <a:latin typeface="Open Sans"/>
              <a:ea typeface="Open Sans"/>
              <a:cs typeface="Open Sans"/>
              <a:sym typeface="Open Sans"/>
            </a:endParaRPr>
          </a:p>
        </p:txBody>
      </p:sp>
      <p:grpSp>
        <p:nvGrpSpPr>
          <p:cNvPr id="310" name="Google Shape;310;p33"/>
          <p:cNvGrpSpPr/>
          <p:nvPr/>
        </p:nvGrpSpPr>
        <p:grpSpPr>
          <a:xfrm>
            <a:off x="1418624" y="2230514"/>
            <a:ext cx="1652335" cy="1888810"/>
            <a:chOff x="1933225" y="1684850"/>
            <a:chExt cx="938400" cy="1072700"/>
          </a:xfrm>
        </p:grpSpPr>
        <p:sp>
          <p:nvSpPr>
            <p:cNvPr id="311" name="Google Shape;311;p33"/>
            <p:cNvSpPr/>
            <p:nvPr/>
          </p:nvSpPr>
          <p:spPr>
            <a:xfrm>
              <a:off x="1933225" y="213195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12" name="Google Shape;312;p33"/>
            <p:cNvSpPr/>
            <p:nvPr/>
          </p:nvSpPr>
          <p:spPr>
            <a:xfrm>
              <a:off x="1933225" y="199390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13" name="Google Shape;313;p33"/>
            <p:cNvSpPr/>
            <p:nvPr/>
          </p:nvSpPr>
          <p:spPr>
            <a:xfrm>
              <a:off x="1933225" y="182880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14" name="Google Shape;314;p33"/>
            <p:cNvSpPr/>
            <p:nvPr/>
          </p:nvSpPr>
          <p:spPr>
            <a:xfrm>
              <a:off x="1933225" y="168485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grpSp>
      <p:sp>
        <p:nvSpPr>
          <p:cNvPr id="315" name="Google Shape;315;p33"/>
          <p:cNvSpPr txBox="1"/>
          <p:nvPr/>
        </p:nvSpPr>
        <p:spPr>
          <a:xfrm rot="-4332463">
            <a:off x="622730" y="2395508"/>
            <a:ext cx="1471690" cy="4016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Channels (61)</a:t>
            </a:r>
            <a:endParaRPr sz="1500">
              <a:solidFill>
                <a:srgbClr val="5D5D5D"/>
              </a:solidFill>
              <a:latin typeface="Open Sans Light"/>
              <a:ea typeface="Open Sans Light"/>
              <a:cs typeface="Open Sans Light"/>
              <a:sym typeface="Open Sans Light"/>
            </a:endParaRPr>
          </a:p>
        </p:txBody>
      </p:sp>
      <p:sp>
        <p:nvSpPr>
          <p:cNvPr id="316" name="Google Shape;316;p33"/>
          <p:cNvSpPr txBox="1"/>
          <p:nvPr/>
        </p:nvSpPr>
        <p:spPr>
          <a:xfrm rot="-5398824">
            <a:off x="779371" y="3325912"/>
            <a:ext cx="8769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Words</a:t>
            </a:r>
            <a:endParaRPr sz="1500">
              <a:solidFill>
                <a:srgbClr val="5D5D5D"/>
              </a:solidFill>
              <a:latin typeface="Open Sans Light"/>
              <a:ea typeface="Open Sans Light"/>
              <a:cs typeface="Open Sans Light"/>
              <a:sym typeface="Open Sans Light"/>
            </a:endParaRPr>
          </a:p>
        </p:txBody>
      </p:sp>
      <p:sp>
        <p:nvSpPr>
          <p:cNvPr id="317" name="Google Shape;317;p33"/>
          <p:cNvSpPr txBox="1"/>
          <p:nvPr/>
        </p:nvSpPr>
        <p:spPr>
          <a:xfrm rot="1336">
            <a:off x="2051470" y="1865031"/>
            <a:ext cx="7722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Time</a:t>
            </a:r>
            <a:endParaRPr sz="1500">
              <a:solidFill>
                <a:srgbClr val="5D5D5D"/>
              </a:solidFill>
              <a:latin typeface="Open Sans Light"/>
              <a:ea typeface="Open Sans Light"/>
              <a:cs typeface="Open Sans Light"/>
              <a:sym typeface="Open Sans Light"/>
            </a:endParaRPr>
          </a:p>
        </p:txBody>
      </p:sp>
      <p:sp>
        <p:nvSpPr>
          <p:cNvPr id="318" name="Google Shape;318;p33"/>
          <p:cNvSpPr/>
          <p:nvPr/>
        </p:nvSpPr>
        <p:spPr>
          <a:xfrm>
            <a:off x="2000573" y="4178511"/>
            <a:ext cx="194100" cy="194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19" name="Google Shape;319;p33"/>
          <p:cNvSpPr/>
          <p:nvPr/>
        </p:nvSpPr>
        <p:spPr>
          <a:xfrm>
            <a:off x="2000573" y="4431712"/>
            <a:ext cx="194100" cy="194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20" name="Google Shape;320;p33"/>
          <p:cNvSpPr/>
          <p:nvPr/>
        </p:nvSpPr>
        <p:spPr>
          <a:xfrm>
            <a:off x="2000573" y="4684913"/>
            <a:ext cx="194100" cy="194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21" name="Google Shape;321;p33"/>
          <p:cNvSpPr txBox="1"/>
          <p:nvPr/>
        </p:nvSpPr>
        <p:spPr>
          <a:xfrm rot="1562">
            <a:off x="2325710" y="4328048"/>
            <a:ext cx="13206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x </a:t>
            </a:r>
            <a:r>
              <a:rPr i="1" lang="en" sz="1500">
                <a:solidFill>
                  <a:srgbClr val="5D5D5D"/>
                </a:solidFill>
                <a:latin typeface="Open Sans Light"/>
                <a:ea typeface="Open Sans Light"/>
                <a:cs typeface="Open Sans Light"/>
                <a:sym typeface="Open Sans Light"/>
              </a:rPr>
              <a:t>N</a:t>
            </a:r>
            <a:r>
              <a:rPr lang="en" sz="1500">
                <a:solidFill>
                  <a:srgbClr val="5D5D5D"/>
                </a:solidFill>
                <a:latin typeface="Open Sans Light"/>
                <a:ea typeface="Open Sans Light"/>
                <a:cs typeface="Open Sans Light"/>
                <a:sym typeface="Open Sans Light"/>
              </a:rPr>
              <a:t> Subjects</a:t>
            </a:r>
            <a:endParaRPr sz="1500">
              <a:solidFill>
                <a:srgbClr val="5D5D5D"/>
              </a:solidFill>
              <a:latin typeface="Open Sans Light"/>
              <a:ea typeface="Open Sans Light"/>
              <a:cs typeface="Open Sans Light"/>
              <a:sym typeface="Open Sans Light"/>
            </a:endParaRPr>
          </a:p>
        </p:txBody>
      </p:sp>
      <p:grpSp>
        <p:nvGrpSpPr>
          <p:cNvPr id="322" name="Google Shape;322;p33"/>
          <p:cNvGrpSpPr/>
          <p:nvPr/>
        </p:nvGrpSpPr>
        <p:grpSpPr>
          <a:xfrm>
            <a:off x="4332640" y="2230514"/>
            <a:ext cx="1652335" cy="1888810"/>
            <a:chOff x="1933225" y="1684850"/>
            <a:chExt cx="938400" cy="1072700"/>
          </a:xfrm>
        </p:grpSpPr>
        <p:sp>
          <p:nvSpPr>
            <p:cNvPr id="323" name="Google Shape;323;p33"/>
            <p:cNvSpPr/>
            <p:nvPr/>
          </p:nvSpPr>
          <p:spPr>
            <a:xfrm>
              <a:off x="1933225" y="2131950"/>
              <a:ext cx="938400" cy="625600"/>
            </a:xfrm>
            <a:prstGeom prst="flowChartInputOutpu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24" name="Google Shape;324;p33"/>
            <p:cNvSpPr/>
            <p:nvPr/>
          </p:nvSpPr>
          <p:spPr>
            <a:xfrm>
              <a:off x="1933225" y="1993900"/>
              <a:ext cx="938400" cy="625600"/>
            </a:xfrm>
            <a:prstGeom prst="flowChartInputOutpu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25" name="Google Shape;325;p33"/>
            <p:cNvSpPr/>
            <p:nvPr/>
          </p:nvSpPr>
          <p:spPr>
            <a:xfrm>
              <a:off x="1933225" y="1828800"/>
              <a:ext cx="938400" cy="625600"/>
            </a:xfrm>
            <a:prstGeom prst="flowChartInputOutpu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26" name="Google Shape;326;p33"/>
            <p:cNvSpPr/>
            <p:nvPr/>
          </p:nvSpPr>
          <p:spPr>
            <a:xfrm>
              <a:off x="1933225" y="1684850"/>
              <a:ext cx="938400" cy="625600"/>
            </a:xfrm>
            <a:prstGeom prst="flowChartInputOutpu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Open Sans Light"/>
                <a:ea typeface="Open Sans Light"/>
                <a:cs typeface="Open Sans Light"/>
                <a:sym typeface="Open Sans Light"/>
              </a:endParaRPr>
            </a:p>
          </p:txBody>
        </p:sp>
      </p:grpSp>
      <p:sp>
        <p:nvSpPr>
          <p:cNvPr id="327" name="Google Shape;327;p33"/>
          <p:cNvSpPr txBox="1"/>
          <p:nvPr/>
        </p:nvSpPr>
        <p:spPr>
          <a:xfrm rot="1414">
            <a:off x="4676424" y="1865025"/>
            <a:ext cx="14586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Phoneme(s)</a:t>
            </a:r>
            <a:endParaRPr sz="1500">
              <a:solidFill>
                <a:srgbClr val="5D5D5D"/>
              </a:solidFill>
              <a:latin typeface="Open Sans Light"/>
              <a:ea typeface="Open Sans Light"/>
              <a:cs typeface="Open Sans Light"/>
              <a:sym typeface="Open Sans Light"/>
            </a:endParaRPr>
          </a:p>
        </p:txBody>
      </p:sp>
      <p:sp>
        <p:nvSpPr>
          <p:cNvPr id="328" name="Google Shape;328;p33"/>
          <p:cNvSpPr/>
          <p:nvPr/>
        </p:nvSpPr>
        <p:spPr>
          <a:xfrm>
            <a:off x="4914589" y="4178511"/>
            <a:ext cx="194100" cy="194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29" name="Google Shape;329;p33"/>
          <p:cNvSpPr/>
          <p:nvPr/>
        </p:nvSpPr>
        <p:spPr>
          <a:xfrm>
            <a:off x="4914589" y="4431712"/>
            <a:ext cx="194100" cy="194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30" name="Google Shape;330;p33"/>
          <p:cNvSpPr/>
          <p:nvPr/>
        </p:nvSpPr>
        <p:spPr>
          <a:xfrm>
            <a:off x="4914589" y="4684913"/>
            <a:ext cx="194100" cy="194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31" name="Google Shape;331;p33"/>
          <p:cNvSpPr txBox="1"/>
          <p:nvPr/>
        </p:nvSpPr>
        <p:spPr>
          <a:xfrm rot="1562">
            <a:off x="5239726" y="4328048"/>
            <a:ext cx="13206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x </a:t>
            </a:r>
            <a:r>
              <a:rPr i="1" lang="en" sz="1500">
                <a:solidFill>
                  <a:srgbClr val="5D5D5D"/>
                </a:solidFill>
                <a:latin typeface="Open Sans Light"/>
                <a:ea typeface="Open Sans Light"/>
                <a:cs typeface="Open Sans Light"/>
                <a:sym typeface="Open Sans Light"/>
              </a:rPr>
              <a:t>N</a:t>
            </a:r>
            <a:r>
              <a:rPr lang="en" sz="1500">
                <a:solidFill>
                  <a:srgbClr val="5D5D5D"/>
                </a:solidFill>
                <a:latin typeface="Open Sans Light"/>
                <a:ea typeface="Open Sans Light"/>
                <a:cs typeface="Open Sans Light"/>
                <a:sym typeface="Open Sans Light"/>
              </a:rPr>
              <a:t> Subjects</a:t>
            </a:r>
            <a:endParaRPr sz="1500">
              <a:solidFill>
                <a:srgbClr val="5D5D5D"/>
              </a:solidFill>
              <a:latin typeface="Open Sans Light"/>
              <a:ea typeface="Open Sans Light"/>
              <a:cs typeface="Open Sans Light"/>
              <a:sym typeface="Open Sans Light"/>
            </a:endParaRPr>
          </a:p>
        </p:txBody>
      </p:sp>
      <p:sp>
        <p:nvSpPr>
          <p:cNvPr id="332" name="Google Shape;332;p33"/>
          <p:cNvSpPr txBox="1"/>
          <p:nvPr/>
        </p:nvSpPr>
        <p:spPr>
          <a:xfrm>
            <a:off x="1816713" y="1464650"/>
            <a:ext cx="12417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Open Sans Light"/>
                <a:ea typeface="Open Sans Light"/>
                <a:cs typeface="Open Sans Light"/>
                <a:sym typeface="Open Sans Light"/>
              </a:rPr>
              <a:t>Input data </a:t>
            </a:r>
            <a:endParaRPr sz="1500">
              <a:latin typeface="Open Sans Light"/>
              <a:ea typeface="Open Sans Light"/>
              <a:cs typeface="Open Sans Light"/>
              <a:sym typeface="Open Sans Light"/>
            </a:endParaRPr>
          </a:p>
        </p:txBody>
      </p:sp>
      <p:sp>
        <p:nvSpPr>
          <p:cNvPr id="333" name="Google Shape;333;p33"/>
          <p:cNvSpPr txBox="1"/>
          <p:nvPr/>
        </p:nvSpPr>
        <p:spPr>
          <a:xfrm>
            <a:off x="4630675" y="1464650"/>
            <a:ext cx="15501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Open Sans Light"/>
                <a:ea typeface="Open Sans Light"/>
                <a:cs typeface="Open Sans Light"/>
                <a:sym typeface="Open Sans Light"/>
              </a:rPr>
              <a:t>Output</a:t>
            </a:r>
            <a:r>
              <a:rPr lang="en" sz="1500">
                <a:latin typeface="Open Sans Light"/>
                <a:ea typeface="Open Sans Light"/>
                <a:cs typeface="Open Sans Light"/>
                <a:sym typeface="Open Sans Light"/>
              </a:rPr>
              <a:t> labels: </a:t>
            </a:r>
            <a:endParaRPr sz="1500">
              <a:latin typeface="Open Sans Light"/>
              <a:ea typeface="Open Sans Light"/>
              <a:cs typeface="Open Sans Light"/>
              <a:sym typeface="Open Sans Light"/>
            </a:endParaRPr>
          </a:p>
        </p:txBody>
      </p:sp>
      <p:cxnSp>
        <p:nvCxnSpPr>
          <p:cNvPr id="334" name="Google Shape;334;p33"/>
          <p:cNvCxnSpPr/>
          <p:nvPr/>
        </p:nvCxnSpPr>
        <p:spPr>
          <a:xfrm>
            <a:off x="2957343" y="2787000"/>
            <a:ext cx="1293000" cy="0"/>
          </a:xfrm>
          <a:prstGeom prst="straightConnector1">
            <a:avLst/>
          </a:prstGeom>
          <a:noFill/>
          <a:ln cap="flat" cmpd="sng" w="9525">
            <a:solidFill>
              <a:schemeClr val="dk1"/>
            </a:solidFill>
            <a:prstDash val="solid"/>
            <a:round/>
            <a:headEnd len="med" w="med" type="none"/>
            <a:tailEnd len="med" w="med" type="none"/>
          </a:ln>
        </p:spPr>
      </p:cxnSp>
      <p:cxnSp>
        <p:nvCxnSpPr>
          <p:cNvPr id="335" name="Google Shape;335;p33"/>
          <p:cNvCxnSpPr/>
          <p:nvPr/>
        </p:nvCxnSpPr>
        <p:spPr>
          <a:xfrm>
            <a:off x="2952092" y="3093850"/>
            <a:ext cx="1283100" cy="0"/>
          </a:xfrm>
          <a:prstGeom prst="straightConnector1">
            <a:avLst/>
          </a:prstGeom>
          <a:noFill/>
          <a:ln cap="flat" cmpd="sng" w="9525">
            <a:solidFill>
              <a:schemeClr val="dk1"/>
            </a:solidFill>
            <a:prstDash val="solid"/>
            <a:round/>
            <a:headEnd len="med" w="med" type="none"/>
            <a:tailEnd len="med" w="med" type="none"/>
          </a:ln>
        </p:spPr>
      </p:cxnSp>
      <p:cxnSp>
        <p:nvCxnSpPr>
          <p:cNvPr id="336" name="Google Shape;336;p33"/>
          <p:cNvCxnSpPr/>
          <p:nvPr/>
        </p:nvCxnSpPr>
        <p:spPr>
          <a:xfrm>
            <a:off x="2952092" y="3363850"/>
            <a:ext cx="1298100" cy="0"/>
          </a:xfrm>
          <a:prstGeom prst="straightConnector1">
            <a:avLst/>
          </a:prstGeom>
          <a:noFill/>
          <a:ln cap="flat" cmpd="sng" w="9525">
            <a:solidFill>
              <a:schemeClr val="dk1"/>
            </a:solidFill>
            <a:prstDash val="solid"/>
            <a:round/>
            <a:headEnd len="med" w="med" type="none"/>
            <a:tailEnd len="med" w="med" type="none"/>
          </a:ln>
        </p:spPr>
      </p:cxnSp>
      <p:cxnSp>
        <p:nvCxnSpPr>
          <p:cNvPr id="337" name="Google Shape;337;p33"/>
          <p:cNvCxnSpPr/>
          <p:nvPr/>
        </p:nvCxnSpPr>
        <p:spPr>
          <a:xfrm>
            <a:off x="2929775" y="3713650"/>
            <a:ext cx="1305300" cy="0"/>
          </a:xfrm>
          <a:prstGeom prst="straightConnector1">
            <a:avLst/>
          </a:prstGeom>
          <a:noFill/>
          <a:ln cap="flat" cmpd="sng" w="9525">
            <a:solidFill>
              <a:schemeClr val="dk1"/>
            </a:solidFill>
            <a:prstDash val="solid"/>
            <a:round/>
            <a:headEnd len="med" w="med" type="none"/>
            <a:tailEnd len="med" w="med" type="none"/>
          </a:ln>
        </p:spPr>
      </p:cxnSp>
      <p:sp>
        <p:nvSpPr>
          <p:cNvPr id="338" name="Google Shape;338;p33"/>
          <p:cNvSpPr/>
          <p:nvPr/>
        </p:nvSpPr>
        <p:spPr>
          <a:xfrm>
            <a:off x="6646325" y="2088425"/>
            <a:ext cx="733800" cy="366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39" name="Google Shape;339;p33"/>
          <p:cNvSpPr/>
          <p:nvPr/>
        </p:nvSpPr>
        <p:spPr>
          <a:xfrm>
            <a:off x="6646325" y="2455325"/>
            <a:ext cx="733800" cy="366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40" name="Google Shape;340;p33"/>
          <p:cNvSpPr/>
          <p:nvPr/>
        </p:nvSpPr>
        <p:spPr>
          <a:xfrm rot="1508687">
            <a:off x="6655940" y="3208144"/>
            <a:ext cx="844420" cy="366787"/>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41" name="Google Shape;341;p33"/>
          <p:cNvSpPr/>
          <p:nvPr/>
        </p:nvSpPr>
        <p:spPr>
          <a:xfrm rot="-3599902">
            <a:off x="6505177" y="3086009"/>
            <a:ext cx="1145944" cy="366786"/>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42" name="Google Shape;342;p33"/>
          <p:cNvSpPr txBox="1"/>
          <p:nvPr/>
        </p:nvSpPr>
        <p:spPr>
          <a:xfrm>
            <a:off x="6238175" y="1499375"/>
            <a:ext cx="1550100" cy="4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Open Sans Light"/>
                <a:ea typeface="Open Sans Light"/>
                <a:cs typeface="Open Sans Light"/>
                <a:sym typeface="Open Sans Light"/>
              </a:rPr>
              <a:t>Sklearn</a:t>
            </a:r>
            <a:r>
              <a:rPr lang="en" sz="1500">
                <a:solidFill>
                  <a:schemeClr val="dk1"/>
                </a:solidFill>
                <a:latin typeface="Open Sans Light"/>
                <a:ea typeface="Open Sans Light"/>
                <a:cs typeface="Open Sans Light"/>
                <a:sym typeface="Open Sans Light"/>
              </a:rPr>
              <a:t> Train-Test Split</a:t>
            </a:r>
            <a:endParaRPr sz="1500">
              <a:solidFill>
                <a:schemeClr val="dk1"/>
              </a:solidFill>
              <a:latin typeface="Open Sans Light"/>
              <a:ea typeface="Open Sans Light"/>
              <a:cs typeface="Open Sans Light"/>
              <a:sym typeface="Open Sans Light"/>
            </a:endParaRPr>
          </a:p>
        </p:txBody>
      </p:sp>
      <p:sp>
        <p:nvSpPr>
          <p:cNvPr id="343" name="Google Shape;343;p33"/>
          <p:cNvSpPr/>
          <p:nvPr/>
        </p:nvSpPr>
        <p:spPr>
          <a:xfrm>
            <a:off x="7866525" y="2088425"/>
            <a:ext cx="980700" cy="1354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Light"/>
                <a:ea typeface="Open Sans Light"/>
                <a:cs typeface="Open Sans Light"/>
                <a:sym typeface="Open Sans Light"/>
              </a:rPr>
              <a:t>80% Training Data</a:t>
            </a:r>
            <a:endParaRPr>
              <a:latin typeface="Open Sans Light"/>
              <a:ea typeface="Open Sans Light"/>
              <a:cs typeface="Open Sans Light"/>
              <a:sym typeface="Open Sans Light"/>
            </a:endParaRPr>
          </a:p>
        </p:txBody>
      </p:sp>
      <p:sp>
        <p:nvSpPr>
          <p:cNvPr id="344" name="Google Shape;344;p33"/>
          <p:cNvSpPr/>
          <p:nvPr/>
        </p:nvSpPr>
        <p:spPr>
          <a:xfrm>
            <a:off x="7866525" y="3598150"/>
            <a:ext cx="980700" cy="550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Light"/>
                <a:ea typeface="Open Sans Light"/>
                <a:cs typeface="Open Sans Light"/>
                <a:sym typeface="Open Sans Light"/>
              </a:rPr>
              <a:t>20% Validation Data</a:t>
            </a:r>
            <a:endParaRPr sz="1000">
              <a:latin typeface="Open Sans Light"/>
              <a:ea typeface="Open Sans Light"/>
              <a:cs typeface="Open Sans Light"/>
              <a:sym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idx="1" type="body"/>
          </p:nvPr>
        </p:nvSpPr>
        <p:spPr>
          <a:xfrm>
            <a:off x="1788325" y="867975"/>
            <a:ext cx="7014000" cy="484500"/>
          </a:xfrm>
          <a:prstGeom prst="rect">
            <a:avLst/>
          </a:prstGeom>
        </p:spPr>
        <p:txBody>
          <a:bodyPr anchorCtr="0" anchor="ctr" bIns="34275" lIns="34275" spcFirstLastPara="1" rIns="34275" wrap="square" tIns="34275">
            <a:normAutofit fontScale="77500"/>
          </a:bodyPr>
          <a:lstStyle/>
          <a:p>
            <a:pPr indent="0" lvl="0" marL="0" rtl="0" algn="l">
              <a:spcBef>
                <a:spcPts val="800"/>
              </a:spcBef>
              <a:spcAft>
                <a:spcPts val="0"/>
              </a:spcAft>
              <a:buNone/>
            </a:pPr>
            <a:r>
              <a:rPr b="1" lang="en">
                <a:latin typeface="Open Sans"/>
                <a:ea typeface="Open Sans"/>
                <a:cs typeface="Open Sans"/>
                <a:sym typeface="Open Sans"/>
              </a:rPr>
              <a:t>The Model: EEG2Phoneme (A HW3P2 Reimagining)</a:t>
            </a:r>
            <a:endParaRPr b="1">
              <a:latin typeface="Open Sans"/>
              <a:ea typeface="Open Sans"/>
              <a:cs typeface="Open Sans"/>
              <a:sym typeface="Open Sans"/>
            </a:endParaRPr>
          </a:p>
        </p:txBody>
      </p:sp>
      <p:sp>
        <p:nvSpPr>
          <p:cNvPr id="350" name="Google Shape;350;p34"/>
          <p:cNvSpPr txBox="1"/>
          <p:nvPr>
            <p:ph idx="2" type="body"/>
          </p:nvPr>
        </p:nvSpPr>
        <p:spPr>
          <a:xfrm>
            <a:off x="1014975" y="4126913"/>
            <a:ext cx="5451000" cy="406800"/>
          </a:xfrm>
          <a:prstGeom prst="rect">
            <a:avLst/>
          </a:prstGeom>
        </p:spPr>
        <p:txBody>
          <a:bodyPr anchorCtr="0" anchor="t" bIns="34275" lIns="34275" spcFirstLastPara="1" rIns="34275" wrap="square" tIns="34275">
            <a:normAutofit/>
          </a:bodyPr>
          <a:lstStyle/>
          <a:p>
            <a:pPr indent="0" lvl="0" marL="0" rtl="0" algn="l">
              <a:spcBef>
                <a:spcPts val="0"/>
              </a:spcBef>
              <a:spcAft>
                <a:spcPts val="1500"/>
              </a:spcAft>
              <a:buNone/>
            </a:pPr>
            <a:r>
              <a:rPr lang="en"/>
              <a:t>Loss: CTC Loss</a:t>
            </a:r>
            <a:endParaRPr/>
          </a:p>
        </p:txBody>
      </p:sp>
      <p:grpSp>
        <p:nvGrpSpPr>
          <p:cNvPr id="351" name="Google Shape;351;p34"/>
          <p:cNvGrpSpPr/>
          <p:nvPr/>
        </p:nvGrpSpPr>
        <p:grpSpPr>
          <a:xfrm>
            <a:off x="1014991" y="2393955"/>
            <a:ext cx="890823" cy="1018314"/>
            <a:chOff x="1933225" y="1684850"/>
            <a:chExt cx="938400" cy="1072700"/>
          </a:xfrm>
        </p:grpSpPr>
        <p:sp>
          <p:nvSpPr>
            <p:cNvPr id="352" name="Google Shape;352;p34"/>
            <p:cNvSpPr/>
            <p:nvPr/>
          </p:nvSpPr>
          <p:spPr>
            <a:xfrm>
              <a:off x="1933225" y="213195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53" name="Google Shape;353;p34"/>
            <p:cNvSpPr/>
            <p:nvPr/>
          </p:nvSpPr>
          <p:spPr>
            <a:xfrm>
              <a:off x="1933225" y="199390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54" name="Google Shape;354;p34"/>
            <p:cNvSpPr/>
            <p:nvPr/>
          </p:nvSpPr>
          <p:spPr>
            <a:xfrm>
              <a:off x="1933225" y="182880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55" name="Google Shape;355;p34"/>
            <p:cNvSpPr/>
            <p:nvPr/>
          </p:nvSpPr>
          <p:spPr>
            <a:xfrm>
              <a:off x="1933225" y="1684850"/>
              <a:ext cx="938400" cy="6256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grpSp>
      <p:sp>
        <p:nvSpPr>
          <p:cNvPr id="356" name="Google Shape;356;p34"/>
          <p:cNvSpPr txBox="1"/>
          <p:nvPr/>
        </p:nvSpPr>
        <p:spPr>
          <a:xfrm rot="-4332494">
            <a:off x="562044" y="2450350"/>
            <a:ext cx="862028" cy="21641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D5D5D"/>
                </a:solidFill>
                <a:latin typeface="Open Sans Light"/>
                <a:ea typeface="Open Sans Light"/>
                <a:cs typeface="Open Sans Light"/>
                <a:sym typeface="Open Sans Light"/>
              </a:rPr>
              <a:t>Channels (61)</a:t>
            </a:r>
            <a:endParaRPr sz="800">
              <a:solidFill>
                <a:srgbClr val="5D5D5D"/>
              </a:solidFill>
              <a:latin typeface="Open Sans Light"/>
              <a:ea typeface="Open Sans Light"/>
              <a:cs typeface="Open Sans Light"/>
              <a:sym typeface="Open Sans Light"/>
            </a:endParaRPr>
          </a:p>
        </p:txBody>
      </p:sp>
      <p:sp>
        <p:nvSpPr>
          <p:cNvPr id="357" name="Google Shape;357;p34"/>
          <p:cNvSpPr txBox="1"/>
          <p:nvPr/>
        </p:nvSpPr>
        <p:spPr>
          <a:xfrm rot="-5398317">
            <a:off x="600225" y="3106121"/>
            <a:ext cx="6129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D5D5D"/>
                </a:solidFill>
                <a:latin typeface="Open Sans Light"/>
                <a:ea typeface="Open Sans Light"/>
                <a:cs typeface="Open Sans Light"/>
                <a:sym typeface="Open Sans Light"/>
              </a:rPr>
              <a:t>Words</a:t>
            </a:r>
            <a:endParaRPr sz="800">
              <a:solidFill>
                <a:srgbClr val="5D5D5D"/>
              </a:solidFill>
              <a:latin typeface="Open Sans Light"/>
              <a:ea typeface="Open Sans Light"/>
              <a:cs typeface="Open Sans Light"/>
              <a:sym typeface="Open Sans Light"/>
            </a:endParaRPr>
          </a:p>
        </p:txBody>
      </p:sp>
      <p:sp>
        <p:nvSpPr>
          <p:cNvPr id="358" name="Google Shape;358;p34"/>
          <p:cNvSpPr txBox="1"/>
          <p:nvPr/>
        </p:nvSpPr>
        <p:spPr>
          <a:xfrm rot="2479">
            <a:off x="1356210" y="2197006"/>
            <a:ext cx="4161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D5D5D"/>
                </a:solidFill>
                <a:latin typeface="Open Sans Light"/>
                <a:ea typeface="Open Sans Light"/>
                <a:cs typeface="Open Sans Light"/>
                <a:sym typeface="Open Sans Light"/>
              </a:rPr>
              <a:t>Time</a:t>
            </a:r>
            <a:endParaRPr sz="800">
              <a:solidFill>
                <a:srgbClr val="5D5D5D"/>
              </a:solidFill>
              <a:latin typeface="Open Sans Light"/>
              <a:ea typeface="Open Sans Light"/>
              <a:cs typeface="Open Sans Light"/>
              <a:sym typeface="Open Sans Light"/>
            </a:endParaRPr>
          </a:p>
        </p:txBody>
      </p:sp>
      <p:sp>
        <p:nvSpPr>
          <p:cNvPr id="359" name="Google Shape;359;p34"/>
          <p:cNvSpPr/>
          <p:nvPr/>
        </p:nvSpPr>
        <p:spPr>
          <a:xfrm>
            <a:off x="1328769" y="3444225"/>
            <a:ext cx="104700" cy="104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60" name="Google Shape;360;p34"/>
          <p:cNvSpPr/>
          <p:nvPr/>
        </p:nvSpPr>
        <p:spPr>
          <a:xfrm>
            <a:off x="1328769" y="3580736"/>
            <a:ext cx="104700" cy="104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61" name="Google Shape;361;p34"/>
          <p:cNvSpPr/>
          <p:nvPr/>
        </p:nvSpPr>
        <p:spPr>
          <a:xfrm>
            <a:off x="1328769" y="3717247"/>
            <a:ext cx="104700" cy="104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62" name="Google Shape;362;p34"/>
          <p:cNvSpPr txBox="1"/>
          <p:nvPr/>
        </p:nvSpPr>
        <p:spPr>
          <a:xfrm rot="1157">
            <a:off x="1351673" y="3524828"/>
            <a:ext cx="8910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D5D5D"/>
                </a:solidFill>
                <a:latin typeface="Open Sans Light"/>
                <a:ea typeface="Open Sans Light"/>
                <a:cs typeface="Open Sans Light"/>
                <a:sym typeface="Open Sans Light"/>
              </a:rPr>
              <a:t>x </a:t>
            </a:r>
            <a:r>
              <a:rPr i="1" lang="en" sz="800">
                <a:solidFill>
                  <a:srgbClr val="5D5D5D"/>
                </a:solidFill>
                <a:latin typeface="Open Sans Light"/>
                <a:ea typeface="Open Sans Light"/>
                <a:cs typeface="Open Sans Light"/>
                <a:sym typeface="Open Sans Light"/>
              </a:rPr>
              <a:t>N</a:t>
            </a:r>
            <a:r>
              <a:rPr lang="en" sz="800">
                <a:solidFill>
                  <a:srgbClr val="5D5D5D"/>
                </a:solidFill>
                <a:latin typeface="Open Sans Light"/>
                <a:ea typeface="Open Sans Light"/>
                <a:cs typeface="Open Sans Light"/>
                <a:sym typeface="Open Sans Light"/>
              </a:rPr>
              <a:t> Subjects</a:t>
            </a:r>
            <a:endParaRPr sz="800">
              <a:solidFill>
                <a:srgbClr val="5D5D5D"/>
              </a:solidFill>
              <a:latin typeface="Open Sans Light"/>
              <a:ea typeface="Open Sans Light"/>
              <a:cs typeface="Open Sans Light"/>
              <a:sym typeface="Open Sans Light"/>
            </a:endParaRPr>
          </a:p>
        </p:txBody>
      </p:sp>
      <p:sp>
        <p:nvSpPr>
          <p:cNvPr id="363" name="Google Shape;363;p34"/>
          <p:cNvSpPr/>
          <p:nvPr/>
        </p:nvSpPr>
        <p:spPr>
          <a:xfrm>
            <a:off x="2357026" y="2819225"/>
            <a:ext cx="806700" cy="630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1 layer convolution projection layer</a:t>
            </a:r>
            <a:endParaRPr sz="800"/>
          </a:p>
          <a:p>
            <a:pPr indent="0" lvl="0" marL="0" rtl="0" algn="ctr">
              <a:spcBef>
                <a:spcPts val="0"/>
              </a:spcBef>
              <a:spcAft>
                <a:spcPts val="0"/>
              </a:spcAft>
              <a:buNone/>
            </a:pPr>
            <a:r>
              <a:rPr lang="en" sz="600"/>
              <a:t>(62, 20)</a:t>
            </a:r>
            <a:endParaRPr sz="600"/>
          </a:p>
        </p:txBody>
      </p:sp>
      <p:cxnSp>
        <p:nvCxnSpPr>
          <p:cNvPr id="364" name="Google Shape;364;p34"/>
          <p:cNvCxnSpPr/>
          <p:nvPr/>
        </p:nvCxnSpPr>
        <p:spPr>
          <a:xfrm>
            <a:off x="3204350" y="3134220"/>
            <a:ext cx="340500" cy="0"/>
          </a:xfrm>
          <a:prstGeom prst="straightConnector1">
            <a:avLst/>
          </a:prstGeom>
          <a:noFill/>
          <a:ln cap="flat" cmpd="sng" w="9525">
            <a:solidFill>
              <a:srgbClr val="000000"/>
            </a:solidFill>
            <a:prstDash val="solid"/>
            <a:round/>
            <a:headEnd len="med" w="med" type="none"/>
            <a:tailEnd len="med" w="med" type="triangle"/>
          </a:ln>
        </p:spPr>
      </p:cxnSp>
      <p:cxnSp>
        <p:nvCxnSpPr>
          <p:cNvPr id="365" name="Google Shape;365;p34"/>
          <p:cNvCxnSpPr/>
          <p:nvPr/>
        </p:nvCxnSpPr>
        <p:spPr>
          <a:xfrm>
            <a:off x="1975904" y="3134220"/>
            <a:ext cx="340500" cy="0"/>
          </a:xfrm>
          <a:prstGeom prst="straightConnector1">
            <a:avLst/>
          </a:prstGeom>
          <a:noFill/>
          <a:ln cap="flat" cmpd="sng" w="9525">
            <a:solidFill>
              <a:srgbClr val="000000"/>
            </a:solidFill>
            <a:prstDash val="solid"/>
            <a:round/>
            <a:headEnd len="med" w="med" type="none"/>
            <a:tailEnd len="med" w="med" type="triangle"/>
          </a:ln>
        </p:spPr>
      </p:cxnSp>
      <p:sp>
        <p:nvSpPr>
          <p:cNvPr id="366" name="Google Shape;366;p34"/>
          <p:cNvSpPr/>
          <p:nvPr/>
        </p:nvSpPr>
        <p:spPr>
          <a:xfrm>
            <a:off x="3626132" y="3011689"/>
            <a:ext cx="1087200" cy="589200"/>
          </a:xfrm>
          <a:prstGeom prst="parallelogram">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34"/>
          <p:cNvSpPr/>
          <p:nvPr/>
        </p:nvSpPr>
        <p:spPr>
          <a:xfrm>
            <a:off x="3631774" y="2926489"/>
            <a:ext cx="1087200" cy="589200"/>
          </a:xfrm>
          <a:prstGeom prst="parallelogram">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34"/>
          <p:cNvSpPr/>
          <p:nvPr/>
        </p:nvSpPr>
        <p:spPr>
          <a:xfrm>
            <a:off x="3631774" y="2839551"/>
            <a:ext cx="1087200" cy="589200"/>
          </a:xfrm>
          <a:prstGeom prst="parallelogram">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34"/>
          <p:cNvSpPr/>
          <p:nvPr/>
        </p:nvSpPr>
        <p:spPr>
          <a:xfrm>
            <a:off x="3626132" y="2762780"/>
            <a:ext cx="1087200" cy="589200"/>
          </a:xfrm>
          <a:prstGeom prst="parallelogram">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4"/>
          <p:cNvSpPr/>
          <p:nvPr/>
        </p:nvSpPr>
        <p:spPr>
          <a:xfrm>
            <a:off x="3626132" y="2667413"/>
            <a:ext cx="1087200" cy="589200"/>
          </a:xfrm>
          <a:prstGeom prst="parallelogram">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5 layer bidirectional LSTM</a:t>
            </a:r>
            <a:br>
              <a:rPr lang="en" sz="600"/>
            </a:br>
            <a:r>
              <a:rPr lang="en" sz="600"/>
              <a:t>(20, 512)</a:t>
            </a:r>
            <a:endParaRPr sz="600"/>
          </a:p>
        </p:txBody>
      </p:sp>
      <p:cxnSp>
        <p:nvCxnSpPr>
          <p:cNvPr id="371" name="Google Shape;371;p34"/>
          <p:cNvCxnSpPr/>
          <p:nvPr/>
        </p:nvCxnSpPr>
        <p:spPr>
          <a:xfrm>
            <a:off x="4811128" y="3134220"/>
            <a:ext cx="340500" cy="0"/>
          </a:xfrm>
          <a:prstGeom prst="straightConnector1">
            <a:avLst/>
          </a:prstGeom>
          <a:noFill/>
          <a:ln cap="flat" cmpd="sng" w="9525">
            <a:solidFill>
              <a:srgbClr val="000000"/>
            </a:solidFill>
            <a:prstDash val="solid"/>
            <a:round/>
            <a:headEnd len="med" w="med" type="none"/>
            <a:tailEnd len="med" w="med" type="triangle"/>
          </a:ln>
        </p:spPr>
      </p:cxnSp>
      <p:sp>
        <p:nvSpPr>
          <p:cNvPr id="372" name="Google Shape;372;p34"/>
          <p:cNvSpPr/>
          <p:nvPr/>
        </p:nvSpPr>
        <p:spPr>
          <a:xfrm>
            <a:off x="5249285" y="2819215"/>
            <a:ext cx="701100" cy="630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batchnorm layer</a:t>
            </a:r>
            <a:endParaRPr sz="800"/>
          </a:p>
          <a:p>
            <a:pPr indent="0" lvl="0" marL="0" rtl="0" algn="ctr">
              <a:spcBef>
                <a:spcPts val="0"/>
              </a:spcBef>
              <a:spcAft>
                <a:spcPts val="0"/>
              </a:spcAft>
              <a:buNone/>
            </a:pPr>
            <a:r>
              <a:rPr lang="en" sz="800"/>
              <a:t>(1024)</a:t>
            </a:r>
            <a:endParaRPr sz="800"/>
          </a:p>
        </p:txBody>
      </p:sp>
      <p:sp>
        <p:nvSpPr>
          <p:cNvPr id="373" name="Google Shape;373;p34"/>
          <p:cNvSpPr/>
          <p:nvPr/>
        </p:nvSpPr>
        <p:spPr>
          <a:xfrm>
            <a:off x="6315005" y="2925637"/>
            <a:ext cx="1087200" cy="589200"/>
          </a:xfrm>
          <a:prstGeom prst="parallelogram">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34"/>
          <p:cNvSpPr/>
          <p:nvPr/>
        </p:nvSpPr>
        <p:spPr>
          <a:xfrm>
            <a:off x="6309363" y="2848866"/>
            <a:ext cx="1087200" cy="589200"/>
          </a:xfrm>
          <a:prstGeom prst="parallelogram">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34"/>
          <p:cNvSpPr/>
          <p:nvPr/>
        </p:nvSpPr>
        <p:spPr>
          <a:xfrm>
            <a:off x="6309363" y="2753499"/>
            <a:ext cx="1087200" cy="589200"/>
          </a:xfrm>
          <a:prstGeom prst="parallelogram">
            <a:avLst>
              <a:gd fmla="val 25000" name="adj"/>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3 layer MLP and softmax</a:t>
            </a:r>
            <a:endParaRPr sz="800"/>
          </a:p>
        </p:txBody>
      </p:sp>
      <p:cxnSp>
        <p:nvCxnSpPr>
          <p:cNvPr id="376" name="Google Shape;376;p34"/>
          <p:cNvCxnSpPr/>
          <p:nvPr/>
        </p:nvCxnSpPr>
        <p:spPr>
          <a:xfrm>
            <a:off x="5974567" y="3143539"/>
            <a:ext cx="340500" cy="0"/>
          </a:xfrm>
          <a:prstGeom prst="straightConnector1">
            <a:avLst/>
          </a:prstGeom>
          <a:noFill/>
          <a:ln cap="flat" cmpd="sng" w="9525">
            <a:solidFill>
              <a:srgbClr val="000000"/>
            </a:solidFill>
            <a:prstDash val="solid"/>
            <a:round/>
            <a:headEnd len="med" w="med" type="none"/>
            <a:tailEnd len="med" w="med" type="triangle"/>
          </a:ln>
        </p:spPr>
      </p:cxnSp>
      <p:cxnSp>
        <p:nvCxnSpPr>
          <p:cNvPr id="377" name="Google Shape;377;p34"/>
          <p:cNvCxnSpPr/>
          <p:nvPr/>
        </p:nvCxnSpPr>
        <p:spPr>
          <a:xfrm>
            <a:off x="7446579" y="3134220"/>
            <a:ext cx="340500" cy="0"/>
          </a:xfrm>
          <a:prstGeom prst="straightConnector1">
            <a:avLst/>
          </a:prstGeom>
          <a:noFill/>
          <a:ln cap="flat" cmpd="sng" w="9525">
            <a:solidFill>
              <a:srgbClr val="000000"/>
            </a:solidFill>
            <a:prstDash val="solid"/>
            <a:round/>
            <a:headEnd len="med" w="med" type="none"/>
            <a:tailEnd len="med" w="med" type="triangle"/>
          </a:ln>
        </p:spPr>
      </p:cxnSp>
      <p:grpSp>
        <p:nvGrpSpPr>
          <p:cNvPr id="378" name="Google Shape;378;p34"/>
          <p:cNvGrpSpPr/>
          <p:nvPr/>
        </p:nvGrpSpPr>
        <p:grpSpPr>
          <a:xfrm>
            <a:off x="8051741" y="2313543"/>
            <a:ext cx="890823" cy="1018314"/>
            <a:chOff x="1933225" y="1684850"/>
            <a:chExt cx="938400" cy="1072700"/>
          </a:xfrm>
        </p:grpSpPr>
        <p:sp>
          <p:nvSpPr>
            <p:cNvPr id="379" name="Google Shape;379;p34"/>
            <p:cNvSpPr/>
            <p:nvPr/>
          </p:nvSpPr>
          <p:spPr>
            <a:xfrm>
              <a:off x="1933225" y="2131950"/>
              <a:ext cx="938400" cy="625600"/>
            </a:xfrm>
            <a:prstGeom prst="flowChartInputOutpu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80" name="Google Shape;380;p34"/>
            <p:cNvSpPr/>
            <p:nvPr/>
          </p:nvSpPr>
          <p:spPr>
            <a:xfrm>
              <a:off x="1933225" y="1993900"/>
              <a:ext cx="938400" cy="625600"/>
            </a:xfrm>
            <a:prstGeom prst="flowChartInputOutpu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81" name="Google Shape;381;p34"/>
            <p:cNvSpPr/>
            <p:nvPr/>
          </p:nvSpPr>
          <p:spPr>
            <a:xfrm>
              <a:off x="1933225" y="1828800"/>
              <a:ext cx="938400" cy="625600"/>
            </a:xfrm>
            <a:prstGeom prst="flowChartInputOutpu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82" name="Google Shape;382;p34"/>
            <p:cNvSpPr/>
            <p:nvPr/>
          </p:nvSpPr>
          <p:spPr>
            <a:xfrm>
              <a:off x="1933225" y="1684850"/>
              <a:ext cx="938400" cy="625600"/>
            </a:xfrm>
            <a:prstGeom prst="flowChartInputOutpu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grpSp>
      <p:sp>
        <p:nvSpPr>
          <p:cNvPr id="383" name="Google Shape;383;p34"/>
          <p:cNvSpPr txBox="1"/>
          <p:nvPr/>
        </p:nvSpPr>
        <p:spPr>
          <a:xfrm rot="-5396265">
            <a:off x="7675025" y="3003436"/>
            <a:ext cx="5523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D5D5D"/>
                </a:solidFill>
                <a:latin typeface="Open Sans Light"/>
                <a:ea typeface="Open Sans Light"/>
                <a:cs typeface="Open Sans Light"/>
                <a:sym typeface="Open Sans Light"/>
              </a:rPr>
              <a:t>Words</a:t>
            </a:r>
            <a:endParaRPr sz="800">
              <a:solidFill>
                <a:srgbClr val="5D5D5D"/>
              </a:solidFill>
              <a:latin typeface="Open Sans Light"/>
              <a:ea typeface="Open Sans Light"/>
              <a:cs typeface="Open Sans Light"/>
              <a:sym typeface="Open Sans Light"/>
            </a:endParaRPr>
          </a:p>
        </p:txBody>
      </p:sp>
      <p:sp>
        <p:nvSpPr>
          <p:cNvPr id="384" name="Google Shape;384;p34"/>
          <p:cNvSpPr txBox="1"/>
          <p:nvPr/>
        </p:nvSpPr>
        <p:spPr>
          <a:xfrm rot="2942">
            <a:off x="8241468" y="2064996"/>
            <a:ext cx="7011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D5D5D"/>
                </a:solidFill>
                <a:latin typeface="Open Sans Light"/>
                <a:ea typeface="Open Sans Light"/>
                <a:cs typeface="Open Sans Light"/>
                <a:sym typeface="Open Sans Light"/>
              </a:rPr>
              <a:t>Phonemes</a:t>
            </a:r>
            <a:endParaRPr sz="800">
              <a:solidFill>
                <a:srgbClr val="5D5D5D"/>
              </a:solidFill>
              <a:latin typeface="Open Sans Light"/>
              <a:ea typeface="Open Sans Light"/>
              <a:cs typeface="Open Sans Light"/>
              <a:sym typeface="Open Sans Light"/>
            </a:endParaRPr>
          </a:p>
        </p:txBody>
      </p:sp>
      <p:sp>
        <p:nvSpPr>
          <p:cNvPr id="385" name="Google Shape;385;p34"/>
          <p:cNvSpPr/>
          <p:nvPr/>
        </p:nvSpPr>
        <p:spPr>
          <a:xfrm>
            <a:off x="8365519" y="3363813"/>
            <a:ext cx="104700" cy="104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86" name="Google Shape;386;p34"/>
          <p:cNvSpPr/>
          <p:nvPr/>
        </p:nvSpPr>
        <p:spPr>
          <a:xfrm>
            <a:off x="8365519" y="3500323"/>
            <a:ext cx="104700" cy="104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87" name="Google Shape;387;p34"/>
          <p:cNvSpPr/>
          <p:nvPr/>
        </p:nvSpPr>
        <p:spPr>
          <a:xfrm>
            <a:off x="8365519" y="3636834"/>
            <a:ext cx="104700" cy="1047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88" name="Google Shape;388;p34"/>
          <p:cNvSpPr txBox="1"/>
          <p:nvPr/>
        </p:nvSpPr>
        <p:spPr>
          <a:xfrm rot="1157">
            <a:off x="8388423" y="3444415"/>
            <a:ext cx="891000" cy="2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D5D5D"/>
                </a:solidFill>
                <a:latin typeface="Open Sans Light"/>
                <a:ea typeface="Open Sans Light"/>
                <a:cs typeface="Open Sans Light"/>
                <a:sym typeface="Open Sans Light"/>
              </a:rPr>
              <a:t>x </a:t>
            </a:r>
            <a:r>
              <a:rPr i="1" lang="en" sz="800">
                <a:solidFill>
                  <a:srgbClr val="5D5D5D"/>
                </a:solidFill>
                <a:latin typeface="Open Sans Light"/>
                <a:ea typeface="Open Sans Light"/>
                <a:cs typeface="Open Sans Light"/>
                <a:sym typeface="Open Sans Light"/>
              </a:rPr>
              <a:t>N</a:t>
            </a:r>
            <a:r>
              <a:rPr lang="en" sz="800">
                <a:solidFill>
                  <a:srgbClr val="5D5D5D"/>
                </a:solidFill>
                <a:latin typeface="Open Sans Light"/>
                <a:ea typeface="Open Sans Light"/>
                <a:cs typeface="Open Sans Light"/>
                <a:sym typeface="Open Sans Light"/>
              </a:rPr>
              <a:t> Subjects</a:t>
            </a:r>
            <a:endParaRPr sz="800">
              <a:solidFill>
                <a:srgbClr val="5D5D5D"/>
              </a:solidFill>
              <a:latin typeface="Open Sans Light"/>
              <a:ea typeface="Open Sans Light"/>
              <a:cs typeface="Open Sans Light"/>
              <a:sym typeface="Open Sans Light"/>
            </a:endParaRPr>
          </a:p>
        </p:txBody>
      </p:sp>
      <p:cxnSp>
        <p:nvCxnSpPr>
          <p:cNvPr id="389" name="Google Shape;389;p34"/>
          <p:cNvCxnSpPr/>
          <p:nvPr/>
        </p:nvCxnSpPr>
        <p:spPr>
          <a:xfrm>
            <a:off x="3720553" y="3648958"/>
            <a:ext cx="717300" cy="0"/>
          </a:xfrm>
          <a:prstGeom prst="straightConnector1">
            <a:avLst/>
          </a:prstGeom>
          <a:noFill/>
          <a:ln cap="flat" cmpd="sng" w="9525">
            <a:solidFill>
              <a:srgbClr val="000000"/>
            </a:solidFill>
            <a:prstDash val="solid"/>
            <a:round/>
            <a:headEnd len="med" w="med" type="none"/>
            <a:tailEnd len="med" w="med" type="triangle"/>
          </a:ln>
        </p:spPr>
      </p:cxnSp>
      <p:cxnSp>
        <p:nvCxnSpPr>
          <p:cNvPr id="390" name="Google Shape;390;p34"/>
          <p:cNvCxnSpPr/>
          <p:nvPr/>
        </p:nvCxnSpPr>
        <p:spPr>
          <a:xfrm rot="10800000">
            <a:off x="3720553" y="3729383"/>
            <a:ext cx="717300" cy="0"/>
          </a:xfrm>
          <a:prstGeom prst="straightConnector1">
            <a:avLst/>
          </a:prstGeom>
          <a:noFill/>
          <a:ln cap="flat" cmpd="sng" w="9525">
            <a:solidFill>
              <a:srgbClr val="000000"/>
            </a:solidFill>
            <a:prstDash val="solid"/>
            <a:round/>
            <a:headEnd len="med" w="med" type="none"/>
            <a:tailEnd len="med" w="med" type="triangle"/>
          </a:ln>
        </p:spPr>
      </p:cxnSp>
      <p:pic>
        <p:nvPicPr>
          <p:cNvPr id="391" name="Google Shape;391;p34"/>
          <p:cNvPicPr preferRelativeResize="0"/>
          <p:nvPr/>
        </p:nvPicPr>
        <p:blipFill>
          <a:blip r:embed="rId3">
            <a:alphaModFix/>
          </a:blip>
          <a:stretch>
            <a:fillRect/>
          </a:stretch>
        </p:blipFill>
        <p:spPr>
          <a:xfrm>
            <a:off x="2462875" y="4053136"/>
            <a:ext cx="2639850" cy="10903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 name="Shape 134"/>
        <p:cNvGrpSpPr/>
        <p:nvPr/>
      </p:nvGrpSpPr>
      <p:grpSpPr>
        <a:xfrm>
          <a:off x="0" y="0"/>
          <a:ext cx="0" cy="0"/>
          <a:chOff x="0" y="0"/>
          <a:chExt cx="0" cy="0"/>
        </a:xfrm>
      </p:grpSpPr>
      <p:sp>
        <p:nvSpPr>
          <p:cNvPr id="135" name="Google Shape;135;p17"/>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Index</a:t>
            </a:r>
            <a:endParaRPr b="1">
              <a:latin typeface="Open Sans"/>
              <a:ea typeface="Open Sans"/>
              <a:cs typeface="Open Sans"/>
              <a:sym typeface="Open Sans"/>
            </a:endParaRPr>
          </a:p>
        </p:txBody>
      </p:sp>
      <p:sp>
        <p:nvSpPr>
          <p:cNvPr id="136" name="Google Shape;136;p17"/>
          <p:cNvSpPr txBox="1"/>
          <p:nvPr>
            <p:ph idx="2" type="body"/>
          </p:nvPr>
        </p:nvSpPr>
        <p:spPr>
          <a:xfrm>
            <a:off x="2398025" y="1702850"/>
            <a:ext cx="5112600" cy="2612400"/>
          </a:xfrm>
          <a:prstGeom prst="rect">
            <a:avLst/>
          </a:prstGeom>
        </p:spPr>
        <p:txBody>
          <a:bodyPr anchorCtr="0" anchor="t" bIns="34275" lIns="34275" spcFirstLastPara="1" rIns="34275" wrap="square" tIns="34275">
            <a:normAutofit/>
          </a:bodyPr>
          <a:lstStyle/>
          <a:p>
            <a:pPr indent="0" lvl="0" marL="0" rtl="0" algn="l">
              <a:spcBef>
                <a:spcPts val="0"/>
              </a:spcBef>
              <a:spcAft>
                <a:spcPts val="0"/>
              </a:spcAft>
              <a:buNone/>
            </a:pPr>
            <a:r>
              <a:rPr b="1" lang="en">
                <a:latin typeface="Open Sans"/>
                <a:ea typeface="Open Sans"/>
                <a:cs typeface="Open Sans"/>
                <a:sym typeface="Open Sans"/>
              </a:rPr>
              <a:t>Introduction </a:t>
            </a:r>
            <a:endParaRPr b="1">
              <a:latin typeface="Open Sans"/>
              <a:ea typeface="Open Sans"/>
              <a:cs typeface="Open Sans"/>
              <a:sym typeface="Open Sans"/>
            </a:endParaRPr>
          </a:p>
          <a:p>
            <a:pPr indent="0" lvl="0" marL="0" rtl="0" algn="l">
              <a:spcBef>
                <a:spcPts val="1500"/>
              </a:spcBef>
              <a:spcAft>
                <a:spcPts val="0"/>
              </a:spcAft>
              <a:buNone/>
            </a:pPr>
            <a:r>
              <a:rPr b="1" lang="en">
                <a:latin typeface="Open Sans"/>
                <a:ea typeface="Open Sans"/>
                <a:cs typeface="Open Sans"/>
                <a:sym typeface="Open Sans"/>
              </a:rPr>
              <a:t>Overview</a:t>
            </a:r>
            <a:endParaRPr b="1">
              <a:latin typeface="Open Sans"/>
              <a:ea typeface="Open Sans"/>
              <a:cs typeface="Open Sans"/>
              <a:sym typeface="Open Sans"/>
            </a:endParaRPr>
          </a:p>
          <a:p>
            <a:pPr indent="0" lvl="0" marL="0" rtl="0" algn="l">
              <a:spcBef>
                <a:spcPts val="1500"/>
              </a:spcBef>
              <a:spcAft>
                <a:spcPts val="0"/>
              </a:spcAft>
              <a:buNone/>
            </a:pPr>
            <a:r>
              <a:rPr b="1" lang="en">
                <a:latin typeface="Open Sans"/>
                <a:ea typeface="Open Sans"/>
                <a:cs typeface="Open Sans"/>
                <a:sym typeface="Open Sans"/>
              </a:rPr>
              <a:t>Methodology (Data preprocessing &amp; Model)</a:t>
            </a:r>
            <a:endParaRPr b="1">
              <a:latin typeface="Open Sans"/>
              <a:ea typeface="Open Sans"/>
              <a:cs typeface="Open Sans"/>
              <a:sym typeface="Open Sans"/>
            </a:endParaRPr>
          </a:p>
          <a:p>
            <a:pPr indent="0" lvl="0" marL="0" rtl="0" algn="l">
              <a:spcBef>
                <a:spcPts val="1500"/>
              </a:spcBef>
              <a:spcAft>
                <a:spcPts val="0"/>
              </a:spcAft>
              <a:buNone/>
            </a:pPr>
            <a:r>
              <a:rPr b="1" lang="en">
                <a:latin typeface="Open Sans"/>
                <a:ea typeface="Open Sans"/>
                <a:cs typeface="Open Sans"/>
                <a:sym typeface="Open Sans"/>
              </a:rPr>
              <a:t>Result</a:t>
            </a:r>
            <a:endParaRPr b="1">
              <a:latin typeface="Open Sans"/>
              <a:ea typeface="Open Sans"/>
              <a:cs typeface="Open Sans"/>
              <a:sym typeface="Open Sans"/>
            </a:endParaRPr>
          </a:p>
          <a:p>
            <a:pPr indent="0" lvl="0" marL="0" rtl="0" algn="l">
              <a:spcBef>
                <a:spcPts val="1500"/>
              </a:spcBef>
              <a:spcAft>
                <a:spcPts val="0"/>
              </a:spcAft>
              <a:buNone/>
            </a:pPr>
            <a:r>
              <a:rPr b="1" lang="en">
                <a:latin typeface="Open Sans"/>
                <a:ea typeface="Open Sans"/>
                <a:cs typeface="Open Sans"/>
                <a:sym typeface="Open Sans"/>
              </a:rPr>
              <a:t>Future Work</a:t>
            </a:r>
            <a:endParaRPr b="1">
              <a:latin typeface="Open Sans"/>
              <a:ea typeface="Open Sans"/>
              <a:cs typeface="Open Sans"/>
              <a:sym typeface="Open Sans"/>
            </a:endParaRPr>
          </a:p>
          <a:p>
            <a:pPr indent="0" lvl="0" marL="0" rtl="0" algn="l">
              <a:spcBef>
                <a:spcPts val="1500"/>
              </a:spcBef>
              <a:spcAft>
                <a:spcPts val="1500"/>
              </a:spcAft>
              <a:buNone/>
            </a:pPr>
            <a:r>
              <a:rPr b="1" lang="en">
                <a:latin typeface="Open Sans"/>
                <a:ea typeface="Open Sans"/>
                <a:cs typeface="Open Sans"/>
                <a:sym typeface="Open Sans"/>
              </a:rPr>
              <a:t>Conclusion</a:t>
            </a:r>
            <a:endParaRPr b="1">
              <a:latin typeface="Open Sans"/>
              <a:ea typeface="Open Sans"/>
              <a:cs typeface="Open Sans"/>
              <a:sym typeface="Open Sans"/>
            </a:endParaRPr>
          </a:p>
        </p:txBody>
      </p:sp>
      <p:sp>
        <p:nvSpPr>
          <p:cNvPr id="137" name="Google Shape;137;p17"/>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5"/>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Results</a:t>
            </a:r>
            <a:endParaRPr b="1">
              <a:latin typeface="Open Sans"/>
              <a:ea typeface="Open Sans"/>
              <a:cs typeface="Open Sans"/>
              <a:sym typeface="Open Sans"/>
            </a:endParaRPr>
          </a:p>
        </p:txBody>
      </p:sp>
      <p:sp>
        <p:nvSpPr>
          <p:cNvPr id="397" name="Google Shape;397;p35"/>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t/>
            </a:r>
            <a:endParaRPr/>
          </a:p>
        </p:txBody>
      </p:sp>
      <p:sp>
        <p:nvSpPr>
          <p:cNvPr id="398" name="Google Shape;398;p35"/>
          <p:cNvSpPr txBox="1"/>
          <p:nvPr/>
        </p:nvSpPr>
        <p:spPr>
          <a:xfrm>
            <a:off x="1788325" y="3383325"/>
            <a:ext cx="72852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5D5D5D"/>
              </a:buClr>
              <a:buSzPts val="1500"/>
              <a:buChar char="●"/>
            </a:pPr>
            <a:r>
              <a:rPr lang="en" sz="1500">
                <a:solidFill>
                  <a:srgbClr val="5D5D5D"/>
                </a:solidFill>
                <a:latin typeface="Open Sans Light"/>
                <a:ea typeface="Open Sans Light"/>
                <a:cs typeface="Open Sans Light"/>
                <a:sym typeface="Open Sans Light"/>
              </a:rPr>
              <a:t>Comparable to state of the art (~5% top-1 word accuracy rate)! </a:t>
            </a:r>
            <a:endParaRPr sz="1500">
              <a:solidFill>
                <a:srgbClr val="5D5D5D"/>
              </a:solidFill>
              <a:latin typeface="Open Sans Light"/>
              <a:ea typeface="Open Sans Light"/>
              <a:cs typeface="Open Sans Light"/>
              <a:sym typeface="Open Sans Light"/>
            </a:endParaRPr>
          </a:p>
          <a:p>
            <a:pPr indent="-317500" lvl="1" marL="914400" rtl="0" algn="l">
              <a:spcBef>
                <a:spcPts val="0"/>
              </a:spcBef>
              <a:spcAft>
                <a:spcPts val="0"/>
              </a:spcAft>
              <a:buClr>
                <a:srgbClr val="5D5D5D"/>
              </a:buClr>
              <a:buSzPts val="1400"/>
              <a:buChar char="○"/>
            </a:pPr>
            <a:r>
              <a:rPr lang="en" sz="1500">
                <a:solidFill>
                  <a:srgbClr val="5D5D5D"/>
                </a:solidFill>
                <a:latin typeface="Open Sans Light"/>
                <a:ea typeface="Open Sans Light"/>
                <a:cs typeface="Open Sans Light"/>
                <a:sym typeface="Open Sans Light"/>
              </a:rPr>
              <a:t>(1- Valid Distance / Avg Length) = 1 - error rate = accuracy rate</a:t>
            </a:r>
            <a:endParaRPr sz="1500">
              <a:solidFill>
                <a:srgbClr val="5D5D5D"/>
              </a:solidFill>
              <a:latin typeface="Open Sans Light"/>
              <a:ea typeface="Open Sans Light"/>
              <a:cs typeface="Open Sans Light"/>
              <a:sym typeface="Open Sans Light"/>
            </a:endParaRPr>
          </a:p>
          <a:p>
            <a:pPr indent="-317500" lvl="1" marL="914400" rtl="0" algn="l">
              <a:spcBef>
                <a:spcPts val="0"/>
              </a:spcBef>
              <a:spcAft>
                <a:spcPts val="0"/>
              </a:spcAft>
              <a:buClr>
                <a:srgbClr val="5D5D5D"/>
              </a:buClr>
              <a:buSzPts val="1400"/>
              <a:buChar char="○"/>
            </a:pPr>
            <a:r>
              <a:rPr lang="en" sz="1500">
                <a:solidFill>
                  <a:srgbClr val="5D5D5D"/>
                </a:solidFill>
                <a:latin typeface="Open Sans Light"/>
                <a:ea typeface="Open Sans Light"/>
                <a:cs typeface="Open Sans Light"/>
                <a:sym typeface="Open Sans Light"/>
              </a:rPr>
              <a:t>(1 - 2.96 / 3.21) = a </a:t>
            </a:r>
            <a:r>
              <a:rPr i="1" lang="en" sz="1500">
                <a:solidFill>
                  <a:srgbClr val="5D5D5D"/>
                </a:solidFill>
                <a:latin typeface="Open Sans Light"/>
                <a:ea typeface="Open Sans Light"/>
                <a:cs typeface="Open Sans Light"/>
                <a:sym typeface="Open Sans Light"/>
              </a:rPr>
              <a:t>whopping</a:t>
            </a:r>
            <a:r>
              <a:rPr lang="en" sz="1500">
                <a:solidFill>
                  <a:srgbClr val="5D5D5D"/>
                </a:solidFill>
                <a:latin typeface="Open Sans Light"/>
                <a:ea typeface="Open Sans Light"/>
                <a:cs typeface="Open Sans Light"/>
                <a:sym typeface="Open Sans Light"/>
              </a:rPr>
              <a:t> ~7% phoneme accuracy rate!   </a:t>
            </a:r>
            <a:endParaRPr sz="1500">
              <a:solidFill>
                <a:srgbClr val="5D5D5D"/>
              </a:solidFill>
              <a:latin typeface="Open Sans Light"/>
              <a:ea typeface="Open Sans Light"/>
              <a:cs typeface="Open Sans Light"/>
              <a:sym typeface="Open Sans Light"/>
            </a:endParaRPr>
          </a:p>
        </p:txBody>
      </p:sp>
      <p:pic>
        <p:nvPicPr>
          <p:cNvPr id="399" name="Google Shape;399;p35"/>
          <p:cNvPicPr preferRelativeResize="0"/>
          <p:nvPr/>
        </p:nvPicPr>
        <p:blipFill>
          <a:blip r:embed="rId3">
            <a:alphaModFix/>
          </a:blip>
          <a:stretch>
            <a:fillRect/>
          </a:stretch>
        </p:blipFill>
        <p:spPr>
          <a:xfrm>
            <a:off x="882650" y="1713812"/>
            <a:ext cx="8154798" cy="153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Future Work</a:t>
            </a:r>
            <a:endParaRPr b="1">
              <a:latin typeface="Open Sans"/>
              <a:ea typeface="Open Sans"/>
              <a:cs typeface="Open Sans"/>
              <a:sym typeface="Open Sans"/>
            </a:endParaRPr>
          </a:p>
        </p:txBody>
      </p:sp>
      <p:sp>
        <p:nvSpPr>
          <p:cNvPr id="405" name="Google Shape;405;p36"/>
          <p:cNvSpPr txBox="1"/>
          <p:nvPr>
            <p:ph idx="2" type="body"/>
          </p:nvPr>
        </p:nvSpPr>
        <p:spPr>
          <a:xfrm>
            <a:off x="1795477" y="1901425"/>
            <a:ext cx="5836800" cy="2300400"/>
          </a:xfrm>
          <a:prstGeom prst="rect">
            <a:avLst/>
          </a:prstGeom>
        </p:spPr>
        <p:txBody>
          <a:bodyPr anchorCtr="0" anchor="t" bIns="34275" lIns="34275" spcFirstLastPara="1" rIns="34275" wrap="square" tIns="34275">
            <a:normAutofit/>
          </a:bodyPr>
          <a:lstStyle/>
          <a:p>
            <a:pPr indent="0" lvl="0" marL="0" rtl="0" algn="l">
              <a:spcBef>
                <a:spcPts val="0"/>
              </a:spcBef>
              <a:spcAft>
                <a:spcPts val="0"/>
              </a:spcAft>
              <a:buNone/>
            </a:pPr>
            <a:r>
              <a:rPr lang="en"/>
              <a:t>Try to implement EEG2Word (a HW4P2 Reimagining)</a:t>
            </a:r>
            <a:endParaRPr/>
          </a:p>
          <a:p>
            <a:pPr indent="-323850" lvl="0" marL="457200" rtl="0" algn="l">
              <a:spcBef>
                <a:spcPts val="1500"/>
              </a:spcBef>
              <a:spcAft>
                <a:spcPts val="0"/>
              </a:spcAft>
              <a:buSzPts val="1500"/>
              <a:buChar char="●"/>
            </a:pPr>
            <a:r>
              <a:rPr lang="en"/>
              <a:t>Phonemes are not as useful for </a:t>
            </a:r>
            <a:r>
              <a:rPr lang="en"/>
              <a:t>communication as text</a:t>
            </a:r>
            <a:endParaRPr/>
          </a:p>
          <a:p>
            <a:pPr indent="-323850" lvl="0" marL="457200" rtl="0" algn="l">
              <a:spcBef>
                <a:spcPts val="0"/>
              </a:spcBef>
              <a:spcAft>
                <a:spcPts val="0"/>
              </a:spcAft>
              <a:buSzPts val="1500"/>
              <a:buChar char="●"/>
            </a:pPr>
            <a:r>
              <a:rPr lang="en"/>
              <a:t>Will give us the same metric as STOA (word error rate) to compare to</a:t>
            </a:r>
            <a:endParaRPr/>
          </a:p>
        </p:txBody>
      </p:sp>
      <p:sp>
        <p:nvSpPr>
          <p:cNvPr id="406" name="Google Shape;406;p36"/>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7"/>
          <p:cNvSpPr txBox="1"/>
          <p:nvPr>
            <p:ph idx="1" type="body"/>
          </p:nvPr>
        </p:nvSpPr>
        <p:spPr>
          <a:xfrm>
            <a:off x="1788319" y="867966"/>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Conclusions</a:t>
            </a:r>
            <a:endParaRPr b="1">
              <a:latin typeface="Open Sans"/>
              <a:ea typeface="Open Sans"/>
              <a:cs typeface="Open Sans"/>
              <a:sym typeface="Open Sans"/>
            </a:endParaRPr>
          </a:p>
        </p:txBody>
      </p:sp>
      <p:sp>
        <p:nvSpPr>
          <p:cNvPr id="412" name="Google Shape;412;p37"/>
          <p:cNvSpPr txBox="1"/>
          <p:nvPr>
            <p:ph idx="2" type="body"/>
          </p:nvPr>
        </p:nvSpPr>
        <p:spPr>
          <a:xfrm>
            <a:off x="1795475" y="1901425"/>
            <a:ext cx="6753900" cy="2300400"/>
          </a:xfrm>
          <a:prstGeom prst="rect">
            <a:avLst/>
          </a:prstGeom>
        </p:spPr>
        <p:txBody>
          <a:bodyPr anchorCtr="0" anchor="t" bIns="34275" lIns="34275" spcFirstLastPara="1" rIns="34275" wrap="square" tIns="34275">
            <a:normAutofit/>
          </a:bodyPr>
          <a:lstStyle/>
          <a:p>
            <a:pPr indent="-323850" lvl="0" marL="457200" rtl="0" algn="l">
              <a:spcBef>
                <a:spcPts val="0"/>
              </a:spcBef>
              <a:spcAft>
                <a:spcPts val="0"/>
              </a:spcAft>
              <a:buSzPts val="1500"/>
              <a:buChar char="●"/>
            </a:pPr>
            <a:r>
              <a:rPr lang="en"/>
              <a:t>We can predict </a:t>
            </a:r>
            <a:r>
              <a:rPr lang="en"/>
              <a:t>perceived</a:t>
            </a:r>
            <a:r>
              <a:rPr lang="en"/>
              <a:t> phonemes with </a:t>
            </a:r>
            <a:r>
              <a:rPr i="1" lang="en"/>
              <a:t>limited accuracy</a:t>
            </a:r>
            <a:r>
              <a:rPr lang="en"/>
              <a:t> from EEG data</a:t>
            </a:r>
            <a:br>
              <a:rPr lang="en"/>
            </a:br>
            <a:endParaRPr/>
          </a:p>
          <a:p>
            <a:pPr indent="-317500" lvl="1" marL="914400" rtl="0" algn="l">
              <a:spcBef>
                <a:spcPts val="0"/>
              </a:spcBef>
              <a:spcAft>
                <a:spcPts val="0"/>
              </a:spcAft>
              <a:buSzPts val="1400"/>
              <a:buChar char="○"/>
            </a:pPr>
            <a:r>
              <a:rPr lang="en"/>
              <a:t>Phoneme accuracy rate is roughly on par with state of the art’s reported word accuracy rate</a:t>
            </a:r>
            <a:br>
              <a:rPr lang="en"/>
            </a:br>
            <a:endParaRPr/>
          </a:p>
          <a:p>
            <a:pPr indent="-317500" lvl="1" marL="914400" rtl="0" algn="l">
              <a:spcBef>
                <a:spcPts val="0"/>
              </a:spcBef>
              <a:spcAft>
                <a:spcPts val="0"/>
              </a:spcAft>
              <a:buSzPts val="1400"/>
              <a:buChar char="○"/>
            </a:pPr>
            <a:r>
              <a:rPr lang="en"/>
              <a:t>7% accuracy is still not likely to be clinically useful </a:t>
            </a:r>
            <a:endParaRPr/>
          </a:p>
        </p:txBody>
      </p:sp>
      <p:sp>
        <p:nvSpPr>
          <p:cNvPr id="413" name="Google Shape;413;p37"/>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 name="Shape 141"/>
        <p:cNvGrpSpPr/>
        <p:nvPr/>
      </p:nvGrpSpPr>
      <p:grpSpPr>
        <a:xfrm>
          <a:off x="0" y="0"/>
          <a:ext cx="0" cy="0"/>
          <a:chOff x="0" y="0"/>
          <a:chExt cx="0" cy="0"/>
        </a:xfrm>
      </p:grpSpPr>
      <p:sp>
        <p:nvSpPr>
          <p:cNvPr id="142" name="Google Shape;142;p18"/>
          <p:cNvSpPr txBox="1"/>
          <p:nvPr>
            <p:ph idx="2" type="body"/>
          </p:nvPr>
        </p:nvSpPr>
        <p:spPr>
          <a:xfrm>
            <a:off x="1664500" y="1560850"/>
            <a:ext cx="6867300" cy="2300400"/>
          </a:xfrm>
          <a:prstGeom prst="rect">
            <a:avLst/>
          </a:prstGeom>
        </p:spPr>
        <p:txBody>
          <a:bodyPr anchorCtr="0" anchor="t" bIns="34275" lIns="34275" spcFirstLastPara="1" rIns="34275" wrap="square" tIns="34275">
            <a:normAutofit/>
          </a:bodyPr>
          <a:lstStyle/>
          <a:p>
            <a:pPr indent="0" lvl="0" marL="0" rtl="0" algn="l">
              <a:spcBef>
                <a:spcPts val="0"/>
              </a:spcBef>
              <a:spcAft>
                <a:spcPts val="0"/>
              </a:spcAft>
              <a:buNone/>
            </a:pPr>
            <a:r>
              <a:t/>
            </a:r>
            <a:endParaRPr b="1" sz="4000">
              <a:latin typeface="Open Sans"/>
              <a:ea typeface="Open Sans"/>
              <a:cs typeface="Open Sans"/>
              <a:sym typeface="Open Sans"/>
            </a:endParaRPr>
          </a:p>
          <a:p>
            <a:pPr indent="0" lvl="0" marL="0" rtl="0" algn="ctr">
              <a:spcBef>
                <a:spcPts val="1500"/>
              </a:spcBef>
              <a:spcAft>
                <a:spcPts val="1500"/>
              </a:spcAft>
              <a:buNone/>
            </a:pPr>
            <a:r>
              <a:rPr b="1" lang="en" sz="4000">
                <a:latin typeface="Open Sans"/>
                <a:ea typeface="Open Sans"/>
                <a:cs typeface="Open Sans"/>
                <a:sym typeface="Open Sans"/>
              </a:rPr>
              <a:t>Introduction</a:t>
            </a:r>
            <a:endParaRPr b="1" sz="4000">
              <a:latin typeface="Open Sans"/>
              <a:ea typeface="Open Sans"/>
              <a:cs typeface="Open Sans"/>
              <a:sym typeface="Open Sans"/>
            </a:endParaRPr>
          </a:p>
        </p:txBody>
      </p:sp>
      <p:sp>
        <p:nvSpPr>
          <p:cNvPr id="143" name="Google Shape;143;p18"/>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body"/>
          </p:nvPr>
        </p:nvSpPr>
        <p:spPr>
          <a:xfrm>
            <a:off x="1795475" y="579799"/>
            <a:ext cx="4412400" cy="939600"/>
          </a:xfrm>
          <a:prstGeom prst="rect">
            <a:avLst/>
          </a:prstGeom>
        </p:spPr>
        <p:txBody>
          <a:bodyPr anchorCtr="0" anchor="ctr" bIns="34275" lIns="34275" spcFirstLastPara="1" rIns="34275" wrap="square" tIns="34275">
            <a:normAutofit fontScale="77500" lnSpcReduction="20000"/>
          </a:bodyPr>
          <a:lstStyle/>
          <a:p>
            <a:pPr indent="0" lvl="0" marL="0" rtl="0" algn="l">
              <a:spcBef>
                <a:spcPts val="800"/>
              </a:spcBef>
              <a:spcAft>
                <a:spcPts val="0"/>
              </a:spcAft>
              <a:buNone/>
            </a:pPr>
            <a:r>
              <a:rPr b="1" lang="en" sz="3570">
                <a:latin typeface="Open Sans"/>
                <a:ea typeface="Open Sans"/>
                <a:cs typeface="Open Sans"/>
                <a:sym typeface="Open Sans"/>
              </a:rPr>
              <a:t>Introduction </a:t>
            </a:r>
            <a:endParaRPr b="1" sz="1600">
              <a:latin typeface="Open Sans"/>
              <a:ea typeface="Open Sans"/>
              <a:cs typeface="Open Sans"/>
              <a:sym typeface="Open Sans"/>
            </a:endParaRPr>
          </a:p>
          <a:p>
            <a:pPr indent="0" lvl="0" marL="0" rtl="0" algn="l">
              <a:spcBef>
                <a:spcPts val="800"/>
              </a:spcBef>
              <a:spcAft>
                <a:spcPts val="0"/>
              </a:spcAft>
              <a:buNone/>
            </a:pPr>
            <a:r>
              <a:t/>
            </a:r>
            <a:endParaRPr b="1" sz="1600">
              <a:latin typeface="Open Sans"/>
              <a:ea typeface="Open Sans"/>
              <a:cs typeface="Open Sans"/>
              <a:sym typeface="Open Sans"/>
            </a:endParaRPr>
          </a:p>
          <a:p>
            <a:pPr indent="0" lvl="0" marL="0" rtl="0" algn="l">
              <a:spcBef>
                <a:spcPts val="800"/>
              </a:spcBef>
              <a:spcAft>
                <a:spcPts val="0"/>
              </a:spcAft>
              <a:buNone/>
            </a:pPr>
            <a:r>
              <a:rPr lang="en"/>
              <a:t>Communication &amp; Motivation</a:t>
            </a:r>
            <a:endParaRPr/>
          </a:p>
        </p:txBody>
      </p:sp>
      <p:sp>
        <p:nvSpPr>
          <p:cNvPr id="149" name="Google Shape;149;p19"/>
          <p:cNvSpPr txBox="1"/>
          <p:nvPr>
            <p:ph idx="2" type="body"/>
          </p:nvPr>
        </p:nvSpPr>
        <p:spPr>
          <a:xfrm>
            <a:off x="1795475" y="1901425"/>
            <a:ext cx="4561800" cy="2300400"/>
          </a:xfrm>
          <a:prstGeom prst="rect">
            <a:avLst/>
          </a:prstGeom>
        </p:spPr>
        <p:txBody>
          <a:bodyPr anchorCtr="0" anchor="t" bIns="34275" lIns="34275" spcFirstLastPara="1" rIns="34275" wrap="square" tIns="34275">
            <a:normAutofit/>
          </a:bodyPr>
          <a:lstStyle/>
          <a:p>
            <a:pPr indent="-323850" lvl="0" marL="457200" rtl="0" algn="l">
              <a:spcBef>
                <a:spcPts val="0"/>
              </a:spcBef>
              <a:spcAft>
                <a:spcPts val="0"/>
              </a:spcAft>
              <a:buSzPts val="1500"/>
              <a:buChar char="●"/>
            </a:pPr>
            <a:r>
              <a:rPr lang="en"/>
              <a:t>Humans are </a:t>
            </a:r>
            <a:r>
              <a:rPr b="1" lang="en">
                <a:latin typeface="Open Sans"/>
                <a:ea typeface="Open Sans"/>
                <a:cs typeface="Open Sans"/>
                <a:sym typeface="Open Sans"/>
              </a:rPr>
              <a:t>social creatures</a:t>
            </a:r>
            <a:endParaRPr b="1">
              <a:latin typeface="Open Sans"/>
              <a:ea typeface="Open Sans"/>
              <a:cs typeface="Open Sans"/>
              <a:sym typeface="Open Sans"/>
            </a:endParaRPr>
          </a:p>
          <a:p>
            <a:pPr indent="-323850" lvl="0" marL="457200" rtl="0" algn="l">
              <a:spcBef>
                <a:spcPts val="0"/>
              </a:spcBef>
              <a:spcAft>
                <a:spcPts val="0"/>
              </a:spcAft>
              <a:buSzPts val="1500"/>
              <a:buChar char="●"/>
            </a:pPr>
            <a:r>
              <a:rPr lang="en"/>
              <a:t>Communication is important </a:t>
            </a:r>
            <a:endParaRPr/>
          </a:p>
          <a:p>
            <a:pPr indent="-317500" lvl="1" marL="914400" rtl="0" algn="l">
              <a:spcBef>
                <a:spcPts val="0"/>
              </a:spcBef>
              <a:spcAft>
                <a:spcPts val="0"/>
              </a:spcAft>
              <a:buSzPts val="1400"/>
              <a:buChar char="○"/>
            </a:pPr>
            <a:r>
              <a:rPr lang="en"/>
              <a:t>A “high proportion” of patients with locked-in </a:t>
            </a:r>
            <a:r>
              <a:rPr lang="en"/>
              <a:t>syndrome</a:t>
            </a:r>
            <a:r>
              <a:rPr lang="en"/>
              <a:t> report having depression [1]</a:t>
            </a:r>
            <a:endParaRPr/>
          </a:p>
          <a:p>
            <a:pPr indent="-317500" lvl="1" marL="914400" rtl="0" algn="l">
              <a:spcBef>
                <a:spcPts val="0"/>
              </a:spcBef>
              <a:spcAft>
                <a:spcPts val="0"/>
              </a:spcAft>
              <a:buSzPts val="1400"/>
              <a:buChar char="○"/>
            </a:pPr>
            <a:r>
              <a:rPr lang="en"/>
              <a:t>Restoring communication ability may improve their depressive conditions</a:t>
            </a:r>
            <a:endParaRPr/>
          </a:p>
          <a:p>
            <a:pPr indent="0" lvl="0" marL="914400" rtl="0" algn="l">
              <a:spcBef>
                <a:spcPts val="0"/>
              </a:spcBef>
              <a:spcAft>
                <a:spcPts val="1500"/>
              </a:spcAft>
              <a:buNone/>
            </a:pPr>
            <a:r>
              <a:t/>
            </a:r>
            <a:endParaRPr/>
          </a:p>
        </p:txBody>
      </p:sp>
      <p:sp>
        <p:nvSpPr>
          <p:cNvPr id="150" name="Google Shape;150;p19"/>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fontScale="62500" lnSpcReduction="20000"/>
          </a:bodyPr>
          <a:lstStyle/>
          <a:p>
            <a:pPr indent="0" lvl="0" marL="0" rtl="0" algn="l">
              <a:spcBef>
                <a:spcPts val="0"/>
              </a:spcBef>
              <a:spcAft>
                <a:spcPts val="0"/>
              </a:spcAft>
              <a:buNone/>
            </a:pPr>
            <a:r>
              <a:rPr i="0" lang="en">
                <a:solidFill>
                  <a:srgbClr val="5D5D5D"/>
                </a:solidFill>
                <a:latin typeface="Open Sans"/>
                <a:ea typeface="Open Sans"/>
                <a:cs typeface="Open Sans"/>
                <a:sym typeface="Open Sans"/>
              </a:rPr>
              <a:t>[1] Rousseau, MC., Baumstarck, K., Alessandrini, M. et al. Quality of life in patients with locked-in syndrome: Evolution over a 6-year period. Orphanet J Rare Dis 10, 88 (2015). https://doi.org/10.1186/s13023-015-0304-z</a:t>
            </a:r>
            <a:endParaRPr i="0">
              <a:solidFill>
                <a:srgbClr val="5D5D5D"/>
              </a:solidFill>
              <a:latin typeface="Open Sans"/>
              <a:ea typeface="Open Sans"/>
              <a:cs typeface="Open Sans"/>
              <a:sym typeface="Open Sans"/>
            </a:endParaRPr>
          </a:p>
        </p:txBody>
      </p:sp>
      <p:pic>
        <p:nvPicPr>
          <p:cNvPr id="151" name="Google Shape;151;p19"/>
          <p:cNvPicPr preferRelativeResize="0"/>
          <p:nvPr/>
        </p:nvPicPr>
        <p:blipFill>
          <a:blip r:embed="rId3">
            <a:alphaModFix/>
          </a:blip>
          <a:stretch>
            <a:fillRect/>
          </a:stretch>
        </p:blipFill>
        <p:spPr>
          <a:xfrm>
            <a:off x="6739300" y="1639962"/>
            <a:ext cx="1451650" cy="28233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idx="1" type="body"/>
          </p:nvPr>
        </p:nvSpPr>
        <p:spPr>
          <a:xfrm>
            <a:off x="1795475" y="579799"/>
            <a:ext cx="4412400" cy="939600"/>
          </a:xfrm>
          <a:prstGeom prst="rect">
            <a:avLst/>
          </a:prstGeom>
        </p:spPr>
        <p:txBody>
          <a:bodyPr anchorCtr="0" anchor="ctr" bIns="34275" lIns="34275" spcFirstLastPara="1" rIns="34275" wrap="square" tIns="34275">
            <a:normAutofit fontScale="77500" lnSpcReduction="20000"/>
          </a:bodyPr>
          <a:lstStyle/>
          <a:p>
            <a:pPr indent="0" lvl="0" marL="0" rtl="0" algn="l">
              <a:spcBef>
                <a:spcPts val="800"/>
              </a:spcBef>
              <a:spcAft>
                <a:spcPts val="0"/>
              </a:spcAft>
              <a:buNone/>
            </a:pPr>
            <a:r>
              <a:rPr b="1" lang="en" sz="3570">
                <a:latin typeface="Open Sans"/>
                <a:ea typeface="Open Sans"/>
                <a:cs typeface="Open Sans"/>
                <a:sym typeface="Open Sans"/>
              </a:rPr>
              <a:t>Introduction </a:t>
            </a:r>
            <a:endParaRPr b="1" sz="1600">
              <a:latin typeface="Open Sans"/>
              <a:ea typeface="Open Sans"/>
              <a:cs typeface="Open Sans"/>
              <a:sym typeface="Open Sans"/>
            </a:endParaRPr>
          </a:p>
          <a:p>
            <a:pPr indent="0" lvl="0" marL="0" rtl="0" algn="l">
              <a:spcBef>
                <a:spcPts val="800"/>
              </a:spcBef>
              <a:spcAft>
                <a:spcPts val="0"/>
              </a:spcAft>
              <a:buNone/>
            </a:pPr>
            <a:r>
              <a:t/>
            </a:r>
            <a:endParaRPr b="1" sz="1600">
              <a:latin typeface="Open Sans"/>
              <a:ea typeface="Open Sans"/>
              <a:cs typeface="Open Sans"/>
              <a:sym typeface="Open Sans"/>
            </a:endParaRPr>
          </a:p>
          <a:p>
            <a:pPr indent="0" lvl="0" marL="0" rtl="0" algn="l">
              <a:spcBef>
                <a:spcPts val="800"/>
              </a:spcBef>
              <a:spcAft>
                <a:spcPts val="0"/>
              </a:spcAft>
              <a:buNone/>
            </a:pPr>
            <a:r>
              <a:rPr lang="en"/>
              <a:t>Invasive Brain-Computer Interfaces</a:t>
            </a:r>
            <a:endParaRPr/>
          </a:p>
        </p:txBody>
      </p:sp>
      <p:sp>
        <p:nvSpPr>
          <p:cNvPr id="157" name="Google Shape;157;p20"/>
          <p:cNvSpPr txBox="1"/>
          <p:nvPr>
            <p:ph idx="2" type="body"/>
          </p:nvPr>
        </p:nvSpPr>
        <p:spPr>
          <a:xfrm>
            <a:off x="1594625" y="1735500"/>
            <a:ext cx="4613400" cy="2631900"/>
          </a:xfrm>
          <a:prstGeom prst="rect">
            <a:avLst/>
          </a:prstGeom>
        </p:spPr>
        <p:txBody>
          <a:bodyPr anchorCtr="0" anchor="t" bIns="34275" lIns="34275" spcFirstLastPara="1" rIns="34275" wrap="square" tIns="34275">
            <a:normAutofit/>
          </a:bodyPr>
          <a:lstStyle/>
          <a:p>
            <a:pPr indent="-330200" lvl="0" marL="457200" rtl="0" algn="l">
              <a:spcBef>
                <a:spcPts val="0"/>
              </a:spcBef>
              <a:spcAft>
                <a:spcPts val="0"/>
              </a:spcAft>
              <a:buSzPts val="1600"/>
              <a:buChar char="●"/>
            </a:pPr>
            <a:r>
              <a:rPr lang="en" sz="1300">
                <a:solidFill>
                  <a:srgbClr val="374151"/>
                </a:solidFill>
                <a:latin typeface="Roboto"/>
                <a:ea typeface="Roboto"/>
                <a:cs typeface="Roboto"/>
                <a:sym typeface="Roboto"/>
              </a:rPr>
              <a:t>Major progress has been made with restoring communication ability with </a:t>
            </a:r>
            <a:r>
              <a:rPr b="1" lang="en" sz="1300">
                <a:solidFill>
                  <a:srgbClr val="374151"/>
                </a:solidFill>
                <a:latin typeface="Roboto"/>
                <a:ea typeface="Roboto"/>
                <a:cs typeface="Roboto"/>
                <a:sym typeface="Roboto"/>
              </a:rPr>
              <a:t>invasive brain-computer interfaces</a:t>
            </a:r>
            <a:r>
              <a:rPr lang="en" sz="1300">
                <a:solidFill>
                  <a:srgbClr val="374151"/>
                </a:solidFill>
                <a:latin typeface="Roboto"/>
                <a:ea typeface="Roboto"/>
                <a:cs typeface="Roboto"/>
                <a:sym typeface="Roboto"/>
              </a:rPr>
              <a:t> (BCI)</a:t>
            </a:r>
            <a:endParaRPr sz="1300">
              <a:solidFill>
                <a:srgbClr val="374151"/>
              </a:solidFill>
              <a:latin typeface="Roboto"/>
              <a:ea typeface="Roboto"/>
              <a:cs typeface="Roboto"/>
              <a:sym typeface="Roboto"/>
            </a:endParaRPr>
          </a:p>
          <a:p>
            <a:pPr indent="-311150" lvl="1" marL="9144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Anumanchipalli 2019: ~25% </a:t>
            </a:r>
            <a:r>
              <a:rPr lang="en" sz="1300">
                <a:solidFill>
                  <a:srgbClr val="374151"/>
                </a:solidFill>
                <a:latin typeface="Roboto"/>
                <a:ea typeface="Roboto"/>
                <a:cs typeface="Roboto"/>
                <a:sym typeface="Roboto"/>
              </a:rPr>
              <a:t>word error rate</a:t>
            </a:r>
            <a:endParaRPr sz="1300">
              <a:solidFill>
                <a:srgbClr val="374151"/>
              </a:solidFill>
              <a:latin typeface="Roboto"/>
              <a:ea typeface="Roboto"/>
              <a:cs typeface="Roboto"/>
              <a:sym typeface="Roboto"/>
            </a:endParaRPr>
          </a:p>
          <a:p>
            <a:pPr indent="-311150" lvl="1" marL="9144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Willlet 2023 : ~9.1% character error rate</a:t>
            </a:r>
            <a:endParaRPr sz="1300">
              <a:solidFill>
                <a:srgbClr val="374151"/>
              </a:solidFill>
              <a:latin typeface="Roboto"/>
              <a:ea typeface="Roboto"/>
              <a:cs typeface="Roboto"/>
              <a:sym typeface="Roboto"/>
            </a:endParaRPr>
          </a:p>
          <a:p>
            <a:pPr indent="-311150" lvl="0" marL="4572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Invasive BCI require </a:t>
            </a:r>
            <a:r>
              <a:rPr b="1" lang="en" sz="1300">
                <a:solidFill>
                  <a:srgbClr val="374151"/>
                </a:solidFill>
                <a:latin typeface="Roboto"/>
                <a:ea typeface="Roboto"/>
                <a:cs typeface="Roboto"/>
                <a:sym typeface="Roboto"/>
              </a:rPr>
              <a:t>dangerous and recurring surgeries</a:t>
            </a:r>
            <a:r>
              <a:rPr lang="en" sz="1300">
                <a:solidFill>
                  <a:srgbClr val="374151"/>
                </a:solidFill>
                <a:latin typeface="Roboto"/>
                <a:ea typeface="Roboto"/>
                <a:cs typeface="Roboto"/>
                <a:sym typeface="Roboto"/>
              </a:rPr>
              <a:t> to implant and maintain</a:t>
            </a:r>
            <a:endParaRPr sz="1300">
              <a:solidFill>
                <a:srgbClr val="374151"/>
              </a:solidFill>
              <a:latin typeface="Roboto"/>
              <a:ea typeface="Roboto"/>
              <a:cs typeface="Roboto"/>
              <a:sym typeface="Roboto"/>
            </a:endParaRPr>
          </a:p>
          <a:p>
            <a:pPr indent="-311150" lvl="1" marL="914400" rtl="0" algn="l">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We are interested in investigating non-invasive alternatives</a:t>
            </a:r>
            <a:endParaRPr sz="1300">
              <a:solidFill>
                <a:srgbClr val="374151"/>
              </a:solidFill>
              <a:latin typeface="Roboto"/>
              <a:ea typeface="Roboto"/>
              <a:cs typeface="Roboto"/>
              <a:sym typeface="Roboto"/>
            </a:endParaRPr>
          </a:p>
        </p:txBody>
      </p:sp>
      <p:sp>
        <p:nvSpPr>
          <p:cNvPr id="158" name="Google Shape;158;p20"/>
          <p:cNvSpPr txBox="1"/>
          <p:nvPr>
            <p:ph idx="3" type="body"/>
          </p:nvPr>
        </p:nvSpPr>
        <p:spPr>
          <a:xfrm>
            <a:off x="2031206" y="4756547"/>
            <a:ext cx="4326000" cy="207300"/>
          </a:xfrm>
          <a:prstGeom prst="rect">
            <a:avLst/>
          </a:prstGeom>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i="0" lang="en" sz="600">
                <a:solidFill>
                  <a:srgbClr val="5D5D5D"/>
                </a:solidFill>
                <a:latin typeface="Open Sans"/>
                <a:ea typeface="Open Sans"/>
                <a:cs typeface="Open Sans"/>
                <a:sym typeface="Open Sans"/>
              </a:rPr>
              <a:t>[1] F. R. Willett et al., “A high-performance speech neuroprosthesis,” Nature, vol. 620, no. 7976, Art. no. 7976, Aug. 2023, doi: 10.1038/s41586-023-06377-x.</a:t>
            </a:r>
            <a:endParaRPr i="0" sz="600">
              <a:solidFill>
                <a:srgbClr val="5D5D5D"/>
              </a:solidFill>
              <a:latin typeface="Open Sans"/>
              <a:ea typeface="Open Sans"/>
              <a:cs typeface="Open Sans"/>
              <a:sym typeface="Open Sans"/>
            </a:endParaRPr>
          </a:p>
          <a:p>
            <a:pPr indent="0" lvl="0" marL="0" rtl="0" algn="l">
              <a:lnSpc>
                <a:spcPct val="115000"/>
              </a:lnSpc>
              <a:spcBef>
                <a:spcPts val="0"/>
              </a:spcBef>
              <a:spcAft>
                <a:spcPts val="0"/>
              </a:spcAft>
              <a:buNone/>
            </a:pPr>
            <a:r>
              <a:rPr i="0" lang="en" sz="600">
                <a:solidFill>
                  <a:srgbClr val="5D5D5D"/>
                </a:solidFill>
                <a:latin typeface="Open Sans"/>
                <a:ea typeface="Open Sans"/>
                <a:cs typeface="Open Sans"/>
                <a:sym typeface="Open Sans"/>
              </a:rPr>
              <a:t>[2] G. K. Anumanchipalli, J. Chartier, and E. F. Chang, “Speech synthesis from neural decoding of spoken sentences,” Nature, vol. 568, no. 7753, Art. no. 7753, Apr. 2019, doi: 10.1038/s41586-019-1119-1.</a:t>
            </a:r>
            <a:endParaRPr i="0" sz="600">
              <a:solidFill>
                <a:srgbClr val="5D5D5D"/>
              </a:solidFill>
              <a:latin typeface="Open Sans"/>
              <a:ea typeface="Open Sans"/>
              <a:cs typeface="Open Sans"/>
              <a:sym typeface="Open Sans"/>
            </a:endParaRPr>
          </a:p>
        </p:txBody>
      </p:sp>
      <p:pic>
        <p:nvPicPr>
          <p:cNvPr id="159" name="Google Shape;159;p20"/>
          <p:cNvPicPr preferRelativeResize="0"/>
          <p:nvPr/>
        </p:nvPicPr>
        <p:blipFill>
          <a:blip r:embed="rId3">
            <a:alphaModFix/>
          </a:blip>
          <a:stretch>
            <a:fillRect/>
          </a:stretch>
        </p:blipFill>
        <p:spPr>
          <a:xfrm>
            <a:off x="6357200" y="1539263"/>
            <a:ext cx="2683549" cy="3024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1" type="body"/>
          </p:nvPr>
        </p:nvSpPr>
        <p:spPr>
          <a:xfrm>
            <a:off x="1795475" y="579799"/>
            <a:ext cx="4412400" cy="939600"/>
          </a:xfrm>
          <a:prstGeom prst="rect">
            <a:avLst/>
          </a:prstGeom>
        </p:spPr>
        <p:txBody>
          <a:bodyPr anchorCtr="0" anchor="ctr" bIns="34275" lIns="34275" spcFirstLastPara="1" rIns="34275" wrap="square" tIns="34275">
            <a:normAutofit fontScale="77500" lnSpcReduction="20000"/>
          </a:bodyPr>
          <a:lstStyle/>
          <a:p>
            <a:pPr indent="0" lvl="0" marL="0" rtl="0" algn="l">
              <a:spcBef>
                <a:spcPts val="800"/>
              </a:spcBef>
              <a:spcAft>
                <a:spcPts val="0"/>
              </a:spcAft>
              <a:buNone/>
            </a:pPr>
            <a:r>
              <a:rPr b="1" lang="en" sz="3570">
                <a:latin typeface="Open Sans"/>
                <a:ea typeface="Open Sans"/>
                <a:cs typeface="Open Sans"/>
                <a:sym typeface="Open Sans"/>
              </a:rPr>
              <a:t>Introduction </a:t>
            </a:r>
            <a:endParaRPr b="1" sz="1600">
              <a:latin typeface="Open Sans"/>
              <a:ea typeface="Open Sans"/>
              <a:cs typeface="Open Sans"/>
              <a:sym typeface="Open Sans"/>
            </a:endParaRPr>
          </a:p>
          <a:p>
            <a:pPr indent="0" lvl="0" marL="0" rtl="0" algn="l">
              <a:spcBef>
                <a:spcPts val="800"/>
              </a:spcBef>
              <a:spcAft>
                <a:spcPts val="0"/>
              </a:spcAft>
              <a:buNone/>
            </a:pPr>
            <a:r>
              <a:t/>
            </a:r>
            <a:endParaRPr b="1" sz="1600">
              <a:latin typeface="Open Sans"/>
              <a:ea typeface="Open Sans"/>
              <a:cs typeface="Open Sans"/>
              <a:sym typeface="Open Sans"/>
            </a:endParaRPr>
          </a:p>
          <a:p>
            <a:pPr indent="0" lvl="0" marL="0" rtl="0" algn="l">
              <a:spcBef>
                <a:spcPts val="800"/>
              </a:spcBef>
              <a:spcAft>
                <a:spcPts val="0"/>
              </a:spcAft>
              <a:buNone/>
            </a:pPr>
            <a:r>
              <a:rPr lang="en"/>
              <a:t>Non-Invasive State of the Art</a:t>
            </a:r>
            <a:endParaRPr/>
          </a:p>
        </p:txBody>
      </p:sp>
      <p:sp>
        <p:nvSpPr>
          <p:cNvPr id="165" name="Google Shape;165;p21"/>
          <p:cNvSpPr txBox="1"/>
          <p:nvPr>
            <p:ph idx="2" type="body"/>
          </p:nvPr>
        </p:nvSpPr>
        <p:spPr>
          <a:xfrm>
            <a:off x="1594625" y="1735500"/>
            <a:ext cx="7203600" cy="2631900"/>
          </a:xfrm>
          <a:prstGeom prst="rect">
            <a:avLst/>
          </a:prstGeom>
        </p:spPr>
        <p:txBody>
          <a:bodyPr anchorCtr="0" anchor="t" bIns="34275" lIns="34275" spcFirstLastPara="1" rIns="34275" wrap="square" tIns="34275">
            <a:normAutofit/>
          </a:bodyPr>
          <a:lstStyle/>
          <a:p>
            <a:pPr indent="-330200" lvl="0" marL="457200" rtl="0" algn="l">
              <a:spcBef>
                <a:spcPts val="0"/>
              </a:spcBef>
              <a:spcAft>
                <a:spcPts val="0"/>
              </a:spcAft>
              <a:buSzPts val="1600"/>
              <a:buChar char="●"/>
            </a:pPr>
            <a:r>
              <a:rPr lang="en" sz="1300">
                <a:solidFill>
                  <a:srgbClr val="374151"/>
                </a:solidFill>
                <a:latin typeface="Roboto"/>
                <a:ea typeface="Roboto"/>
                <a:cs typeface="Roboto"/>
                <a:sym typeface="Roboto"/>
              </a:rPr>
              <a:t>Défossez, 2023 </a:t>
            </a:r>
            <a:r>
              <a:rPr i="1" lang="en" sz="1300">
                <a:solidFill>
                  <a:srgbClr val="374151"/>
                </a:solidFill>
                <a:latin typeface="Roboto"/>
                <a:ea typeface="Roboto"/>
                <a:cs typeface="Roboto"/>
                <a:sym typeface="Roboto"/>
              </a:rPr>
              <a:t>Nature Machine Intelligence </a:t>
            </a:r>
            <a:r>
              <a:rPr lang="en" sz="1300">
                <a:solidFill>
                  <a:srgbClr val="374151"/>
                </a:solidFill>
                <a:latin typeface="Roboto"/>
                <a:ea typeface="Roboto"/>
                <a:cs typeface="Roboto"/>
                <a:sym typeface="Roboto"/>
              </a:rPr>
              <a:t>[1]</a:t>
            </a:r>
            <a:endParaRPr sz="1300">
              <a:solidFill>
                <a:srgbClr val="374151"/>
              </a:solidFill>
              <a:latin typeface="Roboto"/>
              <a:ea typeface="Roboto"/>
              <a:cs typeface="Roboto"/>
              <a:sym typeface="Roboto"/>
            </a:endParaRPr>
          </a:p>
          <a:p>
            <a:pPr indent="-330200" lvl="1" marL="914400" rtl="0" algn="l">
              <a:spcBef>
                <a:spcPts val="0"/>
              </a:spcBef>
              <a:spcAft>
                <a:spcPts val="0"/>
              </a:spcAft>
              <a:buSzPts val="1600"/>
              <a:buChar char="○"/>
            </a:pPr>
            <a:r>
              <a:rPr lang="en" sz="1300">
                <a:solidFill>
                  <a:srgbClr val="374151"/>
                </a:solidFill>
                <a:latin typeface="Roboto"/>
                <a:ea typeface="Roboto"/>
                <a:cs typeface="Roboto"/>
                <a:sym typeface="Roboto"/>
              </a:rPr>
              <a:t>Decoded </a:t>
            </a:r>
            <a:r>
              <a:rPr b="1" lang="en" sz="1300">
                <a:solidFill>
                  <a:srgbClr val="374151"/>
                </a:solidFill>
                <a:latin typeface="Roboto"/>
                <a:ea typeface="Roboto"/>
                <a:cs typeface="Roboto"/>
                <a:sym typeface="Roboto"/>
              </a:rPr>
              <a:t>perceived speech</a:t>
            </a:r>
            <a:r>
              <a:rPr lang="en" sz="1300">
                <a:solidFill>
                  <a:srgbClr val="374151"/>
                </a:solidFill>
                <a:latin typeface="Roboto"/>
                <a:ea typeface="Roboto"/>
                <a:cs typeface="Roboto"/>
                <a:sym typeface="Roboto"/>
              </a:rPr>
              <a:t> from EEG / MEG recordings</a:t>
            </a:r>
            <a:endParaRPr sz="1300">
              <a:solidFill>
                <a:srgbClr val="374151"/>
              </a:solidFill>
              <a:latin typeface="Roboto"/>
              <a:ea typeface="Roboto"/>
              <a:cs typeface="Roboto"/>
              <a:sym typeface="Roboto"/>
            </a:endParaRPr>
          </a:p>
          <a:p>
            <a:pPr indent="-311150" lvl="0" marL="457200" rtl="0" algn="l">
              <a:lnSpc>
                <a:spcPct val="115000"/>
              </a:lnSpc>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Research into brain signals for </a:t>
            </a:r>
            <a:r>
              <a:rPr b="1" lang="en" sz="1300">
                <a:solidFill>
                  <a:srgbClr val="374151"/>
                </a:solidFill>
                <a:latin typeface="Roboto"/>
                <a:ea typeface="Roboto"/>
                <a:cs typeface="Roboto"/>
                <a:sym typeface="Roboto"/>
              </a:rPr>
              <a:t>imagined movement</a:t>
            </a:r>
            <a:r>
              <a:rPr lang="en" sz="1300">
                <a:solidFill>
                  <a:srgbClr val="374151"/>
                </a:solidFill>
                <a:latin typeface="Roboto"/>
                <a:ea typeface="Roboto"/>
                <a:cs typeface="Roboto"/>
                <a:sym typeface="Roboto"/>
              </a:rPr>
              <a:t> and </a:t>
            </a:r>
            <a:r>
              <a:rPr b="1" lang="en" sz="1300">
                <a:solidFill>
                  <a:srgbClr val="374151"/>
                </a:solidFill>
                <a:latin typeface="Roboto"/>
                <a:ea typeface="Roboto"/>
                <a:cs typeface="Roboto"/>
                <a:sym typeface="Roboto"/>
              </a:rPr>
              <a:t>actual movement </a:t>
            </a:r>
            <a:r>
              <a:rPr lang="en" sz="1300">
                <a:solidFill>
                  <a:srgbClr val="374151"/>
                </a:solidFill>
                <a:latin typeface="Roboto"/>
                <a:ea typeface="Roboto"/>
                <a:cs typeface="Roboto"/>
                <a:sym typeface="Roboto"/>
              </a:rPr>
              <a:t>suggest that the brain signals for the two are very similar! [2]</a:t>
            </a:r>
            <a:endParaRPr sz="1300">
              <a:solidFill>
                <a:srgbClr val="374151"/>
              </a:solidFill>
              <a:latin typeface="Roboto"/>
              <a:ea typeface="Roboto"/>
              <a:cs typeface="Roboto"/>
              <a:sym typeface="Roboto"/>
            </a:endParaRPr>
          </a:p>
          <a:p>
            <a:pPr indent="-311150" lvl="1" marL="914400" rtl="0" algn="l">
              <a:lnSpc>
                <a:spcPct val="115000"/>
              </a:lnSpc>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It may go to reason that brain signals for </a:t>
            </a:r>
            <a:r>
              <a:rPr b="1" lang="en" sz="1300">
                <a:solidFill>
                  <a:srgbClr val="374151"/>
                </a:solidFill>
                <a:latin typeface="Roboto"/>
                <a:ea typeface="Roboto"/>
                <a:cs typeface="Roboto"/>
                <a:sym typeface="Roboto"/>
              </a:rPr>
              <a:t>perceived speech may generate similar brain signals to generating speech</a:t>
            </a:r>
            <a:r>
              <a:rPr lang="en" sz="1300">
                <a:solidFill>
                  <a:srgbClr val="374151"/>
                </a:solidFill>
                <a:latin typeface="Roboto"/>
                <a:ea typeface="Roboto"/>
                <a:cs typeface="Roboto"/>
                <a:sym typeface="Roboto"/>
              </a:rPr>
              <a:t>.</a:t>
            </a:r>
            <a:endParaRPr sz="1300">
              <a:solidFill>
                <a:srgbClr val="374151"/>
              </a:solidFill>
              <a:latin typeface="Roboto"/>
              <a:ea typeface="Roboto"/>
              <a:cs typeface="Roboto"/>
              <a:sym typeface="Roboto"/>
            </a:endParaRPr>
          </a:p>
          <a:p>
            <a:pPr indent="-311150" lvl="1" marL="914400" rtl="0" algn="l">
              <a:lnSpc>
                <a:spcPct val="115000"/>
              </a:lnSpc>
              <a:spcBef>
                <a:spcPts val="0"/>
              </a:spcBef>
              <a:spcAft>
                <a:spcPts val="0"/>
              </a:spcAft>
              <a:buClr>
                <a:srgbClr val="374151"/>
              </a:buClr>
              <a:buSzPts val="1300"/>
              <a:buFont typeface="Roboto"/>
              <a:buChar char="○"/>
            </a:pPr>
            <a:r>
              <a:rPr lang="en" sz="1300">
                <a:solidFill>
                  <a:srgbClr val="374151"/>
                </a:solidFill>
                <a:latin typeface="Roboto"/>
                <a:ea typeface="Roboto"/>
                <a:cs typeface="Roboto"/>
                <a:sym typeface="Roboto"/>
              </a:rPr>
              <a:t>As a result, being able to accurately decode perceived speech may be an important stepping stone in developing speech prostheses. </a:t>
            </a:r>
            <a:endParaRPr sz="1300">
              <a:solidFill>
                <a:srgbClr val="374151"/>
              </a:solidFill>
              <a:latin typeface="Roboto"/>
              <a:ea typeface="Roboto"/>
              <a:cs typeface="Roboto"/>
              <a:sym typeface="Roboto"/>
            </a:endParaRPr>
          </a:p>
        </p:txBody>
      </p:sp>
      <p:sp>
        <p:nvSpPr>
          <p:cNvPr id="166" name="Google Shape;166;p21"/>
          <p:cNvSpPr txBox="1"/>
          <p:nvPr>
            <p:ph idx="3" type="body"/>
          </p:nvPr>
        </p:nvSpPr>
        <p:spPr>
          <a:xfrm>
            <a:off x="2031206" y="4756547"/>
            <a:ext cx="4326000" cy="207300"/>
          </a:xfrm>
          <a:prstGeom prst="rect">
            <a:avLst/>
          </a:prstGeom>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i="0" lang="en" sz="600">
                <a:solidFill>
                  <a:srgbClr val="5D5D5D"/>
                </a:solidFill>
                <a:latin typeface="Open Sans"/>
                <a:ea typeface="Open Sans"/>
                <a:cs typeface="Open Sans"/>
                <a:sym typeface="Open Sans"/>
              </a:rPr>
              <a:t>[1] A. Défossez, C. Caucheteux, J. Rapin, O. Kabeli, and J.-R. King, “Decoding speech perception from non-invasive brain recordings,” Nat Mach Intell, vol. 5, no. 10, Art. no. 10, Oct. 2023, doi: 10.1038/s42256-023-00714-5.</a:t>
            </a:r>
            <a:endParaRPr i="0" sz="600">
              <a:solidFill>
                <a:srgbClr val="5D5D5D"/>
              </a:solidFill>
              <a:latin typeface="Open Sans"/>
              <a:ea typeface="Open Sans"/>
              <a:cs typeface="Open Sans"/>
              <a:sym typeface="Open Sans"/>
            </a:endParaRPr>
          </a:p>
          <a:p>
            <a:pPr indent="0" lvl="0" marL="0" rtl="0" algn="l">
              <a:lnSpc>
                <a:spcPct val="115000"/>
              </a:lnSpc>
              <a:spcBef>
                <a:spcPts val="0"/>
              </a:spcBef>
              <a:spcAft>
                <a:spcPts val="0"/>
              </a:spcAft>
              <a:buNone/>
            </a:pPr>
            <a:r>
              <a:rPr i="0" lang="en" sz="600">
                <a:solidFill>
                  <a:srgbClr val="5D5D5D"/>
                </a:solidFill>
                <a:latin typeface="Open Sans"/>
                <a:ea typeface="Open Sans"/>
                <a:cs typeface="Open Sans"/>
                <a:sym typeface="Open Sans"/>
              </a:rPr>
              <a:t>[2]Kilteni, K., Andersson, B.J., Houborg, C. et al. Motor imagery involves predicting the sensory consequences of the imagined movement. Nat Commun 9, 1617 (2018). https://doi.org/10.1038/s41467-018-03989-0</a:t>
            </a:r>
            <a:endParaRPr i="0" sz="600">
              <a:solidFill>
                <a:srgbClr val="5D5D5D"/>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i="0" sz="600">
              <a:solidFill>
                <a:srgbClr val="5D5D5D"/>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i="0" sz="600">
              <a:solidFill>
                <a:srgbClr val="5D5D5D"/>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p22"/>
          <p:cNvSpPr txBox="1"/>
          <p:nvPr>
            <p:ph idx="1" type="body"/>
          </p:nvPr>
        </p:nvSpPr>
        <p:spPr>
          <a:xfrm>
            <a:off x="1795475" y="579799"/>
            <a:ext cx="4412400" cy="939600"/>
          </a:xfrm>
          <a:prstGeom prst="rect">
            <a:avLst/>
          </a:prstGeom>
        </p:spPr>
        <p:txBody>
          <a:bodyPr anchorCtr="0" anchor="ctr" bIns="34275" lIns="34275" spcFirstLastPara="1" rIns="34275" wrap="square" tIns="34275">
            <a:normAutofit fontScale="77500" lnSpcReduction="20000"/>
          </a:bodyPr>
          <a:lstStyle/>
          <a:p>
            <a:pPr indent="0" lvl="0" marL="0" rtl="0" algn="l">
              <a:spcBef>
                <a:spcPts val="800"/>
              </a:spcBef>
              <a:spcAft>
                <a:spcPts val="0"/>
              </a:spcAft>
              <a:buNone/>
            </a:pPr>
            <a:r>
              <a:rPr b="1" lang="en" sz="3570">
                <a:latin typeface="Open Sans"/>
                <a:ea typeface="Open Sans"/>
                <a:cs typeface="Open Sans"/>
                <a:sym typeface="Open Sans"/>
              </a:rPr>
              <a:t>I</a:t>
            </a:r>
            <a:r>
              <a:rPr b="1" lang="en" sz="3570">
                <a:latin typeface="Open Sans"/>
                <a:ea typeface="Open Sans"/>
                <a:cs typeface="Open Sans"/>
                <a:sym typeface="Open Sans"/>
              </a:rPr>
              <a:t>ntroduction </a:t>
            </a:r>
            <a:endParaRPr b="1" sz="1600">
              <a:latin typeface="Open Sans"/>
              <a:ea typeface="Open Sans"/>
              <a:cs typeface="Open Sans"/>
              <a:sym typeface="Open Sans"/>
            </a:endParaRPr>
          </a:p>
          <a:p>
            <a:pPr indent="0" lvl="0" marL="0" rtl="0" algn="l">
              <a:spcBef>
                <a:spcPts val="800"/>
              </a:spcBef>
              <a:spcAft>
                <a:spcPts val="0"/>
              </a:spcAft>
              <a:buNone/>
            </a:pPr>
            <a:r>
              <a:t/>
            </a:r>
            <a:endParaRPr b="1" sz="1600">
              <a:latin typeface="Open Sans"/>
              <a:ea typeface="Open Sans"/>
              <a:cs typeface="Open Sans"/>
              <a:sym typeface="Open Sans"/>
            </a:endParaRPr>
          </a:p>
          <a:p>
            <a:pPr indent="0" lvl="0" marL="0" rtl="0" algn="l">
              <a:spcBef>
                <a:spcPts val="800"/>
              </a:spcBef>
              <a:spcAft>
                <a:spcPts val="0"/>
              </a:spcAft>
              <a:buNone/>
            </a:pPr>
            <a:r>
              <a:rPr lang="en"/>
              <a:t>Motivation</a:t>
            </a:r>
            <a:endParaRPr/>
          </a:p>
        </p:txBody>
      </p:sp>
      <p:sp>
        <p:nvSpPr>
          <p:cNvPr id="172" name="Google Shape;172;p22"/>
          <p:cNvSpPr txBox="1"/>
          <p:nvPr>
            <p:ph idx="2" type="body"/>
          </p:nvPr>
        </p:nvSpPr>
        <p:spPr>
          <a:xfrm>
            <a:off x="1716879" y="1665625"/>
            <a:ext cx="6788700" cy="2300400"/>
          </a:xfrm>
          <a:prstGeom prst="rect">
            <a:avLst/>
          </a:prstGeom>
        </p:spPr>
        <p:txBody>
          <a:bodyPr anchorCtr="0" anchor="t" bIns="34275" lIns="34275" spcFirstLastPara="1" rIns="34275" wrap="square" tIns="34275">
            <a:normAutofit/>
          </a:bodyPr>
          <a:lstStyle/>
          <a:p>
            <a:pPr indent="-304800" lvl="0" marL="457200" rtl="0" algn="l">
              <a:lnSpc>
                <a:spcPct val="115000"/>
              </a:lnSpc>
              <a:spcBef>
                <a:spcPts val="150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Medical Breakthroughs:</a:t>
            </a:r>
            <a:r>
              <a:rPr lang="en" sz="1200">
                <a:solidFill>
                  <a:srgbClr val="374151"/>
                </a:solidFill>
                <a:latin typeface="Roboto"/>
                <a:ea typeface="Roboto"/>
                <a:cs typeface="Roboto"/>
                <a:sym typeface="Roboto"/>
              </a:rPr>
              <a:t> The ability to decode brain signals into speech has profound implications for those who are unable to speak due to neurological disorders.</a:t>
            </a:r>
            <a:br>
              <a:rPr lang="en" sz="1200">
                <a:solidFill>
                  <a:srgbClr val="374151"/>
                </a:solidFill>
                <a:latin typeface="Roboto"/>
                <a:ea typeface="Roboto"/>
                <a:cs typeface="Roboto"/>
                <a:sym typeface="Roboto"/>
              </a:rPr>
            </a:b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Technological Innovation:</a:t>
            </a:r>
            <a:r>
              <a:rPr lang="en" sz="1200">
                <a:solidFill>
                  <a:srgbClr val="374151"/>
                </a:solidFill>
                <a:latin typeface="Roboto"/>
                <a:ea typeface="Roboto"/>
                <a:cs typeface="Roboto"/>
                <a:sym typeface="Roboto"/>
              </a:rPr>
              <a:t> Non-invasive BCIs represent a frontier in technology, offering new modes of human-computer interaction.</a:t>
            </a:r>
            <a:br>
              <a:rPr lang="en" sz="1200">
                <a:solidFill>
                  <a:srgbClr val="374151"/>
                </a:solidFill>
                <a:latin typeface="Roboto"/>
                <a:ea typeface="Roboto"/>
                <a:cs typeface="Roboto"/>
                <a:sym typeface="Roboto"/>
              </a:rPr>
            </a:b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b="1" lang="en" sz="1200">
                <a:solidFill>
                  <a:srgbClr val="374151"/>
                </a:solidFill>
                <a:latin typeface="Roboto"/>
                <a:ea typeface="Roboto"/>
                <a:cs typeface="Roboto"/>
                <a:sym typeface="Roboto"/>
              </a:rPr>
              <a:t>Academic Contribution:</a:t>
            </a:r>
            <a:r>
              <a:rPr lang="en" sz="1200">
                <a:solidFill>
                  <a:srgbClr val="374151"/>
                </a:solidFill>
                <a:latin typeface="Roboto"/>
                <a:ea typeface="Roboto"/>
                <a:cs typeface="Roboto"/>
                <a:sym typeface="Roboto"/>
              </a:rPr>
              <a:t> We aim to contribute to the body of knowledge in neural decoding and machine learning, building upon the work of our predecessors.</a:t>
            </a:r>
            <a:endParaRPr/>
          </a:p>
        </p:txBody>
      </p:sp>
      <p:pic>
        <p:nvPicPr>
          <p:cNvPr id="173" name="Google Shape;173;p22"/>
          <p:cNvPicPr preferRelativeResize="0"/>
          <p:nvPr/>
        </p:nvPicPr>
        <p:blipFill>
          <a:blip r:embed="rId3">
            <a:alphaModFix/>
          </a:blip>
          <a:stretch>
            <a:fillRect/>
          </a:stretch>
        </p:blipFill>
        <p:spPr>
          <a:xfrm>
            <a:off x="6526200" y="3627975"/>
            <a:ext cx="2452744" cy="136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7" name="Shape 177"/>
        <p:cNvGrpSpPr/>
        <p:nvPr/>
      </p:nvGrpSpPr>
      <p:grpSpPr>
        <a:xfrm>
          <a:off x="0" y="0"/>
          <a:ext cx="0" cy="0"/>
          <a:chOff x="0" y="0"/>
          <a:chExt cx="0" cy="0"/>
        </a:xfrm>
      </p:grpSpPr>
      <p:sp>
        <p:nvSpPr>
          <p:cNvPr id="178" name="Google Shape;178;p23"/>
          <p:cNvSpPr txBox="1"/>
          <p:nvPr>
            <p:ph idx="1" type="body"/>
          </p:nvPr>
        </p:nvSpPr>
        <p:spPr>
          <a:xfrm>
            <a:off x="1795475" y="579799"/>
            <a:ext cx="4412400" cy="939600"/>
          </a:xfrm>
          <a:prstGeom prst="rect">
            <a:avLst/>
          </a:prstGeom>
        </p:spPr>
        <p:txBody>
          <a:bodyPr anchorCtr="0" anchor="ctr" bIns="34275" lIns="34275" spcFirstLastPara="1" rIns="34275" wrap="square" tIns="34275">
            <a:normAutofit fontScale="77500" lnSpcReduction="20000"/>
          </a:bodyPr>
          <a:lstStyle/>
          <a:p>
            <a:pPr indent="0" lvl="0" marL="0" rtl="0" algn="l">
              <a:spcBef>
                <a:spcPts val="800"/>
              </a:spcBef>
              <a:spcAft>
                <a:spcPts val="0"/>
              </a:spcAft>
              <a:buNone/>
            </a:pPr>
            <a:r>
              <a:rPr b="1" lang="en" sz="3570">
                <a:latin typeface="Open Sans"/>
                <a:ea typeface="Open Sans"/>
                <a:cs typeface="Open Sans"/>
                <a:sym typeface="Open Sans"/>
              </a:rPr>
              <a:t>Introduction </a:t>
            </a:r>
            <a:endParaRPr b="1" sz="1600">
              <a:latin typeface="Open Sans"/>
              <a:ea typeface="Open Sans"/>
              <a:cs typeface="Open Sans"/>
              <a:sym typeface="Open Sans"/>
            </a:endParaRPr>
          </a:p>
          <a:p>
            <a:pPr indent="0" lvl="0" marL="0" rtl="0" algn="l">
              <a:spcBef>
                <a:spcPts val="800"/>
              </a:spcBef>
              <a:spcAft>
                <a:spcPts val="0"/>
              </a:spcAft>
              <a:buNone/>
            </a:pPr>
            <a:r>
              <a:t/>
            </a:r>
            <a:endParaRPr b="1" sz="1600">
              <a:latin typeface="Open Sans"/>
              <a:ea typeface="Open Sans"/>
              <a:cs typeface="Open Sans"/>
              <a:sym typeface="Open Sans"/>
            </a:endParaRPr>
          </a:p>
          <a:p>
            <a:pPr indent="0" lvl="0" marL="0" rtl="0" algn="l">
              <a:spcBef>
                <a:spcPts val="800"/>
              </a:spcBef>
              <a:spcAft>
                <a:spcPts val="0"/>
              </a:spcAft>
              <a:buNone/>
            </a:pPr>
            <a:r>
              <a:rPr lang="en"/>
              <a:t>Objective</a:t>
            </a:r>
            <a:endParaRPr/>
          </a:p>
        </p:txBody>
      </p:sp>
      <p:sp>
        <p:nvSpPr>
          <p:cNvPr id="179" name="Google Shape;179;p23"/>
          <p:cNvSpPr txBox="1"/>
          <p:nvPr>
            <p:ph idx="2" type="body"/>
          </p:nvPr>
        </p:nvSpPr>
        <p:spPr>
          <a:xfrm>
            <a:off x="1795479" y="1901425"/>
            <a:ext cx="6788700" cy="2300400"/>
          </a:xfrm>
          <a:prstGeom prst="rect">
            <a:avLst/>
          </a:prstGeom>
        </p:spPr>
        <p:txBody>
          <a:bodyPr anchorCtr="0" anchor="t" bIns="34275" lIns="34275" spcFirstLastPara="1" rIns="34275" wrap="square" tIns="34275">
            <a:normAutofit/>
          </a:bodyPr>
          <a:lstStyle/>
          <a:p>
            <a:pPr indent="-317500" lvl="0" marL="457200" rtl="0" algn="l">
              <a:spcBef>
                <a:spcPts val="0"/>
              </a:spcBef>
              <a:spcAft>
                <a:spcPts val="0"/>
              </a:spcAft>
              <a:buSzPts val="1400"/>
              <a:buChar char="•"/>
            </a:pPr>
            <a:r>
              <a:rPr lang="en" sz="1400">
                <a:solidFill>
                  <a:srgbClr val="374151"/>
                </a:solidFill>
                <a:latin typeface="Arial"/>
                <a:ea typeface="Arial"/>
                <a:cs typeface="Arial"/>
                <a:sym typeface="Arial"/>
              </a:rPr>
              <a:t>To implement and refine a deep learning model capable of processing EEG data and accurately predicting phonemes, thereby taking a step towards real-time speech synthesis from brain activity.</a:t>
            </a:r>
            <a:br>
              <a:rPr lang="en" sz="1400">
                <a:solidFill>
                  <a:srgbClr val="374151"/>
                </a:solidFill>
                <a:latin typeface="Arial"/>
                <a:ea typeface="Arial"/>
                <a:cs typeface="Arial"/>
                <a:sym typeface="Arial"/>
              </a:rPr>
            </a:br>
            <a:endParaRPr sz="1400">
              <a:solidFill>
                <a:srgbClr val="374151"/>
              </a:solidFill>
              <a:latin typeface="Arial"/>
              <a:ea typeface="Arial"/>
              <a:cs typeface="Arial"/>
              <a:sym typeface="Arial"/>
            </a:endParaRPr>
          </a:p>
          <a:p>
            <a:pPr indent="-317500" lvl="0" marL="457200" rtl="0" algn="l">
              <a:spcBef>
                <a:spcPts val="0"/>
              </a:spcBef>
              <a:spcAft>
                <a:spcPts val="0"/>
              </a:spcAft>
              <a:buSzPts val="1400"/>
              <a:buChar char="•"/>
            </a:pPr>
            <a:r>
              <a:rPr lang="en" sz="1400">
                <a:latin typeface="Arial"/>
                <a:ea typeface="Arial"/>
                <a:cs typeface="Arial"/>
                <a:sym typeface="Arial"/>
              </a:rPr>
              <a:t>Generation and perception of speech are two processes that are important towards this goal. If we can decode perceived speech from noninvasive brain signals this would be promising for restoring hearing to patients with cortical deafness</a:t>
            </a:r>
            <a:endParaRPr sz="1400">
              <a:solidFill>
                <a:srgbClr val="374151"/>
              </a:solidFill>
              <a:latin typeface="Arial"/>
              <a:ea typeface="Arial"/>
              <a:cs typeface="Arial"/>
              <a:sym typeface="Arial"/>
            </a:endParaRPr>
          </a:p>
        </p:txBody>
      </p:sp>
      <p:sp>
        <p:nvSpPr>
          <p:cNvPr id="180" name="Google Shape;180;p23"/>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fontScale="62500" lnSpcReduction="20000"/>
          </a:bodyPr>
          <a:lstStyle/>
          <a:p>
            <a:pPr indent="0" lvl="0" marL="0" rtl="0" algn="l">
              <a:spcBef>
                <a:spcPts val="0"/>
              </a:spcBef>
              <a:spcAft>
                <a:spcPts val="0"/>
              </a:spcAft>
              <a:buNone/>
            </a:pPr>
            <a:r>
              <a:rPr i="0" lang="en">
                <a:solidFill>
                  <a:srgbClr val="5D5D5D"/>
                </a:solidFill>
                <a:uFill>
                  <a:noFill/>
                </a:uFill>
                <a:latin typeface="Open Sans"/>
                <a:ea typeface="Open Sans"/>
                <a:cs typeface="Open Sans"/>
                <a:sym typeface="Open Sans"/>
                <a:hlinkClick r:id="rId3">
                  <a:extLst>
                    <a:ext uri="{A12FA001-AC4F-418D-AE19-62706E023703}">
                      <ahyp:hlinkClr val="tx"/>
                    </a:ext>
                  </a:extLst>
                </a:hlinkClick>
              </a:rPr>
              <a:t>https://www.ncbi.nlm.nih.gov/pmc/articles/PMC4382224/</a:t>
            </a:r>
            <a:endParaRPr i="0">
              <a:solidFill>
                <a:srgbClr val="5D5D5D"/>
              </a:solidFill>
              <a:latin typeface="Open Sans"/>
              <a:ea typeface="Open Sans"/>
              <a:cs typeface="Open Sans"/>
              <a:sym typeface="Open Sans"/>
            </a:endParaRPr>
          </a:p>
          <a:p>
            <a:pPr indent="0" lvl="0" marL="0" rtl="0" algn="l">
              <a:spcBef>
                <a:spcPts val="0"/>
              </a:spcBef>
              <a:spcAft>
                <a:spcPts val="0"/>
              </a:spcAft>
              <a:buNone/>
            </a:pPr>
            <a:r>
              <a:rPr i="0" lang="en">
                <a:solidFill>
                  <a:srgbClr val="5D5D5D"/>
                </a:solidFill>
                <a:latin typeface="Open Sans"/>
                <a:ea typeface="Open Sans"/>
                <a:cs typeface="Open Sans"/>
                <a:sym typeface="Open Sans"/>
              </a:rPr>
              <a:t>https://www.frontiersin.org/articles/10.3389/fnins.2018.00130/full</a:t>
            </a:r>
            <a:endParaRPr i="0">
              <a:solidFill>
                <a:srgbClr val="5D5D5D"/>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4" name="Shape 184"/>
        <p:cNvGrpSpPr/>
        <p:nvPr/>
      </p:nvGrpSpPr>
      <p:grpSpPr>
        <a:xfrm>
          <a:off x="0" y="0"/>
          <a:ext cx="0" cy="0"/>
          <a:chOff x="0" y="0"/>
          <a:chExt cx="0" cy="0"/>
        </a:xfrm>
      </p:grpSpPr>
      <p:sp>
        <p:nvSpPr>
          <p:cNvPr id="185" name="Google Shape;185;p24"/>
          <p:cNvSpPr txBox="1"/>
          <p:nvPr>
            <p:ph idx="1" type="body"/>
          </p:nvPr>
        </p:nvSpPr>
        <p:spPr>
          <a:xfrm>
            <a:off x="1795475" y="658400"/>
            <a:ext cx="5686800" cy="834900"/>
          </a:xfrm>
          <a:prstGeom prst="rect">
            <a:avLst/>
          </a:prstGeom>
        </p:spPr>
        <p:txBody>
          <a:bodyPr anchorCtr="0" anchor="ctr" bIns="34275" lIns="34275" spcFirstLastPara="1" rIns="34275" wrap="square" tIns="34275">
            <a:normAutofit fontScale="47500" lnSpcReduction="20000"/>
          </a:bodyPr>
          <a:lstStyle/>
          <a:p>
            <a:pPr indent="0" lvl="0" marL="0" rtl="0" algn="l">
              <a:spcBef>
                <a:spcPts val="800"/>
              </a:spcBef>
              <a:spcAft>
                <a:spcPts val="0"/>
              </a:spcAft>
              <a:buNone/>
            </a:pPr>
            <a:r>
              <a:rPr b="1" lang="en" sz="5750">
                <a:latin typeface="Open Sans"/>
                <a:ea typeface="Open Sans"/>
                <a:cs typeface="Open Sans"/>
                <a:sym typeface="Open Sans"/>
              </a:rPr>
              <a:t>Overview </a:t>
            </a:r>
            <a:endParaRPr b="1" sz="5750">
              <a:latin typeface="Open Sans"/>
              <a:ea typeface="Open Sans"/>
              <a:cs typeface="Open Sans"/>
              <a:sym typeface="Open Sans"/>
            </a:endParaRPr>
          </a:p>
          <a:p>
            <a:pPr indent="0" lvl="0" marL="0" rtl="0" algn="l">
              <a:spcBef>
                <a:spcPts val="800"/>
              </a:spcBef>
              <a:spcAft>
                <a:spcPts val="0"/>
              </a:spcAft>
              <a:buNone/>
            </a:pPr>
            <a:r>
              <a:rPr lang="en" sz="4300"/>
              <a:t>D</a:t>
            </a:r>
            <a:r>
              <a:rPr lang="en" sz="4300"/>
              <a:t>ecoding speech and listening</a:t>
            </a:r>
            <a:r>
              <a:rPr lang="en" sz="6300"/>
              <a:t> </a:t>
            </a:r>
            <a:endParaRPr sz="6300"/>
          </a:p>
        </p:txBody>
      </p:sp>
      <p:sp>
        <p:nvSpPr>
          <p:cNvPr id="186" name="Google Shape;186;p24"/>
          <p:cNvSpPr txBox="1"/>
          <p:nvPr>
            <p:ph idx="2" type="body"/>
          </p:nvPr>
        </p:nvSpPr>
        <p:spPr>
          <a:xfrm>
            <a:off x="1795463" y="1901428"/>
            <a:ext cx="5112600" cy="2300400"/>
          </a:xfrm>
          <a:prstGeom prst="rect">
            <a:avLst/>
          </a:prstGeom>
        </p:spPr>
        <p:txBody>
          <a:bodyPr anchorCtr="0" anchor="t" bIns="34275" lIns="34275" spcFirstLastPara="1" rIns="34275" wrap="square" tIns="34275">
            <a:normAutofit/>
          </a:bodyPr>
          <a:lstStyle/>
          <a:p>
            <a:pPr indent="-323850" lvl="0" marL="457200" rtl="0" algn="l">
              <a:spcBef>
                <a:spcPts val="0"/>
              </a:spcBef>
              <a:spcAft>
                <a:spcPts val="0"/>
              </a:spcAft>
              <a:buSzPts val="1500"/>
              <a:buChar char="•"/>
            </a:pPr>
            <a:r>
              <a:rPr lang="en"/>
              <a:t>Some previous work has successfully decoded speech from electrodes implanted into the brain [cite that one california paper that i think exists]</a:t>
            </a:r>
            <a:endParaRPr/>
          </a:p>
          <a:p>
            <a:pPr indent="-323850" lvl="0" marL="457200" rtl="0" algn="l">
              <a:spcBef>
                <a:spcPts val="0"/>
              </a:spcBef>
              <a:spcAft>
                <a:spcPts val="0"/>
              </a:spcAft>
              <a:buSzPts val="1500"/>
              <a:buChar char="•"/>
            </a:pPr>
            <a:r>
              <a:rPr lang="en"/>
              <a:t>The same accomplishment for noninvasive recordings has yet to be accomplished </a:t>
            </a:r>
            <a:endParaRPr/>
          </a:p>
          <a:p>
            <a:pPr indent="-323850" lvl="0" marL="457200" rtl="0" algn="l">
              <a:spcBef>
                <a:spcPts val="0"/>
              </a:spcBef>
              <a:spcAft>
                <a:spcPts val="0"/>
              </a:spcAft>
              <a:buSzPts val="1500"/>
              <a:buChar char="•"/>
            </a:pPr>
            <a:r>
              <a:rPr lang="en"/>
              <a:t>Several publications have released datasets for physiological recordings during listening which is the start of our project</a:t>
            </a:r>
            <a:endParaRPr/>
          </a:p>
        </p:txBody>
      </p:sp>
      <p:sp>
        <p:nvSpPr>
          <p:cNvPr id="187" name="Google Shape;187;p24"/>
          <p:cNvSpPr txBox="1"/>
          <p:nvPr>
            <p:ph idx="3" type="body"/>
          </p:nvPr>
        </p:nvSpPr>
        <p:spPr>
          <a:xfrm>
            <a:off x="2031206" y="4756547"/>
            <a:ext cx="4326000" cy="2073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t/>
            </a:r>
            <a:endParaRPr/>
          </a:p>
        </p:txBody>
      </p:sp>
      <p:sp>
        <p:nvSpPr>
          <p:cNvPr id="188" name="Google Shape;188;p24"/>
          <p:cNvSpPr txBox="1"/>
          <p:nvPr/>
        </p:nvSpPr>
        <p:spPr>
          <a:xfrm>
            <a:off x="7130475" y="2309250"/>
            <a:ext cx="20361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5D5D5D"/>
                </a:solidFill>
                <a:latin typeface="Open Sans Light"/>
                <a:ea typeface="Open Sans Light"/>
                <a:cs typeface="Open Sans Light"/>
                <a:sym typeface="Open Sans Light"/>
              </a:rPr>
              <a:t>Show performance of noninvasive EEG paper ? maybe also invasive if there’s space</a:t>
            </a:r>
            <a:endParaRPr sz="1500">
              <a:solidFill>
                <a:srgbClr val="5D5D5D"/>
              </a:solidFill>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MU">
      <a:dk1>
        <a:srgbClr val="404040"/>
      </a:dk1>
      <a:lt1>
        <a:srgbClr val="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