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550d8e4f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550d8e4f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0759224f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0759224f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0759224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0759224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Camilo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0759224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0759224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0759224f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0759224f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0759224f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0759224f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Camilo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50d8e4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50d8e4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50d8e4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50d8e4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50d8e4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50d8e4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550d8e4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550d8e4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50d8e4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50d8e4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Análisis y Diseño de la Solución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Cliente: Software, Systems &amp; Networks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400"/>
              <a:t>24 de octubre de 2018</a:t>
            </a:r>
            <a:endParaRPr sz="1400"/>
          </a:p>
        </p:txBody>
      </p:sp>
      <p:pic>
        <p:nvPicPr>
          <p:cNvPr id="55" name="Google Shape;55;p13"/>
          <p:cNvPicPr preferRelativeResize="0"/>
          <p:nvPr/>
        </p:nvPicPr>
        <p:blipFill>
          <a:blip r:embed="rId3">
            <a:alphaModFix/>
          </a:blip>
          <a:stretch>
            <a:fillRect/>
          </a:stretch>
        </p:blipFill>
        <p:spPr>
          <a:xfrm>
            <a:off x="881900" y="417075"/>
            <a:ext cx="6096000" cy="228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p:nvPr/>
        </p:nvSpPr>
        <p:spPr>
          <a:xfrm>
            <a:off x="0" y="0"/>
            <a:ext cx="9144000" cy="11526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700">
                <a:solidFill>
                  <a:srgbClr val="FFFFFF"/>
                </a:solidFill>
                <a:latin typeface="Roboto"/>
                <a:ea typeface="Roboto"/>
                <a:cs typeface="Roboto"/>
                <a:sym typeface="Roboto"/>
              </a:rPr>
              <a:t>  Usabilidad</a:t>
            </a:r>
            <a:endParaRPr sz="2700">
              <a:solidFill>
                <a:srgbClr val="FFFFFF"/>
              </a:solidFill>
              <a:latin typeface="Roboto"/>
              <a:ea typeface="Roboto"/>
              <a:cs typeface="Roboto"/>
              <a:sym typeface="Roboto"/>
            </a:endParaRPr>
          </a:p>
        </p:txBody>
      </p:sp>
      <p:pic>
        <p:nvPicPr>
          <p:cNvPr id="134" name="Google Shape;134;p22"/>
          <p:cNvPicPr preferRelativeResize="0"/>
          <p:nvPr/>
        </p:nvPicPr>
        <p:blipFill>
          <a:blip r:embed="rId3">
            <a:alphaModFix/>
          </a:blip>
          <a:stretch>
            <a:fillRect/>
          </a:stretch>
        </p:blipFill>
        <p:spPr>
          <a:xfrm>
            <a:off x="7135649" y="4235125"/>
            <a:ext cx="1696650" cy="636250"/>
          </a:xfrm>
          <a:prstGeom prst="rect">
            <a:avLst/>
          </a:prstGeom>
          <a:noFill/>
          <a:ln>
            <a:noFill/>
          </a:ln>
        </p:spPr>
      </p:pic>
      <p:sp>
        <p:nvSpPr>
          <p:cNvPr id="135" name="Google Shape;135;p22"/>
          <p:cNvSpPr txBox="1"/>
          <p:nvPr/>
        </p:nvSpPr>
        <p:spPr>
          <a:xfrm>
            <a:off x="140050" y="1273150"/>
            <a:ext cx="8861100" cy="348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Los placeholders que se están utilizando tienen una opacidad muy alta, lo que hace que se confunda entre si efectivamente es un valor el que se encuentra en el campo de entrada, o si simplemente es un placeholder.</a:t>
            </a:r>
            <a:endParaRPr/>
          </a:p>
        </p:txBody>
      </p:sp>
      <p:pic>
        <p:nvPicPr>
          <p:cNvPr id="136" name="Google Shape;136;p22"/>
          <p:cNvPicPr preferRelativeResize="0"/>
          <p:nvPr/>
        </p:nvPicPr>
        <p:blipFill>
          <a:blip r:embed="rId4">
            <a:alphaModFix/>
          </a:blip>
          <a:stretch>
            <a:fillRect/>
          </a:stretch>
        </p:blipFill>
        <p:spPr>
          <a:xfrm>
            <a:off x="203325" y="3806300"/>
            <a:ext cx="4809120" cy="1152600"/>
          </a:xfrm>
          <a:prstGeom prst="rect">
            <a:avLst/>
          </a:prstGeom>
          <a:noFill/>
          <a:ln>
            <a:noFill/>
          </a:ln>
        </p:spPr>
      </p:pic>
      <p:cxnSp>
        <p:nvCxnSpPr>
          <p:cNvPr id="137" name="Google Shape;137;p22"/>
          <p:cNvCxnSpPr/>
          <p:nvPr/>
        </p:nvCxnSpPr>
        <p:spPr>
          <a:xfrm flipH="1" rot="10800000">
            <a:off x="2660875" y="2788150"/>
            <a:ext cx="1324200" cy="744900"/>
          </a:xfrm>
          <a:prstGeom prst="bentConnector3">
            <a:avLst>
              <a:gd fmla="val 0" name="adj1"/>
            </a:avLst>
          </a:prstGeom>
          <a:noFill/>
          <a:ln cap="flat" cmpd="sng" w="38100">
            <a:solidFill>
              <a:schemeClr val="dk2"/>
            </a:solidFill>
            <a:prstDash val="solid"/>
            <a:round/>
            <a:headEnd len="med" w="med" type="none"/>
            <a:tailEnd len="med" w="med" type="triangle"/>
          </a:ln>
        </p:spPr>
      </p:cxnSp>
      <p:pic>
        <p:nvPicPr>
          <p:cNvPr id="138" name="Google Shape;138;p22"/>
          <p:cNvPicPr preferRelativeResize="0"/>
          <p:nvPr/>
        </p:nvPicPr>
        <p:blipFill>
          <a:blip r:embed="rId5">
            <a:alphaModFix/>
          </a:blip>
          <a:stretch>
            <a:fillRect/>
          </a:stretch>
        </p:blipFill>
        <p:spPr>
          <a:xfrm>
            <a:off x="4285975" y="2278550"/>
            <a:ext cx="4715182" cy="11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77875" y="289950"/>
            <a:ext cx="8520600" cy="5727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Roboto"/>
                <a:ea typeface="Roboto"/>
                <a:cs typeface="Roboto"/>
                <a:sym typeface="Roboto"/>
              </a:rPr>
              <a:t>Alcance organizacional</a:t>
            </a:r>
            <a:endParaRPr>
              <a:solidFill>
                <a:srgbClr val="FFFFFF"/>
              </a:solidFill>
              <a:latin typeface="Roboto"/>
              <a:ea typeface="Roboto"/>
              <a:cs typeface="Roboto"/>
              <a:sym typeface="Roboto"/>
            </a:endParaRPr>
          </a:p>
        </p:txBody>
      </p:sp>
      <p:sp>
        <p:nvSpPr>
          <p:cNvPr id="144" name="Google Shape;14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sz="1000">
              <a:solidFill>
                <a:srgbClr val="444444"/>
              </a:solidFill>
              <a:latin typeface="Roboto"/>
              <a:ea typeface="Roboto"/>
              <a:cs typeface="Roboto"/>
              <a:sym typeface="Roboto"/>
            </a:endParaRPr>
          </a:p>
        </p:txBody>
      </p:sp>
      <p:sp>
        <p:nvSpPr>
          <p:cNvPr id="145" name="Google Shape;145;p23"/>
          <p:cNvSpPr/>
          <p:nvPr/>
        </p:nvSpPr>
        <p:spPr>
          <a:xfrm>
            <a:off x="0" y="0"/>
            <a:ext cx="9144000" cy="11526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2700">
                <a:solidFill>
                  <a:srgbClr val="FFFFFF"/>
                </a:solidFill>
                <a:latin typeface="Roboto"/>
                <a:ea typeface="Roboto"/>
                <a:cs typeface="Roboto"/>
                <a:sym typeface="Roboto"/>
              </a:rPr>
              <a:t>Reportes</a:t>
            </a:r>
            <a:endParaRPr/>
          </a:p>
        </p:txBody>
      </p:sp>
      <p:pic>
        <p:nvPicPr>
          <p:cNvPr id="146" name="Google Shape;146;p23"/>
          <p:cNvPicPr preferRelativeResize="0"/>
          <p:nvPr/>
        </p:nvPicPr>
        <p:blipFill>
          <a:blip r:embed="rId3">
            <a:alphaModFix/>
          </a:blip>
          <a:stretch>
            <a:fillRect/>
          </a:stretch>
        </p:blipFill>
        <p:spPr>
          <a:xfrm>
            <a:off x="7135649" y="4235125"/>
            <a:ext cx="1696650" cy="636250"/>
          </a:xfrm>
          <a:prstGeom prst="rect">
            <a:avLst/>
          </a:prstGeom>
          <a:noFill/>
          <a:ln>
            <a:noFill/>
          </a:ln>
        </p:spPr>
      </p:pic>
      <p:pic>
        <p:nvPicPr>
          <p:cNvPr id="147" name="Google Shape;147;p23"/>
          <p:cNvPicPr preferRelativeResize="0"/>
          <p:nvPr/>
        </p:nvPicPr>
        <p:blipFill>
          <a:blip r:embed="rId4">
            <a:alphaModFix/>
          </a:blip>
          <a:stretch>
            <a:fillRect/>
          </a:stretch>
        </p:blipFill>
        <p:spPr>
          <a:xfrm>
            <a:off x="311700" y="1537975"/>
            <a:ext cx="3597399" cy="2645400"/>
          </a:xfrm>
          <a:prstGeom prst="rect">
            <a:avLst/>
          </a:prstGeom>
          <a:noFill/>
          <a:ln>
            <a:noFill/>
          </a:ln>
        </p:spPr>
      </p:pic>
      <p:pic>
        <p:nvPicPr>
          <p:cNvPr id="148" name="Google Shape;148;p23"/>
          <p:cNvPicPr preferRelativeResize="0"/>
          <p:nvPr/>
        </p:nvPicPr>
        <p:blipFill>
          <a:blip r:embed="rId5">
            <a:alphaModFix/>
          </a:blip>
          <a:stretch>
            <a:fillRect/>
          </a:stretch>
        </p:blipFill>
        <p:spPr>
          <a:xfrm>
            <a:off x="4776300" y="1603700"/>
            <a:ext cx="4055999" cy="244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p:nvPr/>
        </p:nvSpPr>
        <p:spPr>
          <a:xfrm>
            <a:off x="0" y="0"/>
            <a:ext cx="9144000" cy="1152600"/>
          </a:xfrm>
          <a:prstGeom prst="rect">
            <a:avLst/>
          </a:prstGeom>
          <a:solidFill>
            <a:srgbClr val="F1C232"/>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2700">
                <a:solidFill>
                  <a:srgbClr val="FFFFFF"/>
                </a:solidFill>
                <a:latin typeface="Roboto"/>
                <a:ea typeface="Roboto"/>
                <a:cs typeface="Roboto"/>
                <a:sym typeface="Roboto"/>
              </a:rPr>
              <a:t>Identificar ambiente de producción</a:t>
            </a:r>
            <a:endParaRPr/>
          </a:p>
        </p:txBody>
      </p:sp>
      <p:pic>
        <p:nvPicPr>
          <p:cNvPr id="154" name="Google Shape;154;p24"/>
          <p:cNvPicPr preferRelativeResize="0"/>
          <p:nvPr/>
        </p:nvPicPr>
        <p:blipFill>
          <a:blip r:embed="rId3">
            <a:alphaModFix/>
          </a:blip>
          <a:stretch>
            <a:fillRect/>
          </a:stretch>
        </p:blipFill>
        <p:spPr>
          <a:xfrm>
            <a:off x="7135649" y="4235125"/>
            <a:ext cx="1696650" cy="636250"/>
          </a:xfrm>
          <a:prstGeom prst="rect">
            <a:avLst/>
          </a:prstGeom>
          <a:noFill/>
          <a:ln>
            <a:noFill/>
          </a:ln>
        </p:spPr>
      </p:pic>
      <p:sp>
        <p:nvSpPr>
          <p:cNvPr id="155" name="Google Shape;155;p24"/>
          <p:cNvSpPr txBox="1"/>
          <p:nvPr/>
        </p:nvSpPr>
        <p:spPr>
          <a:xfrm>
            <a:off x="288725" y="1430775"/>
            <a:ext cx="6747600" cy="3325500"/>
          </a:xfrm>
          <a:prstGeom prst="rect">
            <a:avLst/>
          </a:prstGeom>
          <a:noFill/>
          <a:ln>
            <a:noFill/>
          </a:ln>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SzPts val="1400"/>
              <a:buChar char="●"/>
            </a:pPr>
            <a:r>
              <a:rPr lang="en"/>
              <a:t>GoDaddy</a:t>
            </a:r>
            <a:endParaRPr/>
          </a:p>
          <a:p>
            <a:pPr indent="-317500" lvl="0" marL="457200" rtl="0" algn="just">
              <a:lnSpc>
                <a:spcPct val="200000"/>
              </a:lnSpc>
              <a:spcBef>
                <a:spcPts val="0"/>
              </a:spcBef>
              <a:spcAft>
                <a:spcPts val="0"/>
              </a:spcAft>
              <a:buSzPts val="1400"/>
              <a:buChar char="●"/>
            </a:pPr>
            <a:r>
              <a:rPr lang="en"/>
              <a:t>1GB memoria Ram, 2 CPU  y 125 procesos de entrada.</a:t>
            </a:r>
            <a:endParaRPr/>
          </a:p>
          <a:p>
            <a:pPr indent="-317500" lvl="0" marL="457200" rtl="0" algn="just">
              <a:lnSpc>
                <a:spcPct val="200000"/>
              </a:lnSpc>
              <a:spcBef>
                <a:spcPts val="0"/>
              </a:spcBef>
              <a:spcAft>
                <a:spcPts val="0"/>
              </a:spcAft>
              <a:buSzPts val="1400"/>
              <a:buChar char="●"/>
            </a:pPr>
            <a:r>
              <a:rPr lang="en"/>
              <a:t>Certificado SSL -&gt; cifrado 2048 bits.</a:t>
            </a:r>
            <a:endParaRPr/>
          </a:p>
          <a:p>
            <a:pPr indent="-317500" lvl="0" marL="457200" rtl="0" algn="just">
              <a:lnSpc>
                <a:spcPct val="200000"/>
              </a:lnSpc>
              <a:spcBef>
                <a:spcPts val="0"/>
              </a:spcBef>
              <a:spcAft>
                <a:spcPts val="0"/>
              </a:spcAft>
              <a:buSzPts val="1400"/>
              <a:buChar char="●"/>
            </a:pPr>
            <a:r>
              <a:rPr lang="en"/>
              <a:t>DNS - resolución de problemas de acceso por disponibilidad o seguridad.</a:t>
            </a:r>
            <a:endParaRPr/>
          </a:p>
          <a:p>
            <a:pPr indent="-317500" lvl="0" marL="457200" rtl="0" algn="just">
              <a:lnSpc>
                <a:spcPct val="200000"/>
              </a:lnSpc>
              <a:spcBef>
                <a:spcPts val="0"/>
              </a:spcBef>
              <a:spcAft>
                <a:spcPts val="0"/>
              </a:spcAft>
              <a:buSzPts val="1400"/>
              <a:buChar char="●"/>
            </a:pPr>
            <a:r>
              <a:rPr lang="en"/>
              <a:t>Bases de datos ilimitadas.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p:nvPr/>
        </p:nvSpPr>
        <p:spPr>
          <a:xfrm>
            <a:off x="0" y="0"/>
            <a:ext cx="9144000" cy="11526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 name="Google Shape;61;p14"/>
          <p:cNvSpPr txBox="1"/>
          <p:nvPr>
            <p:ph type="title"/>
          </p:nvPr>
        </p:nvSpPr>
        <p:spPr>
          <a:xfrm>
            <a:off x="-38250" y="42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Roboto"/>
                <a:ea typeface="Roboto"/>
                <a:cs typeface="Roboto"/>
                <a:sym typeface="Roboto"/>
              </a:rPr>
              <a:t>Recordando...</a:t>
            </a:r>
            <a:endParaRPr sz="2700">
              <a:solidFill>
                <a:srgbClr val="FFFFFF"/>
              </a:solidFill>
              <a:latin typeface="Roboto"/>
              <a:ea typeface="Roboto"/>
              <a:cs typeface="Roboto"/>
              <a:sym typeface="Roboto"/>
            </a:endParaRPr>
          </a:p>
        </p:txBody>
      </p:sp>
      <p:sp>
        <p:nvSpPr>
          <p:cNvPr id="62" name="Google Shape;62;p14"/>
          <p:cNvSpPr txBox="1"/>
          <p:nvPr>
            <p:ph idx="1" type="body"/>
          </p:nvPr>
        </p:nvSpPr>
        <p:spPr>
          <a:xfrm>
            <a:off x="158725" y="1152600"/>
            <a:ext cx="8520600" cy="341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solidFill>
                <a:schemeClr val="dk1"/>
              </a:solidFill>
              <a:highlight>
                <a:srgbClr val="FFFFFF"/>
              </a:highlight>
            </a:endParaRPr>
          </a:p>
          <a:p>
            <a:pPr indent="0" lvl="0" marL="0" rtl="0" algn="r">
              <a:spcBef>
                <a:spcPts val="0"/>
              </a:spcBef>
              <a:spcAft>
                <a:spcPts val="0"/>
              </a:spcAft>
              <a:buNone/>
            </a:pPr>
            <a:r>
              <a:rPr lang="en">
                <a:solidFill>
                  <a:schemeClr val="dk1"/>
                </a:solidFill>
                <a:highlight>
                  <a:srgbClr val="FFFFFF"/>
                </a:highlight>
              </a:rPr>
              <a:t>SS&amp;N es una empresa que da servicio técnico en sistemas a diferentes dependencias de gobierno a través de mesas de ayuda.</a:t>
            </a:r>
            <a:endParaRPr>
              <a:solidFill>
                <a:schemeClr val="dk1"/>
              </a:solidFill>
              <a:highlight>
                <a:srgbClr val="FFFFFF"/>
              </a:highlight>
            </a:endParaRPr>
          </a:p>
          <a:p>
            <a:pPr indent="0" lvl="0" marL="0" rtl="0" algn="r">
              <a:spcBef>
                <a:spcPts val="0"/>
              </a:spcBef>
              <a:spcAft>
                <a:spcPts val="0"/>
              </a:spcAft>
              <a:buNone/>
            </a:pPr>
            <a:r>
              <a:t/>
            </a:r>
            <a:endParaRPr>
              <a:solidFill>
                <a:schemeClr val="dk1"/>
              </a:solidFill>
              <a:highlight>
                <a:srgbClr val="FFFFFF"/>
              </a:highlight>
            </a:endParaRPr>
          </a:p>
          <a:p>
            <a:pPr indent="0" lvl="0" marL="0" rtl="0" algn="r">
              <a:spcBef>
                <a:spcPts val="0"/>
              </a:spcBef>
              <a:spcAft>
                <a:spcPts val="0"/>
              </a:spcAft>
              <a:buNone/>
            </a:pPr>
            <a:r>
              <a:rPr lang="en">
                <a:solidFill>
                  <a:schemeClr val="dk1"/>
                </a:solidFill>
                <a:highlight>
                  <a:srgbClr val="FFFFFF"/>
                </a:highlight>
              </a:rPr>
              <a:t>Sin embargo, el proceso del servicio que se brinda actualmente cuenta con una serie de inconvenientes que limitan a SS&amp;N a brindar el mejor servicio posible. </a:t>
            </a:r>
            <a:endParaRPr>
              <a:solidFill>
                <a:schemeClr val="dk1"/>
              </a:solidFill>
              <a:highlight>
                <a:srgbClr val="FFFFFF"/>
              </a:highlight>
            </a:endParaRPr>
          </a:p>
          <a:p>
            <a:pPr indent="0" lvl="0" marL="0" rtl="0" algn="r">
              <a:spcBef>
                <a:spcPts val="0"/>
              </a:spcBef>
              <a:spcAft>
                <a:spcPts val="0"/>
              </a:spcAft>
              <a:buNone/>
            </a:pPr>
            <a:r>
              <a:t/>
            </a:r>
            <a:endParaRPr>
              <a:solidFill>
                <a:schemeClr val="dk1"/>
              </a:solidFill>
              <a:highlight>
                <a:srgbClr val="FFFFFF"/>
              </a:highlight>
            </a:endParaRPr>
          </a:p>
          <a:p>
            <a:pPr indent="0" lvl="0" marL="0" rtl="0" algn="ctr">
              <a:spcBef>
                <a:spcPts val="0"/>
              </a:spcBef>
              <a:spcAft>
                <a:spcPts val="0"/>
              </a:spcAft>
              <a:buNone/>
            </a:pPr>
            <a:r>
              <a:t/>
            </a:r>
            <a:endParaRPr>
              <a:solidFill>
                <a:schemeClr val="dk1"/>
              </a:solidFill>
              <a:highlight>
                <a:srgbClr val="FFFFFF"/>
              </a:highlight>
            </a:endParaRPr>
          </a:p>
        </p:txBody>
      </p:sp>
      <p:pic>
        <p:nvPicPr>
          <p:cNvPr id="63" name="Google Shape;63;p14"/>
          <p:cNvPicPr preferRelativeResize="0"/>
          <p:nvPr/>
        </p:nvPicPr>
        <p:blipFill>
          <a:blip r:embed="rId3">
            <a:alphaModFix/>
          </a:blip>
          <a:stretch>
            <a:fillRect/>
          </a:stretch>
        </p:blipFill>
        <p:spPr>
          <a:xfrm>
            <a:off x="835025" y="3315850"/>
            <a:ext cx="2160075" cy="1648250"/>
          </a:xfrm>
          <a:prstGeom prst="rect">
            <a:avLst/>
          </a:prstGeom>
          <a:noFill/>
          <a:ln>
            <a:noFill/>
          </a:ln>
        </p:spPr>
      </p:pic>
      <p:pic>
        <p:nvPicPr>
          <p:cNvPr id="64" name="Google Shape;64;p14"/>
          <p:cNvPicPr preferRelativeResize="0"/>
          <p:nvPr/>
        </p:nvPicPr>
        <p:blipFill>
          <a:blip r:embed="rId4">
            <a:alphaModFix/>
          </a:blip>
          <a:stretch>
            <a:fillRect/>
          </a:stretch>
        </p:blipFill>
        <p:spPr>
          <a:xfrm>
            <a:off x="7403349" y="4177750"/>
            <a:ext cx="1696650" cy="63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p:nvPr/>
        </p:nvSpPr>
        <p:spPr>
          <a:xfrm>
            <a:off x="0" y="0"/>
            <a:ext cx="9144000" cy="1152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Roboto"/>
                <a:ea typeface="Roboto"/>
                <a:cs typeface="Roboto"/>
                <a:sym typeface="Roboto"/>
              </a:rPr>
              <a:t>Problemáticas</a:t>
            </a:r>
            <a:endParaRPr sz="2700">
              <a:solidFill>
                <a:srgbClr val="FFFFFF"/>
              </a:solidFill>
              <a:latin typeface="Roboto"/>
              <a:ea typeface="Roboto"/>
              <a:cs typeface="Roboto"/>
              <a:sym typeface="Roboto"/>
            </a:endParaRPr>
          </a:p>
        </p:txBody>
      </p:sp>
      <p:sp>
        <p:nvSpPr>
          <p:cNvPr id="71" name="Google Shape;71;p15"/>
          <p:cNvSpPr txBox="1"/>
          <p:nvPr>
            <p:ph idx="1" type="body"/>
          </p:nvPr>
        </p:nvSpPr>
        <p:spPr>
          <a:xfrm>
            <a:off x="311700" y="1458325"/>
            <a:ext cx="364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 Falta de comunicación efectiva con los ingenieros</a:t>
            </a:r>
            <a:endParaRPr sz="1400">
              <a:solidFill>
                <a:srgbClr val="000000"/>
              </a:solidFill>
            </a:endParaRPr>
          </a:p>
          <a:p>
            <a:pPr indent="0" lvl="0" marL="0" rtl="0" algn="l">
              <a:spcBef>
                <a:spcPts val="1600"/>
              </a:spcBef>
              <a:spcAft>
                <a:spcPts val="0"/>
              </a:spcAft>
              <a:buNone/>
            </a:pPr>
            <a:r>
              <a:rPr lang="en" sz="1400">
                <a:solidFill>
                  <a:srgbClr val="000000"/>
                </a:solidFill>
              </a:rPr>
              <a:t>- Falta de control y administración de tiques e ingenieros</a:t>
            </a:r>
            <a:endParaRPr sz="1400">
              <a:solidFill>
                <a:srgbClr val="000000"/>
              </a:solidFill>
            </a:endParaRPr>
          </a:p>
          <a:p>
            <a:pPr indent="0" lvl="0" marL="0" rtl="0" algn="l">
              <a:spcBef>
                <a:spcPts val="1600"/>
              </a:spcBef>
              <a:spcAft>
                <a:spcPts val="0"/>
              </a:spcAft>
              <a:buNone/>
            </a:pPr>
            <a:r>
              <a:rPr lang="en" sz="1400">
                <a:solidFill>
                  <a:srgbClr val="000000"/>
                </a:solidFill>
              </a:rPr>
              <a:t>- Lentitud en el tiempo de respuesta al cliente</a:t>
            </a:r>
            <a:endParaRPr sz="1400">
              <a:solidFill>
                <a:srgbClr val="000000"/>
              </a:solidFill>
            </a:endParaRPr>
          </a:p>
          <a:p>
            <a:pPr indent="0" lvl="0" marL="0" rtl="0" algn="l">
              <a:spcBef>
                <a:spcPts val="1600"/>
              </a:spcBef>
              <a:spcAft>
                <a:spcPts val="0"/>
              </a:spcAft>
              <a:buNone/>
            </a:pPr>
            <a:r>
              <a:rPr lang="en" sz="1400">
                <a:solidFill>
                  <a:srgbClr val="000000"/>
                </a:solidFill>
              </a:rPr>
              <a:t>- Falta de eficiencia en la asignación de tiques, pues no se consideran los tiempos de desplazamiento de los ingenieros</a:t>
            </a:r>
            <a:endParaRPr sz="1400">
              <a:solidFill>
                <a:srgbClr val="000000"/>
              </a:solidFill>
            </a:endParaRPr>
          </a:p>
          <a:p>
            <a:pPr indent="0" lvl="0" marL="0" rtl="0" algn="l">
              <a:spcBef>
                <a:spcPts val="1600"/>
              </a:spcBef>
              <a:spcAft>
                <a:spcPts val="0"/>
              </a:spcAft>
              <a:buNone/>
            </a:pPr>
            <a:r>
              <a:rPr lang="en" sz="1400">
                <a:solidFill>
                  <a:srgbClr val="000000"/>
                </a:solidFill>
              </a:rPr>
              <a:t>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pic>
        <p:nvPicPr>
          <p:cNvPr id="72" name="Google Shape;72;p15"/>
          <p:cNvPicPr preferRelativeResize="0"/>
          <p:nvPr/>
        </p:nvPicPr>
        <p:blipFill>
          <a:blip r:embed="rId3">
            <a:alphaModFix/>
          </a:blip>
          <a:stretch>
            <a:fillRect/>
          </a:stretch>
        </p:blipFill>
        <p:spPr>
          <a:xfrm>
            <a:off x="7135649" y="4235125"/>
            <a:ext cx="1696650" cy="636250"/>
          </a:xfrm>
          <a:prstGeom prst="rect">
            <a:avLst/>
          </a:prstGeom>
          <a:noFill/>
          <a:ln>
            <a:noFill/>
          </a:ln>
        </p:spPr>
      </p:pic>
      <p:pic>
        <p:nvPicPr>
          <p:cNvPr id="73" name="Google Shape;73;p15"/>
          <p:cNvPicPr preferRelativeResize="0"/>
          <p:nvPr/>
        </p:nvPicPr>
        <p:blipFill>
          <a:blip r:embed="rId4">
            <a:alphaModFix/>
          </a:blip>
          <a:stretch>
            <a:fillRect/>
          </a:stretch>
        </p:blipFill>
        <p:spPr>
          <a:xfrm>
            <a:off x="3961525" y="1458325"/>
            <a:ext cx="5043400" cy="255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p:nvPr/>
        </p:nvSpPr>
        <p:spPr>
          <a:xfrm>
            <a:off x="0" y="0"/>
            <a:ext cx="9144000" cy="1152600"/>
          </a:xfrm>
          <a:prstGeom prst="rect">
            <a:avLst/>
          </a:prstGeom>
          <a:solidFill>
            <a:srgbClr val="073763"/>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None/>
            </a:pPr>
            <a:r>
              <a:rPr lang="en" sz="2700">
                <a:solidFill>
                  <a:srgbClr val="FFFFFF"/>
                </a:solidFill>
                <a:latin typeface="Roboto"/>
                <a:ea typeface="Roboto"/>
                <a:cs typeface="Roboto"/>
                <a:sym typeface="Roboto"/>
              </a:rPr>
              <a:t>Requisitos funcionales implementados </a:t>
            </a:r>
            <a:endParaRPr sz="2700">
              <a:solidFill>
                <a:srgbClr val="FFFFFF"/>
              </a:solidFill>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7135649" y="4235125"/>
            <a:ext cx="1696650" cy="63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p:nvPr/>
        </p:nvSpPr>
        <p:spPr>
          <a:xfrm>
            <a:off x="0" y="0"/>
            <a:ext cx="9144000" cy="1152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type="title"/>
          </p:nvPr>
        </p:nvSpPr>
        <p:spPr>
          <a:xfrm>
            <a:off x="1221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Roboto"/>
                <a:ea typeface="Roboto"/>
                <a:cs typeface="Roboto"/>
                <a:sym typeface="Roboto"/>
              </a:rPr>
              <a:t>Requisito funcional - Registrar Ticket</a:t>
            </a:r>
            <a:endParaRPr sz="2700">
              <a:solidFill>
                <a:srgbClr val="FFFFFF"/>
              </a:solidFill>
              <a:latin typeface="Roboto"/>
              <a:ea typeface="Roboto"/>
              <a:cs typeface="Roboto"/>
              <a:sym typeface="Roboto"/>
            </a:endParaRPr>
          </a:p>
        </p:txBody>
      </p:sp>
      <p:sp>
        <p:nvSpPr>
          <p:cNvPr id="86" name="Google Shape;86;p17"/>
          <p:cNvSpPr txBox="1"/>
          <p:nvPr>
            <p:ph idx="1" type="body"/>
          </p:nvPr>
        </p:nvSpPr>
        <p:spPr>
          <a:xfrm>
            <a:off x="311700" y="1458325"/>
            <a:ext cx="825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solidFill>
                <a:srgbClr val="000000"/>
              </a:solidFill>
            </a:endParaRPr>
          </a:p>
        </p:txBody>
      </p:sp>
      <p:pic>
        <p:nvPicPr>
          <p:cNvPr id="87" name="Google Shape;87;p17"/>
          <p:cNvPicPr preferRelativeResize="0"/>
          <p:nvPr/>
        </p:nvPicPr>
        <p:blipFill>
          <a:blip r:embed="rId3">
            <a:alphaModFix/>
          </a:blip>
          <a:stretch>
            <a:fillRect/>
          </a:stretch>
        </p:blipFill>
        <p:spPr>
          <a:xfrm>
            <a:off x="150175" y="1252864"/>
            <a:ext cx="8682126" cy="3274736"/>
          </a:xfrm>
          <a:prstGeom prst="rect">
            <a:avLst/>
          </a:prstGeom>
          <a:noFill/>
          <a:ln>
            <a:noFill/>
          </a:ln>
        </p:spPr>
      </p:pic>
      <p:pic>
        <p:nvPicPr>
          <p:cNvPr id="88" name="Google Shape;88;p17"/>
          <p:cNvPicPr preferRelativeResize="0"/>
          <p:nvPr/>
        </p:nvPicPr>
        <p:blipFill>
          <a:blip r:embed="rId4">
            <a:alphaModFix/>
          </a:blip>
          <a:stretch>
            <a:fillRect/>
          </a:stretch>
        </p:blipFill>
        <p:spPr>
          <a:xfrm>
            <a:off x="7135649" y="4235125"/>
            <a:ext cx="1696650" cy="63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p:nvPr/>
        </p:nvSpPr>
        <p:spPr>
          <a:xfrm>
            <a:off x="0" y="0"/>
            <a:ext cx="9144000" cy="11526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8"/>
          <p:cNvSpPr txBox="1"/>
          <p:nvPr>
            <p:ph type="title"/>
          </p:nvPr>
        </p:nvSpPr>
        <p:spPr>
          <a:xfrm>
            <a:off x="0" y="42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solidFill>
                  <a:schemeClr val="lt1"/>
                </a:solidFill>
                <a:latin typeface="Roboto"/>
                <a:ea typeface="Roboto"/>
                <a:cs typeface="Roboto"/>
                <a:sym typeface="Roboto"/>
              </a:rPr>
              <a:t>Registrar Ticket - Casos de prueba</a:t>
            </a:r>
            <a:endParaRPr sz="2700">
              <a:solidFill>
                <a:srgbClr val="FFFFFF"/>
              </a:solidFill>
              <a:latin typeface="Roboto"/>
              <a:ea typeface="Roboto"/>
              <a:cs typeface="Roboto"/>
              <a:sym typeface="Roboto"/>
            </a:endParaRPr>
          </a:p>
        </p:txBody>
      </p:sp>
      <p:pic>
        <p:nvPicPr>
          <p:cNvPr id="95" name="Google Shape;95;p18"/>
          <p:cNvPicPr preferRelativeResize="0"/>
          <p:nvPr/>
        </p:nvPicPr>
        <p:blipFill>
          <a:blip r:embed="rId3">
            <a:alphaModFix/>
          </a:blip>
          <a:stretch>
            <a:fillRect/>
          </a:stretch>
        </p:blipFill>
        <p:spPr>
          <a:xfrm>
            <a:off x="7403349" y="4177750"/>
            <a:ext cx="1696650" cy="636250"/>
          </a:xfrm>
          <a:prstGeom prst="rect">
            <a:avLst/>
          </a:prstGeom>
          <a:noFill/>
          <a:ln>
            <a:noFill/>
          </a:ln>
        </p:spPr>
      </p:pic>
      <p:sp>
        <p:nvSpPr>
          <p:cNvPr id="96" name="Google Shape;96;p18"/>
          <p:cNvSpPr txBox="1"/>
          <p:nvPr/>
        </p:nvSpPr>
        <p:spPr>
          <a:xfrm>
            <a:off x="674875" y="1565975"/>
            <a:ext cx="37740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4">
            <a:alphaModFix/>
          </a:blip>
          <a:stretch>
            <a:fillRect/>
          </a:stretch>
        </p:blipFill>
        <p:spPr>
          <a:xfrm>
            <a:off x="142788" y="1228838"/>
            <a:ext cx="6924675" cy="351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p:nvPr/>
        </p:nvSpPr>
        <p:spPr>
          <a:xfrm>
            <a:off x="0" y="0"/>
            <a:ext cx="9144000" cy="11526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700">
                <a:solidFill>
                  <a:srgbClr val="FFFFFF"/>
                </a:solidFill>
                <a:latin typeface="Roboto"/>
                <a:ea typeface="Roboto"/>
                <a:cs typeface="Roboto"/>
                <a:sym typeface="Roboto"/>
              </a:rPr>
              <a:t>  Usabilidad</a:t>
            </a:r>
            <a:endParaRPr sz="2700">
              <a:solidFill>
                <a:srgbClr val="FFFFFF"/>
              </a:solidFill>
              <a:latin typeface="Roboto"/>
              <a:ea typeface="Roboto"/>
              <a:cs typeface="Roboto"/>
              <a:sym typeface="Roboto"/>
            </a:endParaRPr>
          </a:p>
        </p:txBody>
      </p:sp>
      <p:pic>
        <p:nvPicPr>
          <p:cNvPr id="103" name="Google Shape;103;p19"/>
          <p:cNvPicPr preferRelativeResize="0"/>
          <p:nvPr/>
        </p:nvPicPr>
        <p:blipFill>
          <a:blip r:embed="rId3">
            <a:alphaModFix/>
          </a:blip>
          <a:stretch>
            <a:fillRect/>
          </a:stretch>
        </p:blipFill>
        <p:spPr>
          <a:xfrm>
            <a:off x="7135649" y="4235125"/>
            <a:ext cx="1696650" cy="636250"/>
          </a:xfrm>
          <a:prstGeom prst="rect">
            <a:avLst/>
          </a:prstGeom>
          <a:noFill/>
          <a:ln>
            <a:noFill/>
          </a:ln>
        </p:spPr>
      </p:pic>
      <p:sp>
        <p:nvSpPr>
          <p:cNvPr id="104" name="Google Shape;104;p19"/>
          <p:cNvSpPr txBox="1"/>
          <p:nvPr/>
        </p:nvSpPr>
        <p:spPr>
          <a:xfrm>
            <a:off x="140050" y="1273150"/>
            <a:ext cx="8861100" cy="348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Configurar el menú para que el orden sea: Crear ticket, tickets abiertos el historial de tickets. La opción de modificar el ticket debe incluirse al momento de consultar un ticket, no a través de este menú.</a:t>
            </a:r>
            <a:endParaRPr/>
          </a:p>
        </p:txBody>
      </p:sp>
      <p:pic>
        <p:nvPicPr>
          <p:cNvPr id="105" name="Google Shape;105;p19"/>
          <p:cNvPicPr preferRelativeResize="0"/>
          <p:nvPr/>
        </p:nvPicPr>
        <p:blipFill>
          <a:blip r:embed="rId4">
            <a:alphaModFix/>
          </a:blip>
          <a:stretch>
            <a:fillRect/>
          </a:stretch>
        </p:blipFill>
        <p:spPr>
          <a:xfrm>
            <a:off x="203300" y="2254638"/>
            <a:ext cx="2638425" cy="2238375"/>
          </a:xfrm>
          <a:prstGeom prst="rect">
            <a:avLst/>
          </a:prstGeom>
          <a:noFill/>
          <a:ln>
            <a:noFill/>
          </a:ln>
        </p:spPr>
      </p:pic>
      <p:pic>
        <p:nvPicPr>
          <p:cNvPr id="106" name="Google Shape;106;p19"/>
          <p:cNvPicPr preferRelativeResize="0"/>
          <p:nvPr/>
        </p:nvPicPr>
        <p:blipFill>
          <a:blip r:embed="rId5">
            <a:alphaModFix/>
          </a:blip>
          <a:stretch>
            <a:fillRect/>
          </a:stretch>
        </p:blipFill>
        <p:spPr>
          <a:xfrm>
            <a:off x="4626425" y="3033050"/>
            <a:ext cx="2600325" cy="1838325"/>
          </a:xfrm>
          <a:prstGeom prst="rect">
            <a:avLst/>
          </a:prstGeom>
          <a:noFill/>
          <a:ln>
            <a:noFill/>
          </a:ln>
        </p:spPr>
      </p:pic>
      <p:cxnSp>
        <p:nvCxnSpPr>
          <p:cNvPr id="107" name="Google Shape;107;p19"/>
          <p:cNvCxnSpPr/>
          <p:nvPr/>
        </p:nvCxnSpPr>
        <p:spPr>
          <a:xfrm>
            <a:off x="3320225" y="3373825"/>
            <a:ext cx="827700" cy="0"/>
          </a:xfrm>
          <a:prstGeom prst="straightConnector1">
            <a:avLst/>
          </a:prstGeom>
          <a:noFill/>
          <a:ln cap="flat" cmpd="sng" w="38100">
            <a:solidFill>
              <a:schemeClr val="dk2"/>
            </a:solidFill>
            <a:prstDash val="solid"/>
            <a:round/>
            <a:headEnd len="med" w="med" type="none"/>
            <a:tailEnd len="med" w="med" type="triangle"/>
          </a:ln>
        </p:spPr>
      </p:cxnSp>
      <p:pic>
        <p:nvPicPr>
          <p:cNvPr id="108" name="Google Shape;108;p19"/>
          <p:cNvPicPr preferRelativeResize="0"/>
          <p:nvPr/>
        </p:nvPicPr>
        <p:blipFill rotWithShape="1">
          <a:blip r:embed="rId6">
            <a:alphaModFix/>
          </a:blip>
          <a:srcRect b="56911" l="0" r="0" t="0"/>
          <a:stretch/>
        </p:blipFill>
        <p:spPr>
          <a:xfrm>
            <a:off x="5355675" y="2093425"/>
            <a:ext cx="3476625" cy="78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p:nvPr/>
        </p:nvSpPr>
        <p:spPr>
          <a:xfrm>
            <a:off x="0" y="0"/>
            <a:ext cx="9144000" cy="11526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700">
                <a:solidFill>
                  <a:srgbClr val="FFFFFF"/>
                </a:solidFill>
                <a:latin typeface="Roboto"/>
                <a:ea typeface="Roboto"/>
                <a:cs typeface="Roboto"/>
                <a:sym typeface="Roboto"/>
              </a:rPr>
              <a:t>  Usabilidad</a:t>
            </a:r>
            <a:endParaRPr sz="2700">
              <a:solidFill>
                <a:srgbClr val="FFFFFF"/>
              </a:solidFill>
              <a:latin typeface="Roboto"/>
              <a:ea typeface="Roboto"/>
              <a:cs typeface="Roboto"/>
              <a:sym typeface="Roboto"/>
            </a:endParaRPr>
          </a:p>
        </p:txBody>
      </p:sp>
      <p:pic>
        <p:nvPicPr>
          <p:cNvPr id="114" name="Google Shape;114;p20"/>
          <p:cNvPicPr preferRelativeResize="0"/>
          <p:nvPr/>
        </p:nvPicPr>
        <p:blipFill>
          <a:blip r:embed="rId3">
            <a:alphaModFix/>
          </a:blip>
          <a:stretch>
            <a:fillRect/>
          </a:stretch>
        </p:blipFill>
        <p:spPr>
          <a:xfrm>
            <a:off x="7135649" y="4235125"/>
            <a:ext cx="1696650" cy="636250"/>
          </a:xfrm>
          <a:prstGeom prst="rect">
            <a:avLst/>
          </a:prstGeom>
          <a:noFill/>
          <a:ln>
            <a:noFill/>
          </a:ln>
        </p:spPr>
      </p:pic>
      <p:sp>
        <p:nvSpPr>
          <p:cNvPr id="115" name="Google Shape;115;p20"/>
          <p:cNvSpPr txBox="1"/>
          <p:nvPr/>
        </p:nvSpPr>
        <p:spPr>
          <a:xfrm>
            <a:off x="140050" y="1273150"/>
            <a:ext cx="8861100" cy="348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El menú debería resaltar el lugar en el que actualmente se encuentra navegando el usuario, pues actualmente siempre aparece sobre tickets.</a:t>
            </a:r>
            <a:endParaRPr/>
          </a:p>
        </p:txBody>
      </p:sp>
      <p:cxnSp>
        <p:nvCxnSpPr>
          <p:cNvPr id="116" name="Google Shape;116;p20"/>
          <p:cNvCxnSpPr/>
          <p:nvPr/>
        </p:nvCxnSpPr>
        <p:spPr>
          <a:xfrm>
            <a:off x="3744300" y="3576238"/>
            <a:ext cx="827700" cy="0"/>
          </a:xfrm>
          <a:prstGeom prst="straightConnector1">
            <a:avLst/>
          </a:prstGeom>
          <a:noFill/>
          <a:ln cap="flat" cmpd="sng" w="38100">
            <a:solidFill>
              <a:schemeClr val="dk2"/>
            </a:solidFill>
            <a:prstDash val="solid"/>
            <a:round/>
            <a:headEnd len="med" w="med" type="none"/>
            <a:tailEnd len="med" w="med" type="triangle"/>
          </a:ln>
        </p:spPr>
      </p:cxnSp>
      <p:pic>
        <p:nvPicPr>
          <p:cNvPr id="117" name="Google Shape;117;p20"/>
          <p:cNvPicPr preferRelativeResize="0"/>
          <p:nvPr/>
        </p:nvPicPr>
        <p:blipFill rotWithShape="1">
          <a:blip r:embed="rId4">
            <a:alphaModFix/>
          </a:blip>
          <a:srcRect b="0" l="0" r="57693" t="0"/>
          <a:stretch/>
        </p:blipFill>
        <p:spPr>
          <a:xfrm>
            <a:off x="445600" y="2202125"/>
            <a:ext cx="2902775" cy="2748250"/>
          </a:xfrm>
          <a:prstGeom prst="rect">
            <a:avLst/>
          </a:prstGeom>
          <a:noFill/>
          <a:ln>
            <a:noFill/>
          </a:ln>
        </p:spPr>
      </p:pic>
      <p:pic>
        <p:nvPicPr>
          <p:cNvPr id="118" name="Google Shape;118;p20"/>
          <p:cNvPicPr preferRelativeResize="0"/>
          <p:nvPr/>
        </p:nvPicPr>
        <p:blipFill rotWithShape="1">
          <a:blip r:embed="rId5">
            <a:alphaModFix/>
          </a:blip>
          <a:srcRect b="0" l="0" r="60308" t="3707"/>
          <a:stretch/>
        </p:blipFill>
        <p:spPr>
          <a:xfrm>
            <a:off x="4888125" y="2435000"/>
            <a:ext cx="2606372" cy="228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p:nvPr/>
        </p:nvSpPr>
        <p:spPr>
          <a:xfrm>
            <a:off x="0" y="0"/>
            <a:ext cx="9144000" cy="11526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700">
                <a:solidFill>
                  <a:srgbClr val="FFFFFF"/>
                </a:solidFill>
                <a:latin typeface="Roboto"/>
                <a:ea typeface="Roboto"/>
                <a:cs typeface="Roboto"/>
                <a:sym typeface="Roboto"/>
              </a:rPr>
              <a:t>  Usabilidad</a:t>
            </a:r>
            <a:endParaRPr sz="2700">
              <a:solidFill>
                <a:srgbClr val="FFFFFF"/>
              </a:solidFill>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7135649" y="4235125"/>
            <a:ext cx="1696650" cy="636250"/>
          </a:xfrm>
          <a:prstGeom prst="rect">
            <a:avLst/>
          </a:prstGeom>
          <a:noFill/>
          <a:ln>
            <a:noFill/>
          </a:ln>
        </p:spPr>
      </p:pic>
      <p:sp>
        <p:nvSpPr>
          <p:cNvPr id="125" name="Google Shape;125;p21"/>
          <p:cNvSpPr txBox="1"/>
          <p:nvPr/>
        </p:nvSpPr>
        <p:spPr>
          <a:xfrm>
            <a:off x="140050" y="1273150"/>
            <a:ext cx="8861100" cy="348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Agregar la opción de relacionar un ticket abierto al momento de registrar un movimiento.</a:t>
            </a:r>
            <a:endParaRPr/>
          </a:p>
        </p:txBody>
      </p:sp>
      <p:cxnSp>
        <p:nvCxnSpPr>
          <p:cNvPr id="126" name="Google Shape;126;p21"/>
          <p:cNvCxnSpPr/>
          <p:nvPr/>
        </p:nvCxnSpPr>
        <p:spPr>
          <a:xfrm>
            <a:off x="3744300" y="3373838"/>
            <a:ext cx="827700" cy="0"/>
          </a:xfrm>
          <a:prstGeom prst="straightConnector1">
            <a:avLst/>
          </a:prstGeom>
          <a:noFill/>
          <a:ln cap="flat" cmpd="sng" w="38100">
            <a:solidFill>
              <a:schemeClr val="dk2"/>
            </a:solidFill>
            <a:prstDash val="solid"/>
            <a:round/>
            <a:headEnd len="med" w="med" type="none"/>
            <a:tailEnd len="med" w="med" type="triangle"/>
          </a:ln>
        </p:spPr>
      </p:cxnSp>
      <p:pic>
        <p:nvPicPr>
          <p:cNvPr id="127" name="Google Shape;127;p21"/>
          <p:cNvPicPr preferRelativeResize="0"/>
          <p:nvPr/>
        </p:nvPicPr>
        <p:blipFill>
          <a:blip r:embed="rId4">
            <a:alphaModFix/>
          </a:blip>
          <a:stretch>
            <a:fillRect/>
          </a:stretch>
        </p:blipFill>
        <p:spPr>
          <a:xfrm>
            <a:off x="140050" y="2607063"/>
            <a:ext cx="3333750" cy="1533525"/>
          </a:xfrm>
          <a:prstGeom prst="rect">
            <a:avLst/>
          </a:prstGeom>
          <a:noFill/>
          <a:ln>
            <a:noFill/>
          </a:ln>
        </p:spPr>
      </p:pic>
      <p:pic>
        <p:nvPicPr>
          <p:cNvPr id="128" name="Google Shape;128;p21"/>
          <p:cNvPicPr preferRelativeResize="0"/>
          <p:nvPr/>
        </p:nvPicPr>
        <p:blipFill>
          <a:blip r:embed="rId5">
            <a:alphaModFix/>
          </a:blip>
          <a:stretch>
            <a:fillRect/>
          </a:stretch>
        </p:blipFill>
        <p:spPr>
          <a:xfrm>
            <a:off x="5130000" y="2745188"/>
            <a:ext cx="3362325" cy="125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