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65" r:id="rId3"/>
    <p:sldId id="272" r:id="rId4"/>
    <p:sldId id="264" r:id="rId5"/>
    <p:sldId id="270" r:id="rId6"/>
    <p:sldId id="269" r:id="rId7"/>
    <p:sldId id="263" r:id="rId8"/>
    <p:sldId id="271" r:id="rId9"/>
    <p:sldId id="273" r:id="rId10"/>
    <p:sldId id="266" r:id="rId11"/>
    <p:sldId id="268" r:id="rId12"/>
    <p:sldId id="267" r:id="rId13"/>
    <p:sldId id="25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19A8A6B-6873-4A6D-895E-BA5006D03813}">
          <p14:sldIdLst>
            <p14:sldId id="256"/>
            <p14:sldId id="265"/>
            <p14:sldId id="272"/>
          </p14:sldIdLst>
        </p14:section>
        <p14:section name="Sección sin título" id="{0CA04D9F-9592-4D43-AE1E-F4C1518FF989}">
          <p14:sldIdLst>
            <p14:sldId id="264"/>
            <p14:sldId id="270"/>
            <p14:sldId id="269"/>
            <p14:sldId id="263"/>
            <p14:sldId id="271"/>
            <p14:sldId id="273"/>
            <p14:sldId id="266"/>
            <p14:sldId id="268"/>
            <p14:sldId id="267"/>
            <p14:sldId id="25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6C38C-9B5F-4E65-81CF-A3C391B99EA2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8AB1-80C9-44BF-BF0A-2AC1067430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31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Vemos en la distribución del grado que hay pocos nodos que reciban muchas conexiones, y el resto reciben muy pocas. Esta es una conducta habitual en las redes sociales.</a:t>
            </a:r>
          </a:p>
          <a:p>
            <a:r>
              <a:rPr lang="es-ES" dirty="0"/>
              <a:t> El nodo con más interacciones es el Partido Popular, y el grupo con mas nodos es también el del Partido Popular. Significativamente por encima del resto. </a:t>
            </a:r>
          </a:p>
          <a:p>
            <a:r>
              <a:rPr lang="es-ES" dirty="0"/>
              <a:t>Vemos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B8AB1-80C9-44BF-BF0A-2AC10674307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13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5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69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59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1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3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9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8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8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5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06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93DD4D-2ACC-44FD-9878-080E2537D74E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FB51A-9465-42E3-BC8A-9F2625F3CF0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Debate en Twitter</a:t>
            </a:r>
            <a:br>
              <a:rPr lang="es-ES" dirty="0"/>
            </a:br>
            <a:r>
              <a:rPr lang="es-ES" dirty="0"/>
              <a:t>26/11/17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Juan Carlos </a:t>
            </a:r>
            <a:r>
              <a:rPr lang="es-ES" dirty="0" err="1">
                <a:solidFill>
                  <a:schemeClr val="tx1"/>
                </a:solidFill>
              </a:rPr>
              <a:t>gálvez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Alejandro García</a:t>
            </a:r>
          </a:p>
          <a:p>
            <a:r>
              <a:rPr lang="es-ES" dirty="0">
                <a:solidFill>
                  <a:schemeClr val="tx1"/>
                </a:solidFill>
              </a:rPr>
              <a:t>Carlos González</a:t>
            </a:r>
          </a:p>
          <a:p>
            <a:r>
              <a:rPr lang="es-ES" dirty="0">
                <a:solidFill>
                  <a:schemeClr val="tx1"/>
                </a:solidFill>
              </a:rPr>
              <a:t>Daniel </a:t>
            </a:r>
            <a:r>
              <a:rPr lang="es-ES" dirty="0" err="1">
                <a:solidFill>
                  <a:schemeClr val="tx1"/>
                </a:solidFill>
              </a:rPr>
              <a:t>ortiz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2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32" y="311572"/>
            <a:ext cx="8534400" cy="1507067"/>
          </a:xfrm>
        </p:spPr>
        <p:txBody>
          <a:bodyPr/>
          <a:lstStyle/>
          <a:p>
            <a:r>
              <a:rPr lang="es-ES" dirty="0"/>
              <a:t>Limpieza de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52" y="2466338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Quitamos duplicados</a:t>
            </a:r>
          </a:p>
          <a:p>
            <a:pPr marL="0" indent="0">
              <a:buNone/>
            </a:pPr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Cambiamos el formato de la fecha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Nos creamos dos archivos</a:t>
            </a:r>
          </a:p>
          <a:p>
            <a:pPr marL="0" indent="0">
              <a:buNone/>
            </a:pPr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Seleccionamos todos los nodos participantes en el </a:t>
            </a:r>
            <a:r>
              <a:rPr lang="es-ES" sz="2400" dirty="0" err="1">
                <a:solidFill>
                  <a:schemeClr val="tx1"/>
                </a:solidFill>
              </a:rPr>
              <a:t>dataset</a:t>
            </a:r>
            <a:endParaRPr lang="es-E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Eliminamos aquellos tweets que no interactúan con los del debate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874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A63E0-8801-49E0-9697-4A03AC97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32" y="179492"/>
            <a:ext cx="8534400" cy="1507067"/>
          </a:xfrm>
        </p:spPr>
        <p:txBody>
          <a:bodyPr/>
          <a:lstStyle/>
          <a:p>
            <a:r>
              <a:rPr lang="es-ES" dirty="0"/>
              <a:t>Grafo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A455122-747E-41A7-B0CF-BCB9FE1E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490" y="1846263"/>
            <a:ext cx="53613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4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1CFE-627D-4770-A0BC-10511957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" y="183621"/>
            <a:ext cx="8534400" cy="1507067"/>
          </a:xfrm>
        </p:spPr>
        <p:txBody>
          <a:bodyPr/>
          <a:lstStyle/>
          <a:p>
            <a:r>
              <a:rPr lang="es-ES" dirty="0"/>
              <a:t>Evolución de los nodos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D6C9D1-98EF-46A2-8313-8BC52445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79" y="1955703"/>
            <a:ext cx="5194567" cy="3803845"/>
          </a:xfrm>
        </p:spPr>
      </p:pic>
    </p:spTree>
    <p:extLst>
      <p:ext uri="{BB962C8B-B14F-4D97-AF65-F5344CB8AC3E}">
        <p14:creationId xmlns:p14="http://schemas.microsoft.com/office/powerpoint/2010/main" val="291751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40452"/>
            <a:ext cx="8534400" cy="1507067"/>
          </a:xfrm>
        </p:spPr>
        <p:txBody>
          <a:bodyPr/>
          <a:lstStyle/>
          <a:p>
            <a:r>
              <a:rPr lang="es-ES" dirty="0"/>
              <a:t>Estadísticas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7127FF0-61C8-4DFB-9429-68B5E1FBC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306815"/>
              </p:ext>
            </p:extLst>
          </p:nvPr>
        </p:nvGraphicFramePr>
        <p:xfrm>
          <a:off x="1456373" y="293116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65216126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4100542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02872289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2168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Indegree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Authority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3178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Agarzon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Podemos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0.408248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8802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Herzogoff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Agarzon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0.408248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78867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UPyD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PartidoPACMA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0.408248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34329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Podemos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Herzogoff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0.408248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01786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UPyD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Subversivos_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0.408248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48906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Herzogoff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Herzogoff</a:t>
                      </a:r>
                      <a:endParaRPr lang="es-E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31013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4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6B06F2-6CCD-466A-A89E-3A551E9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8461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1F3E6-6F74-44B1-B269-6596CBDE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20" y="107731"/>
            <a:ext cx="8534400" cy="1507067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052AA-C539-4EE2-88D9-713D5959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20" y="2020614"/>
            <a:ext cx="8534400" cy="472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>
                <a:solidFill>
                  <a:schemeClr val="tx1"/>
                </a:solidFill>
              </a:rPr>
              <a:t>Grafo por usuario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Limpieza del </a:t>
            </a:r>
            <a:r>
              <a:rPr lang="es-ES" sz="2400" dirty="0" err="1">
                <a:solidFill>
                  <a:schemeClr val="tx1"/>
                </a:solidFill>
              </a:rPr>
              <a:t>dataset</a:t>
            </a:r>
            <a:endParaRPr lang="es-ES" sz="2400" dirty="0">
              <a:solidFill>
                <a:schemeClr val="tx1"/>
              </a:solidFill>
            </a:endParaRPr>
          </a:p>
          <a:p>
            <a:pPr lvl="1"/>
            <a:r>
              <a:rPr lang="es-ES" sz="2400" dirty="0" err="1">
                <a:solidFill>
                  <a:schemeClr val="tx1"/>
                </a:solidFill>
              </a:rPr>
              <a:t>Degree</a:t>
            </a:r>
            <a:endParaRPr lang="es-ES" sz="2400" dirty="0">
              <a:solidFill>
                <a:schemeClr val="tx1"/>
              </a:solidFill>
            </a:endParaRP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Medidas de centralidad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Conclusiones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tx1"/>
                </a:solidFill>
              </a:rPr>
              <a:t>Grafo por tweet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Limpieza del </a:t>
            </a:r>
            <a:r>
              <a:rPr lang="es-ES" sz="2400" dirty="0" err="1">
                <a:solidFill>
                  <a:schemeClr val="tx1"/>
                </a:solidFill>
              </a:rPr>
              <a:t>dataset</a:t>
            </a:r>
            <a:endParaRPr lang="es-ES" sz="2400" dirty="0">
              <a:solidFill>
                <a:schemeClr val="tx1"/>
              </a:solidFill>
            </a:endParaRP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Estadísticas</a:t>
            </a:r>
          </a:p>
          <a:p>
            <a:pPr lvl="1"/>
            <a:r>
              <a:rPr lang="es-ES" sz="2400" dirty="0">
                <a:solidFill>
                  <a:schemeClr val="tx1"/>
                </a:solidFill>
              </a:rPr>
              <a:t>Conclusiones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9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7D586E5-3AC1-4A25-8B7E-B9D84EFB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por usuario </a:t>
            </a:r>
          </a:p>
        </p:txBody>
      </p:sp>
    </p:spTree>
    <p:extLst>
      <p:ext uri="{BB962C8B-B14F-4D97-AF65-F5344CB8AC3E}">
        <p14:creationId xmlns:p14="http://schemas.microsoft.com/office/powerpoint/2010/main" val="39494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32" y="88052"/>
            <a:ext cx="8534400" cy="1507067"/>
          </a:xfrm>
        </p:spPr>
        <p:txBody>
          <a:bodyPr/>
          <a:lstStyle/>
          <a:p>
            <a:r>
              <a:rPr lang="es-ES" dirty="0"/>
              <a:t>Limpieza de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32" y="2181858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s-ES" sz="2600" dirty="0">
                <a:solidFill>
                  <a:schemeClr val="tx1"/>
                </a:solidFill>
              </a:rPr>
              <a:t>Quitamos duplicados</a:t>
            </a:r>
          </a:p>
          <a:p>
            <a:pPr marL="0" indent="0">
              <a:buNone/>
            </a:pPr>
            <a:endParaRPr lang="es-ES" sz="2600" dirty="0">
              <a:solidFill>
                <a:schemeClr val="tx1"/>
              </a:solidFill>
            </a:endParaRPr>
          </a:p>
          <a:p>
            <a:r>
              <a:rPr lang="es-ES" sz="2600" dirty="0">
                <a:solidFill>
                  <a:schemeClr val="tx1"/>
                </a:solidFill>
              </a:rPr>
              <a:t>Cambiamos el formato de la fecha</a:t>
            </a:r>
          </a:p>
          <a:p>
            <a:pPr marL="0" indent="0">
              <a:buNone/>
            </a:pPr>
            <a:endParaRPr lang="es-ES" sz="2600" dirty="0">
              <a:solidFill>
                <a:schemeClr val="tx1"/>
              </a:solidFill>
            </a:endParaRPr>
          </a:p>
          <a:p>
            <a:r>
              <a:rPr lang="es-ES" sz="2600" dirty="0">
                <a:solidFill>
                  <a:schemeClr val="tx1"/>
                </a:solidFill>
              </a:rPr>
              <a:t>Seleccionamos todos los nodos participantes en el </a:t>
            </a:r>
            <a:r>
              <a:rPr lang="es-ES" sz="2600" dirty="0" err="1">
                <a:solidFill>
                  <a:schemeClr val="tx1"/>
                </a:solidFill>
              </a:rPr>
              <a:t>dataset</a:t>
            </a:r>
            <a:endParaRPr lang="es-E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600" dirty="0">
              <a:solidFill>
                <a:schemeClr val="tx1"/>
              </a:solidFill>
            </a:endParaRPr>
          </a:p>
          <a:p>
            <a:r>
              <a:rPr lang="es-ES" sz="2600" dirty="0">
                <a:solidFill>
                  <a:schemeClr val="tx1"/>
                </a:solidFill>
              </a:rPr>
              <a:t>Eliminamos aquellos tweets que continúan una conversación anterior/previa al debate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59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7332-FC61-4EBC-B4AE-A3D76227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52" y="159172"/>
            <a:ext cx="8534400" cy="1507067"/>
          </a:xfrm>
        </p:spPr>
        <p:txBody>
          <a:bodyPr/>
          <a:lstStyle/>
          <a:p>
            <a:r>
              <a:rPr lang="es-ES" dirty="0" err="1"/>
              <a:t>Degree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D8FF54-017E-4C91-9C0B-F24E1339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" y="1636737"/>
            <a:ext cx="5004062" cy="2903456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6C5B32F-0A8E-4164-876B-2DB2DA50E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59853"/>
              </p:ext>
            </p:extLst>
          </p:nvPr>
        </p:nvGraphicFramePr>
        <p:xfrm>
          <a:off x="1991379" y="4737598"/>
          <a:ext cx="157480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650">
                  <a:extLst>
                    <a:ext uri="{9D8B030D-6E8A-4147-A177-3AD203B41FA5}">
                      <a16:colId xmlns:a16="http://schemas.microsoft.com/office/drawing/2014/main" val="3669707063"/>
                    </a:ext>
                  </a:extLst>
                </a:gridCol>
                <a:gridCol w="672150">
                  <a:extLst>
                    <a:ext uri="{9D8B030D-6E8A-4147-A177-3AD203B41FA5}">
                      <a16:colId xmlns:a16="http://schemas.microsoft.com/office/drawing/2014/main" val="15810294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Estadístico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Valor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90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Min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8922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1º Cuartil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12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Mediana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800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Media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1,759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774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3º Cuartil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758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Máximo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1097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804546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239BC9C9-223E-4D15-8ABE-C8AD5A55C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30" y="1636737"/>
            <a:ext cx="5004062" cy="2832696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D1F1D11-0A90-4874-9741-8FAC8D282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61791"/>
              </p:ext>
            </p:extLst>
          </p:nvPr>
        </p:nvGraphicFramePr>
        <p:xfrm>
          <a:off x="8574761" y="4747025"/>
          <a:ext cx="157480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76805157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388564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Estadístico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Valor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555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Mínimo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678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1º Cuartil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761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Mediana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0263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Media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1,759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106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3º Cuartil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445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Máximo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65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2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6D8A54-8BDB-4C1C-A453-7C6D15DC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5" y="0"/>
            <a:ext cx="9166436" cy="63625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DF8623-06A5-4275-A12F-A2A57639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412"/>
            <a:ext cx="8534400" cy="1507067"/>
          </a:xfrm>
        </p:spPr>
        <p:txBody>
          <a:bodyPr/>
          <a:lstStyle/>
          <a:p>
            <a:r>
              <a:rPr lang="es-ES" dirty="0"/>
              <a:t>Grafo</a:t>
            </a:r>
          </a:p>
        </p:txBody>
      </p:sp>
    </p:spTree>
    <p:extLst>
      <p:ext uri="{BB962C8B-B14F-4D97-AF65-F5344CB8AC3E}">
        <p14:creationId xmlns:p14="http://schemas.microsoft.com/office/powerpoint/2010/main" val="164008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99308"/>
              </p:ext>
            </p:extLst>
          </p:nvPr>
        </p:nvGraphicFramePr>
        <p:xfrm>
          <a:off x="2447638" y="2891732"/>
          <a:ext cx="8043717" cy="2806780"/>
        </p:xfrm>
        <a:graphic>
          <a:graphicData uri="http://schemas.openxmlformats.org/drawingml/2006/table">
            <a:tbl>
              <a:tblPr/>
              <a:tblGrid>
                <a:gridCol w="891307">
                  <a:extLst>
                    <a:ext uri="{9D8B030D-6E8A-4147-A177-3AD203B41FA5}">
                      <a16:colId xmlns:a16="http://schemas.microsoft.com/office/drawing/2014/main" val="2154595531"/>
                    </a:ext>
                  </a:extLst>
                </a:gridCol>
                <a:gridCol w="1170993">
                  <a:extLst>
                    <a:ext uri="{9D8B030D-6E8A-4147-A177-3AD203B41FA5}">
                      <a16:colId xmlns:a16="http://schemas.microsoft.com/office/drawing/2014/main" val="859987702"/>
                    </a:ext>
                  </a:extLst>
                </a:gridCol>
                <a:gridCol w="810207">
                  <a:extLst>
                    <a:ext uri="{9D8B030D-6E8A-4147-A177-3AD203B41FA5}">
                      <a16:colId xmlns:a16="http://schemas.microsoft.com/office/drawing/2014/main" val="4183277502"/>
                    </a:ext>
                  </a:extLst>
                </a:gridCol>
                <a:gridCol w="983097">
                  <a:extLst>
                    <a:ext uri="{9D8B030D-6E8A-4147-A177-3AD203B41FA5}">
                      <a16:colId xmlns:a16="http://schemas.microsoft.com/office/drawing/2014/main" val="300079110"/>
                    </a:ext>
                  </a:extLst>
                </a:gridCol>
                <a:gridCol w="970394">
                  <a:extLst>
                    <a:ext uri="{9D8B030D-6E8A-4147-A177-3AD203B41FA5}">
                      <a16:colId xmlns:a16="http://schemas.microsoft.com/office/drawing/2014/main" val="1328161597"/>
                    </a:ext>
                  </a:extLst>
                </a:gridCol>
                <a:gridCol w="1155419">
                  <a:extLst>
                    <a:ext uri="{9D8B030D-6E8A-4147-A177-3AD203B41FA5}">
                      <a16:colId xmlns:a16="http://schemas.microsoft.com/office/drawing/2014/main" val="2598541630"/>
                    </a:ext>
                  </a:extLst>
                </a:gridCol>
                <a:gridCol w="1195536">
                  <a:extLst>
                    <a:ext uri="{9D8B030D-6E8A-4147-A177-3AD203B41FA5}">
                      <a16:colId xmlns:a16="http://schemas.microsoft.com/office/drawing/2014/main" val="1310534131"/>
                    </a:ext>
                  </a:extLst>
                </a:gridCol>
                <a:gridCol w="866764">
                  <a:extLst>
                    <a:ext uri="{9D8B030D-6E8A-4147-A177-3AD203B41FA5}">
                      <a16:colId xmlns:a16="http://schemas.microsoft.com/office/drawing/2014/main" val="816503019"/>
                    </a:ext>
                  </a:extLst>
                </a:gridCol>
              </a:tblGrid>
              <a:tr h="2630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degree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Diameter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Graph</a:t>
                      </a:r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Modularity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Avg.Cluster</a:t>
                      </a:r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coeff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Avg.lenght</a:t>
                      </a:r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Path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of </a:t>
                      </a:r>
                      <a:r>
                        <a:rPr lang="es-E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636091"/>
                  </a:ext>
                </a:extLst>
              </a:tr>
              <a:tr h="2630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2,087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1,812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30,57%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51846"/>
                  </a:ext>
                </a:extLst>
              </a:tr>
              <a:tr h="2630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PODEMOSS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19,54%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623466"/>
                  </a:ext>
                </a:extLst>
              </a:tr>
              <a:tr h="2630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UPYD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2,633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15,54%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4002"/>
                  </a:ext>
                </a:extLst>
              </a:tr>
              <a:tr h="2630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PACMA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8,30%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44892"/>
                  </a:ext>
                </a:extLst>
              </a:tr>
              <a:tr h="2630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6,38%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47611"/>
                  </a:ext>
                </a:extLst>
              </a:tr>
              <a:tr h="2630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C´s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5,37%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49733"/>
                  </a:ext>
                </a:extLst>
              </a:tr>
              <a:tr h="26303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Subersivos</a:t>
                      </a:r>
                      <a:endParaRPr lang="es-E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0,485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6,34%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86534"/>
                  </a:ext>
                </a:extLst>
              </a:tr>
            </a:tbl>
          </a:graphicData>
        </a:graphic>
      </p:graphicFrame>
      <p:pic>
        <p:nvPicPr>
          <p:cNvPr id="7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127000"/>
            <a:ext cx="2290763" cy="282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825" y="349521"/>
            <a:ext cx="4153480" cy="2415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617" y="431997"/>
            <a:ext cx="2805760" cy="2038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95" y="5096844"/>
            <a:ext cx="1991387" cy="1385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70" y="3336276"/>
            <a:ext cx="1674778" cy="1374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449" y="689926"/>
            <a:ext cx="2098132" cy="18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2BCB8-F886-4C4F-A7C6-905A5076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2" y="169332"/>
            <a:ext cx="8534400" cy="1507067"/>
          </a:xfrm>
        </p:spPr>
        <p:txBody>
          <a:bodyPr/>
          <a:lstStyle/>
          <a:p>
            <a:r>
              <a:rPr lang="es-ES" dirty="0" err="1"/>
              <a:t>Analisis</a:t>
            </a:r>
            <a:r>
              <a:rPr lang="es-ES" dirty="0"/>
              <a:t> temporal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280394-6B92-49F0-B6FC-7AEF12D5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02" y="2231746"/>
            <a:ext cx="4406995" cy="33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7D586E5-3AC1-4A25-8B7E-B9D84EFB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por tweet</a:t>
            </a:r>
          </a:p>
        </p:txBody>
      </p:sp>
    </p:spTree>
    <p:extLst>
      <p:ext uri="{BB962C8B-B14F-4D97-AF65-F5344CB8AC3E}">
        <p14:creationId xmlns:p14="http://schemas.microsoft.com/office/powerpoint/2010/main" val="2309429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320</Words>
  <Application>Microsoft Office PowerPoint</Application>
  <PresentationFormat>Panorámica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Retrospección</vt:lpstr>
      <vt:lpstr>Debate en Twitter 26/11/17</vt:lpstr>
      <vt:lpstr>Indice</vt:lpstr>
      <vt:lpstr>Análisis por usuario </vt:lpstr>
      <vt:lpstr>Limpieza de data set</vt:lpstr>
      <vt:lpstr>Degree</vt:lpstr>
      <vt:lpstr>Grafo</vt:lpstr>
      <vt:lpstr>Presentación de PowerPoint</vt:lpstr>
      <vt:lpstr>Analisis temporal</vt:lpstr>
      <vt:lpstr>Análisis por tweet</vt:lpstr>
      <vt:lpstr>Limpieza de data set</vt:lpstr>
      <vt:lpstr>Grafo</vt:lpstr>
      <vt:lpstr>Evolución de los nodos</vt:lpstr>
      <vt:lpstr>Estadísticas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Carlos González</cp:lastModifiedBy>
  <cp:revision>25</cp:revision>
  <dcterms:created xsi:type="dcterms:W3CDTF">2017-12-01T09:07:20Z</dcterms:created>
  <dcterms:modified xsi:type="dcterms:W3CDTF">2018-03-26T16:09:38Z</dcterms:modified>
</cp:coreProperties>
</file>