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8" r:id="rId3"/>
    <p:sldId id="271" r:id="rId4"/>
    <p:sldId id="269" r:id="rId5"/>
    <p:sldId id="270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568" y="168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3BBC3-FE2A-1646-BFED-BF8C6CBA45B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15C7-A84F-7841-8AFF-1F8E01641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need cm-level precision, need measure in picoseconds!  Verifying the calculation </a:t>
            </a:r>
            <a:r>
              <a:rPr lang="en-US"/>
              <a:t>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need cm-level precision, need measure in picoseconds!  Verifying the calculation </a:t>
            </a:r>
            <a:r>
              <a:rPr lang="en-US"/>
              <a:t>very important!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9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already familiar with my class’s structure and I don’t need be burdened by inventing a structure for an output file that only I am using.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H5 was great for the final results. But when you see a discrepancy in the two arrays in your verification tests you don’t want to see just the final results!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</a:t>
            </a:r>
            <a:r>
              <a:rPr lang="en-US" dirty="0" err="1"/>
              <a:t>stackoverflow</a:t>
            </a:r>
            <a:r>
              <a:rPr lang="en-US" dirty="0"/>
              <a:t> does not tell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founders as Astronomy Picture of the Day.  Find me later for swag!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15C7-A84F-7841-8AFF-1F8E01641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2B14-E840-D343-91A2-F3EEDE1C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4F6D-0112-FD4A-B0F9-CFBEFDBA6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9AAC-1CF4-6B4E-AA8D-A45AC6B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DAC9-5E37-A44E-B58E-0B429EDA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E317-4D4A-744E-A0BE-A50CF35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86D9-2DCE-8A46-A107-877A8C21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1738-FD9E-0840-9E3B-978CF883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266-4386-A548-81D9-0834BFE8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3B3E-F4CF-8945-9EA3-E9343D78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1027C-B9AA-8140-B1D7-C25D97D6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1FFE-5B0E-4E40-AC89-734D9A44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2B48-AAA5-5E4A-BA92-C0CCEA46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4BA4-61EE-6443-9119-C610AC5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01B9-AC4B-2D42-8E53-0D0918C7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7836-5CFE-814C-B420-408CABFA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D5A1-104F-5D40-A840-686B6695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6BA2-1467-CF4F-A66A-80B6C4D0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4AA9-B159-214D-BDE6-03F707AB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C272-15BA-D045-B8BD-27B3B0F7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72A2-8690-6347-9FCB-A12D39BD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6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AA7B-2F0B-264C-A93B-7A5E7B34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2F45-B54A-784A-99B5-50C82A81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4C4D-2DAF-D94F-9A64-28DD4177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5540-2B44-D842-8E0F-DD017A72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E148-587A-2042-AC9F-E047255B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0370-C740-7346-AD19-96A02FD1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9304-81B0-A34E-9D7C-65151CF3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28047-3527-5D48-9FE8-A8C56A09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BD81-3DEE-704E-8931-9D436BD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DFA39-FFAA-1942-B3F4-692B69E2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B9C2-552B-0C42-8A72-084B0D4E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815-2125-D34B-8A54-6510BFF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5D2F-7BBE-534D-932C-B9E11615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A4BD4-3F6B-FB47-AA6A-9AA40EAE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DBB7-617B-DF45-9531-A71703CC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9A062-ED63-1148-BE7F-B15034C85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FD8A-438E-DB44-9946-FDD0A83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8BDC-E08B-CF4D-9831-E6ACA980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4DC-F6E6-9040-8B2B-E7C5CA5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2E6A-D0EC-664D-8714-CC9AC31D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8EDFE-1D9D-0B41-88CF-4E6B81B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9FFA-F5FD-384A-9503-F81BCF5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F2366-D577-E646-9241-17A1D34B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7F3E-8442-B549-A326-E8E476D2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D0838-8E4D-1C47-ADD7-ED62D17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EDA8-4539-E343-B09C-86F6D23E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758-674A-CB4C-A6AA-C2E14DB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C10E-3088-414E-ABFC-29242496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2CB8-DC92-9C4C-A5C4-F8057F32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CD62-B9B4-7A4C-954A-DB5CD90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D10D-84E3-F447-958E-6B906815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1A09-15D0-7C4C-9CC6-0266F933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7585-D474-9340-85A8-CCBD60B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7F7F6-2B19-2E43-AB30-864091521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7B53-572A-4544-9CC2-7F3EF7A8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58C0-7F29-984A-A148-A00F1F0B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FB2A-2DBF-514A-A6E7-8F3FCD03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A8CD-E0B1-6648-A7A0-4B279C20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DC1CF-06C0-4B41-A34C-E068A67E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EB95-EF10-8D4C-822B-537879DF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3FFF-19C5-FD44-A14B-C59325742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03E9-E49B-614C-9627-5871EAA693C0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670C-414E-C641-8D9A-9E74ED1D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0417-6B67-DE4A-ABEC-AC931D566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206C-5FD1-5546-A59D-F51F97282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C99-114D-5547-A729-DE5692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AEA1-A130-164D-B25B-71B6A97C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5" y="1937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Studied Astrophysics, Journalism &amp; Comp Sci (2013) </a:t>
            </a:r>
          </a:p>
          <a:p>
            <a:pPr marL="0" indent="0">
              <a:buNone/>
            </a:pPr>
            <a:r>
              <a:rPr lang="en-US" dirty="0"/>
              <a:t>	Instrument Analyst for Hubble and James Webb Space 	Telescopes (2013-2017)</a:t>
            </a:r>
          </a:p>
          <a:p>
            <a:pPr marL="0" indent="0">
              <a:buNone/>
            </a:pPr>
            <a:r>
              <a:rPr lang="en-US" dirty="0"/>
              <a:t>	Scientific Software Developer for NASA’s ICESat-2 mission 	(2017+)</a:t>
            </a:r>
          </a:p>
          <a:p>
            <a:pPr marL="0" indent="0">
              <a:buNone/>
            </a:pPr>
            <a:r>
              <a:rPr lang="en-US" dirty="0"/>
              <a:t>	Part-time graduate student in Geospatial Information Sciences 		(2018+)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Editor for Astrophysics Source Code Library (2019+)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08B56-9899-BA43-8294-1317CE6921EB}"/>
              </a:ext>
            </a:extLst>
          </p:cNvPr>
          <p:cNvSpPr txBox="1"/>
          <p:nvPr/>
        </p:nvSpPr>
        <p:spPr>
          <a:xfrm>
            <a:off x="7094561" y="612407"/>
            <a:ext cx="350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Catherine Gosmeyer</a:t>
            </a:r>
          </a:p>
          <a:p>
            <a:r>
              <a:rPr lang="en-US" sz="2400" b="1" dirty="0"/>
              <a:t>github.com/</a:t>
            </a:r>
            <a:r>
              <a:rPr lang="en-US" sz="2400" b="1" dirty="0" err="1"/>
              <a:t>cgosmeyer</a:t>
            </a:r>
            <a:endParaRPr lang="en-US" sz="2400" b="1" dirty="0"/>
          </a:p>
        </p:txBody>
      </p:sp>
      <p:pic>
        <p:nvPicPr>
          <p:cNvPr id="1026" name="Picture 2" descr="Image result for indiana university logo">
            <a:extLst>
              <a:ext uri="{FF2B5EF4-FFF2-40B4-BE49-F238E27FC236}">
                <a16:creationId xmlns:a16="http://schemas.microsoft.com/office/drawing/2014/main" id="{4E7CF519-1679-6344-990B-854C5509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1323" y="1937970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D logo">
            <a:extLst>
              <a:ext uri="{FF2B5EF4-FFF2-40B4-BE49-F238E27FC236}">
                <a16:creationId xmlns:a16="http://schemas.microsoft.com/office/drawing/2014/main" id="{20EF269C-4B9B-BD4B-9153-9A334439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3" y="4383264"/>
            <a:ext cx="624840" cy="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ScI logo">
            <a:extLst>
              <a:ext uri="{FF2B5EF4-FFF2-40B4-BE49-F238E27FC236}">
                <a16:creationId xmlns:a16="http://schemas.microsoft.com/office/drawing/2014/main" id="{E9964C57-10A5-E245-8A2C-F21AF815A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r="16489"/>
          <a:stretch/>
        </p:blipFill>
        <p:spPr bwMode="auto">
          <a:xfrm>
            <a:off x="1463533" y="2521996"/>
            <a:ext cx="640080" cy="6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asa goddard logo">
            <a:extLst>
              <a:ext uri="{FF2B5EF4-FFF2-40B4-BE49-F238E27FC236}">
                <a16:creationId xmlns:a16="http://schemas.microsoft.com/office/drawing/2014/main" id="{1E1C9BDA-84E1-A843-A5AE-9578951E0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29" y="3347354"/>
            <a:ext cx="793774" cy="9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strophysics source code library">
            <a:extLst>
              <a:ext uri="{FF2B5EF4-FFF2-40B4-BE49-F238E27FC236}">
                <a16:creationId xmlns:a16="http://schemas.microsoft.com/office/drawing/2014/main" id="{A1D027E5-DAE9-3149-82C1-05599B40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55" y="5419354"/>
            <a:ext cx="869954" cy="86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C07D1-5A41-444C-B63A-7AB8424613E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DB95-4847-4243-BFE2-58EDBB84C5FF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2050" name="Picture 2" descr="Image result for icesat-2">
            <a:extLst>
              <a:ext uri="{FF2B5EF4-FFF2-40B4-BE49-F238E27FC236}">
                <a16:creationId xmlns:a16="http://schemas.microsoft.com/office/drawing/2014/main" id="{35F9929D-BE04-384E-8A45-0251B07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8" y="421134"/>
            <a:ext cx="9257044" cy="59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esat-2">
            <a:extLst>
              <a:ext uri="{FF2B5EF4-FFF2-40B4-BE49-F238E27FC236}">
                <a16:creationId xmlns:a16="http://schemas.microsoft.com/office/drawing/2014/main" id="{52A9A46F-E085-1348-A025-163FEF8B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3692830"/>
            <a:ext cx="27610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DD1D90-2EA7-B44F-8062-39FEEC79FCB9}"/>
              </a:ext>
            </a:extLst>
          </p:cNvPr>
          <p:cNvSpPr txBox="1"/>
          <p:nvPr/>
        </p:nvSpPr>
        <p:spPr>
          <a:xfrm>
            <a:off x="1528075" y="554143"/>
            <a:ext cx="331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Speed of light finite: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If measure round-trip time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can derive altitude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C07D1-5A41-444C-B63A-7AB8424613E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DB95-4847-4243-BFE2-58EDBB84C5FF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2050" name="Picture 2" descr="Image result for icesat-2">
            <a:extLst>
              <a:ext uri="{FF2B5EF4-FFF2-40B4-BE49-F238E27FC236}">
                <a16:creationId xmlns:a16="http://schemas.microsoft.com/office/drawing/2014/main" id="{35F9929D-BE04-384E-8A45-0251B07D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98" y="421134"/>
            <a:ext cx="9257044" cy="59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esat-2">
            <a:extLst>
              <a:ext uri="{FF2B5EF4-FFF2-40B4-BE49-F238E27FC236}">
                <a16:creationId xmlns:a16="http://schemas.microsoft.com/office/drawing/2014/main" id="{52A9A46F-E085-1348-A025-163FEF8B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718" y="3692830"/>
            <a:ext cx="27610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opwatch">
            <a:extLst>
              <a:ext uri="{FF2B5EF4-FFF2-40B4-BE49-F238E27FC236}">
                <a16:creationId xmlns:a16="http://schemas.microsoft.com/office/drawing/2014/main" id="{C3B18B22-FD89-DC4D-9FD6-4744E50C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87" y="171329"/>
            <a:ext cx="1675476" cy="16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1A076-DEFF-5E40-9D8A-534EB1449725}"/>
              </a:ext>
            </a:extLst>
          </p:cNvPr>
          <p:cNvCxnSpPr>
            <a:cxnSpLocks/>
          </p:cNvCxnSpPr>
          <p:nvPr/>
        </p:nvCxnSpPr>
        <p:spPr>
          <a:xfrm flipV="1">
            <a:off x="5880440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C24B-97FC-CA45-AE09-6B9967919045}"/>
              </a:ext>
            </a:extLst>
          </p:cNvPr>
          <p:cNvCxnSpPr>
            <a:cxnSpLocks/>
          </p:cNvCxnSpPr>
          <p:nvPr/>
        </p:nvCxnSpPr>
        <p:spPr>
          <a:xfrm>
            <a:off x="6367942" y="1763486"/>
            <a:ext cx="0" cy="3021674"/>
          </a:xfrm>
          <a:prstGeom prst="straightConnector1">
            <a:avLst/>
          </a:prstGeom>
          <a:ln w="698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DD1D90-2EA7-B44F-8062-39FEEC79FCB9}"/>
              </a:ext>
            </a:extLst>
          </p:cNvPr>
          <p:cNvSpPr txBox="1"/>
          <p:nvPr/>
        </p:nvSpPr>
        <p:spPr>
          <a:xfrm>
            <a:off x="1528075" y="554143"/>
            <a:ext cx="331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Speed of light finite: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If measure round-trip time</a:t>
            </a:r>
          </a:p>
          <a:p>
            <a:r>
              <a:rPr lang="en-US" sz="2000" b="1" dirty="0">
                <a:solidFill>
                  <a:srgbClr val="92D050"/>
                </a:solidFill>
              </a:rPr>
              <a:t>can derive altitude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E2F85-84CC-334D-B3A2-E0F6BE09DCFF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31099-9EDC-0C4A-8DE4-4278DCC8AB53}"/>
              </a:ext>
            </a:extLst>
          </p:cNvPr>
          <p:cNvSpPr/>
          <p:nvPr/>
        </p:nvSpPr>
        <p:spPr>
          <a:xfrm>
            <a:off x="586854" y="279290"/>
            <a:ext cx="5295331" cy="299617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539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6637-EC2F-A342-B0C7-20D13B05AE46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3074" name="Picture 2" descr="Image result for book png">
            <a:extLst>
              <a:ext uri="{FF2B5EF4-FFF2-40B4-BE49-F238E27FC236}">
                <a16:creationId xmlns:a16="http://schemas.microsoft.com/office/drawing/2014/main" id="{514DEB7D-A177-694C-BCB2-23BDBA5D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87526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A48A-89E8-2A48-A16F-613CC2D82FFF}"/>
              </a:ext>
            </a:extLst>
          </p:cNvPr>
          <p:cNvSpPr txBox="1"/>
          <p:nvPr/>
        </p:nvSpPr>
        <p:spPr>
          <a:xfrm>
            <a:off x="1321862" y="131170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3076" name="Picture 4" descr="Image result for file icon png">
            <a:extLst>
              <a:ext uri="{FF2B5EF4-FFF2-40B4-BE49-F238E27FC236}">
                <a16:creationId xmlns:a16="http://schemas.microsoft.com/office/drawing/2014/main" id="{EAEE8B41-3E56-7A47-AF7B-705C944C6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95896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7F95A-9E48-8141-8F36-8B8C25E57A53}"/>
              </a:ext>
            </a:extLst>
          </p:cNvPr>
          <p:cNvSpPr txBox="1"/>
          <p:nvPr/>
        </p:nvSpPr>
        <p:spPr>
          <a:xfrm>
            <a:off x="4053385" y="149637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8-0EBB-2943-87DB-1FC70F9D4E19}"/>
              </a:ext>
            </a:extLst>
          </p:cNvPr>
          <p:cNvSpPr txBox="1"/>
          <p:nvPr/>
        </p:nvSpPr>
        <p:spPr>
          <a:xfrm>
            <a:off x="3185160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1" name="Picture 4" descr="Image result for file icon png">
            <a:extLst>
              <a:ext uri="{FF2B5EF4-FFF2-40B4-BE49-F238E27FC236}">
                <a16:creationId xmlns:a16="http://schemas.microsoft.com/office/drawing/2014/main" id="{6BD0034D-B391-0C49-933A-202765D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95896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154F8-8C00-2945-9C74-31B4ED0A4EB4}"/>
              </a:ext>
            </a:extLst>
          </p:cNvPr>
          <p:cNvSpPr txBox="1"/>
          <p:nvPr/>
        </p:nvSpPr>
        <p:spPr>
          <a:xfrm>
            <a:off x="7098276" y="1489068"/>
            <a:ext cx="14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HDF5 of 1384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E5877-9D37-3247-AC0C-6677F116AF1F}"/>
              </a:ext>
            </a:extLst>
          </p:cNvPr>
          <p:cNvSpPr txBox="1"/>
          <p:nvPr/>
        </p:nvSpPr>
        <p:spPr>
          <a:xfrm>
            <a:off x="9261580" y="1932814"/>
            <a:ext cx="268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Were the algorithms correctly implemented?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D1474-8E7D-2D4D-BE3C-BB8AF0E12968}"/>
              </a:ext>
            </a:extLst>
          </p:cNvPr>
          <p:cNvSpPr txBox="1"/>
          <p:nvPr/>
        </p:nvSpPr>
        <p:spPr>
          <a:xfrm>
            <a:off x="625906" y="27929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Fortran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29BEE-AF3E-0645-AD3D-79DCCF46C840}"/>
              </a:ext>
            </a:extLst>
          </p:cNvPr>
          <p:cNvSpPr txBox="1"/>
          <p:nvPr/>
        </p:nvSpPr>
        <p:spPr>
          <a:xfrm>
            <a:off x="6144973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458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E2F85-84CC-334D-B3A2-E0F6BE09DCFF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031099-9EDC-0C4A-8DE4-4278DCC8AB53}"/>
              </a:ext>
            </a:extLst>
          </p:cNvPr>
          <p:cNvSpPr/>
          <p:nvPr/>
        </p:nvSpPr>
        <p:spPr>
          <a:xfrm>
            <a:off x="586854" y="279290"/>
            <a:ext cx="5295331" cy="299617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539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86637-EC2F-A342-B0C7-20D13B05AE46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3074" name="Picture 2" descr="Image result for book png">
            <a:extLst>
              <a:ext uri="{FF2B5EF4-FFF2-40B4-BE49-F238E27FC236}">
                <a16:creationId xmlns:a16="http://schemas.microsoft.com/office/drawing/2014/main" id="{514DEB7D-A177-694C-BCB2-23BDBA5D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87526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BA48A-89E8-2A48-A16F-613CC2D82FFF}"/>
              </a:ext>
            </a:extLst>
          </p:cNvPr>
          <p:cNvSpPr txBox="1"/>
          <p:nvPr/>
        </p:nvSpPr>
        <p:spPr>
          <a:xfrm>
            <a:off x="1321862" y="131170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3076" name="Picture 4" descr="Image result for file icon png">
            <a:extLst>
              <a:ext uri="{FF2B5EF4-FFF2-40B4-BE49-F238E27FC236}">
                <a16:creationId xmlns:a16="http://schemas.microsoft.com/office/drawing/2014/main" id="{EAEE8B41-3E56-7A47-AF7B-705C944C6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95896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47F95A-9E48-8141-8F36-8B8C25E57A53}"/>
              </a:ext>
            </a:extLst>
          </p:cNvPr>
          <p:cNvSpPr txBox="1"/>
          <p:nvPr/>
        </p:nvSpPr>
        <p:spPr>
          <a:xfrm>
            <a:off x="4053385" y="149637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8-0EBB-2943-87DB-1FC70F9D4E19}"/>
              </a:ext>
            </a:extLst>
          </p:cNvPr>
          <p:cNvSpPr txBox="1"/>
          <p:nvPr/>
        </p:nvSpPr>
        <p:spPr>
          <a:xfrm>
            <a:off x="3185160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pic>
        <p:nvPicPr>
          <p:cNvPr id="11" name="Picture 4" descr="Image result for file icon png">
            <a:extLst>
              <a:ext uri="{FF2B5EF4-FFF2-40B4-BE49-F238E27FC236}">
                <a16:creationId xmlns:a16="http://schemas.microsoft.com/office/drawing/2014/main" id="{6BD0034D-B391-0C49-933A-202765D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95896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154F8-8C00-2945-9C74-31B4ED0A4EB4}"/>
              </a:ext>
            </a:extLst>
          </p:cNvPr>
          <p:cNvSpPr txBox="1"/>
          <p:nvPr/>
        </p:nvSpPr>
        <p:spPr>
          <a:xfrm>
            <a:off x="7098276" y="1489068"/>
            <a:ext cx="14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HDF5 of 1384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E5877-9D37-3247-AC0C-6677F116AF1F}"/>
              </a:ext>
            </a:extLst>
          </p:cNvPr>
          <p:cNvSpPr txBox="1"/>
          <p:nvPr/>
        </p:nvSpPr>
        <p:spPr>
          <a:xfrm>
            <a:off x="9261580" y="1932814"/>
            <a:ext cx="2688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Problem:</a:t>
            </a:r>
          </a:p>
          <a:p>
            <a:r>
              <a:rPr lang="en-US" sz="2000" dirty="0"/>
              <a:t>Were the algorithms correctly implemented?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D1474-8E7D-2D4D-BE3C-BB8AF0E12968}"/>
              </a:ext>
            </a:extLst>
          </p:cNvPr>
          <p:cNvSpPr txBox="1"/>
          <p:nvPr/>
        </p:nvSpPr>
        <p:spPr>
          <a:xfrm>
            <a:off x="625906" y="27929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Fortran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70BD92-9C37-AB41-9212-71A1E1CD6B42}"/>
              </a:ext>
            </a:extLst>
          </p:cNvPr>
          <p:cNvSpPr/>
          <p:nvPr/>
        </p:nvSpPr>
        <p:spPr>
          <a:xfrm>
            <a:off x="586854" y="3431920"/>
            <a:ext cx="5295331" cy="2985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book png">
            <a:extLst>
              <a:ext uri="{FF2B5EF4-FFF2-40B4-BE49-F238E27FC236}">
                <a16:creationId xmlns:a16="http://schemas.microsoft.com/office/drawing/2014/main" id="{A2ED42B1-6D6D-A649-B06F-B995C15FE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3" y="4017186"/>
            <a:ext cx="2016528" cy="20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80A2F6-2970-944A-825D-E9E4799A13F8}"/>
              </a:ext>
            </a:extLst>
          </p:cNvPr>
          <p:cNvSpPr txBox="1"/>
          <p:nvPr/>
        </p:nvSpPr>
        <p:spPr>
          <a:xfrm>
            <a:off x="1321862" y="4453629"/>
            <a:ext cx="12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 of Flight Recipes</a:t>
            </a:r>
          </a:p>
        </p:txBody>
      </p:sp>
      <p:pic>
        <p:nvPicPr>
          <p:cNvPr id="25" name="Picture 4" descr="Image result for file icon png">
            <a:extLst>
              <a:ext uri="{FF2B5EF4-FFF2-40B4-BE49-F238E27FC236}">
                <a16:creationId xmlns:a16="http://schemas.microsoft.com/office/drawing/2014/main" id="{2326DA5A-C220-2946-A88F-F229A36C6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7505"/>
          <a:stretch/>
        </p:blipFill>
        <p:spPr bwMode="auto">
          <a:xfrm>
            <a:off x="3650321" y="4100888"/>
            <a:ext cx="1828800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BEC376-0604-3347-BC9C-A0375D7F93AC}"/>
              </a:ext>
            </a:extLst>
          </p:cNvPr>
          <p:cNvSpPr txBox="1"/>
          <p:nvPr/>
        </p:nvSpPr>
        <p:spPr>
          <a:xfrm>
            <a:off x="3185160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CB5EE-0B46-014C-B287-6DF350399AE1}"/>
              </a:ext>
            </a:extLst>
          </p:cNvPr>
          <p:cNvSpPr txBox="1"/>
          <p:nvPr/>
        </p:nvSpPr>
        <p:spPr>
          <a:xfrm>
            <a:off x="625906" y="3431921"/>
            <a:ext cx="349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  <p:pic>
        <p:nvPicPr>
          <p:cNvPr id="29" name="Picture 4" descr="Image result for file icon png">
            <a:extLst>
              <a:ext uri="{FF2B5EF4-FFF2-40B4-BE49-F238E27FC236}">
                <a16:creationId xmlns:a16="http://schemas.microsoft.com/office/drawing/2014/main" id="{61DD7F75-06CC-424B-B054-BEA203356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58" y="4155899"/>
            <a:ext cx="2174922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file icon png">
            <a:extLst>
              <a:ext uri="{FF2B5EF4-FFF2-40B4-BE49-F238E27FC236}">
                <a16:creationId xmlns:a16="http://schemas.microsoft.com/office/drawing/2014/main" id="{D402FF02-165A-134F-B5A4-A9AE46BA3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/>
        </p:blipFill>
        <p:spPr bwMode="auto">
          <a:xfrm>
            <a:off x="7234734" y="3895633"/>
            <a:ext cx="1899106" cy="19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C0B1E6-CD12-3940-8B95-4929448F152C}"/>
              </a:ext>
            </a:extLst>
          </p:cNvPr>
          <p:cNvSpPr txBox="1"/>
          <p:nvPr/>
        </p:nvSpPr>
        <p:spPr>
          <a:xfrm>
            <a:off x="7362474" y="4155899"/>
            <a:ext cx="1614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Pickle</a:t>
            </a:r>
            <a:r>
              <a:rPr lang="en-US" sz="2400" b="1" dirty="0">
                <a:solidFill>
                  <a:schemeClr val="bg1"/>
                </a:solidFill>
              </a:rPr>
              <a:t>...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of each calculation object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629BEE-AF3E-0645-AD3D-79DCCF46C840}"/>
              </a:ext>
            </a:extLst>
          </p:cNvPr>
          <p:cNvSpPr txBox="1"/>
          <p:nvPr/>
        </p:nvSpPr>
        <p:spPr>
          <a:xfrm>
            <a:off x="6144973" y="161948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A78FA-5F91-1E43-B8E1-8726237D6C9A}"/>
              </a:ext>
            </a:extLst>
          </p:cNvPr>
          <p:cNvSpPr txBox="1"/>
          <p:nvPr/>
        </p:nvSpPr>
        <p:spPr>
          <a:xfrm>
            <a:off x="6135379" y="4761405"/>
            <a:ext cx="84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FBDF2F-0816-7445-AD4E-D88841EA525C}"/>
              </a:ext>
            </a:extLst>
          </p:cNvPr>
          <p:cNvSpPr txBox="1"/>
          <p:nvPr/>
        </p:nvSpPr>
        <p:spPr>
          <a:xfrm>
            <a:off x="4053384" y="4693304"/>
            <a:ext cx="9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Raw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35DEC-77C4-694C-93D7-0A03F76B2AC6}"/>
              </a:ext>
            </a:extLst>
          </p:cNvPr>
          <p:cNvSpPr txBox="1"/>
          <p:nvPr/>
        </p:nvSpPr>
        <p:spPr>
          <a:xfrm>
            <a:off x="9261580" y="3726188"/>
            <a:ext cx="268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</a:p>
          <a:p>
            <a:r>
              <a:rPr lang="en-US" sz="2000" dirty="0"/>
              <a:t>Re-implement in Python!  But forget H5 - use pickles!</a:t>
            </a:r>
          </a:p>
        </p:txBody>
      </p:sp>
    </p:spTree>
    <p:extLst>
      <p:ext uri="{BB962C8B-B14F-4D97-AF65-F5344CB8AC3E}">
        <p14:creationId xmlns:p14="http://schemas.microsoft.com/office/powerpoint/2010/main" val="106976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7" grpId="0"/>
      <p:bldP spid="28" grpId="0"/>
      <p:bldP spid="31" grpId="0"/>
      <p:bldP spid="33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Retains types</a:t>
            </a:r>
          </a:p>
          <a:p>
            <a:r>
              <a:rPr lang="en-US" dirty="0"/>
              <a:t>All my variables, calibration selections, equations for intermediate calculations are already attributes – I don’t know what I’ll need to write out beforehand and I don’t need to</a:t>
            </a:r>
          </a:p>
          <a:p>
            <a:r>
              <a:rPr lang="en-US" dirty="0"/>
              <a:t>Minimizes read/write errors – I know any errors must be in the </a:t>
            </a:r>
            <a:r>
              <a:rPr lang="en-US" i="1" dirty="0"/>
              <a:t>computation</a:t>
            </a:r>
            <a:r>
              <a:rPr lang="en-US" dirty="0"/>
              <a:t> code</a:t>
            </a:r>
          </a:p>
          <a:p>
            <a:r>
              <a:rPr lang="en-US" dirty="0"/>
              <a:t>Save intermediate stages of the long computations – I can test changes quickly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5E7-6DCC-064E-A11F-988857A5AAC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8148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090-57C6-4D42-B29C-59473E5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pickle?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7E75-9F96-A241-93E6-45E986A2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Great for:</a:t>
            </a:r>
          </a:p>
          <a:p>
            <a:pPr lvl="1"/>
            <a:r>
              <a:rPr lang="en-US" sz="3200" dirty="0"/>
              <a:t>Testing / quick looking</a:t>
            </a:r>
          </a:p>
          <a:p>
            <a:pPr lvl="1"/>
            <a:r>
              <a:rPr lang="en-US" sz="3200" dirty="0"/>
              <a:t>Saving intermediate stages </a:t>
            </a:r>
          </a:p>
          <a:p>
            <a:pPr marL="285750" indent="-285750">
              <a:buFontTx/>
              <a:buChar char="-"/>
            </a:pPr>
            <a:endParaRPr lang="en-US" sz="3600" dirty="0"/>
          </a:p>
          <a:p>
            <a:r>
              <a:rPr lang="en-US" sz="3600" dirty="0"/>
              <a:t>Not for:</a:t>
            </a:r>
          </a:p>
          <a:p>
            <a:pPr lvl="1"/>
            <a:r>
              <a:rPr lang="en-US" sz="3200" dirty="0"/>
              <a:t>Storing long-term</a:t>
            </a:r>
          </a:p>
          <a:p>
            <a:pPr lvl="1"/>
            <a:r>
              <a:rPr lang="en-US" sz="3200" dirty="0"/>
              <a:t>Sharing 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B5E7-6DCC-064E-A11F-988857A5AAC5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6164B-BE7B-DC4B-943B-DBB2ABC8E72C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BB4BF-8FF2-3F47-909E-711A35FF953E}"/>
              </a:ext>
            </a:extLst>
          </p:cNvPr>
          <p:cNvSpPr txBox="1"/>
          <p:nvPr/>
        </p:nvSpPr>
        <p:spPr>
          <a:xfrm>
            <a:off x="5736773" y="681037"/>
            <a:ext cx="6030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pickle</a:t>
            </a:r>
          </a:p>
          <a:p>
            <a:r>
              <a:rPr lang="en-US" sz="2400" b="1" dirty="0" err="1"/>
              <a:t>pickle.dump</a:t>
            </a:r>
            <a:r>
              <a:rPr lang="en-US" sz="2400" b="1" dirty="0"/>
              <a:t>(obj, open(”</a:t>
            </a:r>
            <a:r>
              <a:rPr lang="en-US" sz="2400" b="1" dirty="0" err="1"/>
              <a:t>mypickle.pkl</a:t>
            </a:r>
            <a:r>
              <a:rPr lang="en-US" sz="2400" b="1" dirty="0"/>
              <a:t>", "</a:t>
            </a:r>
            <a:r>
              <a:rPr lang="en-US" sz="2400" b="1" dirty="0" err="1"/>
              <a:t>wb</a:t>
            </a:r>
            <a:r>
              <a:rPr lang="en-US" sz="2400" b="1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03870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EE3-60E7-F340-8097-E6B166F5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Astrophysics Source Code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BA1A-4468-0941-97DC-53D05F08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Makes astrophysics (+ planetary!) codes used in published research </a:t>
            </a:r>
            <a:r>
              <a:rPr lang="en-US" b="1" dirty="0"/>
              <a:t>citable</a:t>
            </a:r>
            <a:r>
              <a:rPr lang="en-US" dirty="0"/>
              <a:t> and </a:t>
            </a:r>
            <a:r>
              <a:rPr lang="en-US" b="1" dirty="0"/>
              <a:t>discoverable</a:t>
            </a:r>
          </a:p>
          <a:p>
            <a:r>
              <a:rPr lang="en-US" dirty="0"/>
              <a:t>In 20 years, over 2000 codes indexed</a:t>
            </a:r>
          </a:p>
          <a:p>
            <a:r>
              <a:rPr lang="en-US" dirty="0"/>
              <a:t>Indexed by the SAO/NASA Astrophysics Data System (ADS) and Web of Science's Data Citation Index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4000" b="1" dirty="0" err="1"/>
              <a:t>ascl.net</a:t>
            </a:r>
            <a:r>
              <a:rPr lang="en-US" sz="4000" b="1" dirty="0"/>
              <a:t>/submissions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7281-B81E-614A-8837-AE68EE0AC41A}"/>
              </a:ext>
            </a:extLst>
          </p:cNvPr>
          <p:cNvSpPr txBox="1"/>
          <p:nvPr/>
        </p:nvSpPr>
        <p:spPr>
          <a:xfrm>
            <a:off x="7745185" y="4099265"/>
            <a:ext cx="3853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code of the day: @</a:t>
            </a:r>
            <a:r>
              <a:rPr lang="en-US" sz="2400" b="1" dirty="0" err="1"/>
              <a:t>asclnet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BA41D-E799-764D-9738-0E67C15B23C1}"/>
              </a:ext>
            </a:extLst>
          </p:cNvPr>
          <p:cNvSpPr txBox="1"/>
          <p:nvPr/>
        </p:nvSpPr>
        <p:spPr>
          <a:xfrm>
            <a:off x="35560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 </a:t>
            </a:r>
            <a:r>
              <a:rPr lang="en-US" dirty="0" err="1"/>
              <a:t>Gosmeyer</a:t>
            </a:r>
            <a:r>
              <a:rPr lang="en-US" dirty="0"/>
              <a:t>,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cgosmeyer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5D616-5FAE-D244-B38F-100CA33A77D7}"/>
              </a:ext>
            </a:extLst>
          </p:cNvPr>
          <p:cNvSpPr txBox="1"/>
          <p:nvPr/>
        </p:nvSpPr>
        <p:spPr>
          <a:xfrm>
            <a:off x="6827520" y="6370320"/>
            <a:ext cx="565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Goddard Space Flight Center/ADNET Systems</a:t>
            </a:r>
          </a:p>
        </p:txBody>
      </p:sp>
      <p:pic>
        <p:nvPicPr>
          <p:cNvPr id="1026" name="Picture 2" descr="Image result for twitter icon">
            <a:extLst>
              <a:ext uri="{FF2B5EF4-FFF2-40B4-BE49-F238E27FC236}">
                <a16:creationId xmlns:a16="http://schemas.microsoft.com/office/drawing/2014/main" id="{36736A3D-A95D-A748-A6CB-B2ADD735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8" y="4185416"/>
            <a:ext cx="669472" cy="6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7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13990</TotalTime>
  <Words>518</Words>
  <Application>Microsoft Macintosh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About me</vt:lpstr>
      <vt:lpstr>PowerPoint Presentation</vt:lpstr>
      <vt:lpstr>PowerPoint Presentation</vt:lpstr>
      <vt:lpstr>PowerPoint Presentation</vt:lpstr>
      <vt:lpstr>PowerPoint Presentation</vt:lpstr>
      <vt:lpstr>Why pickle?</vt:lpstr>
      <vt:lpstr>Why pickle?</vt:lpstr>
      <vt:lpstr>Astrophysics Source Code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Gosmeyer, Catherine (GSFC-615.0)[ADNET SYSTEMS INC]</dc:creator>
  <cp:lastModifiedBy>Gosmeyer, Catherine (GSFC-615.0)[ADNET SYSTEMS INC]</cp:lastModifiedBy>
  <cp:revision>164</cp:revision>
  <dcterms:created xsi:type="dcterms:W3CDTF">2019-06-24T19:45:09Z</dcterms:created>
  <dcterms:modified xsi:type="dcterms:W3CDTF">2019-07-10T16:40:40Z</dcterms:modified>
</cp:coreProperties>
</file>