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50" r:id="rId3"/>
    <p:sldId id="351" r:id="rId4"/>
    <p:sldId id="353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5" r:id="rId17"/>
    <p:sldId id="326" r:id="rId18"/>
    <p:sldId id="366" r:id="rId19"/>
    <p:sldId id="367" r:id="rId20"/>
    <p:sldId id="368" r:id="rId21"/>
    <p:sldId id="369" r:id="rId22"/>
    <p:sldId id="370" r:id="rId23"/>
    <p:sldId id="37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6905"/>
    <a:srgbClr val="8E8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8"/>
    <p:restoredTop sz="96281"/>
  </p:normalViewPr>
  <p:slideViewPr>
    <p:cSldViewPr snapToGrid="0" snapToObjects="1">
      <p:cViewPr varScale="1">
        <p:scale>
          <a:sx n="98" d="100"/>
          <a:sy n="98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6D06-7223-434B-8703-1D713DC4934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5F717-4848-1A4F-BF9A-0AF54CF801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6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A6D9F-8164-634E-A4D5-6053D2D22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4956D3-8F3B-D945-9814-A9C21B18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0F6F4C-3804-D446-BB35-B7C96527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94EB6-3DB3-EC4E-A3A2-3C84F06E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28CDC-64BF-A04B-9F0F-99D81F6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FC830-00E2-4541-881C-1DE5808F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7CCBE1-80A1-5C4A-8865-52F439F9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ABD90-F73E-6046-B615-3446B526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1BFD6-3482-6745-89FF-CF1C1C7B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8048A-2EB5-EE4E-B1FE-F7D6C53D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624A1B-0AC7-BB4B-96CD-6BB53FF88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0FCD50-3F83-0640-9D18-BDEC8D4C1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9B087-AF70-E44E-BDA0-08EE4D04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FDA1E-1CDA-2743-B458-E7E6EDD5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1A772-BF98-034D-8D02-FC8EF7AE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C2D6B-C2EE-5049-B8D7-53542DC2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49D119-514D-4141-94A4-631A8AB8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70174-12A8-8C4B-A7BD-2FF41D21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635118-EAD1-2446-B2D2-768DB90E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672020-856A-0248-AEC9-EB7ACC3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12B93-7D35-874F-B8E7-6637397E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89DCB0-8770-5849-9AC7-F5BEA376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76775-E24D-2646-98FC-C407A4AB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F3434-261A-AF47-B7F7-F0BA01E5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1DC3D-DEF3-A442-A81B-6FBCC46E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EBDA5-DB71-504D-B2B9-259420C1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135915-4F2F-0145-A4F3-7303DC3DB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A5E28-1AFE-5F4B-8648-94F06A68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DFE456-D488-BF49-97FF-81495A0A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541205-0114-9445-A6B8-E1BAA9D9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F34FE0-E474-0D49-839B-E4527619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DBB83-9466-F146-B41F-FD27C32B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35F78A-EA48-AF4B-9E84-9C0C9F65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94A67-5B1B-1F47-8C1A-C3358450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0204B7-545E-B04A-9481-53AE42B4A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79334-39C2-A544-A7AB-FA8EF6B0C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753B66-9158-D146-ABB5-475440D4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E734C9-9DCD-F643-9FAA-38413F01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0AF789-447F-0E45-AB90-0C4FB72C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0F804-4B73-2E4F-82A8-FFF5D1FD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E5FFC9-9388-9F44-8EAD-17C60C3A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D89D4A-D8C2-6C4D-83A6-C7C474E4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CFC470-1ACA-E94D-821F-DDE1377F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106F57-3A0E-9341-8301-CC980261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100052-B97F-F045-B3B4-8DD2C141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C70288-391F-6F47-9100-A49E2942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5DA92-EFFE-9C44-88B5-1F3055E6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04A11C-4957-0547-8116-C61F27FD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1478B6-83B2-5040-B7DB-125CB0923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E520D-2BFB-8E45-AE74-A4EB13B2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7F8D6-CCE2-564F-92A3-47A70A69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87B921-A7AC-844D-B58F-90BB677E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4A064-279B-EB4C-B9B0-5031F1CD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4E4AD0-81B9-E44E-954E-8EDCC9375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F081E2-FB19-DE40-8BD3-AE4E289F5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6E3A7A-4D46-0F48-A4FA-CBFF5454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08C2D-85CC-CF47-BA56-CCEC4DF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918C53-0E93-004F-8FD3-C7FA035E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4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19DA8-6B32-F548-9BEC-518DCB9B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0834B6-177D-6348-8BA7-A4BB044A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DC4F15-65C8-5C43-94DD-BBCB0185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F1F1-2ABE-0248-BEDA-451544A99C9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9A44D-A203-974A-BD41-DCD89B26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49547-3492-5248-8483-EFB0793E2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E8F1-1816-CA4A-930B-14A116849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NUCLEUS/CryogenicOuterVeto/COV_Analog_LinearAmplifier_Diagram.pdf" TargetMode="External"/><Relationship Id="rId2" Type="http://schemas.openxmlformats.org/officeDocument/2006/relationships/hyperlink" Target="https://twiki.cern.ch/twiki/pub/NUCLEUS/CryogenicOuterVeto/COV_Analog_ShapingAmplifier_Diagram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E415104-F24F-9040-86C8-186311896930}"/>
              </a:ext>
            </a:extLst>
          </p:cNvPr>
          <p:cNvSpPr txBox="1"/>
          <p:nvPr/>
        </p:nvSpPr>
        <p:spPr>
          <a:xfrm>
            <a:off x="1523292" y="1413000"/>
            <a:ext cx="9145415" cy="707886"/>
          </a:xfrm>
          <a:prstGeom prst="rect">
            <a:avLst/>
          </a:prstGeom>
          <a:solidFill>
            <a:srgbClr val="FFFFFF"/>
          </a:solidFill>
          <a:effectLst>
            <a:softEdge rad="177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COV warm electronic model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A2FF778-5724-D04D-9C59-35EF31C2B21A}"/>
              </a:ext>
            </a:extLst>
          </p:cNvPr>
          <p:cNvCxnSpPr/>
          <p:nvPr/>
        </p:nvCxnSpPr>
        <p:spPr>
          <a:xfrm>
            <a:off x="1242219" y="2155320"/>
            <a:ext cx="970756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553C31E3-7010-C446-AF34-31A8CB9E6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9" t="34719" r="29045" b="29272"/>
          <a:stretch/>
        </p:blipFill>
        <p:spPr>
          <a:xfrm>
            <a:off x="4240618" y="3190998"/>
            <a:ext cx="3710762" cy="215899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6639C0B-FA15-7547-B2A2-4F65F2A95677}"/>
              </a:ext>
            </a:extLst>
          </p:cNvPr>
          <p:cNvSpPr txBox="1"/>
          <p:nvPr/>
        </p:nvSpPr>
        <p:spPr>
          <a:xfrm>
            <a:off x="2626994" y="5349988"/>
            <a:ext cx="69380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COV TCB meeting – 6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February</a:t>
            </a:r>
          </a:p>
          <a:p>
            <a:pPr algn="ctr"/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Chloé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Goupy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2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41D1-5FB0-F937-A35D-F7E5E9831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34E25D5-9152-A2D8-5449-B17C3C2B4311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10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6BE3F9-1C0A-3AB9-FFA5-11D6947128FA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Amplifiers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174EF95-A822-EE64-4D9E-72CC190C866F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61FB-809D-B9A4-408B-799F00FDCDED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54FA114-328C-3133-BF3E-0808C5DC78C3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6CE92912-0305-1C61-82BA-16A0F258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3862" y="-2257868"/>
            <a:ext cx="11533135" cy="801136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315B70A-8301-D8CE-B129-DE6F08DBA2C0}"/>
              </a:ext>
            </a:extLst>
          </p:cNvPr>
          <p:cNvSpPr txBox="1"/>
          <p:nvPr/>
        </p:nvSpPr>
        <p:spPr>
          <a:xfrm>
            <a:off x="895311" y="3760811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“Follower” amplifier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ECA64C-96DF-A117-9467-6B004D6E7FFB}"/>
              </a:ext>
            </a:extLst>
          </p:cNvPr>
          <p:cNvSpPr txBox="1"/>
          <p:nvPr/>
        </p:nvSpPr>
        <p:spPr>
          <a:xfrm>
            <a:off x="212942" y="5142195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Shaper: 	R9 = 470</a:t>
            </a:r>
          </a:p>
          <a:p>
            <a:r>
              <a:rPr lang="en-US" dirty="0"/>
              <a:t>	R10 = 1 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E694E9-1DA3-0945-4E94-38DC3AB9FB6E}"/>
              </a:ext>
            </a:extLst>
          </p:cNvPr>
          <p:cNvSpPr txBox="1"/>
          <p:nvPr/>
        </p:nvSpPr>
        <p:spPr>
          <a:xfrm>
            <a:off x="2481764" y="5142195"/>
            <a:ext cx="12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= 3.12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0756F7-5D2B-55D8-C18B-B42B5526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2" y="4262769"/>
            <a:ext cx="2552056" cy="69443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3B38A07-5949-182E-2434-1F0473AA5659}"/>
              </a:ext>
            </a:extLst>
          </p:cNvPr>
          <p:cNvSpPr txBox="1"/>
          <p:nvPr/>
        </p:nvSpPr>
        <p:spPr>
          <a:xfrm>
            <a:off x="212942" y="5845826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shaper: R9 = 100</a:t>
            </a:r>
          </a:p>
          <a:p>
            <a:r>
              <a:rPr lang="en-US" dirty="0"/>
              <a:t>	   R10 = 1 K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9A1A70-C751-09FA-4767-84783426ACD7}"/>
              </a:ext>
            </a:extLst>
          </p:cNvPr>
          <p:cNvSpPr txBox="1"/>
          <p:nvPr/>
        </p:nvSpPr>
        <p:spPr>
          <a:xfrm>
            <a:off x="2481764" y="5845826"/>
            <a:ext cx="10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= 11</a:t>
            </a:r>
          </a:p>
        </p:txBody>
      </p:sp>
    </p:spTree>
    <p:extLst>
      <p:ext uri="{BB962C8B-B14F-4D97-AF65-F5344CB8AC3E}">
        <p14:creationId xmlns:p14="http://schemas.microsoft.com/office/powerpoint/2010/main" val="121253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35FD4-0D11-CF2D-5016-628157F0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053B0EBE-F603-083A-97A4-9B7378CE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06" y="4199821"/>
            <a:ext cx="3261029" cy="686913"/>
          </a:xfrm>
          <a:prstGeom prst="rect">
            <a:avLst/>
          </a:prstGeom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0D696EC-D147-31F6-DF21-44A3C31374F8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11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1EC746-B382-AFBD-9A20-4C45BDFA6760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Amplifiers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D22A2FB-14EB-BFBF-2DDD-F31525BD7BD9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65A33F50-B2B9-DA28-E7FE-72218F37E1E8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60C8D703-5E48-F228-2619-53DAB4FA6BE8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0CC339DC-BB21-C0B5-7839-7081F66C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3863" y="-2257868"/>
            <a:ext cx="11533133" cy="801136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FA26C2-A043-B9A5-A8F5-EE2187F07995}"/>
              </a:ext>
            </a:extLst>
          </p:cNvPr>
          <p:cNvSpPr txBox="1"/>
          <p:nvPr/>
        </p:nvSpPr>
        <p:spPr>
          <a:xfrm>
            <a:off x="4096908" y="378820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pass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35175A-2A14-7461-F35A-326A9931BDD9}"/>
              </a:ext>
            </a:extLst>
          </p:cNvPr>
          <p:cNvSpPr txBox="1"/>
          <p:nvPr/>
        </p:nvSpPr>
        <p:spPr>
          <a:xfrm>
            <a:off x="2758242" y="4951206"/>
            <a:ext cx="2077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Shaper: 	R13 = 1 M</a:t>
            </a:r>
          </a:p>
          <a:p>
            <a:r>
              <a:rPr lang="en-US" sz="1600" dirty="0"/>
              <a:t>	C4 = 100 </a:t>
            </a:r>
            <a:r>
              <a:rPr lang="en-US" sz="1600" dirty="0" err="1"/>
              <a:t>nF</a:t>
            </a:r>
            <a:endParaRPr lang="en-US" sz="1600" dirty="0"/>
          </a:p>
          <a:p>
            <a:r>
              <a:rPr lang="en-US" sz="1600" dirty="0"/>
              <a:t>	R14 = 470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0C18E6-61C8-B028-79DA-09B8FE37B140}"/>
              </a:ext>
            </a:extLst>
          </p:cNvPr>
          <p:cNvSpPr txBox="1"/>
          <p:nvPr/>
        </p:nvSpPr>
        <p:spPr>
          <a:xfrm>
            <a:off x="5027064" y="5724626"/>
            <a:ext cx="3046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cut_freq</a:t>
            </a:r>
            <a:r>
              <a:rPr lang="en-US" sz="1600" dirty="0">
                <a:solidFill>
                  <a:srgbClr val="FF0000"/>
                </a:solidFill>
              </a:rPr>
              <a:t> = 21 x 1e3 rad/s = 3 kHz!!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81841E5-BD06-00EA-FBF0-EDD0B78DF29D}"/>
              </a:ext>
            </a:extLst>
          </p:cNvPr>
          <p:cNvSpPr txBox="1"/>
          <p:nvPr/>
        </p:nvSpPr>
        <p:spPr>
          <a:xfrm>
            <a:off x="2758242" y="5738042"/>
            <a:ext cx="2170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Shaper:  R13 = 1 M</a:t>
            </a:r>
          </a:p>
          <a:p>
            <a:r>
              <a:rPr lang="en-US" sz="1600" dirty="0"/>
              <a:t>	  C4 = 100 </a:t>
            </a:r>
            <a:r>
              <a:rPr lang="en-US" sz="1600" dirty="0" err="1"/>
              <a:t>nF</a:t>
            </a:r>
            <a:endParaRPr lang="en-US" sz="1600" dirty="0"/>
          </a:p>
          <a:p>
            <a:r>
              <a:rPr lang="en-US" sz="1600" dirty="0"/>
              <a:t>	  R14 = 470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0D697C-66DA-228F-FCFE-6BCEC7D1E17C}"/>
              </a:ext>
            </a:extLst>
          </p:cNvPr>
          <p:cNvSpPr txBox="1"/>
          <p:nvPr/>
        </p:nvSpPr>
        <p:spPr>
          <a:xfrm>
            <a:off x="5071146" y="4995431"/>
            <a:ext cx="295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cut_freq</a:t>
            </a:r>
            <a:r>
              <a:rPr lang="en-US" sz="1600" dirty="0"/>
              <a:t> = 21 x 1e3 rad/s = 3 kHz </a:t>
            </a:r>
          </a:p>
        </p:txBody>
      </p:sp>
    </p:spTree>
    <p:extLst>
      <p:ext uri="{BB962C8B-B14F-4D97-AF65-F5344CB8AC3E}">
        <p14:creationId xmlns:p14="http://schemas.microsoft.com/office/powerpoint/2010/main" val="211965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920A9-6477-0259-97A8-5D35AD587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33833A03-B003-26EE-742A-0F4CEAE4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3863" y="-2257868"/>
            <a:ext cx="11531175" cy="8010000"/>
          </a:xfrm>
          <a:prstGeom prst="rect">
            <a:avLst/>
          </a:prstGeom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B514BF4-6313-E869-9074-A1184F0307AB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12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DFA479-26ED-6BC2-0052-5CDF1039E80A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Amplifiers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218D018-45B3-6AF5-78D6-9FB47E7399F2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A0E1AEA-C3F7-AF2A-BF9E-2A2FAD1DC74D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AB8B1F3-2E5C-2D7C-4E07-4F909BF53042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F6D4D2CD-9B7E-0D94-B796-44024141E2C4}"/>
              </a:ext>
            </a:extLst>
          </p:cNvPr>
          <p:cNvSpPr txBox="1"/>
          <p:nvPr/>
        </p:nvSpPr>
        <p:spPr>
          <a:xfrm>
            <a:off x="2524513" y="203788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Amplifiers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33F329-FB6A-DD96-FCD0-4A860373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2" y="4144719"/>
            <a:ext cx="5360377" cy="63865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D1549AD-3A9C-3D60-DE3F-62EE3DAA5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02" y="2633285"/>
            <a:ext cx="5303067" cy="65918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F9CCC0C-39CE-CF6B-88C6-CA01F335FA73}"/>
              </a:ext>
            </a:extLst>
          </p:cNvPr>
          <p:cNvSpPr txBox="1"/>
          <p:nvPr/>
        </p:nvSpPr>
        <p:spPr>
          <a:xfrm>
            <a:off x="991721" y="4857917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 = -11.05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F6ED15C-8E8F-A76A-B5CF-C8D9BD984633}"/>
              </a:ext>
            </a:extLst>
          </p:cNvPr>
          <p:cNvSpPr txBox="1"/>
          <p:nvPr/>
        </p:nvSpPr>
        <p:spPr>
          <a:xfrm>
            <a:off x="991721" y="3292465"/>
            <a:ext cx="1388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 = 10.88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24634C7-A81C-929F-68A4-C587C0D92A60}"/>
              </a:ext>
            </a:extLst>
          </p:cNvPr>
          <p:cNvSpPr txBox="1"/>
          <p:nvPr/>
        </p:nvSpPr>
        <p:spPr>
          <a:xfrm>
            <a:off x="490869" y="5621021"/>
            <a:ext cx="503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Signs are matching but not the gain!! </a:t>
            </a:r>
          </a:p>
          <a:p>
            <a:r>
              <a:rPr lang="en-US" dirty="0"/>
              <a:t>	⇒ maybe an error in the calculation…</a:t>
            </a:r>
          </a:p>
        </p:txBody>
      </p:sp>
    </p:spTree>
    <p:extLst>
      <p:ext uri="{BB962C8B-B14F-4D97-AF65-F5344CB8AC3E}">
        <p14:creationId xmlns:p14="http://schemas.microsoft.com/office/powerpoint/2010/main" val="263324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52612-78D9-AA8F-EBB3-4347BD781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2BB66A2-3CA2-E2B7-5678-AE81ABB29933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13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6DBA56-3267-0D74-106C-6236846056C4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Amplifiers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8F43851-E85D-EFB7-BB30-72F4A165E211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ECA6F1-8CAB-2695-142C-49673FBE038B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04E65E3-85C5-D39E-C578-DD99F30CF068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F1D5AD20-C570-8FDB-5CCF-A47368E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3862" y="-2257868"/>
            <a:ext cx="11533135" cy="801136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BCCAE15-7DBF-3901-50DD-64CE5B0B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3" y="4623887"/>
            <a:ext cx="6918887" cy="9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7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83BA8-2FF7-E83B-03B3-23CBF4EC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C49DD0E-F0CA-1637-4EA2-BFD7FC57514D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14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273877-97AF-B2E1-804A-006B38861736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Amplified shaper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3788163-16D3-1D93-4246-37D5D99F9E9D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E768F63-C3F9-4863-E19A-1C3FDE40F54C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Model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5C219B1-E004-7EF7-B0A8-5415AF25E181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04E5861-F4EA-EE52-B23D-D808ACB2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9" b="1889"/>
          <a:stretch/>
        </p:blipFill>
        <p:spPr>
          <a:xfrm>
            <a:off x="405148" y="1366180"/>
            <a:ext cx="11431849" cy="502369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19C883D-C16E-B128-CECA-82C824789C37}"/>
              </a:ext>
            </a:extLst>
          </p:cNvPr>
          <p:cNvSpPr txBox="1"/>
          <p:nvPr/>
        </p:nvSpPr>
        <p:spPr>
          <a:xfrm>
            <a:off x="355003" y="1181514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⚠️ Noise is arbitrary, inspired by shaped noise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545D1A5-F59D-653B-D903-BD4175016253}"/>
              </a:ext>
            </a:extLst>
          </p:cNvPr>
          <p:cNvSpPr txBox="1"/>
          <p:nvPr/>
        </p:nvSpPr>
        <p:spPr>
          <a:xfrm>
            <a:off x="7596754" y="3878025"/>
            <a:ext cx="358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scale make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Undershoot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Gain = 223/20 = 11.15 (measured: 62)</a:t>
            </a:r>
          </a:p>
        </p:txBody>
      </p:sp>
    </p:spTree>
    <p:extLst>
      <p:ext uri="{BB962C8B-B14F-4D97-AF65-F5344CB8AC3E}">
        <p14:creationId xmlns:p14="http://schemas.microsoft.com/office/powerpoint/2010/main" val="411350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8D2B3-8B6A-8DE8-19C3-1DE3C41B3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CF8ACB0-6F21-AAF5-E2AA-2325256C2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809" b="43134"/>
          <a:stretch/>
        </p:blipFill>
        <p:spPr>
          <a:xfrm>
            <a:off x="405148" y="857088"/>
            <a:ext cx="11431849" cy="5640626"/>
          </a:xfrm>
          <a:prstGeom prst="rect">
            <a:avLst/>
          </a:prstGeom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72A7BA2B-F06B-E3F7-A354-227D42083A50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15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6BA8242-20FE-4A03-D791-017E1057EF32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No shaper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AD05F24-02FA-68D5-DCEC-CD263A202531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61C89AF-1C5B-47C9-C7EB-CA2DEA834F3F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Model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49D73D0-89E3-7332-0BAE-7CFD6592FBE7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4064151-6480-FC32-C273-8377C867501B}"/>
              </a:ext>
            </a:extLst>
          </p:cNvPr>
          <p:cNvSpPr txBox="1"/>
          <p:nvPr/>
        </p:nvSpPr>
        <p:spPr>
          <a:xfrm>
            <a:off x="355003" y="1181514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⚠️ Noise is arbitrary, inspired by shaped noise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45D598-A162-9FA0-4266-C4B5D84F20E9}"/>
              </a:ext>
            </a:extLst>
          </p:cNvPr>
          <p:cNvSpPr txBox="1"/>
          <p:nvPr/>
        </p:nvSpPr>
        <p:spPr>
          <a:xfrm>
            <a:off x="7515485" y="4234732"/>
            <a:ext cx="3853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Must be an error in values of </a:t>
            </a:r>
            <a:r>
              <a:rPr lang="en-US" sz="1600" b="1" dirty="0" err="1"/>
              <a:t>ampli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Green shape is not surprising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Gain = 110 (measured: 135)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Gain of </a:t>
            </a:r>
            <a:r>
              <a:rPr lang="en-US" sz="1600" dirty="0" err="1"/>
              <a:t>ampli</a:t>
            </a:r>
            <a:r>
              <a:rPr lang="en-US" sz="1600" dirty="0"/>
              <a:t> only : ≈ 2200/20 = 110 </a:t>
            </a:r>
          </a:p>
        </p:txBody>
      </p:sp>
    </p:spTree>
    <p:extLst>
      <p:ext uri="{BB962C8B-B14F-4D97-AF65-F5344CB8AC3E}">
        <p14:creationId xmlns:p14="http://schemas.microsoft.com/office/powerpoint/2010/main" val="302789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F4C5-5917-21A7-75AF-65A823C9C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86F84EF-2A77-D63F-3C01-347DFC1150B9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16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78916B-1150-22E5-97BB-DF84591A2D87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Longer decay shaper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8D351A-566F-F9BC-C653-E7BE4162825E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FDB67A0-0D31-E8BD-978B-9F94DAF0EFC3}"/>
              </a:ext>
            </a:extLst>
          </p:cNvPr>
          <p:cNvSpPr txBox="1"/>
          <p:nvPr/>
        </p:nvSpPr>
        <p:spPr>
          <a:xfrm>
            <a:off x="748094" y="754883"/>
            <a:ext cx="15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Model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854A595-2E24-A1A7-847F-9EB36F876E80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0D01089-F36C-6A02-8A4D-FF7F7167498A}"/>
              </a:ext>
            </a:extLst>
          </p:cNvPr>
          <p:cNvSpPr txBox="1"/>
          <p:nvPr/>
        </p:nvSpPr>
        <p:spPr>
          <a:xfrm>
            <a:off x="355003" y="1052382"/>
            <a:ext cx="73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change mentioned: </a:t>
            </a:r>
            <a:r>
              <a:rPr lang="fr-FR" dirty="0"/>
              <a:t>C2 and C3 = 100nF ⇒ </a:t>
            </a:r>
            <a:r>
              <a:rPr lang="fr-FR" sz="1800" dirty="0"/>
              <a:t>change </a:t>
            </a:r>
            <a:r>
              <a:rPr lang="fr-FR" sz="1800" dirty="0" err="1"/>
              <a:t>shaper</a:t>
            </a:r>
            <a:r>
              <a:rPr lang="fr-FR" sz="1800" dirty="0"/>
              <a:t> time constant (</a:t>
            </a:r>
            <a:r>
              <a:rPr lang="en-US" sz="1800" dirty="0"/>
              <a:t>2nd order low-pass)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940469-C5CB-4DCA-AD1D-C4EC328B7E07}"/>
              </a:ext>
            </a:extLst>
          </p:cNvPr>
          <p:cNvSpPr txBox="1"/>
          <p:nvPr/>
        </p:nvSpPr>
        <p:spPr>
          <a:xfrm>
            <a:off x="8167599" y="1058017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⇒ freq1 = 931 rad/s = 296 Hz</a:t>
            </a:r>
          </a:p>
          <a:p>
            <a:r>
              <a:rPr lang="en-US" dirty="0"/>
              <a:t>⇒ freq2 = 454 rad/s = 72 Hz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AB1136E-1FAE-E1C9-EE4F-131EAEDC0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-452" r="-462"/>
          <a:stretch/>
        </p:blipFill>
        <p:spPr>
          <a:xfrm>
            <a:off x="390298" y="1312008"/>
            <a:ext cx="11446699" cy="516649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D23C55E-87A6-6BEC-07D6-39C3BD727EE2}"/>
              </a:ext>
            </a:extLst>
          </p:cNvPr>
          <p:cNvSpPr txBox="1"/>
          <p:nvPr/>
        </p:nvSpPr>
        <p:spPr>
          <a:xfrm>
            <a:off x="7326402" y="4486628"/>
            <a:ext cx="358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scale make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Undershoot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Gain = 5/20 = 0.3 (measured: 4)</a:t>
            </a:r>
          </a:p>
        </p:txBody>
      </p:sp>
    </p:spTree>
    <p:extLst>
      <p:ext uri="{BB962C8B-B14F-4D97-AF65-F5344CB8AC3E}">
        <p14:creationId xmlns:p14="http://schemas.microsoft.com/office/powerpoint/2010/main" val="372355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A8843B9-09DD-284C-8E2D-D3DBBC805A55}"/>
              </a:ext>
            </a:extLst>
          </p:cNvPr>
          <p:cNvSpPr txBox="1"/>
          <p:nvPr/>
        </p:nvSpPr>
        <p:spPr>
          <a:xfrm>
            <a:off x="355002" y="258184"/>
            <a:ext cx="1095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Conclusions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0927422-AE98-634E-A32E-1BCFFEFADB71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A421AA7-284E-8C4D-994C-FFEEF8CF43F3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17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C36F873-9524-604C-BEC2-A22BB70A2C48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AB0F1E2-BE0C-9243-A3C6-9DD72BD3FB8F}"/>
                  </a:ext>
                </a:extLst>
              </p:cNvPr>
              <p:cNvSpPr txBox="1"/>
              <p:nvPr/>
            </p:nvSpPr>
            <p:spPr>
              <a:xfrm>
                <a:off x="228960" y="1043731"/>
                <a:ext cx="1173407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Better understanding of the different stages of the shaper and the amplifiers</a:t>
                </a:r>
                <a:endParaRPr lang="en-US" dirty="0"/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Good understanding of the shaper (short and long decay)</a:t>
                </a: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 time constants are making sense</a:t>
                </a:r>
                <a:endParaRPr lang="en-US" dirty="0"/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Amplifiers gains. Should be re-check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gain not comparable with the measurements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computation to be checked again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 theoretical gains do not match the computed or measured one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No shaper amplifier:</a:t>
                </a: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Nothing really match to the data shapes… ⇒ check again the values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AB0F1E2-BE0C-9243-A3C6-9DD72BD3F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" y="1043731"/>
                <a:ext cx="11734079" cy="3139321"/>
              </a:xfrm>
              <a:prstGeom prst="rect">
                <a:avLst/>
              </a:prstGeom>
              <a:blipFill>
                <a:blip r:embed="rId2"/>
                <a:stretch>
                  <a:fillRect l="-541" t="-806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74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B60D2-142D-FE4B-DF44-1F10B166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3918E9E-1726-6471-AAF7-551057BAF765}"/>
              </a:ext>
            </a:extLst>
          </p:cNvPr>
          <p:cNvSpPr txBox="1"/>
          <p:nvPr/>
        </p:nvSpPr>
        <p:spPr>
          <a:xfrm>
            <a:off x="1523292" y="1413000"/>
            <a:ext cx="9145415" cy="707886"/>
          </a:xfrm>
          <a:prstGeom prst="rect">
            <a:avLst/>
          </a:prstGeom>
          <a:solidFill>
            <a:srgbClr val="FFFFFF"/>
          </a:solidFill>
          <a:effectLst>
            <a:softEdge rad="177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few comments about run 5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DA7F454-041F-6CD2-A9DF-FE28C4D6DBA8}"/>
              </a:ext>
            </a:extLst>
          </p:cNvPr>
          <p:cNvCxnSpPr/>
          <p:nvPr/>
        </p:nvCxnSpPr>
        <p:spPr>
          <a:xfrm>
            <a:off x="1242219" y="2155320"/>
            <a:ext cx="970756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6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1BF8-9DA5-2FFF-A3F0-CBC01BDEF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B5062DA-F789-3B37-B4C9-C0B26D537666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19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4760AF-E97A-32FE-D900-AA270078E972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15C46FF-BFC3-59BB-7636-D3EE4D1CD396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COV trigger efficiency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ED8656-C630-C950-DE4E-FCC5654C71A2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A51DA45-B537-8077-1131-A6AA199A477D}"/>
              </a:ext>
            </a:extLst>
          </p:cNvPr>
          <p:cNvSpPr txBox="1"/>
          <p:nvPr/>
        </p:nvSpPr>
        <p:spPr>
          <a:xfrm>
            <a:off x="490654" y="914400"/>
            <a:ext cx="732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 Generate a simulation of the COV data (VDAQ binary files) with </a:t>
            </a:r>
            <a:r>
              <a:rPr lang="en-US" dirty="0" err="1"/>
              <a:t>CryoLab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09127FA-93AC-E42C-BED9-0A90DC9D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5" y="3823507"/>
            <a:ext cx="4337800" cy="3034493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A399932-339A-5FA9-2D67-764CAF52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2" y="1283732"/>
            <a:ext cx="4323703" cy="270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D9E8983-B131-9224-3F65-863319D359DD}"/>
              </a:ext>
            </a:extLst>
          </p:cNvPr>
          <p:cNvSpPr txBox="1"/>
          <p:nvPr/>
        </p:nvSpPr>
        <p:spPr>
          <a:xfrm>
            <a:off x="3134775" y="1793769"/>
            <a:ext cx="309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Standard events ⇒ average of selected pulses in run 5 data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3B26ED-7C8B-D80D-D497-101695E096A9}"/>
              </a:ext>
            </a:extLst>
          </p:cNvPr>
          <p:cNvSpPr txBox="1"/>
          <p:nvPr/>
        </p:nvSpPr>
        <p:spPr>
          <a:xfrm>
            <a:off x="3255204" y="4610543"/>
            <a:ext cx="238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Noise power spectrum from run5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E2E5D2-9ED9-DF05-2636-14DBA0648830}"/>
              </a:ext>
            </a:extLst>
          </p:cNvPr>
          <p:cNvSpPr txBox="1"/>
          <p:nvPr/>
        </p:nvSpPr>
        <p:spPr>
          <a:xfrm>
            <a:off x="7199941" y="1230848"/>
            <a:ext cx="383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simulated data stream with pulses of a given energy, at a given rate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A47299B4-9CFC-3396-AEEB-F35661DB6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3" t="5549" r="8038"/>
          <a:stretch/>
        </p:blipFill>
        <p:spPr>
          <a:xfrm>
            <a:off x="5794220" y="3314101"/>
            <a:ext cx="5907126" cy="317061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E71CC76-879F-35E6-164B-2EF84CFBE3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53" t="3809" r="8680"/>
          <a:stretch/>
        </p:blipFill>
        <p:spPr>
          <a:xfrm>
            <a:off x="8480213" y="1877179"/>
            <a:ext cx="3548736" cy="19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A421AA7-284E-8C4D-994C-FFEEF8CF43F3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2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1A72C10-F55C-804B-8EA4-DB5E612DD386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44BEA15-18D6-194F-BFC0-5C5B2AD7CD2F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Electronic schemes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4EE2094-AB32-3B42-B59A-B1941A2A8034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A7F0C7C-F883-EB46-8886-A5D16CE3C210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Provided by Riccardo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0B0061-0D06-54ED-0F34-DD0431C28EF2}"/>
              </a:ext>
            </a:extLst>
          </p:cNvPr>
          <p:cNvSpPr txBox="1"/>
          <p:nvPr/>
        </p:nvSpPr>
        <p:spPr>
          <a:xfrm>
            <a:off x="7299639" y="1132908"/>
            <a:ext cx="46935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https://twiki.cern.ch/twiki/pub/NUCLEUS/CryogenicOuterVeto/COV_Analog_ShapingAmplifier_Diagram.pdf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https://twiki.cern.ch/twiki/pub/NUCLEUS/CryogenicOuterVeto/COV_Analog_LinearAmplifier_Diagram.pdf</a:t>
            </a:r>
            <a:endParaRPr lang="en-US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30082D-3D2A-5692-A534-E55492C30F0D}"/>
              </a:ext>
            </a:extLst>
          </p:cNvPr>
          <p:cNvSpPr txBox="1"/>
          <p:nvPr/>
        </p:nvSpPr>
        <p:spPr>
          <a:xfrm>
            <a:off x="687444" y="1371600"/>
            <a:ext cx="3076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amplifiers at TUM: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≈20 us shaper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≈120 us shaper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amplifier (no shaper)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33E05D3-2528-99AA-5D9F-6345F4D6F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641679" y="2136180"/>
            <a:ext cx="3305265" cy="46773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554AE3-4044-39B3-8F93-B2984EF3D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8" y="2425224"/>
            <a:ext cx="5914661" cy="417960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5D6FF438-D795-91BA-5960-F6A2E289E346}"/>
              </a:ext>
            </a:extLst>
          </p:cNvPr>
          <p:cNvSpPr/>
          <p:nvPr/>
        </p:nvSpPr>
        <p:spPr>
          <a:xfrm>
            <a:off x="2845468" y="3007894"/>
            <a:ext cx="1028700" cy="842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E0FEB4-6783-AF74-67F3-D4957CDEB6D2}"/>
              </a:ext>
            </a:extLst>
          </p:cNvPr>
          <p:cNvSpPr txBox="1"/>
          <p:nvPr/>
        </p:nvSpPr>
        <p:spPr>
          <a:xfrm>
            <a:off x="2893595" y="384216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shaper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579FCF-265F-CE8B-AF2E-A93445915973}"/>
              </a:ext>
            </a:extLst>
          </p:cNvPr>
          <p:cNvSpPr/>
          <p:nvPr/>
        </p:nvSpPr>
        <p:spPr>
          <a:xfrm>
            <a:off x="3793237" y="3769682"/>
            <a:ext cx="386042" cy="36933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81B0DAF-B54C-98DB-589F-E2ABB6A76688}"/>
              </a:ext>
            </a:extLst>
          </p:cNvPr>
          <p:cNvSpPr/>
          <p:nvPr/>
        </p:nvSpPr>
        <p:spPr>
          <a:xfrm>
            <a:off x="4912465" y="3665439"/>
            <a:ext cx="386042" cy="36933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DA45FAC-89DA-8607-5456-8082546D140D}"/>
              </a:ext>
            </a:extLst>
          </p:cNvPr>
          <p:cNvSpPr/>
          <p:nvPr/>
        </p:nvSpPr>
        <p:spPr>
          <a:xfrm>
            <a:off x="4912465" y="4474863"/>
            <a:ext cx="386042" cy="36933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304D5EA-5A1A-C849-1938-84B672ED8C78}"/>
              </a:ext>
            </a:extLst>
          </p:cNvPr>
          <p:cNvSpPr/>
          <p:nvPr/>
        </p:nvSpPr>
        <p:spPr>
          <a:xfrm>
            <a:off x="10129387" y="3758727"/>
            <a:ext cx="386042" cy="36933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320BF39-79C2-A60C-B23C-AFC5FBD0C3AB}"/>
              </a:ext>
            </a:extLst>
          </p:cNvPr>
          <p:cNvSpPr/>
          <p:nvPr/>
        </p:nvSpPr>
        <p:spPr>
          <a:xfrm>
            <a:off x="11246953" y="3665439"/>
            <a:ext cx="386042" cy="36933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1E9B47-41D2-E72B-78FB-94C85D9C70A2}"/>
              </a:ext>
            </a:extLst>
          </p:cNvPr>
          <p:cNvSpPr/>
          <p:nvPr/>
        </p:nvSpPr>
        <p:spPr>
          <a:xfrm>
            <a:off x="11246953" y="4482260"/>
            <a:ext cx="386042" cy="36933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9B925B9-80FE-092D-3F72-012C08D53760}"/>
              </a:ext>
            </a:extLst>
          </p:cNvPr>
          <p:cNvSpPr txBox="1"/>
          <p:nvPr/>
        </p:nvSpPr>
        <p:spPr>
          <a:xfrm>
            <a:off x="5236373" y="4405316"/>
            <a:ext cx="189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Not sure of what are those:</a:t>
            </a:r>
          </a:p>
          <a:p>
            <a:r>
              <a:rPr lang="en-US" sz="1200" dirty="0" err="1">
                <a:solidFill>
                  <a:schemeClr val="accent1"/>
                </a:solidFill>
              </a:rPr>
              <a:t>Hyp</a:t>
            </a:r>
            <a:r>
              <a:rPr lang="en-US" sz="1200" dirty="0">
                <a:solidFill>
                  <a:schemeClr val="accent1"/>
                </a:solidFill>
              </a:rPr>
              <a:t>: readout outputs?</a:t>
            </a:r>
          </a:p>
        </p:txBody>
      </p:sp>
    </p:spTree>
    <p:extLst>
      <p:ext uri="{BB962C8B-B14F-4D97-AF65-F5344CB8AC3E}">
        <p14:creationId xmlns:p14="http://schemas.microsoft.com/office/powerpoint/2010/main" val="398607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E24D9-0AD0-70DA-4493-5D91F2EEA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E1CCC5B-2530-7BF0-DE0E-3CCF8E5BEFBD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20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1933EA9-AE8F-DB87-13C0-8A24AB45FF3C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FC51066-41F2-5507-5E98-C59793624469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COV trigger efficiency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570DA77-9D95-ED83-9C43-60C25E0A0FF1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65D2529-FAEB-8FF9-4619-2464A92458EA}"/>
              </a:ext>
            </a:extLst>
          </p:cNvPr>
          <p:cNvSpPr txBox="1"/>
          <p:nvPr/>
        </p:nvSpPr>
        <p:spPr>
          <a:xfrm>
            <a:off x="490654" y="914400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  Trigger with CAIT and compute efficiency (Elisabetta)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AABDD4-08BB-6C10-83FE-15152B7B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2" y="2032049"/>
            <a:ext cx="5625648" cy="3432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C47DDF-ED10-3A9E-3B0E-AB3C794C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01" y="2032049"/>
            <a:ext cx="5625648" cy="34320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A39D16A-5374-8368-C884-7631D72A2DBB}"/>
              </a:ext>
            </a:extLst>
          </p:cNvPr>
          <p:cNvSpPr txBox="1"/>
          <p:nvPr/>
        </p:nvSpPr>
        <p:spPr>
          <a:xfrm>
            <a:off x="825191" y="175192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Trigger efficiency with OF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70C382E-A952-6639-7861-52433E5FD811}"/>
              </a:ext>
            </a:extLst>
          </p:cNvPr>
          <p:cNvSpPr txBox="1"/>
          <p:nvPr/>
        </p:nvSpPr>
        <p:spPr>
          <a:xfrm>
            <a:off x="6748422" y="1751926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 some noise triggers: </a:t>
            </a:r>
          </a:p>
        </p:txBody>
      </p:sp>
    </p:spTree>
    <p:extLst>
      <p:ext uri="{BB962C8B-B14F-4D97-AF65-F5344CB8AC3E}">
        <p14:creationId xmlns:p14="http://schemas.microsoft.com/office/powerpoint/2010/main" val="125590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508C3-E4C4-8556-E730-FD123F88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04E7C60-B200-8A68-4038-DD562CCC7DA0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21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E54D617-6411-0C4A-EAA4-8C3C3FEB1490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36B4234-87B1-9AF7-376C-D12DC0CDF88F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Run5 noise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E71FEDB-7476-9774-7921-DE2CC70E543B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8ED0809A-0CC9-152E-164C-8AA75701C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5" r="7773"/>
          <a:stretch/>
        </p:blipFill>
        <p:spPr>
          <a:xfrm>
            <a:off x="0" y="1181513"/>
            <a:ext cx="5372636" cy="393590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1068DA2-05A3-518B-C695-BA7D4EF66B26}"/>
              </a:ext>
            </a:extLst>
          </p:cNvPr>
          <p:cNvSpPr txBox="1"/>
          <p:nvPr/>
        </p:nvSpPr>
        <p:spPr>
          <a:xfrm>
            <a:off x="5277063" y="2677085"/>
            <a:ext cx="148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⇒ scaling by (rough) gain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207A3C7-5EA4-9CEA-37D6-DE1640B94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69" r="8186"/>
          <a:stretch/>
        </p:blipFill>
        <p:spPr>
          <a:xfrm>
            <a:off x="6665180" y="1181514"/>
            <a:ext cx="5363769" cy="39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8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C7EEA-6D39-CA73-842B-E05FF0EB5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D150FA2-EFB5-3CD8-B0EB-F35A290BEFED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22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D0BABBB-E7D6-E01D-8F2C-A747A3818C64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2812E91-E8EB-2A7F-9C38-1544978A8E75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Run5 noise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56939B6-A336-DF0F-655A-516BB38D2817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4F4EE06A-0556-FC01-6ED5-1FD106669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6" r="8468" b="1161"/>
          <a:stretch/>
        </p:blipFill>
        <p:spPr>
          <a:xfrm>
            <a:off x="0" y="1100610"/>
            <a:ext cx="5277063" cy="382807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2C02440-7C92-0384-62A8-160946EB2DCE}"/>
              </a:ext>
            </a:extLst>
          </p:cNvPr>
          <p:cNvSpPr txBox="1"/>
          <p:nvPr/>
        </p:nvSpPr>
        <p:spPr>
          <a:xfrm>
            <a:off x="5277063" y="2411515"/>
            <a:ext cx="148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⇒ scaling by (rough) gain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C6FB264-ADE8-AA57-4869-1ACB1EFEA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64" r="8463" b="1080"/>
          <a:stretch/>
        </p:blipFill>
        <p:spPr>
          <a:xfrm>
            <a:off x="6716092" y="1072573"/>
            <a:ext cx="5277063" cy="384624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7D57CFC-F7F7-A303-2F87-51A240FD8429}"/>
              </a:ext>
            </a:extLst>
          </p:cNvPr>
          <p:cNvSpPr txBox="1"/>
          <p:nvPr/>
        </p:nvSpPr>
        <p:spPr>
          <a:xfrm>
            <a:off x="691376" y="731278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 to bin method</a:t>
            </a:r>
          </a:p>
        </p:txBody>
      </p:sp>
    </p:spTree>
    <p:extLst>
      <p:ext uri="{BB962C8B-B14F-4D97-AF65-F5344CB8AC3E}">
        <p14:creationId xmlns:p14="http://schemas.microsoft.com/office/powerpoint/2010/main" val="25354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F83B7-D4D4-6069-44B3-4C5250217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DEC5F8-A13A-F03B-8780-A78E68A22AFD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23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C444F75-B413-4C8F-E1B0-D4AB4A6FE285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54FF8B7-D27B-A964-B072-AE75437201A7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Run5 noise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E5FF143-1B19-D61F-9C3B-5FDD81692D26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284143B-2CEB-D437-F572-97B08B691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6" r="8468" b="1161"/>
          <a:stretch/>
        </p:blipFill>
        <p:spPr>
          <a:xfrm>
            <a:off x="0" y="1100610"/>
            <a:ext cx="5277063" cy="382807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25CF982-E189-2369-D299-306C732640B7}"/>
              </a:ext>
            </a:extLst>
          </p:cNvPr>
          <p:cNvSpPr txBox="1"/>
          <p:nvPr/>
        </p:nvSpPr>
        <p:spPr>
          <a:xfrm>
            <a:off x="5277063" y="2411515"/>
            <a:ext cx="148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⇒ scaling by (rough) gain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52BB52-3DB3-A4F6-DF4E-FE4C14E9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64" r="8463" b="1080"/>
          <a:stretch/>
        </p:blipFill>
        <p:spPr>
          <a:xfrm>
            <a:off x="6716092" y="1072573"/>
            <a:ext cx="5277063" cy="384624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A6ED61A-8323-DD02-F8D8-83A8CAB9BE46}"/>
              </a:ext>
            </a:extLst>
          </p:cNvPr>
          <p:cNvSpPr txBox="1"/>
          <p:nvPr/>
        </p:nvSpPr>
        <p:spPr>
          <a:xfrm>
            <a:off x="691376" y="731278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 to bin method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AE7140-4974-015C-DA82-D6976FBC70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62" r="8302" b="1145"/>
          <a:stretch/>
        </p:blipFill>
        <p:spPr>
          <a:xfrm>
            <a:off x="5277063" y="3549632"/>
            <a:ext cx="4053735" cy="29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68E57-D214-648A-85AE-BC3822A61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2EA46C6-C033-47F2-C511-A500DAE36CED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3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37AF1A-56B8-39CD-BAC9-76B1C9D73A37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Shaper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8A24BFE-233D-B6CC-504C-5597589E6242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C8481BC5-0381-0D75-8375-A9CAC7F15D98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EFA2F76-2AA8-843E-5935-07BA4EBFA275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5E38EA6C-68F4-ED63-0D15-4B4A5460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252" y="1051897"/>
            <a:ext cx="11533136" cy="80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586AD-9116-6D70-1F27-19E661D92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7AC23BD-C97B-E036-82B2-80BE85C5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252" y="1051897"/>
            <a:ext cx="11533135" cy="8011362"/>
          </a:xfrm>
          <a:prstGeom prst="rect">
            <a:avLst/>
          </a:prstGeom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7E63C0BC-9E24-E853-1587-5E3CF0FE42FB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4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7F0C67-4379-2438-9823-F418043F4EE5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Shaper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5BC20D-EF16-2373-BBE6-E958FB9F27B0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F2EF41A-A859-1076-2086-7312368D76D7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ACA96876-FF05-21BA-49B6-A46627AD85F3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C37155A-8745-793C-DD4A-E18EB2D6AB05}"/>
              </a:ext>
            </a:extLst>
          </p:cNvPr>
          <p:cNvSpPr txBox="1"/>
          <p:nvPr/>
        </p:nvSpPr>
        <p:spPr>
          <a:xfrm>
            <a:off x="1939535" y="404639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High-pass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6A972AD-B126-FDC5-EA1C-FA558D3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33" y="4444854"/>
            <a:ext cx="3138106" cy="6869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27D58B0-345C-C7CE-6D24-553C08EDED48}"/>
              </a:ext>
            </a:extLst>
          </p:cNvPr>
          <p:cNvSpPr txBox="1"/>
          <p:nvPr/>
        </p:nvSpPr>
        <p:spPr>
          <a:xfrm>
            <a:off x="600869" y="5209390"/>
            <a:ext cx="19736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Shaper: 	R1 = 1 M</a:t>
            </a:r>
          </a:p>
          <a:p>
            <a:r>
              <a:rPr lang="en-US" sz="1600" dirty="0"/>
              <a:t>	C1 = 22 </a:t>
            </a:r>
            <a:r>
              <a:rPr lang="en-US" sz="1600" dirty="0" err="1"/>
              <a:t>nF</a:t>
            </a:r>
            <a:endParaRPr lang="en-US" sz="1600" dirty="0"/>
          </a:p>
          <a:p>
            <a:r>
              <a:rPr lang="en-US" sz="1600" dirty="0"/>
              <a:t>	R2 = 470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743C8F-D920-8936-2CF9-9313BCBD5A9A}"/>
              </a:ext>
            </a:extLst>
          </p:cNvPr>
          <p:cNvSpPr txBox="1"/>
          <p:nvPr/>
        </p:nvSpPr>
        <p:spPr>
          <a:xfrm>
            <a:off x="2869691" y="5982810"/>
            <a:ext cx="2535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cut_freq</a:t>
            </a:r>
            <a:r>
              <a:rPr lang="en-US" sz="1600" dirty="0"/>
              <a:t> = 213 rad/s = 34 Hz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BE5D07-6B9B-D805-E307-52A126D29894}"/>
              </a:ext>
            </a:extLst>
          </p:cNvPr>
          <p:cNvSpPr txBox="1"/>
          <p:nvPr/>
        </p:nvSpPr>
        <p:spPr>
          <a:xfrm>
            <a:off x="600869" y="5996226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Shaper: R1 = 1 M</a:t>
            </a:r>
          </a:p>
          <a:p>
            <a:r>
              <a:rPr lang="en-US" sz="1600" dirty="0"/>
              <a:t>	 C1 = 10 </a:t>
            </a:r>
            <a:r>
              <a:rPr lang="en-US" sz="1600" dirty="0" err="1"/>
              <a:t>uF</a:t>
            </a:r>
            <a:endParaRPr lang="en-US" sz="1600" dirty="0"/>
          </a:p>
          <a:p>
            <a:r>
              <a:rPr lang="en-US" sz="1600" dirty="0"/>
              <a:t>	 R2 = 470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4CD7E0-E640-E84B-408E-2DAEA2D58E98}"/>
              </a:ext>
            </a:extLst>
          </p:cNvPr>
          <p:cNvSpPr txBox="1"/>
          <p:nvPr/>
        </p:nvSpPr>
        <p:spPr>
          <a:xfrm>
            <a:off x="2869691" y="5209390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cut_freq</a:t>
            </a:r>
            <a:r>
              <a:rPr lang="en-US" sz="1600" dirty="0"/>
              <a:t> = 97 x 1e6 rad/s = 15 kHz</a:t>
            </a:r>
          </a:p>
        </p:txBody>
      </p:sp>
    </p:spTree>
    <p:extLst>
      <p:ext uri="{BB962C8B-B14F-4D97-AF65-F5344CB8AC3E}">
        <p14:creationId xmlns:p14="http://schemas.microsoft.com/office/powerpoint/2010/main" val="15134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78224-E998-D4D4-FF7D-46223199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A5898A0-9132-BB17-D6ED-4792FF46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252" y="1051897"/>
            <a:ext cx="11533135" cy="8011361"/>
          </a:xfrm>
          <a:prstGeom prst="rect">
            <a:avLst/>
          </a:prstGeom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64F2153-9C56-5392-CDD6-2BF70E82AC20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5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CF7293-BBD8-7EFE-5B66-09039823B217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Shaper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D0E5FA0-CE7E-92EF-7DF3-99010885320C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B52215A-A65D-697E-D26E-D40F78BD3D7F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B6F8C51-0AA6-FA06-3151-97D46D927872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545988-C789-B633-28B1-541AC73C4CB7}"/>
              </a:ext>
            </a:extLst>
          </p:cNvPr>
          <p:cNvSpPr txBox="1"/>
          <p:nvPr/>
        </p:nvSpPr>
        <p:spPr>
          <a:xfrm>
            <a:off x="4017413" y="4194308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“Follower” amplifier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F213356-8236-B8B6-FA8D-A0BF3D269F65}"/>
              </a:ext>
            </a:extLst>
          </p:cNvPr>
          <p:cNvSpPr txBox="1"/>
          <p:nvPr/>
        </p:nvSpPr>
        <p:spPr>
          <a:xfrm>
            <a:off x="3335044" y="5575692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Shaper: 	R3 = 470</a:t>
            </a:r>
          </a:p>
          <a:p>
            <a:r>
              <a:rPr lang="en-US" dirty="0"/>
              <a:t>	R4 = 1 K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E8EC20-F34D-918C-F12D-D8C85976F5ED}"/>
              </a:ext>
            </a:extLst>
          </p:cNvPr>
          <p:cNvSpPr txBox="1"/>
          <p:nvPr/>
        </p:nvSpPr>
        <p:spPr>
          <a:xfrm>
            <a:off x="5603866" y="5575692"/>
            <a:ext cx="12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= 3.12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D4593F-7988-8AFC-F7A9-10CC3A24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815" y="4760287"/>
            <a:ext cx="2430530" cy="6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1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9C244-3AE7-869C-F3B9-42485D81E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4F3FDF6-407C-B0C5-2DEB-E4814C96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252" y="1051897"/>
            <a:ext cx="11533135" cy="8011361"/>
          </a:xfrm>
          <a:prstGeom prst="rect">
            <a:avLst/>
          </a:prstGeom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7835BDB-2C0B-843D-F860-B380E193A687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6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0D3C856-EDB9-F5C7-9D2F-C4D5D46E4E1A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Shaper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FE4EDDB-5A0B-1C7B-049C-41B0CFBADFE6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7F7B14F-9B85-52D0-BF30-D13AC01DB468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1AD7637-9223-9071-85CD-211215089440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F3AF7E5-ACBE-8B4F-6530-F3B7BF950428}"/>
              </a:ext>
            </a:extLst>
          </p:cNvPr>
          <p:cNvSpPr txBox="1"/>
          <p:nvPr/>
        </p:nvSpPr>
        <p:spPr>
          <a:xfrm>
            <a:off x="7023187" y="4212417"/>
            <a:ext cx="323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2nd order low-pass ⇒ shaper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86720C-3858-2B52-3A3C-7D09B2CE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402" y="4778550"/>
            <a:ext cx="7619985" cy="7206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0D81C4-4D88-22AA-E66F-A3A830511161}"/>
              </a:ext>
            </a:extLst>
          </p:cNvPr>
          <p:cNvSpPr txBox="1"/>
          <p:nvPr/>
        </p:nvSpPr>
        <p:spPr>
          <a:xfrm>
            <a:off x="6493933" y="5684791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Shaper: 	R7 = R6 = 2.2 K</a:t>
            </a:r>
          </a:p>
          <a:p>
            <a:r>
              <a:rPr lang="en-US" dirty="0"/>
              <a:t>	C3 = C2 = 1 </a:t>
            </a:r>
            <a:r>
              <a:rPr lang="en-US" dirty="0" err="1"/>
              <a:t>nF</a:t>
            </a:r>
            <a:endParaRPr lang="en-US" dirty="0"/>
          </a:p>
          <a:p>
            <a:r>
              <a:rPr lang="en-US" dirty="0"/>
              <a:t>	R8 = 470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E9A3C3-F8DD-60CF-FE58-9C92B54F35C9}"/>
              </a:ext>
            </a:extLst>
          </p:cNvPr>
          <p:cNvSpPr txBox="1"/>
          <p:nvPr/>
        </p:nvSpPr>
        <p:spPr>
          <a:xfrm>
            <a:off x="9121303" y="5690677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freq1 = 931 rad/s = 296 Hz</a:t>
            </a:r>
          </a:p>
          <a:p>
            <a:r>
              <a:rPr lang="en-US" dirty="0"/>
              <a:t>freq2 = 45e6 rad/s = 7.12 MHz</a:t>
            </a:r>
          </a:p>
        </p:txBody>
      </p:sp>
    </p:spTree>
    <p:extLst>
      <p:ext uri="{BB962C8B-B14F-4D97-AF65-F5344CB8AC3E}">
        <p14:creationId xmlns:p14="http://schemas.microsoft.com/office/powerpoint/2010/main" val="183830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64193-03D3-6882-0476-0FA42253C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C58DC38-F8CC-552D-D3DB-E4312A160EB9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7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27EADB6-B82D-E372-79F1-CBB7944AB2E2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Shaper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83A713-448D-165B-0C3F-A7206BFC9039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27EFC69-982A-29C4-1EE7-E08985A36CFB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6ACC488-E4CB-2F5A-9421-FF02BF35CC3B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487DDCC8-CC23-09CB-A21C-CC7CF711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252" y="1051897"/>
            <a:ext cx="11533136" cy="80113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5659CFF-5AA2-BD37-3FC6-7885FD470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894"/>
          <a:stretch/>
        </p:blipFill>
        <p:spPr>
          <a:xfrm>
            <a:off x="212942" y="4443130"/>
            <a:ext cx="6465815" cy="16175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37E264-3357-619B-07BB-1AB087D6A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30"/>
          <a:stretch/>
        </p:blipFill>
        <p:spPr>
          <a:xfrm>
            <a:off x="6513855" y="4405785"/>
            <a:ext cx="5560914" cy="19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1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758BD-EA81-A459-8EE5-DBB5F4BF4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FEAD9C4-F0AC-98FC-C9DB-2D48AC154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3" b="43288"/>
          <a:stretch/>
        </p:blipFill>
        <p:spPr>
          <a:xfrm>
            <a:off x="561306" y="1569306"/>
            <a:ext cx="11431849" cy="4962284"/>
          </a:xfrm>
          <a:prstGeom prst="rect">
            <a:avLst/>
          </a:prstGeom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EDC0920-6ADC-6A59-46B5-AE3183A02555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8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3A43F7-393A-CF27-0D63-28EAFBB02F72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Shaper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DF4C276-7F55-E93E-FF99-62D270B7986E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DD12680-8F8C-4029-58DD-1BB4282C305E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Model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DAD29CA-F43E-5B9C-94D7-564A1D8F49C9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999F741B-E702-89B1-10B2-B2CDE962E748}"/>
              </a:ext>
            </a:extLst>
          </p:cNvPr>
          <p:cNvSpPr txBox="1"/>
          <p:nvPr/>
        </p:nvSpPr>
        <p:spPr>
          <a:xfrm>
            <a:off x="355003" y="1181514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⚠️ Noise is arbitrary, inspired by shaped noise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CABD0A-A58D-ED01-01DD-185AE578CFB8}"/>
              </a:ext>
            </a:extLst>
          </p:cNvPr>
          <p:cNvSpPr txBox="1"/>
          <p:nvPr/>
        </p:nvSpPr>
        <p:spPr>
          <a:xfrm>
            <a:off x="8335209" y="5136921"/>
            <a:ext cx="3427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scale make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is the undershoot?</a:t>
            </a:r>
          </a:p>
        </p:txBody>
      </p:sp>
    </p:spTree>
    <p:extLst>
      <p:ext uri="{BB962C8B-B14F-4D97-AF65-F5344CB8AC3E}">
        <p14:creationId xmlns:p14="http://schemas.microsoft.com/office/powerpoint/2010/main" val="78924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A395C-B5BE-1D54-B7D0-F8EDE39C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87726F2-D048-F3F2-BEBE-752EE406029C}"/>
              </a:ext>
            </a:extLst>
          </p:cNvPr>
          <p:cNvSpPr txBox="1">
            <a:spLocks/>
          </p:cNvSpPr>
          <p:nvPr/>
        </p:nvSpPr>
        <p:spPr>
          <a:xfrm>
            <a:off x="11060738" y="6531590"/>
            <a:ext cx="968211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9922B3-898A-4320-94F8-8E9D8839ADC3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/>
              <a:t>9</a:t>
            </a:fld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26F1BFC-7011-6EEB-8C51-40AFA1C941F5}"/>
              </a:ext>
            </a:extLst>
          </p:cNvPr>
          <p:cNvSpPr txBox="1"/>
          <p:nvPr/>
        </p:nvSpPr>
        <p:spPr>
          <a:xfrm>
            <a:off x="355003" y="258184"/>
            <a:ext cx="340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Amplifiers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208A1A4-B6D1-EE13-198D-4EAFC0CC341A}"/>
              </a:ext>
            </a:extLst>
          </p:cNvPr>
          <p:cNvCxnSpPr>
            <a:cxnSpLocks/>
          </p:cNvCxnSpPr>
          <p:nvPr/>
        </p:nvCxnSpPr>
        <p:spPr>
          <a:xfrm>
            <a:off x="212942" y="719849"/>
            <a:ext cx="908137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B203697-AE3E-E786-E57F-99DD018D43BF}"/>
              </a:ext>
            </a:extLst>
          </p:cNvPr>
          <p:cNvSpPr txBox="1"/>
          <p:nvPr/>
        </p:nvSpPr>
        <p:spPr>
          <a:xfrm>
            <a:off x="748094" y="754883"/>
            <a:ext cx="66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Compute the transfer function step by step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7F4C0D1-A156-B721-5A8B-CE0D9123C557}"/>
              </a:ext>
            </a:extLst>
          </p:cNvPr>
          <p:cNvCxnSpPr>
            <a:cxnSpLocks/>
          </p:cNvCxnSpPr>
          <p:nvPr/>
        </p:nvCxnSpPr>
        <p:spPr>
          <a:xfrm>
            <a:off x="9121303" y="6520160"/>
            <a:ext cx="287185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614CECB6-02A4-0B93-BA7B-3DB8AE2F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3862" y="-2257868"/>
            <a:ext cx="11533135" cy="80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39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Nucleus">
      <a:dk1>
        <a:srgbClr val="46464A"/>
      </a:dk1>
      <a:lt1>
        <a:srgbClr val="FFFFFF"/>
      </a:lt1>
      <a:dk2>
        <a:srgbClr val="233B63"/>
      </a:dk2>
      <a:lt2>
        <a:srgbClr val="F4EAD7"/>
      </a:lt2>
      <a:accent1>
        <a:srgbClr val="0E7AAA"/>
      </a:accent1>
      <a:accent2>
        <a:srgbClr val="C7823D"/>
      </a:accent2>
      <a:accent3>
        <a:srgbClr val="8D6974"/>
      </a:accent3>
      <a:accent4>
        <a:srgbClr val="67AABF"/>
      </a:accent4>
      <a:accent5>
        <a:srgbClr val="DD8747"/>
      </a:accent5>
      <a:accent6>
        <a:srgbClr val="8C3720"/>
      </a:accent6>
      <a:hlink>
        <a:srgbClr val="67AABF"/>
      </a:hlink>
      <a:folHlink>
        <a:srgbClr val="A7B78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6" id="{2F0D4F2E-4355-B44D-837C-AD0B49AB7E34}" vid="{3A4BAE4A-716C-154E-B350-0E124C6AA70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4419</TotalTime>
  <Words>786</Words>
  <Application>Microsoft Macintosh PowerPoint</Application>
  <PresentationFormat>Grand écran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GOUPY Chloé</cp:lastModifiedBy>
  <cp:revision>7</cp:revision>
  <dcterms:created xsi:type="dcterms:W3CDTF">2024-01-31T22:46:28Z</dcterms:created>
  <dcterms:modified xsi:type="dcterms:W3CDTF">2024-11-19T22:10:42Z</dcterms:modified>
</cp:coreProperties>
</file>