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0"/>
  </p:notesMasterIdLst>
  <p:sldIdLst>
    <p:sldId id="256" r:id="rId2"/>
    <p:sldId id="257" r:id="rId3"/>
    <p:sldId id="258" r:id="rId4"/>
    <p:sldId id="259" r:id="rId5"/>
    <p:sldId id="260" r:id="rId6"/>
    <p:sldId id="261" r:id="rId7"/>
    <p:sldId id="262" r:id="rId8"/>
    <p:sldId id="272" r:id="rId9"/>
    <p:sldId id="264" r:id="rId10"/>
    <p:sldId id="263" r:id="rId11"/>
    <p:sldId id="265" r:id="rId12"/>
    <p:sldId id="266" r:id="rId13"/>
    <p:sldId id="267" r:id="rId14"/>
    <p:sldId id="268" r:id="rId15"/>
    <p:sldId id="273" r:id="rId16"/>
    <p:sldId id="277" r:id="rId17"/>
    <p:sldId id="275" r:id="rId18"/>
    <p:sldId id="276"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16"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CD00B0-4A6D-4974-82C5-38D5DD43AC66}" type="datetimeFigureOut">
              <a:rPr lang="en-US" smtClean="0"/>
              <a:t>14-Apr-17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E04770E-DD45-408C-BD01-11E564794A78}" type="slidenum">
              <a:rPr lang="en-US" smtClean="0"/>
              <a:t>‹#›</a:t>
            </a:fld>
            <a:endParaRPr lang="en-US"/>
          </a:p>
        </p:txBody>
      </p:sp>
    </p:spTree>
    <p:extLst>
      <p:ext uri="{BB962C8B-B14F-4D97-AF65-F5344CB8AC3E}">
        <p14:creationId xmlns:p14="http://schemas.microsoft.com/office/powerpoint/2010/main" val="18487560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50B2C1A2-01B0-480D-BE20-DC576E9AB5CA}" type="datetimeFigureOut">
              <a:rPr lang="en-US" smtClean="0"/>
              <a:t>14-Apr-17</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23765EE4-70F5-4EDA-97DF-C006DA611B23}" type="slidenum">
              <a:rPr lang="en-US" smtClean="0"/>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0B2C1A2-01B0-480D-BE20-DC576E9AB5CA}" type="datetimeFigureOut">
              <a:rPr lang="en-US" smtClean="0"/>
              <a:t>14-Apr-17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3765EE4-70F5-4EDA-97DF-C006DA611B2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40"/>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1"/>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0B2C1A2-01B0-480D-BE20-DC576E9AB5CA}" type="datetimeFigureOut">
              <a:rPr lang="en-US" smtClean="0"/>
              <a:t>14-Apr-17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3765EE4-70F5-4EDA-97DF-C006DA611B2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0B2C1A2-01B0-480D-BE20-DC576E9AB5CA}" type="datetimeFigureOut">
              <a:rPr lang="en-US" smtClean="0"/>
              <a:t>14-Apr-17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3765EE4-70F5-4EDA-97DF-C006DA611B2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1"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0B2C1A2-01B0-480D-BE20-DC576E9AB5CA}" type="datetimeFigureOut">
              <a:rPr lang="en-US" smtClean="0"/>
              <a:t>14-Apr-17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3765EE4-70F5-4EDA-97DF-C006DA611B23}" type="slidenum">
              <a:rPr lang="en-US" smtClean="0"/>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0B2C1A2-01B0-480D-BE20-DC576E9AB5CA}" type="datetimeFigureOut">
              <a:rPr lang="en-US" smtClean="0"/>
              <a:t>14-Apr-17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3765EE4-70F5-4EDA-97DF-C006DA611B2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0B2C1A2-01B0-480D-BE20-DC576E9AB5CA}" type="datetimeFigureOut">
              <a:rPr lang="en-US" smtClean="0"/>
              <a:t>14-Apr-17</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23765EE4-70F5-4EDA-97DF-C006DA611B2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50B2C1A2-01B0-480D-BE20-DC576E9AB5CA}" type="datetimeFigureOut">
              <a:rPr lang="en-US" smtClean="0"/>
              <a:t>14-Apr-17</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23765EE4-70F5-4EDA-97DF-C006DA611B2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50B2C1A2-01B0-480D-BE20-DC576E9AB5CA}" type="datetimeFigureOut">
              <a:rPr lang="en-US" smtClean="0"/>
              <a:t>14-Apr-17</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23765EE4-70F5-4EDA-97DF-C006DA611B23}" type="slidenum">
              <a:rPr lang="en-US" smtClean="0"/>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1"/>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0B2C1A2-01B0-480D-BE20-DC576E9AB5CA}" type="datetimeFigureOut">
              <a:rPr lang="en-US" smtClean="0"/>
              <a:t>14-Apr-17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3765EE4-70F5-4EDA-97DF-C006DA611B2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50B2C1A2-01B0-480D-BE20-DC576E9AB5CA}" type="datetimeFigureOut">
              <a:rPr lang="en-US" smtClean="0"/>
              <a:t>14-Apr-17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3765EE4-70F5-4EDA-97DF-C006DA611B23}" type="slidenum">
              <a:rPr lang="en-US" smtClean="0"/>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4"/>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2"/>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6"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8" y="21103"/>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2" y="1055078"/>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4"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50B2C1A2-01B0-480D-BE20-DC576E9AB5CA}" type="datetimeFigureOut">
              <a:rPr lang="en-US" smtClean="0"/>
              <a:t>14-Apr-17</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23765EE4-70F5-4EDA-97DF-C006DA611B23}" type="slidenum">
              <a:rPr lang="en-US" smtClean="0"/>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5400" y="685800"/>
            <a:ext cx="7406640" cy="1472184"/>
          </a:xfrm>
        </p:spPr>
        <p:txBody>
          <a:bodyPr>
            <a:normAutofit fontScale="90000"/>
          </a:bodyPr>
          <a:lstStyle/>
          <a:p>
            <a:r>
              <a:rPr lang="en-US" dirty="0" smtClean="0">
                <a:solidFill>
                  <a:srgbClr val="7030A0"/>
                </a:solidFill>
              </a:rPr>
              <a:t>    </a:t>
            </a:r>
            <a:r>
              <a:rPr lang="en-US" sz="6000" u="sng" dirty="0" smtClean="0">
                <a:solidFill>
                  <a:srgbClr val="7030A0"/>
                </a:solidFill>
                <a:latin typeface="Constantia" pitchFamily="18" charset="0"/>
              </a:rPr>
              <a:t>OBJECT DETECTOR</a:t>
            </a:r>
            <a:endParaRPr lang="en-US" u="sng" dirty="0">
              <a:solidFill>
                <a:srgbClr val="7030A0"/>
              </a:solidFill>
              <a:latin typeface="Constantia" pitchFamily="18" charset="0"/>
            </a:endParaRPr>
          </a:p>
        </p:txBody>
      </p:sp>
      <p:sp>
        <p:nvSpPr>
          <p:cNvPr id="3" name="Subtitle 2"/>
          <p:cNvSpPr>
            <a:spLocks noGrp="1"/>
          </p:cNvSpPr>
          <p:nvPr>
            <p:ph type="subTitle" idx="1"/>
          </p:nvPr>
        </p:nvSpPr>
        <p:spPr>
          <a:xfrm>
            <a:off x="990600" y="3429000"/>
            <a:ext cx="8092440" cy="3200400"/>
          </a:xfrm>
        </p:spPr>
        <p:txBody>
          <a:bodyPr>
            <a:normAutofit fontScale="62500" lnSpcReduction="20000"/>
          </a:bodyPr>
          <a:lstStyle/>
          <a:p>
            <a:endParaRPr lang="en-US" b="1" i="1" dirty="0">
              <a:solidFill>
                <a:srgbClr val="00B050"/>
              </a:solidFill>
              <a:latin typeface="Constantia" pitchFamily="18" charset="0"/>
            </a:endParaRPr>
          </a:p>
          <a:p>
            <a:r>
              <a:rPr lang="en-US" b="1" i="1" dirty="0" smtClean="0">
                <a:solidFill>
                  <a:srgbClr val="00B050"/>
                </a:solidFill>
                <a:latin typeface="Constantia" pitchFamily="18" charset="0"/>
              </a:rPr>
              <a:t> </a:t>
            </a:r>
            <a:r>
              <a:rPr lang="en-US" b="1" i="1" dirty="0" smtClean="0">
                <a:solidFill>
                  <a:srgbClr val="00B050"/>
                </a:solidFill>
                <a:latin typeface="Constantia" pitchFamily="18" charset="0"/>
              </a:rPr>
              <a:t>   </a:t>
            </a:r>
            <a:r>
              <a:rPr lang="en-US" sz="5700" b="1" i="1" u="sng" dirty="0" smtClean="0">
                <a:solidFill>
                  <a:srgbClr val="00B050"/>
                </a:solidFill>
                <a:latin typeface="Arial" pitchFamily="34" charset="0"/>
                <a:cs typeface="Arial" pitchFamily="34" charset="0"/>
              </a:rPr>
              <a:t>GROUP </a:t>
            </a:r>
            <a:r>
              <a:rPr lang="en-US" sz="5700" b="1" i="1" u="sng" dirty="0">
                <a:solidFill>
                  <a:srgbClr val="00B050"/>
                </a:solidFill>
                <a:latin typeface="Arial" pitchFamily="34" charset="0"/>
                <a:cs typeface="Arial" pitchFamily="34" charset="0"/>
              </a:rPr>
              <a:t>NO</a:t>
            </a:r>
            <a:r>
              <a:rPr lang="en-US" sz="5700" b="1" i="1" u="sng" dirty="0" smtClean="0">
                <a:solidFill>
                  <a:srgbClr val="00B050"/>
                </a:solidFill>
                <a:latin typeface="Arial" pitchFamily="34" charset="0"/>
                <a:cs typeface="Arial" pitchFamily="34" charset="0"/>
              </a:rPr>
              <a:t>:- 1</a:t>
            </a:r>
          </a:p>
          <a:p>
            <a:pPr lvl="0"/>
            <a:r>
              <a:rPr lang="en-US" b="1" i="1" dirty="0"/>
              <a:t> </a:t>
            </a:r>
            <a:endParaRPr lang="en-US" b="1" i="1" dirty="0" smtClean="0"/>
          </a:p>
          <a:p>
            <a:pPr marL="541782" lvl="0" indent="-514350">
              <a:buFont typeface="+mj-lt"/>
              <a:buAutoNum type="arabicPeriod"/>
            </a:pPr>
            <a:r>
              <a:rPr lang="en-US" sz="3600" b="1" i="1" dirty="0" smtClean="0">
                <a:solidFill>
                  <a:srgbClr val="00B050"/>
                </a:solidFill>
                <a:latin typeface="Arial" pitchFamily="34" charset="0"/>
                <a:cs typeface="Arial" pitchFamily="34" charset="0"/>
              </a:rPr>
              <a:t>CHIRAG GOYAL          (16010201)</a:t>
            </a:r>
          </a:p>
          <a:p>
            <a:pPr marL="541782" lvl="0" indent="-514350">
              <a:buFont typeface="+mj-lt"/>
              <a:buAutoNum type="arabicPeriod"/>
            </a:pPr>
            <a:r>
              <a:rPr lang="en-US" sz="3600" b="1" i="1" dirty="0" smtClean="0">
                <a:solidFill>
                  <a:srgbClr val="00B050"/>
                </a:solidFill>
                <a:latin typeface="Arial" pitchFamily="34" charset="0"/>
                <a:cs typeface="Arial" pitchFamily="34" charset="0"/>
              </a:rPr>
              <a:t>SURAJ DESAI              (16010202)</a:t>
            </a:r>
          </a:p>
          <a:p>
            <a:pPr marL="541782" lvl="0" indent="-514350">
              <a:buFont typeface="+mj-lt"/>
              <a:buAutoNum type="arabicPeriod"/>
            </a:pPr>
            <a:r>
              <a:rPr lang="en-US" sz="3600" b="1" i="1" dirty="0" smtClean="0">
                <a:solidFill>
                  <a:srgbClr val="00B050"/>
                </a:solidFill>
                <a:latin typeface="Arial" pitchFamily="34" charset="0"/>
                <a:cs typeface="Arial" pitchFamily="34" charset="0"/>
              </a:rPr>
              <a:t>MAHENDRA KUMAR   (16010225)</a:t>
            </a:r>
          </a:p>
          <a:p>
            <a:pPr lvl="0"/>
            <a:endParaRPr lang="en-US" b="1" i="1" dirty="0">
              <a:solidFill>
                <a:srgbClr val="00B050"/>
              </a:solidFill>
              <a:latin typeface="Arial" pitchFamily="34" charset="0"/>
              <a:cs typeface="Arial" pitchFamily="34" charset="0"/>
            </a:endParaRPr>
          </a:p>
          <a:p>
            <a:pPr lvl="0"/>
            <a:endParaRPr lang="en-US" b="1" i="1" dirty="0" smtClean="0">
              <a:solidFill>
                <a:srgbClr val="00B050"/>
              </a:solidFill>
              <a:latin typeface="Arial" pitchFamily="34" charset="0"/>
              <a:cs typeface="Arial" pitchFamily="34" charset="0"/>
            </a:endParaRPr>
          </a:p>
          <a:p>
            <a:pPr lvl="0"/>
            <a:endParaRPr lang="en-US" b="1" i="1" dirty="0" smtClean="0">
              <a:solidFill>
                <a:srgbClr val="00B050"/>
              </a:solidFill>
              <a:latin typeface="Arial" pitchFamily="34" charset="0"/>
              <a:cs typeface="Arial" pitchFamily="34" charset="0"/>
            </a:endParaRPr>
          </a:p>
          <a:p>
            <a:r>
              <a:rPr lang="en-US" b="1" i="1" dirty="0">
                <a:solidFill>
                  <a:srgbClr val="00B050"/>
                </a:solidFill>
                <a:latin typeface="Arial" pitchFamily="34" charset="0"/>
                <a:cs typeface="Arial" pitchFamily="34" charset="0"/>
              </a:rPr>
              <a:t> </a:t>
            </a:r>
            <a:r>
              <a:rPr lang="en-US" b="1" i="1" dirty="0" smtClean="0">
                <a:solidFill>
                  <a:srgbClr val="00B050"/>
                </a:solidFill>
                <a:latin typeface="Arial" pitchFamily="34" charset="0"/>
                <a:cs typeface="Arial" pitchFamily="34" charset="0"/>
              </a:rPr>
              <a:t>          </a:t>
            </a:r>
          </a:p>
          <a:p>
            <a:endParaRPr lang="en-US" i="1" dirty="0" smtClean="0">
              <a:solidFill>
                <a:srgbClr val="00B050"/>
              </a:solidFill>
              <a:latin typeface="Arial" pitchFamily="34" charset="0"/>
              <a:cs typeface="Arial" pitchFamily="34" charset="0"/>
            </a:endParaRPr>
          </a:p>
        </p:txBody>
      </p:sp>
    </p:spTree>
    <p:extLst>
      <p:ext uri="{BB962C8B-B14F-4D97-AF65-F5344CB8AC3E}">
        <p14:creationId xmlns:p14="http://schemas.microsoft.com/office/powerpoint/2010/main" val="509214286"/>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0" y="571125"/>
            <a:ext cx="7696200" cy="7325082"/>
          </a:xfrm>
          <a:prstGeom prst="rect">
            <a:avLst/>
          </a:prstGeom>
        </p:spPr>
        <p:txBody>
          <a:bodyPr wrap="square">
            <a:spAutoFit/>
          </a:bodyPr>
          <a:lstStyle/>
          <a:p>
            <a:r>
              <a:rPr lang="en-US" b="1" u="sng" cap="all" dirty="0"/>
              <a:t>Pin Configuration of LM358 IC:-</a:t>
            </a:r>
            <a:endParaRPr lang="en-US" u="sng" dirty="0"/>
          </a:p>
          <a:p>
            <a:r>
              <a:rPr lang="en-US" cap="all" dirty="0"/>
              <a:t> </a:t>
            </a:r>
            <a:endParaRPr lang="en-US" dirty="0"/>
          </a:p>
          <a:p>
            <a:r>
              <a:rPr lang="en-US" dirty="0"/>
              <a:t>T</a:t>
            </a:r>
            <a:r>
              <a:rPr lang="en-US" dirty="0" smtClean="0"/>
              <a:t>he pin diagram of lm358 ic  comprises of 8 pins, where</a:t>
            </a:r>
          </a:p>
          <a:p>
            <a:endParaRPr lang="en-US" dirty="0" smtClean="0"/>
          </a:p>
          <a:p>
            <a:pPr marL="285750" lvl="0" indent="-285750">
              <a:buFont typeface="Arial" pitchFamily="34" charset="0"/>
              <a:buChar char="•"/>
            </a:pPr>
            <a:r>
              <a:rPr lang="en-US" dirty="0" smtClean="0"/>
              <a:t>  pin-1 and pin-7 are o/p of the comparator .</a:t>
            </a:r>
          </a:p>
          <a:p>
            <a:pPr marL="285750" lvl="0" indent="-285750">
              <a:buFont typeface="Arial" pitchFamily="34" charset="0"/>
              <a:buChar char="•"/>
            </a:pPr>
            <a:r>
              <a:rPr lang="en-US" dirty="0" smtClean="0"/>
              <a:t>  pin-2 and pin-6 are inverting .</a:t>
            </a:r>
          </a:p>
          <a:p>
            <a:pPr marL="285750" lvl="0" indent="-285750">
              <a:buFont typeface="Arial" pitchFamily="34" charset="0"/>
              <a:buChar char="•"/>
            </a:pPr>
            <a:r>
              <a:rPr lang="en-US" dirty="0" smtClean="0"/>
              <a:t>  pin-3 and pin-5 are non inverting .</a:t>
            </a:r>
          </a:p>
          <a:p>
            <a:pPr marL="285750" lvl="0" indent="-285750">
              <a:buFont typeface="Arial" pitchFamily="34" charset="0"/>
              <a:buChar char="•"/>
            </a:pPr>
            <a:r>
              <a:rPr lang="en-US" dirty="0" smtClean="0"/>
              <a:t>  pin-4 is gnd terminal .</a:t>
            </a:r>
          </a:p>
          <a:p>
            <a:pPr marL="285750" lvl="0" indent="-285750">
              <a:buFont typeface="Arial" pitchFamily="34" charset="0"/>
              <a:buChar char="•"/>
            </a:pPr>
            <a:r>
              <a:rPr lang="en-US" dirty="0" smtClean="0"/>
              <a:t>  pin-8 is vcc+ </a:t>
            </a:r>
          </a:p>
          <a:p>
            <a:pPr lvl="0"/>
            <a:endParaRPr lang="en-US" cap="all" dirty="0" smtClean="0"/>
          </a:p>
          <a:p>
            <a:pPr marL="285750" lvl="0" indent="-285750">
              <a:buFont typeface="Wingdings" pitchFamily="2" charset="2"/>
              <a:buChar char="q"/>
            </a:pPr>
            <a:r>
              <a:rPr lang="en-US" sz="2000" cap="all" dirty="0" smtClean="0">
                <a:solidFill>
                  <a:srgbClr val="002060"/>
                </a:solidFill>
              </a:rPr>
              <a:t>  </a:t>
            </a:r>
            <a:r>
              <a:rPr lang="en-US" sz="2000" u="sng" cap="all" dirty="0" smtClean="0">
                <a:solidFill>
                  <a:srgbClr val="002060"/>
                </a:solidFill>
              </a:rPr>
              <a:t>IR </a:t>
            </a:r>
            <a:r>
              <a:rPr lang="en-US" sz="2000" u="sng" cap="all" dirty="0">
                <a:solidFill>
                  <a:srgbClr val="002060"/>
                </a:solidFill>
              </a:rPr>
              <a:t>TRANSMITTER:-</a:t>
            </a:r>
            <a:endParaRPr lang="en-US" sz="2000" u="sng" cap="all" dirty="0" smtClean="0">
              <a:solidFill>
                <a:srgbClr val="002060"/>
              </a:solidFill>
            </a:endParaRPr>
          </a:p>
          <a:p>
            <a:pPr lvl="0"/>
            <a:endParaRPr lang="en-US" cap="all" dirty="0"/>
          </a:p>
          <a:p>
            <a:pPr lvl="0"/>
            <a:r>
              <a:rPr lang="en-US" dirty="0"/>
              <a:t>T</a:t>
            </a:r>
            <a:r>
              <a:rPr lang="en-US" dirty="0" smtClean="0"/>
              <a:t>he ir transmitter consists of the led that emits the ir (infra red) radiation. this is received by the photo diode, which acts as ir receiver at the receiving end. since the ir radiation is invisible to human eye it is perfect for using in wireless communication.</a:t>
            </a:r>
          </a:p>
          <a:p>
            <a:pPr lvl="0"/>
            <a:r>
              <a:rPr lang="en-US" dirty="0" smtClean="0"/>
              <a:t/>
            </a:r>
            <a:br>
              <a:rPr lang="en-US" dirty="0" smtClean="0"/>
            </a:br>
            <a:endParaRPr lang="en-US" dirty="0" smtClean="0"/>
          </a:p>
          <a:p>
            <a:pPr lvl="0"/>
            <a:endParaRPr lang="en-US" cap="all" dirty="0"/>
          </a:p>
          <a:p>
            <a:pPr lvl="0"/>
            <a:endParaRPr lang="en-US" cap="all" dirty="0" smtClean="0"/>
          </a:p>
          <a:p>
            <a:pPr lvl="0"/>
            <a:endParaRPr lang="en-US" cap="all" dirty="0"/>
          </a:p>
          <a:p>
            <a:pPr lvl="0"/>
            <a:endParaRPr lang="en-US" cap="all" dirty="0" smtClean="0"/>
          </a:p>
          <a:p>
            <a:pPr lvl="0"/>
            <a:endParaRPr lang="en-US" cap="all" dirty="0"/>
          </a:p>
          <a:p>
            <a:pPr lvl="0"/>
            <a:endParaRPr lang="en-US" cap="all" dirty="0" smtClean="0"/>
          </a:p>
          <a:p>
            <a:pPr lvl="0"/>
            <a:endParaRPr lang="en-US" cap="all" dirty="0"/>
          </a:p>
          <a:p>
            <a:pPr lvl="0"/>
            <a:endParaRPr lang="en-US" dirty="0"/>
          </a:p>
        </p:txBody>
      </p:sp>
      <p:pic>
        <p:nvPicPr>
          <p:cNvPr id="4" name="Picture 3" descr="IR LED"/>
          <p:cNvPicPr/>
          <p:nvPr/>
        </p:nvPicPr>
        <p:blipFill>
          <a:blip r:embed="rId2">
            <a:extLst>
              <a:ext uri="{28A0092B-C50C-407E-A947-70E740481C1C}">
                <a14:useLocalDpi xmlns:a14="http://schemas.microsoft.com/office/drawing/2010/main" val="0"/>
              </a:ext>
            </a:extLst>
          </a:blip>
          <a:srcRect/>
          <a:stretch>
            <a:fillRect/>
          </a:stretch>
        </p:blipFill>
        <p:spPr bwMode="auto">
          <a:xfrm>
            <a:off x="3764280" y="4934712"/>
            <a:ext cx="2926080" cy="1905000"/>
          </a:xfrm>
          <a:prstGeom prst="rect">
            <a:avLst/>
          </a:prstGeom>
          <a:noFill/>
          <a:ln>
            <a:noFill/>
          </a:ln>
        </p:spPr>
      </p:pic>
    </p:spTree>
    <p:extLst>
      <p:ext uri="{BB962C8B-B14F-4D97-AF65-F5344CB8AC3E}">
        <p14:creationId xmlns:p14="http://schemas.microsoft.com/office/powerpoint/2010/main" val="55860520"/>
      </p:ext>
    </p:extLst>
  </p:cSld>
  <p:clrMapOvr>
    <a:masterClrMapping/>
  </p:clrMapOvr>
  <p:transition spd="slow">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0" y="228601"/>
            <a:ext cx="7924800" cy="6001643"/>
          </a:xfrm>
          <a:prstGeom prst="rect">
            <a:avLst/>
          </a:prstGeom>
        </p:spPr>
        <p:txBody>
          <a:bodyPr wrap="square">
            <a:spAutoFit/>
          </a:bodyPr>
          <a:lstStyle/>
          <a:p>
            <a:pPr marL="342900" indent="-342900">
              <a:buFont typeface="Wingdings" pitchFamily="2" charset="2"/>
              <a:buChar char="q"/>
            </a:pPr>
            <a:r>
              <a:rPr lang="en-US" sz="2400" u="sng" cap="all" dirty="0">
                <a:solidFill>
                  <a:srgbClr val="002060"/>
                </a:solidFill>
              </a:rPr>
              <a:t>IR RECEVIER</a:t>
            </a:r>
            <a:r>
              <a:rPr lang="en-US" sz="2400" cap="all" dirty="0" smtClean="0">
                <a:solidFill>
                  <a:srgbClr val="002060"/>
                </a:solidFill>
              </a:rPr>
              <a:t>:-</a:t>
            </a:r>
          </a:p>
          <a:p>
            <a:r>
              <a:rPr lang="en-US" sz="2400" cap="all" dirty="0">
                <a:solidFill>
                  <a:srgbClr val="002060"/>
                </a:solidFill>
              </a:rPr>
              <a:t> </a:t>
            </a:r>
            <a:r>
              <a:rPr lang="en-US" sz="2400" cap="all" dirty="0" smtClean="0">
                <a:solidFill>
                  <a:srgbClr val="002060"/>
                </a:solidFill>
              </a:rPr>
              <a:t>                      </a:t>
            </a:r>
            <a:r>
              <a:rPr lang="en-US" sz="2400" dirty="0" smtClean="0"/>
              <a:t>The </a:t>
            </a:r>
            <a:r>
              <a:rPr lang="en-US" sz="2400" dirty="0"/>
              <a:t>receiver contains either a photodiode </a:t>
            </a:r>
          </a:p>
          <a:p>
            <a:r>
              <a:rPr lang="en-US" sz="2400" dirty="0"/>
              <a:t>or a phototransistor</a:t>
            </a:r>
            <a:r>
              <a:rPr lang="en-US" sz="2400" dirty="0" smtClean="0"/>
              <a:t>.</a:t>
            </a:r>
            <a:r>
              <a:rPr lang="en-US" sz="2400" dirty="0"/>
              <a:t> this component passes more or less </a:t>
            </a:r>
          </a:p>
          <a:p>
            <a:r>
              <a:rPr lang="en-US" sz="2400" dirty="0"/>
              <a:t>current depending on the </a:t>
            </a:r>
            <a:r>
              <a:rPr lang="en-US" sz="2400" dirty="0" smtClean="0"/>
              <a:t>amount </a:t>
            </a:r>
            <a:r>
              <a:rPr lang="en-US" sz="2400" dirty="0"/>
              <a:t>of IR light falling on it. </a:t>
            </a:r>
            <a:endParaRPr lang="en-US" sz="2400" dirty="0">
              <a:solidFill>
                <a:srgbClr val="002060"/>
              </a:solidFill>
            </a:endParaRPr>
          </a:p>
          <a:p>
            <a:endParaRPr lang="en-US" sz="2400" dirty="0"/>
          </a:p>
          <a:p>
            <a:r>
              <a:rPr lang="en-US" sz="2400" cap="all" dirty="0" smtClean="0">
                <a:solidFill>
                  <a:srgbClr val="002060"/>
                </a:solidFill>
              </a:rPr>
              <a:t> </a:t>
            </a:r>
            <a:endParaRPr lang="en-US" sz="2400" cap="all" dirty="0">
              <a:solidFill>
                <a:srgbClr val="002060"/>
              </a:solidFill>
            </a:endParaRPr>
          </a:p>
          <a:p>
            <a:endParaRPr lang="en-US" sz="2400" dirty="0"/>
          </a:p>
          <a:p>
            <a:r>
              <a:rPr lang="en-US" sz="2400" dirty="0"/>
              <a:t> </a:t>
            </a:r>
            <a:endParaRPr lang="en-US" sz="2400" cap="all" dirty="0" smtClean="0">
              <a:solidFill>
                <a:srgbClr val="002060"/>
              </a:solidFill>
            </a:endParaRPr>
          </a:p>
          <a:p>
            <a:pPr marL="342900" indent="-342900">
              <a:buFont typeface="Wingdings" pitchFamily="2" charset="2"/>
              <a:buChar char="q"/>
            </a:pPr>
            <a:r>
              <a:rPr lang="en-US" sz="2400" u="sng" cap="all" dirty="0" smtClean="0">
                <a:solidFill>
                  <a:srgbClr val="002060"/>
                </a:solidFill>
              </a:rPr>
              <a:t> BUZZER</a:t>
            </a:r>
            <a:r>
              <a:rPr lang="en-US" sz="2400" u="sng" cap="all" dirty="0">
                <a:solidFill>
                  <a:srgbClr val="002060"/>
                </a:solidFill>
              </a:rPr>
              <a:t>:-</a:t>
            </a:r>
            <a:endParaRPr lang="en-US" sz="2400" u="sng" dirty="0">
              <a:solidFill>
                <a:srgbClr val="002060"/>
              </a:solidFill>
            </a:endParaRPr>
          </a:p>
          <a:p>
            <a:r>
              <a:rPr lang="en-US" sz="2400" dirty="0" smtClean="0">
                <a:solidFill>
                  <a:srgbClr val="002060"/>
                </a:solidFill>
              </a:rPr>
              <a:t>                   </a:t>
            </a:r>
            <a:r>
              <a:rPr lang="en-US" sz="2400" dirty="0" smtClean="0"/>
              <a:t> </a:t>
            </a:r>
            <a:r>
              <a:rPr lang="en-US" sz="2400" b="1" dirty="0" smtClean="0"/>
              <a:t>buzzer </a:t>
            </a:r>
            <a:r>
              <a:rPr lang="en-US" sz="2400" dirty="0" smtClean="0"/>
              <a:t>is an electronic device commonly used to produce sound. It produces sound when voltage is applied .</a:t>
            </a:r>
            <a:endParaRPr lang="en-US" sz="2400" cap="all" dirty="0" smtClean="0">
              <a:solidFill>
                <a:srgbClr val="002060"/>
              </a:solidFill>
            </a:endParaRPr>
          </a:p>
          <a:p>
            <a:endParaRPr lang="en-US" sz="2400" cap="all" dirty="0">
              <a:solidFill>
                <a:srgbClr val="002060"/>
              </a:solidFill>
            </a:endParaRPr>
          </a:p>
          <a:p>
            <a:endParaRPr lang="en-US" sz="2400" cap="all" dirty="0" smtClean="0">
              <a:solidFill>
                <a:srgbClr val="002060"/>
              </a:solidFill>
            </a:endParaRPr>
          </a:p>
          <a:p>
            <a:endParaRPr lang="en-US" sz="2400" cap="all" dirty="0">
              <a:solidFill>
                <a:srgbClr val="002060"/>
              </a:solidFill>
            </a:endParaRPr>
          </a:p>
          <a:p>
            <a:endParaRPr lang="en-US" sz="2400" cap="all" dirty="0" smtClean="0">
              <a:solidFill>
                <a:srgbClr val="002060"/>
              </a:solidFill>
            </a:endParaRPr>
          </a:p>
          <a:p>
            <a:endParaRPr lang="en-US" sz="2400" cap="all" dirty="0">
              <a:solidFill>
                <a:srgbClr val="002060"/>
              </a:solidFill>
            </a:endParaRPr>
          </a:p>
        </p:txBody>
      </p:sp>
      <p:pic>
        <p:nvPicPr>
          <p:cNvPr id="3" name="Picture 2" descr="Image result for photodiode"/>
          <p:cNvPicPr/>
          <p:nvPr/>
        </p:nvPicPr>
        <p:blipFill>
          <a:blip r:embed="rId2">
            <a:extLst>
              <a:ext uri="{28A0092B-C50C-407E-A947-70E740481C1C}">
                <a14:useLocalDpi xmlns:a14="http://schemas.microsoft.com/office/drawing/2010/main" val="0"/>
              </a:ext>
            </a:extLst>
          </a:blip>
          <a:srcRect/>
          <a:stretch>
            <a:fillRect/>
          </a:stretch>
        </p:blipFill>
        <p:spPr bwMode="auto">
          <a:xfrm>
            <a:off x="3166872" y="1976505"/>
            <a:ext cx="2834640" cy="1217930"/>
          </a:xfrm>
          <a:prstGeom prst="rect">
            <a:avLst/>
          </a:prstGeom>
          <a:noFill/>
          <a:ln>
            <a:noFill/>
          </a:ln>
        </p:spPr>
      </p:pic>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3505200" y="4495800"/>
            <a:ext cx="1920240" cy="1920240"/>
          </a:xfrm>
          <a:prstGeom prst="rect">
            <a:avLst/>
          </a:prstGeom>
        </p:spPr>
      </p:pic>
    </p:spTree>
    <p:extLst>
      <p:ext uri="{BB962C8B-B14F-4D97-AF65-F5344CB8AC3E}">
        <p14:creationId xmlns:p14="http://schemas.microsoft.com/office/powerpoint/2010/main" val="4249272121"/>
      </p:ext>
    </p:extLst>
  </p:cSld>
  <p:clrMapOvr>
    <a:masterClrMapping/>
  </p:clrMapOvr>
  <p:transition spd="slow">
    <p:randomBar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71500" indent="-571500">
              <a:buFont typeface="Wingdings" pitchFamily="2" charset="2"/>
              <a:buChar char="q"/>
            </a:pPr>
            <a:r>
              <a:rPr lang="en-US" sz="3600" u="sng" dirty="0" smtClean="0">
                <a:solidFill>
                  <a:srgbClr val="002060"/>
                </a:solidFill>
              </a:rPr>
              <a:t>LED:-</a:t>
            </a:r>
            <a:endParaRPr lang="en-US" sz="3600" u="sng" dirty="0">
              <a:solidFill>
                <a:srgbClr val="002060"/>
              </a:solidFill>
            </a:endParaRPr>
          </a:p>
        </p:txBody>
      </p:sp>
      <p:sp>
        <p:nvSpPr>
          <p:cNvPr id="3" name="Content Placeholder 2"/>
          <p:cNvSpPr>
            <a:spLocks noGrp="1"/>
          </p:cNvSpPr>
          <p:nvPr>
            <p:ph idx="1"/>
          </p:nvPr>
        </p:nvSpPr>
        <p:spPr>
          <a:xfrm>
            <a:off x="1371600" y="1219200"/>
            <a:ext cx="7498080" cy="4800600"/>
          </a:xfrm>
        </p:spPr>
        <p:txBody>
          <a:bodyPr>
            <a:normAutofit/>
          </a:bodyPr>
          <a:lstStyle/>
          <a:p>
            <a:pPr marL="82296" indent="0">
              <a:buNone/>
            </a:pPr>
            <a:r>
              <a:rPr lang="en-US" sz="2400" dirty="0" smtClean="0"/>
              <a:t> a </a:t>
            </a:r>
            <a:r>
              <a:rPr lang="en-US" sz="2400" b="1" dirty="0" smtClean="0"/>
              <a:t>light-emitting diode</a:t>
            </a:r>
            <a:r>
              <a:rPr lang="en-US" sz="2400" dirty="0" smtClean="0"/>
              <a:t> (</a:t>
            </a:r>
            <a:r>
              <a:rPr lang="en-US" sz="2400" b="1" dirty="0" smtClean="0"/>
              <a:t>led</a:t>
            </a:r>
            <a:r>
              <a:rPr lang="en-US" sz="2400" dirty="0" smtClean="0"/>
              <a:t>) is a two-lead semiconductor light source. it is a p–n junction diode, which emits light when activated. when a suitable voltage is applied to the leads, electrons are able to recombine with electron holes within the device, releasing energy in the form of photons and LED glows.</a:t>
            </a:r>
          </a:p>
          <a:p>
            <a:pPr marL="82296" indent="0">
              <a:buNone/>
            </a:pPr>
            <a:endParaRPr lang="en-US" sz="2400" dirty="0" smtClean="0"/>
          </a:p>
          <a:p>
            <a:pPr marL="82296" indent="0">
              <a:buNone/>
            </a:pP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733800" y="3657600"/>
            <a:ext cx="2508251" cy="1878330"/>
          </a:xfrm>
          <a:prstGeom prst="rect">
            <a:avLst/>
          </a:prstGeom>
        </p:spPr>
      </p:pic>
    </p:spTree>
    <p:extLst>
      <p:ext uri="{BB962C8B-B14F-4D97-AF65-F5344CB8AC3E}">
        <p14:creationId xmlns:p14="http://schemas.microsoft.com/office/powerpoint/2010/main" val="2545973395"/>
      </p:ext>
    </p:extLst>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Wingdings" pitchFamily="2" charset="2"/>
              <a:buChar char="q"/>
            </a:pPr>
            <a:r>
              <a:rPr lang="en-US" u="sng" dirty="0" smtClean="0">
                <a:solidFill>
                  <a:srgbClr val="002060"/>
                </a:solidFill>
              </a:rPr>
              <a:t>10k variable resistor</a:t>
            </a:r>
            <a:r>
              <a:rPr lang="en-US" dirty="0" smtClean="0">
                <a:solidFill>
                  <a:srgbClr val="002060"/>
                </a:solidFill>
              </a:rPr>
              <a:t>:-</a:t>
            </a:r>
            <a:endParaRPr lang="en-US" dirty="0">
              <a:solidFill>
                <a:srgbClr val="002060"/>
              </a:solidFill>
            </a:endParaRPr>
          </a:p>
        </p:txBody>
      </p:sp>
      <p:sp>
        <p:nvSpPr>
          <p:cNvPr id="6" name="Content Placeholder 5"/>
          <p:cNvSpPr>
            <a:spLocks noGrp="1"/>
          </p:cNvSpPr>
          <p:nvPr>
            <p:ph idx="1"/>
          </p:nvPr>
        </p:nvSpPr>
        <p:spPr/>
        <p:txBody>
          <a:bodyPr/>
          <a:lstStyle/>
          <a:p>
            <a:r>
              <a:rPr lang="en-US" dirty="0" smtClean="0"/>
              <a:t> 10k variable is used to set the range of </a:t>
            </a:r>
          </a:p>
          <a:p>
            <a:pPr marL="82296" indent="0">
              <a:buNone/>
            </a:pPr>
            <a:r>
              <a:rPr lang="en-US" dirty="0"/>
              <a:t> </a:t>
            </a:r>
            <a:r>
              <a:rPr lang="en-US" dirty="0" smtClean="0"/>
              <a:t>   the sensor. </a:t>
            </a:r>
          </a:p>
          <a:p>
            <a:r>
              <a:rPr lang="en-US" dirty="0" smtClean="0"/>
              <a:t>By changing the resistor value ,we can change the current and subsequently range also.</a:t>
            </a:r>
          </a:p>
          <a:p>
            <a:pPr marL="82296" indent="0">
              <a:buNone/>
            </a:pPr>
            <a:endParaRPr lang="en-US" dirty="0" smtClean="0"/>
          </a:p>
          <a:p>
            <a:pPr marL="82296" indent="0">
              <a:buNone/>
            </a:pPr>
            <a:endParaRPr lang="en-US" dirty="0" smtClean="0"/>
          </a:p>
          <a:p>
            <a:pPr marL="82296" indent="0">
              <a:buNone/>
            </a:pPr>
            <a:endParaRPr lang="en-US" dirty="0" smtClean="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800" y="4267200"/>
            <a:ext cx="1478280" cy="1981200"/>
          </a:xfrm>
          <a:prstGeom prst="rect">
            <a:avLst/>
          </a:prstGeom>
        </p:spPr>
      </p:pic>
    </p:spTree>
    <p:extLst>
      <p:ext uri="{BB962C8B-B14F-4D97-AF65-F5344CB8AC3E}">
        <p14:creationId xmlns:p14="http://schemas.microsoft.com/office/powerpoint/2010/main" val="2626654899"/>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u="sng" dirty="0" smtClean="0">
                <a:solidFill>
                  <a:srgbClr val="00B050"/>
                </a:solidFill>
              </a:rPr>
              <a:t>APPLICATION:-</a:t>
            </a:r>
            <a:endParaRPr lang="en-US" i="1" u="sng" dirty="0">
              <a:solidFill>
                <a:srgbClr val="00B050"/>
              </a:solidFill>
            </a:endParaRPr>
          </a:p>
        </p:txBody>
      </p:sp>
      <p:sp>
        <p:nvSpPr>
          <p:cNvPr id="3" name="Content Placeholder 2"/>
          <p:cNvSpPr>
            <a:spLocks noGrp="1"/>
          </p:cNvSpPr>
          <p:nvPr>
            <p:ph idx="1"/>
          </p:nvPr>
        </p:nvSpPr>
        <p:spPr/>
        <p:txBody>
          <a:bodyPr/>
          <a:lstStyle/>
          <a:p>
            <a:pPr marL="82296" indent="0">
              <a:buNone/>
            </a:pPr>
            <a:r>
              <a:rPr lang="en-US" dirty="0" smtClean="0">
                <a:solidFill>
                  <a:srgbClr val="7030A0"/>
                </a:solidFill>
              </a:rPr>
              <a:t>object detector is used in various devices:</a:t>
            </a:r>
            <a:r>
              <a:rPr lang="en-US" dirty="0" smtClean="0"/>
              <a:t>-</a:t>
            </a:r>
          </a:p>
          <a:p>
            <a:pPr marL="82296" indent="0">
              <a:buNone/>
            </a:pPr>
            <a:r>
              <a:rPr lang="en-US" dirty="0" smtClean="0"/>
              <a:t>It can be used as:</a:t>
            </a:r>
          </a:p>
          <a:p>
            <a:r>
              <a:rPr lang="en-US" dirty="0"/>
              <a:t>Advanced Wireless </a:t>
            </a:r>
            <a:r>
              <a:rPr lang="en-US" dirty="0" smtClean="0"/>
              <a:t>Automatic door bell .</a:t>
            </a:r>
          </a:p>
          <a:p>
            <a:r>
              <a:rPr lang="en-US" dirty="0"/>
              <a:t>Advanced Wireless Bank Security System</a:t>
            </a:r>
            <a:endParaRPr lang="en-US" dirty="0" smtClean="0"/>
          </a:p>
          <a:p>
            <a:r>
              <a:rPr lang="en-US" dirty="0" smtClean="0"/>
              <a:t>Motion detector .</a:t>
            </a:r>
          </a:p>
          <a:p>
            <a:pPr marL="82296" indent="0">
              <a:buNone/>
            </a:pPr>
            <a:endParaRPr lang="en-US" dirty="0" smtClean="0"/>
          </a:p>
          <a:p>
            <a:pPr>
              <a:buFont typeface="Arial" pitchFamily="34" charset="0"/>
              <a:buChar char="•"/>
            </a:pPr>
            <a:endParaRPr lang="en-US" dirty="0" smtClean="0"/>
          </a:p>
          <a:p>
            <a:pPr marL="82296" indent="0">
              <a:buNone/>
            </a:pPr>
            <a:endParaRPr lang="en-US" dirty="0"/>
          </a:p>
        </p:txBody>
      </p:sp>
    </p:spTree>
    <p:extLst>
      <p:ext uri="{BB962C8B-B14F-4D97-AF65-F5344CB8AC3E}">
        <p14:creationId xmlns:p14="http://schemas.microsoft.com/office/powerpoint/2010/main" val="2706004723"/>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i="1" u="sng" dirty="0">
                <a:solidFill>
                  <a:srgbClr val="00B050"/>
                </a:solidFill>
              </a:rPr>
              <a:t>Advantages:-</a:t>
            </a:r>
            <a:endParaRPr lang="en-US" sz="4800" dirty="0"/>
          </a:p>
        </p:txBody>
      </p:sp>
      <p:sp>
        <p:nvSpPr>
          <p:cNvPr id="3" name="Content Placeholder 2"/>
          <p:cNvSpPr>
            <a:spLocks noGrp="1"/>
          </p:cNvSpPr>
          <p:nvPr>
            <p:ph idx="1"/>
          </p:nvPr>
        </p:nvSpPr>
        <p:spPr>
          <a:xfrm>
            <a:off x="990600" y="1447800"/>
            <a:ext cx="8153400" cy="5334000"/>
          </a:xfrm>
        </p:spPr>
        <p:txBody>
          <a:bodyPr/>
          <a:lstStyle/>
          <a:p>
            <a:r>
              <a:rPr lang="en-US" dirty="0" smtClean="0">
                <a:latin typeface="Arial Unicode MS" pitchFamily="34" charset="-128"/>
                <a:ea typeface="Arial Unicode MS" pitchFamily="34" charset="-128"/>
                <a:cs typeface="Arial Unicode MS" pitchFamily="34" charset="-128"/>
              </a:rPr>
              <a:t>  good stability.</a:t>
            </a:r>
          </a:p>
          <a:p>
            <a:r>
              <a:rPr lang="en-US" dirty="0" smtClean="0">
                <a:latin typeface="Arial Unicode MS" pitchFamily="34" charset="-128"/>
                <a:ea typeface="Arial Unicode MS" pitchFamily="34" charset="-128"/>
                <a:cs typeface="Arial Unicode MS" pitchFamily="34" charset="-128"/>
              </a:rPr>
              <a:t>  </a:t>
            </a:r>
            <a:r>
              <a:rPr lang="en-US" dirty="0">
                <a:latin typeface="Arial Unicode MS" pitchFamily="34" charset="-128"/>
                <a:ea typeface="Arial Unicode MS" pitchFamily="34" charset="-128"/>
                <a:cs typeface="Arial Unicode MS" pitchFamily="34" charset="-128"/>
              </a:rPr>
              <a:t>high </a:t>
            </a:r>
            <a:r>
              <a:rPr lang="en-US" dirty="0" smtClean="0">
                <a:latin typeface="Arial Unicode MS" pitchFamily="34" charset="-128"/>
                <a:ea typeface="Arial Unicode MS" pitchFamily="34" charset="-128"/>
                <a:cs typeface="Arial Unicode MS" pitchFamily="34" charset="-128"/>
              </a:rPr>
              <a:t>speed.</a:t>
            </a:r>
          </a:p>
          <a:p>
            <a:r>
              <a:rPr lang="en-US" dirty="0" smtClean="0">
                <a:latin typeface="Arial Unicode MS" pitchFamily="34" charset="-128"/>
                <a:ea typeface="Arial Unicode MS" pitchFamily="34" charset="-128"/>
                <a:cs typeface="Arial Unicode MS" pitchFamily="34" charset="-128"/>
              </a:rPr>
              <a:t>  low cost.</a:t>
            </a:r>
            <a:endParaRPr lang="en-US" dirty="0">
              <a:latin typeface="Arial Unicode MS" pitchFamily="34" charset="-128"/>
              <a:ea typeface="Arial Unicode MS" pitchFamily="34" charset="-128"/>
              <a:cs typeface="Arial Unicode MS" pitchFamily="34" charset="-128"/>
            </a:endParaRPr>
          </a:p>
          <a:p>
            <a:r>
              <a:rPr lang="en-US" dirty="0" smtClean="0">
                <a:latin typeface="Arial Unicode MS" pitchFamily="34" charset="-128"/>
                <a:ea typeface="Arial Unicode MS" pitchFamily="34" charset="-128"/>
                <a:cs typeface="Arial Unicode MS" pitchFamily="34" charset="-128"/>
              </a:rPr>
              <a:t>  detect </a:t>
            </a:r>
            <a:r>
              <a:rPr lang="en-US" dirty="0">
                <a:latin typeface="Arial Unicode MS" pitchFamily="34" charset="-128"/>
                <a:ea typeface="Arial Unicode MS" pitchFamily="34" charset="-128"/>
                <a:cs typeface="Arial Unicode MS" pitchFamily="34" charset="-128"/>
              </a:rPr>
              <a:t>both metallic and </a:t>
            </a:r>
            <a:r>
              <a:rPr lang="en-US" dirty="0" smtClean="0">
                <a:latin typeface="Arial Unicode MS" pitchFamily="34" charset="-128"/>
                <a:ea typeface="Arial Unicode MS" pitchFamily="34" charset="-128"/>
                <a:cs typeface="Arial Unicode MS" pitchFamily="34" charset="-128"/>
              </a:rPr>
              <a:t>non targets</a:t>
            </a:r>
            <a:r>
              <a:rPr lang="en-US" dirty="0">
                <a:latin typeface="Arial Unicode MS" pitchFamily="34" charset="-128"/>
                <a:ea typeface="Arial Unicode MS" pitchFamily="34" charset="-128"/>
                <a:cs typeface="Arial Unicode MS" pitchFamily="34" charset="-128"/>
              </a:rPr>
              <a:t>.</a:t>
            </a:r>
            <a:r>
              <a:rPr lang="en-US" dirty="0" smtClean="0">
                <a:latin typeface="Arial Unicode MS" pitchFamily="34" charset="-128"/>
                <a:ea typeface="Arial Unicode MS" pitchFamily="34" charset="-128"/>
                <a:cs typeface="Arial Unicode MS" pitchFamily="34" charset="-128"/>
              </a:rPr>
              <a:t>    </a:t>
            </a:r>
          </a:p>
          <a:p>
            <a:r>
              <a:rPr lang="en-US" dirty="0">
                <a:latin typeface="Arial Unicode MS" pitchFamily="34" charset="-128"/>
                <a:ea typeface="Arial Unicode MS" pitchFamily="34" charset="-128"/>
                <a:cs typeface="Arial Unicode MS" pitchFamily="34" charset="-128"/>
              </a:rPr>
              <a:t> </a:t>
            </a:r>
            <a:r>
              <a:rPr lang="en-US" dirty="0" smtClean="0">
                <a:latin typeface="Arial Unicode MS" pitchFamily="34" charset="-128"/>
                <a:ea typeface="Arial Unicode MS" pitchFamily="34" charset="-128"/>
                <a:cs typeface="Arial Unicode MS" pitchFamily="34" charset="-128"/>
              </a:rPr>
              <a:t> low power consume.</a:t>
            </a:r>
          </a:p>
          <a:p>
            <a:r>
              <a:rPr lang="en-US" dirty="0" smtClean="0">
                <a:latin typeface="Arial Unicode MS" pitchFamily="34" charset="-128"/>
                <a:ea typeface="Arial Unicode MS" pitchFamily="34" charset="-128"/>
                <a:cs typeface="Arial Unicode MS" pitchFamily="34" charset="-128"/>
              </a:rPr>
              <a:t>  Security purpose.  </a:t>
            </a:r>
          </a:p>
          <a:p>
            <a:r>
              <a:rPr lang="en-US" dirty="0" smtClean="0">
                <a:latin typeface="Arial Unicode MS" pitchFamily="34" charset="-128"/>
                <a:ea typeface="Arial Unicode MS" pitchFamily="34" charset="-128"/>
                <a:cs typeface="Arial Unicode MS" pitchFamily="34" charset="-128"/>
              </a:rPr>
              <a:t>  Save electricity .   </a:t>
            </a:r>
            <a:endParaRPr lang="en-US" dirty="0">
              <a:latin typeface="Arial Unicode MS" pitchFamily="34" charset="-128"/>
              <a:ea typeface="Arial Unicode MS" pitchFamily="34" charset="-128"/>
              <a:cs typeface="Arial Unicode MS" pitchFamily="34" charset="-128"/>
            </a:endParaRPr>
          </a:p>
          <a:p>
            <a:pPr marL="82296" indent="0">
              <a:buNone/>
            </a:pPr>
            <a:r>
              <a:rPr lang="en-US" dirty="0">
                <a:latin typeface="Arial Unicode MS" pitchFamily="34" charset="-128"/>
                <a:ea typeface="Arial Unicode MS" pitchFamily="34" charset="-128"/>
                <a:cs typeface="Arial Unicode MS" pitchFamily="34" charset="-128"/>
              </a:rPr>
              <a:t>    </a:t>
            </a:r>
            <a:br>
              <a:rPr lang="en-US" dirty="0">
                <a:latin typeface="Arial Unicode MS" pitchFamily="34" charset="-128"/>
                <a:ea typeface="Arial Unicode MS" pitchFamily="34" charset="-128"/>
                <a:cs typeface="Arial Unicode MS" pitchFamily="34" charset="-128"/>
              </a:rPr>
            </a:br>
            <a:r>
              <a:rPr lang="en-US" dirty="0" smtClean="0">
                <a:latin typeface="Arial Unicode MS" pitchFamily="34" charset="-128"/>
                <a:ea typeface="Arial Unicode MS" pitchFamily="34" charset="-128"/>
                <a:cs typeface="Arial Unicode MS" pitchFamily="34" charset="-128"/>
              </a:rPr>
              <a:t> </a:t>
            </a:r>
            <a:endParaRPr lang="en-US" dirty="0"/>
          </a:p>
        </p:txBody>
      </p:sp>
    </p:spTree>
    <p:extLst>
      <p:ext uri="{BB962C8B-B14F-4D97-AF65-F5344CB8AC3E}">
        <p14:creationId xmlns:p14="http://schemas.microsoft.com/office/powerpoint/2010/main" val="2218926908"/>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228600"/>
            <a:ext cx="7086600" cy="762000"/>
          </a:xfrm>
        </p:spPr>
        <p:txBody>
          <a:bodyPr/>
          <a:lstStyle/>
          <a:p>
            <a:r>
              <a:rPr lang="en-US" u="sng" dirty="0">
                <a:solidFill>
                  <a:srgbClr val="00B050"/>
                </a:solidFill>
              </a:rPr>
              <a:t>Conclusion</a:t>
            </a:r>
            <a:r>
              <a:rPr lang="en-US" u="sng" dirty="0" smtClean="0">
                <a:solidFill>
                  <a:srgbClr val="00B050"/>
                </a:solidFill>
              </a:rPr>
              <a:t>:-</a:t>
            </a:r>
            <a:endParaRPr lang="en-US" u="sng" dirty="0">
              <a:solidFill>
                <a:srgbClr val="00B050"/>
              </a:solidFill>
            </a:endParaRPr>
          </a:p>
        </p:txBody>
      </p:sp>
      <p:sp>
        <p:nvSpPr>
          <p:cNvPr id="3" name="Subtitle 2"/>
          <p:cNvSpPr>
            <a:spLocks noGrp="1"/>
          </p:cNvSpPr>
          <p:nvPr>
            <p:ph type="subTitle" idx="1"/>
          </p:nvPr>
        </p:nvSpPr>
        <p:spPr>
          <a:xfrm>
            <a:off x="1143000" y="1143000"/>
            <a:ext cx="7924800" cy="5486400"/>
          </a:xfrm>
        </p:spPr>
        <p:txBody>
          <a:bodyPr/>
          <a:lstStyle/>
          <a:p>
            <a:r>
              <a:rPr lang="en-US" sz="2800" dirty="0" smtClean="0"/>
              <a:t>   The </a:t>
            </a:r>
            <a:r>
              <a:rPr lang="en-US" sz="2800" dirty="0"/>
              <a:t>global market for these </a:t>
            </a:r>
            <a:r>
              <a:rPr lang="en-US" sz="2800" dirty="0" smtClean="0"/>
              <a:t>sensors </a:t>
            </a:r>
            <a:r>
              <a:rPr lang="en-US" sz="2800" dirty="0"/>
              <a:t>is expected </a:t>
            </a:r>
            <a:r>
              <a:rPr lang="en-US" sz="2800" dirty="0" smtClean="0"/>
              <a:t>to   grow at a steady rate. </a:t>
            </a:r>
            <a:r>
              <a:rPr lang="en-US" sz="2800" dirty="0"/>
              <a:t>M</a:t>
            </a:r>
            <a:r>
              <a:rPr lang="en-US" sz="2800" dirty="0" smtClean="0"/>
              <a:t>ajor industries using object detector sensors are machine tools, woodworking machines, packaging machines and other types of   machinery. </a:t>
            </a:r>
          </a:p>
          <a:p>
            <a:r>
              <a:rPr lang="en-US" sz="2800" dirty="0"/>
              <a:t/>
            </a:r>
            <a:br>
              <a:rPr lang="en-US" sz="2800" dirty="0"/>
            </a:br>
            <a:r>
              <a:rPr lang="en-US" sz="2800" dirty="0" smtClean="0"/>
              <a:t>further </a:t>
            </a:r>
            <a:r>
              <a:rPr lang="en-US" sz="2800" dirty="0"/>
              <a:t>applications of </a:t>
            </a:r>
            <a:r>
              <a:rPr lang="en-US" sz="2800" dirty="0" smtClean="0"/>
              <a:t>object detector sensors are </a:t>
            </a:r>
            <a:r>
              <a:rPr lang="en-US" sz="2800" dirty="0"/>
              <a:t>automatic door units  </a:t>
            </a:r>
            <a:r>
              <a:rPr lang="en-US" sz="2800" dirty="0" smtClean="0"/>
              <a:t>elevator </a:t>
            </a:r>
            <a:r>
              <a:rPr lang="en-US" sz="2800" dirty="0"/>
              <a:t>doors or doors inside railway </a:t>
            </a:r>
            <a:r>
              <a:rPr lang="en-US" sz="2800" dirty="0" smtClean="0"/>
              <a:t>coaches. </a:t>
            </a:r>
          </a:p>
          <a:p>
            <a:r>
              <a:rPr lang="en-US" sz="2800" dirty="0" smtClean="0"/>
              <a:t/>
            </a:r>
            <a:br>
              <a:rPr lang="en-US" sz="2800" dirty="0" smtClean="0"/>
            </a:br>
            <a:r>
              <a:rPr lang="en-US" sz="2800" dirty="0" smtClean="0"/>
              <a:t>So here we can conclude that an object detector              sensor has great scope in future.</a:t>
            </a:r>
          </a:p>
          <a:p>
            <a:endParaRPr lang="en-US" sz="2800" dirty="0"/>
          </a:p>
          <a:p>
            <a:endParaRPr lang="en-US" sz="2800" dirty="0" smtClean="0"/>
          </a:p>
          <a:p>
            <a:endParaRPr lang="en-US" dirty="0"/>
          </a:p>
        </p:txBody>
      </p:sp>
    </p:spTree>
    <p:extLst>
      <p:ext uri="{BB962C8B-B14F-4D97-AF65-F5344CB8AC3E}">
        <p14:creationId xmlns:p14="http://schemas.microsoft.com/office/powerpoint/2010/main" val="2664699565"/>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i="1" u="sng" dirty="0">
                <a:solidFill>
                  <a:srgbClr val="0070C0"/>
                </a:solidFill>
              </a:rPr>
              <a:t>REFERENCE:-</a:t>
            </a:r>
            <a:br>
              <a:rPr lang="en-US" sz="4000" i="1" u="sng" dirty="0">
                <a:solidFill>
                  <a:srgbClr val="0070C0"/>
                </a:solidFill>
              </a:rPr>
            </a:br>
            <a:endParaRPr lang="en-US" dirty="0"/>
          </a:p>
        </p:txBody>
      </p:sp>
      <p:sp>
        <p:nvSpPr>
          <p:cNvPr id="3" name="Subtitle 2"/>
          <p:cNvSpPr>
            <a:spLocks noGrp="1"/>
          </p:cNvSpPr>
          <p:nvPr>
            <p:ph type="subTitle" idx="1"/>
          </p:nvPr>
        </p:nvSpPr>
        <p:spPr>
          <a:xfrm>
            <a:off x="1432560" y="1850064"/>
            <a:ext cx="7406640" cy="4626936"/>
          </a:xfrm>
        </p:spPr>
        <p:txBody>
          <a:bodyPr/>
          <a:lstStyle/>
          <a:p>
            <a:pPr marL="484632" indent="-457200">
              <a:buFont typeface="Arial" pitchFamily="34" charset="0"/>
              <a:buChar char="•"/>
            </a:pPr>
            <a:r>
              <a:rPr lang="en-US" sz="2800" dirty="0" smtClean="0">
                <a:solidFill>
                  <a:srgbClr val="00B050"/>
                </a:solidFill>
                <a:latin typeface="+mj-lt"/>
              </a:rPr>
              <a:t>WWW.ELECTRONICHUB.COM</a:t>
            </a:r>
          </a:p>
          <a:p>
            <a:pPr marL="484632" indent="-457200">
              <a:buFont typeface="Arial" pitchFamily="34" charset="0"/>
              <a:buChar char="•"/>
            </a:pPr>
            <a:r>
              <a:rPr lang="en-US" sz="2800" dirty="0" smtClean="0">
                <a:solidFill>
                  <a:srgbClr val="00B050"/>
                </a:solidFill>
                <a:latin typeface="+mj-lt"/>
              </a:rPr>
              <a:t>WIKIPEDIA</a:t>
            </a:r>
          </a:p>
          <a:p>
            <a:endParaRPr lang="en-US" dirty="0">
              <a:solidFill>
                <a:schemeClr val="tx1"/>
              </a:solidFill>
              <a:latin typeface="+mj-lt"/>
            </a:endParaRPr>
          </a:p>
        </p:txBody>
      </p:sp>
    </p:spTree>
    <p:extLst>
      <p:ext uri="{BB962C8B-B14F-4D97-AF65-F5344CB8AC3E}">
        <p14:creationId xmlns:p14="http://schemas.microsoft.com/office/powerpoint/2010/main" val="22845861"/>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82296" indent="0">
              <a:buNone/>
            </a:pPr>
            <a:r>
              <a:rPr lang="en-US" sz="8000" i="1" dirty="0" smtClean="0">
                <a:solidFill>
                  <a:srgbClr val="00B050"/>
                </a:solidFill>
              </a:rPr>
              <a:t>    </a:t>
            </a:r>
            <a:r>
              <a:rPr lang="en-US" sz="8000" i="1" u="sng" dirty="0" smtClean="0">
                <a:solidFill>
                  <a:srgbClr val="00B050"/>
                </a:solidFill>
              </a:rPr>
              <a:t>THANK YOU</a:t>
            </a:r>
            <a:endParaRPr lang="en-US" sz="8000" i="1" u="sng" dirty="0">
              <a:solidFill>
                <a:srgbClr val="00B050"/>
              </a:solidFill>
            </a:endParaRPr>
          </a:p>
        </p:txBody>
      </p:sp>
    </p:spTree>
    <p:extLst>
      <p:ext uri="{BB962C8B-B14F-4D97-AF65-F5344CB8AC3E}">
        <p14:creationId xmlns:p14="http://schemas.microsoft.com/office/powerpoint/2010/main" val="2903364019"/>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43000" y="533401"/>
            <a:ext cx="7467600" cy="12311063"/>
          </a:xfrm>
          <a:prstGeom prst="rect">
            <a:avLst/>
          </a:prstGeom>
          <a:noFill/>
        </p:spPr>
        <p:txBody>
          <a:bodyPr wrap="square" rtlCol="0">
            <a:spAutoFit/>
          </a:bodyPr>
          <a:lstStyle/>
          <a:p>
            <a:r>
              <a:rPr lang="en-US" sz="3600" i="1" u="sng" dirty="0" smtClean="0">
                <a:solidFill>
                  <a:schemeClr val="accent5">
                    <a:lumMod val="75000"/>
                  </a:schemeClr>
                </a:solidFill>
              </a:rPr>
              <a:t>INTRODUCTION </a:t>
            </a:r>
            <a:r>
              <a:rPr lang="en-US" dirty="0" smtClean="0">
                <a:solidFill>
                  <a:schemeClr val="accent5">
                    <a:lumMod val="75000"/>
                  </a:schemeClr>
                </a:solidFill>
              </a:rPr>
              <a:t>:-  </a:t>
            </a:r>
          </a:p>
          <a:p>
            <a:r>
              <a:rPr lang="en-US" dirty="0"/>
              <a:t> </a:t>
            </a:r>
            <a:r>
              <a:rPr lang="en-US" dirty="0" smtClean="0"/>
              <a:t>    </a:t>
            </a:r>
          </a:p>
          <a:p>
            <a:r>
              <a:rPr lang="en-US" dirty="0" smtClean="0"/>
              <a:t> </a:t>
            </a:r>
            <a:r>
              <a:rPr lang="en-US" dirty="0" smtClean="0"/>
              <a:t>  </a:t>
            </a:r>
            <a:r>
              <a:rPr lang="en-US" sz="2800" u="sng" dirty="0" smtClean="0">
                <a:solidFill>
                  <a:srgbClr val="FF0000"/>
                </a:solidFill>
              </a:rPr>
              <a:t>WHAT </a:t>
            </a:r>
            <a:r>
              <a:rPr lang="en-US" sz="2800" u="sng" dirty="0" smtClean="0">
                <a:solidFill>
                  <a:srgbClr val="FF0000"/>
                </a:solidFill>
              </a:rPr>
              <a:t>IS OBJECT </a:t>
            </a:r>
            <a:r>
              <a:rPr lang="en-US" sz="2800" u="sng" dirty="0" smtClean="0">
                <a:solidFill>
                  <a:srgbClr val="FF0000"/>
                </a:solidFill>
              </a:rPr>
              <a:t>DETECTOR??? </a:t>
            </a:r>
          </a:p>
          <a:p>
            <a:endParaRPr lang="en-US" sz="2800" u="sng" dirty="0" smtClean="0">
              <a:solidFill>
                <a:srgbClr val="FF0000"/>
              </a:solidFill>
            </a:endParaRPr>
          </a:p>
          <a:p>
            <a:pPr marL="342900" indent="-342900">
              <a:buFont typeface="Arial" pitchFamily="34" charset="0"/>
              <a:buChar char="•"/>
            </a:pPr>
            <a:r>
              <a:rPr lang="en-US" sz="2400" dirty="0" smtClean="0"/>
              <a:t> A object detector is </a:t>
            </a:r>
            <a:r>
              <a:rPr lang="en-US" sz="2400" dirty="0"/>
              <a:t>a </a:t>
            </a:r>
            <a:r>
              <a:rPr lang="en-US" sz="2400" dirty="0" smtClean="0"/>
              <a:t>sensor, </a:t>
            </a:r>
            <a:r>
              <a:rPr lang="en-US" sz="2400" dirty="0"/>
              <a:t>able to detect the </a:t>
            </a:r>
            <a:r>
              <a:rPr lang="en-US" sz="2400" dirty="0" smtClean="0"/>
              <a:t>   presence </a:t>
            </a:r>
            <a:r>
              <a:rPr lang="en-US" sz="2400" dirty="0"/>
              <a:t>of </a:t>
            </a:r>
            <a:r>
              <a:rPr lang="en-US" sz="2400" dirty="0" smtClean="0"/>
              <a:t>objects</a:t>
            </a:r>
            <a:r>
              <a:rPr lang="en-US" sz="2400" dirty="0"/>
              <a:t> </a:t>
            </a:r>
            <a:r>
              <a:rPr lang="en-US" sz="2400" dirty="0" smtClean="0"/>
              <a:t>nearby , </a:t>
            </a:r>
            <a:r>
              <a:rPr lang="en-US" sz="2400" dirty="0"/>
              <a:t>without any physical contact</a:t>
            </a:r>
            <a:r>
              <a:rPr lang="en-US" sz="2400" dirty="0" smtClean="0"/>
              <a:t>.</a:t>
            </a:r>
          </a:p>
          <a:p>
            <a:endParaRPr lang="en-US" sz="2400" dirty="0" smtClean="0"/>
          </a:p>
          <a:p>
            <a:pPr marL="342900" indent="-342900">
              <a:buFont typeface="Arial" pitchFamily="34" charset="0"/>
              <a:buChar char="•"/>
            </a:pPr>
            <a:r>
              <a:rPr lang="en-US" sz="2400" dirty="0" smtClean="0"/>
              <a:t>If the object is detected, the detector is automatically turned on when the object is in the front of the detector. </a:t>
            </a:r>
          </a:p>
          <a:p>
            <a:pPr marL="342900" indent="-342900">
              <a:buFont typeface="Arial" pitchFamily="34" charset="0"/>
              <a:buChar char="•"/>
            </a:pPr>
            <a:endParaRPr lang="en-US" sz="2400" dirty="0" smtClean="0"/>
          </a:p>
          <a:p>
            <a:pPr marL="342900" indent="-342900">
              <a:buFont typeface="Arial" pitchFamily="34" charset="0"/>
              <a:buChar char="•"/>
            </a:pPr>
            <a:r>
              <a:rPr lang="en-US" sz="2400" dirty="0" smtClean="0"/>
              <a:t>A </a:t>
            </a:r>
            <a:r>
              <a:rPr lang="en-US" sz="2400" dirty="0"/>
              <a:t>object </a:t>
            </a:r>
            <a:r>
              <a:rPr lang="en-US" sz="2400" dirty="0" smtClean="0"/>
              <a:t>detector often </a:t>
            </a:r>
            <a:r>
              <a:rPr lang="en-US" sz="2400" dirty="0"/>
              <a:t>emits an electromagnetic field or </a:t>
            </a:r>
            <a:r>
              <a:rPr lang="en-US" sz="2400" dirty="0" smtClean="0"/>
              <a:t>group of electromagnetic </a:t>
            </a:r>
            <a:r>
              <a:rPr lang="en-US" sz="2400" dirty="0"/>
              <a:t>radiation (</a:t>
            </a:r>
            <a:r>
              <a:rPr lang="en-US" sz="2400" dirty="0" smtClean="0"/>
              <a:t>infrared signal) </a:t>
            </a:r>
            <a:r>
              <a:rPr lang="en-US" sz="2400" dirty="0"/>
              <a:t>for </a:t>
            </a:r>
            <a:r>
              <a:rPr lang="en-US" sz="2400" dirty="0" smtClean="0"/>
              <a:t>instance, </a:t>
            </a:r>
            <a:r>
              <a:rPr lang="en-US" sz="2400" dirty="0"/>
              <a:t>and looks for changes in the field or return signal.</a:t>
            </a:r>
            <a:endParaRPr lang="en-US" sz="2400" dirty="0" smtClean="0"/>
          </a:p>
          <a:p>
            <a:pPr marL="342900" indent="-342900">
              <a:buFont typeface="Arial" pitchFamily="34" charset="0"/>
              <a:buChar char="•"/>
            </a:pPr>
            <a:endParaRPr lang="en-US" sz="2400" dirty="0" smtClean="0"/>
          </a:p>
          <a:p>
            <a:r>
              <a:rPr lang="en-US" sz="2400" dirty="0"/>
              <a:t> </a:t>
            </a:r>
            <a:r>
              <a:rPr lang="en-US" sz="2400" dirty="0" smtClean="0"/>
              <a:t>       </a:t>
            </a:r>
          </a:p>
          <a:p>
            <a:r>
              <a:rPr lang="en-US" sz="2400" dirty="0"/>
              <a:t> </a:t>
            </a:r>
            <a:r>
              <a:rPr lang="en-US" sz="2400" dirty="0" smtClean="0"/>
              <a:t>  </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                                                      </a:t>
            </a:r>
          </a:p>
        </p:txBody>
      </p:sp>
    </p:spTree>
    <p:extLst>
      <p:ext uri="{BB962C8B-B14F-4D97-AF65-F5344CB8AC3E}">
        <p14:creationId xmlns:p14="http://schemas.microsoft.com/office/powerpoint/2010/main" val="3390544856"/>
      </p:ext>
    </p:extLst>
  </p:cSld>
  <p:clrMapOvr>
    <a:masterClrMapping/>
  </p:clrMapOvr>
  <p:transition spd="slow">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33856" y="76201"/>
            <a:ext cx="7162800" cy="11941731"/>
          </a:xfrm>
          <a:prstGeom prst="rect">
            <a:avLst/>
          </a:prstGeom>
          <a:noFill/>
        </p:spPr>
        <p:txBody>
          <a:bodyPr wrap="square" rtlCol="0">
            <a:spAutoFit/>
          </a:bodyPr>
          <a:lstStyle/>
          <a:p>
            <a:r>
              <a:rPr lang="en-US" sz="3600" i="1" u="sng" dirty="0" smtClean="0">
                <a:solidFill>
                  <a:schemeClr val="accent5"/>
                </a:solidFill>
              </a:rPr>
              <a:t>DESCRIPTION:-</a:t>
            </a:r>
          </a:p>
          <a:p>
            <a:endParaRPr lang="en-US" dirty="0"/>
          </a:p>
          <a:p>
            <a:r>
              <a:rPr lang="en-US" sz="2800" i="1" u="sng" dirty="0" smtClean="0">
                <a:solidFill>
                  <a:srgbClr val="00B050"/>
                </a:solidFill>
              </a:rPr>
              <a:t>Required components:-</a:t>
            </a:r>
          </a:p>
          <a:p>
            <a:endParaRPr lang="en-US" dirty="0" smtClean="0"/>
          </a:p>
          <a:p>
            <a:pPr marL="285750" indent="-285750">
              <a:buFont typeface="Arial" pitchFamily="34" charset="0"/>
              <a:buChar char="•"/>
            </a:pPr>
            <a:r>
              <a:rPr lang="en-US" dirty="0" smtClean="0"/>
              <a:t>9 VOLT BATTERY</a:t>
            </a:r>
          </a:p>
          <a:p>
            <a:pPr marL="285750" indent="-285750">
              <a:buFont typeface="Arial" pitchFamily="34" charset="0"/>
              <a:buChar char="•"/>
            </a:pPr>
            <a:r>
              <a:rPr lang="en-US" dirty="0" smtClean="0"/>
              <a:t>LM358  OP-AMP</a:t>
            </a:r>
          </a:p>
          <a:p>
            <a:pPr marL="285750" indent="-285750">
              <a:buFont typeface="Arial" pitchFamily="34" charset="0"/>
              <a:buChar char="•"/>
            </a:pPr>
            <a:r>
              <a:rPr lang="en-US" dirty="0" smtClean="0"/>
              <a:t>BATTERY CAP</a:t>
            </a:r>
          </a:p>
          <a:p>
            <a:pPr marL="285750" indent="-285750">
              <a:buFont typeface="Arial" pitchFamily="34" charset="0"/>
              <a:buChar char="•"/>
            </a:pPr>
            <a:r>
              <a:rPr lang="en-US" dirty="0" smtClean="0"/>
              <a:t>BUZZER</a:t>
            </a:r>
          </a:p>
          <a:p>
            <a:pPr marL="285750" indent="-285750">
              <a:buFont typeface="Arial" pitchFamily="34" charset="0"/>
              <a:buChar char="•"/>
            </a:pPr>
            <a:r>
              <a:rPr lang="en-US" dirty="0" smtClean="0"/>
              <a:t>RED LED</a:t>
            </a:r>
          </a:p>
          <a:p>
            <a:pPr marL="285750" indent="-285750">
              <a:buFont typeface="Arial" pitchFamily="34" charset="0"/>
              <a:buChar char="•"/>
            </a:pPr>
            <a:r>
              <a:rPr lang="en-US" dirty="0" smtClean="0"/>
              <a:t>PCB BOARD (ZERO SIZE)</a:t>
            </a:r>
          </a:p>
          <a:p>
            <a:endParaRPr lang="en-US" dirty="0" smtClean="0"/>
          </a:p>
          <a:p>
            <a:pPr marL="285750" indent="-285750">
              <a:buFont typeface="Arial" pitchFamily="34" charset="0"/>
              <a:buChar char="•"/>
            </a:pPr>
            <a:r>
              <a:rPr lang="en-US" sz="2000" i="1" u="sng" dirty="0" smtClean="0">
                <a:solidFill>
                  <a:srgbClr val="002060"/>
                </a:solidFill>
              </a:rPr>
              <a:t>RESISTORS:-</a:t>
            </a:r>
          </a:p>
          <a:p>
            <a:endParaRPr lang="en-US" sz="2000" i="1" u="sng" dirty="0" smtClean="0"/>
          </a:p>
          <a:p>
            <a:pPr marL="285750" lvl="0" indent="-285750">
              <a:buFont typeface="Wingdings" pitchFamily="2" charset="2"/>
              <a:buChar char="§"/>
            </a:pPr>
            <a:r>
              <a:rPr lang="en-US" dirty="0" smtClean="0"/>
              <a:t> 100 </a:t>
            </a:r>
            <a:r>
              <a:rPr lang="en-US" dirty="0"/>
              <a:t>OHM </a:t>
            </a:r>
          </a:p>
          <a:p>
            <a:pPr marL="285750" lvl="0" indent="-285750">
              <a:buFont typeface="Wingdings" pitchFamily="2" charset="2"/>
              <a:buChar char="§"/>
            </a:pPr>
            <a:r>
              <a:rPr lang="en-US" dirty="0" smtClean="0"/>
              <a:t> 10K </a:t>
            </a:r>
            <a:r>
              <a:rPr lang="en-US" dirty="0"/>
              <a:t>OHM</a:t>
            </a:r>
          </a:p>
          <a:p>
            <a:pPr marL="285750" lvl="0" indent="-285750">
              <a:buFont typeface="Wingdings" pitchFamily="2" charset="2"/>
              <a:buChar char="§"/>
            </a:pPr>
            <a:r>
              <a:rPr lang="en-US" dirty="0" smtClean="0"/>
              <a:t> 220 OHM</a:t>
            </a:r>
          </a:p>
          <a:p>
            <a:pPr marL="285750" indent="-285750">
              <a:buFont typeface="Wingdings" pitchFamily="2" charset="2"/>
              <a:buChar char="§"/>
            </a:pPr>
            <a:r>
              <a:rPr lang="en-US" dirty="0" smtClean="0"/>
              <a:t> 10K </a:t>
            </a:r>
            <a:r>
              <a:rPr lang="en-US" dirty="0"/>
              <a:t>VARIABLE </a:t>
            </a:r>
            <a:r>
              <a:rPr lang="en-US" dirty="0" smtClean="0"/>
              <a:t>RESISTOR</a:t>
            </a:r>
          </a:p>
          <a:p>
            <a:endParaRPr lang="en-US" dirty="0"/>
          </a:p>
          <a:p>
            <a:pPr marL="285750" indent="-285750">
              <a:buFont typeface="Arial" pitchFamily="34" charset="0"/>
              <a:buChar char="•"/>
            </a:pPr>
            <a:r>
              <a:rPr lang="en-US" dirty="0" smtClean="0"/>
              <a:t> </a:t>
            </a:r>
            <a:r>
              <a:rPr lang="en-US" i="1" u="sng" dirty="0">
                <a:solidFill>
                  <a:srgbClr val="002060"/>
                </a:solidFill>
              </a:rPr>
              <a:t>IR RX TX (TRANSMITTER, RECEIVER</a:t>
            </a:r>
            <a:r>
              <a:rPr lang="en-US" i="1" u="sng" dirty="0" smtClean="0">
                <a:solidFill>
                  <a:srgbClr val="002060"/>
                </a:solidFill>
              </a:rPr>
              <a:t>):-</a:t>
            </a:r>
            <a:endParaRPr lang="en-US" i="1" u="sng" dirty="0">
              <a:solidFill>
                <a:srgbClr val="002060"/>
              </a:solidFill>
            </a:endParaRPr>
          </a:p>
          <a:p>
            <a:r>
              <a:rPr lang="en-US" dirty="0"/>
              <a:t> </a:t>
            </a:r>
          </a:p>
          <a:p>
            <a:pPr marL="285750" lvl="0" indent="-285750">
              <a:buFont typeface="Wingdings" pitchFamily="2" charset="2"/>
              <a:buChar char="§"/>
            </a:pPr>
            <a:r>
              <a:rPr lang="en-US" dirty="0" smtClean="0"/>
              <a:t>  TRANSMITTER </a:t>
            </a:r>
            <a:r>
              <a:rPr lang="en-US" dirty="0"/>
              <a:t>(WHITE LED</a:t>
            </a:r>
            <a:r>
              <a:rPr lang="en-US" dirty="0" smtClean="0"/>
              <a:t>)</a:t>
            </a:r>
          </a:p>
          <a:p>
            <a:pPr marL="285750" lvl="0" indent="-285750">
              <a:buFont typeface="Wingdings" pitchFamily="2" charset="2"/>
              <a:buChar char="§"/>
            </a:pPr>
            <a:r>
              <a:rPr lang="en-US" dirty="0" smtClean="0"/>
              <a:t>  RECEIVER(BLACK </a:t>
            </a:r>
            <a:r>
              <a:rPr lang="en-US" dirty="0"/>
              <a:t>LED)</a:t>
            </a:r>
          </a:p>
          <a:p>
            <a:endParaRPr lang="en-US" dirty="0" smtClean="0"/>
          </a:p>
          <a:p>
            <a:endParaRPr lang="en-US" dirty="0"/>
          </a:p>
          <a:p>
            <a:pPr marL="285750" lvl="0" indent="-285750">
              <a:buFont typeface="Wingdings" pitchFamily="2" charset="2"/>
              <a:buChar char="§"/>
            </a:pPr>
            <a:endParaRPr lang="en-US" dirty="0"/>
          </a:p>
          <a:p>
            <a:pPr marL="285750" indent="-285750">
              <a:buFont typeface="Wingdings" pitchFamily="2" charset="2"/>
              <a:buChar char="§"/>
            </a:pPr>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1818484822"/>
      </p:ext>
    </p:extLst>
  </p:cSld>
  <p:clrMapOvr>
    <a:masterClrMapping/>
  </p:clrMapOvr>
  <p:transition spd="slow">
    <p:cove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95400" y="413266"/>
            <a:ext cx="7467600" cy="369332"/>
          </a:xfrm>
          <a:prstGeom prst="rect">
            <a:avLst/>
          </a:prstGeom>
          <a:noFill/>
        </p:spPr>
        <p:txBody>
          <a:bodyPr wrap="square" rtlCol="0">
            <a:spAutoFit/>
          </a:bodyPr>
          <a:lstStyle/>
          <a:p>
            <a:endParaRPr lang="en-US" dirty="0"/>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788360085"/>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47800" y="381001"/>
            <a:ext cx="7239000" cy="6247864"/>
          </a:xfrm>
          <a:prstGeom prst="rect">
            <a:avLst/>
          </a:prstGeom>
          <a:noFill/>
        </p:spPr>
        <p:txBody>
          <a:bodyPr wrap="square" rtlCol="0">
            <a:spAutoFit/>
          </a:bodyPr>
          <a:lstStyle/>
          <a:p>
            <a:r>
              <a:rPr lang="en-US" sz="3200" i="1" u="sng" dirty="0" smtClean="0">
                <a:solidFill>
                  <a:srgbClr val="00B050"/>
                </a:solidFill>
              </a:rPr>
              <a:t>CIRCUIT DIAGRAM:-</a:t>
            </a:r>
          </a:p>
          <a:p>
            <a:endParaRPr lang="en-US" sz="3200" i="1" u="sng" dirty="0" smtClean="0">
              <a:solidFill>
                <a:srgbClr val="00B050"/>
              </a:solidFill>
            </a:endParaRPr>
          </a:p>
          <a:p>
            <a:endParaRPr lang="en-US" sz="3200" i="1" u="sng" dirty="0">
              <a:solidFill>
                <a:srgbClr val="00B050"/>
              </a:solidFill>
            </a:endParaRPr>
          </a:p>
          <a:p>
            <a:endParaRPr lang="en-US" sz="3200" i="1" u="sng" dirty="0" smtClean="0">
              <a:solidFill>
                <a:srgbClr val="00B050"/>
              </a:solidFill>
            </a:endParaRPr>
          </a:p>
          <a:p>
            <a:endParaRPr lang="en-US" sz="3200" i="1" u="sng" dirty="0">
              <a:solidFill>
                <a:srgbClr val="00B050"/>
              </a:solidFill>
            </a:endParaRPr>
          </a:p>
          <a:p>
            <a:endParaRPr lang="en-US" sz="3200" i="1" u="sng" dirty="0" smtClean="0">
              <a:solidFill>
                <a:srgbClr val="00B050"/>
              </a:solidFill>
            </a:endParaRPr>
          </a:p>
          <a:p>
            <a:endParaRPr lang="en-US" sz="3200" i="1" u="sng" dirty="0">
              <a:solidFill>
                <a:srgbClr val="00B050"/>
              </a:solidFill>
            </a:endParaRPr>
          </a:p>
          <a:p>
            <a:endParaRPr lang="en-US" sz="3200" i="1" u="sng" dirty="0" smtClean="0">
              <a:solidFill>
                <a:srgbClr val="00B050"/>
              </a:solidFill>
            </a:endParaRPr>
          </a:p>
          <a:p>
            <a:r>
              <a:rPr lang="en-US" sz="3200" i="1" u="sng" dirty="0" smtClean="0">
                <a:solidFill>
                  <a:srgbClr val="00B050"/>
                </a:solidFill>
              </a:rPr>
              <a:t>WORKING PRINCIPAL :-</a:t>
            </a:r>
          </a:p>
          <a:p>
            <a:endParaRPr lang="en-US" sz="3200" i="1" u="sng" dirty="0" smtClean="0">
              <a:solidFill>
                <a:srgbClr val="00B050"/>
              </a:solidFill>
            </a:endParaRPr>
          </a:p>
          <a:p>
            <a:pPr algn="just"/>
            <a:r>
              <a:rPr lang="en-US" sz="2000" dirty="0" smtClean="0">
                <a:solidFill>
                  <a:schemeClr val="bg2">
                    <a:lumMod val="10000"/>
                  </a:schemeClr>
                </a:solidFill>
              </a:rPr>
              <a:t>          The main concept is simple, the IR led keeps transmitting infrared rays up to some range (there is a potentiometer also in the circuit with the help of which you can change the range).</a:t>
            </a:r>
          </a:p>
          <a:p>
            <a:r>
              <a:rPr lang="en-US" sz="2000" dirty="0" smtClean="0">
                <a:solidFill>
                  <a:srgbClr val="00B050"/>
                </a:solidFill>
              </a:rPr>
              <a:t> </a:t>
            </a:r>
            <a:endParaRPr lang="en-US" sz="3200" i="1" u="sng" dirty="0">
              <a:solidFill>
                <a:srgbClr val="00B050"/>
              </a:solidFill>
            </a:endParaRPr>
          </a:p>
        </p:txBody>
      </p:sp>
      <p:pic>
        <p:nvPicPr>
          <p:cNvPr id="3" name="Picture 2"/>
          <p:cNvPicPr/>
          <p:nvPr/>
        </p:nvPicPr>
        <p:blipFill>
          <a:blip r:embed="rId2" cstate="print">
            <a:extLst>
              <a:ext uri="{28A0092B-C50C-407E-A947-70E740481C1C}">
                <a14:useLocalDpi xmlns:a14="http://schemas.microsoft.com/office/drawing/2010/main" val="0"/>
              </a:ext>
            </a:extLst>
          </a:blip>
          <a:stretch>
            <a:fillRect/>
          </a:stretch>
        </p:blipFill>
        <p:spPr>
          <a:xfrm>
            <a:off x="1005840" y="914400"/>
            <a:ext cx="8138160" cy="3276600"/>
          </a:xfrm>
          <a:prstGeom prst="rect">
            <a:avLst/>
          </a:prstGeom>
        </p:spPr>
      </p:pic>
    </p:spTree>
    <p:extLst>
      <p:ext uri="{BB962C8B-B14F-4D97-AF65-F5344CB8AC3E}">
        <p14:creationId xmlns:p14="http://schemas.microsoft.com/office/powerpoint/2010/main" val="1970256807"/>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057400" y="838200"/>
            <a:ext cx="5638800" cy="369332"/>
          </a:xfrm>
          <a:prstGeom prst="rect">
            <a:avLst/>
          </a:prstGeom>
          <a:noFill/>
        </p:spPr>
        <p:txBody>
          <a:bodyPr wrap="square" rtlCol="0">
            <a:spAutoFit/>
          </a:bodyPr>
          <a:lstStyle/>
          <a:p>
            <a:endParaRPr lang="en-US" dirty="0"/>
          </a:p>
        </p:txBody>
      </p:sp>
      <p:sp>
        <p:nvSpPr>
          <p:cNvPr id="7" name="TextBox 6"/>
          <p:cNvSpPr txBox="1"/>
          <p:nvPr/>
        </p:nvSpPr>
        <p:spPr>
          <a:xfrm>
            <a:off x="1447800" y="457200"/>
            <a:ext cx="6705600" cy="8463855"/>
          </a:xfrm>
          <a:prstGeom prst="rect">
            <a:avLst/>
          </a:prstGeom>
          <a:noFill/>
        </p:spPr>
        <p:txBody>
          <a:bodyPr wrap="square" rtlCol="0">
            <a:spAutoFit/>
          </a:bodyPr>
          <a:lstStyle/>
          <a:p>
            <a:endParaRPr lang="en-US" dirty="0" smtClean="0">
              <a:solidFill>
                <a:srgbClr val="00B050"/>
              </a:solidFill>
            </a:endParaRPr>
          </a:p>
          <a:p>
            <a:endParaRPr lang="en-US" dirty="0">
              <a:solidFill>
                <a:srgbClr val="00B050"/>
              </a:solidFill>
            </a:endParaRPr>
          </a:p>
          <a:p>
            <a:endParaRPr lang="en-US" dirty="0" smtClean="0">
              <a:solidFill>
                <a:srgbClr val="00B050"/>
              </a:solidFill>
            </a:endParaRPr>
          </a:p>
          <a:p>
            <a:endParaRPr lang="en-US" dirty="0">
              <a:solidFill>
                <a:srgbClr val="00B050"/>
              </a:solidFill>
            </a:endParaRPr>
          </a:p>
          <a:p>
            <a:endParaRPr lang="en-US" dirty="0" smtClean="0">
              <a:solidFill>
                <a:srgbClr val="00B050"/>
              </a:solidFill>
            </a:endParaRPr>
          </a:p>
          <a:p>
            <a:endParaRPr lang="en-US" dirty="0">
              <a:solidFill>
                <a:srgbClr val="00B050"/>
              </a:solidFill>
            </a:endParaRPr>
          </a:p>
          <a:p>
            <a:endParaRPr lang="en-US" dirty="0" smtClean="0">
              <a:solidFill>
                <a:srgbClr val="00B050"/>
              </a:solidFill>
            </a:endParaRPr>
          </a:p>
          <a:p>
            <a:endParaRPr lang="en-US" dirty="0">
              <a:solidFill>
                <a:srgbClr val="00B050"/>
              </a:solidFill>
            </a:endParaRPr>
          </a:p>
          <a:p>
            <a:endParaRPr lang="en-US" dirty="0" smtClean="0">
              <a:solidFill>
                <a:srgbClr val="00B050"/>
              </a:solidFill>
            </a:endParaRPr>
          </a:p>
          <a:p>
            <a:endParaRPr lang="en-US" dirty="0">
              <a:solidFill>
                <a:srgbClr val="00B050"/>
              </a:solidFill>
            </a:endParaRPr>
          </a:p>
          <a:p>
            <a:endParaRPr lang="en-US" dirty="0" smtClean="0">
              <a:solidFill>
                <a:srgbClr val="00B050"/>
              </a:solidFill>
            </a:endParaRPr>
          </a:p>
          <a:p>
            <a:r>
              <a:rPr lang="en-US" sz="4000" i="1" u="sng" dirty="0" smtClean="0">
                <a:solidFill>
                  <a:srgbClr val="00B050"/>
                </a:solidFill>
              </a:rPr>
              <a:t>WORKING OF DEVICE:-</a:t>
            </a:r>
            <a:endParaRPr lang="en-US" sz="4000" i="1" u="sng" dirty="0">
              <a:solidFill>
                <a:srgbClr val="00B050"/>
              </a:solidFill>
            </a:endParaRPr>
          </a:p>
          <a:p>
            <a:endParaRPr lang="en-US" dirty="0" smtClean="0">
              <a:solidFill>
                <a:srgbClr val="00B050"/>
              </a:solidFill>
            </a:endParaRPr>
          </a:p>
          <a:p>
            <a:pPr marL="285750" indent="-285750">
              <a:buFont typeface="Arial" pitchFamily="34" charset="0"/>
              <a:buChar char="•"/>
            </a:pPr>
            <a:r>
              <a:rPr lang="en-US" sz="2000" dirty="0" smtClean="0">
                <a:solidFill>
                  <a:schemeClr val="bg2">
                    <a:lumMod val="10000"/>
                  </a:schemeClr>
                </a:solidFill>
              </a:rPr>
              <a:t>When we connect battery to the circuit the IR transmitter starts emitting infrared rays.</a:t>
            </a:r>
            <a:endParaRPr lang="en-US" sz="2000" dirty="0">
              <a:solidFill>
                <a:schemeClr val="bg2">
                  <a:lumMod val="10000"/>
                </a:schemeClr>
              </a:solidFill>
            </a:endParaRPr>
          </a:p>
          <a:p>
            <a:endParaRPr lang="en-US" sz="2000" dirty="0" smtClean="0">
              <a:solidFill>
                <a:schemeClr val="bg2">
                  <a:lumMod val="10000"/>
                </a:schemeClr>
              </a:solidFill>
            </a:endParaRPr>
          </a:p>
          <a:p>
            <a:pPr marL="285750" indent="-285750" algn="just">
              <a:buFont typeface="Arial" pitchFamily="34" charset="0"/>
              <a:buChar char="•"/>
            </a:pPr>
            <a:r>
              <a:rPr lang="en-US" sz="2000" dirty="0" smtClean="0">
                <a:solidFill>
                  <a:schemeClr val="bg2">
                    <a:lumMod val="10000"/>
                  </a:schemeClr>
                </a:solidFill>
              </a:rPr>
              <a:t> As soon as </a:t>
            </a:r>
            <a:r>
              <a:rPr lang="en-US" sz="2000" dirty="0">
                <a:solidFill>
                  <a:schemeClr val="bg2">
                    <a:lumMod val="10000"/>
                  </a:schemeClr>
                </a:solidFill>
              </a:rPr>
              <a:t>some object comes in the (IR) infrared range, the IR waves hits the object and comes back at some angle,</a:t>
            </a:r>
          </a:p>
          <a:p>
            <a:pPr algn="just"/>
            <a:r>
              <a:rPr lang="en-US" sz="2000" dirty="0" smtClean="0">
                <a:solidFill>
                  <a:schemeClr val="bg2">
                    <a:lumMod val="10000"/>
                  </a:schemeClr>
                </a:solidFill>
              </a:rPr>
              <a:t>    After that IR receiver detects </a:t>
            </a:r>
            <a:r>
              <a:rPr lang="en-US" sz="2000" dirty="0">
                <a:solidFill>
                  <a:schemeClr val="bg2">
                    <a:lumMod val="10000"/>
                  </a:schemeClr>
                </a:solidFill>
              </a:rPr>
              <a:t>that IR </a:t>
            </a:r>
            <a:r>
              <a:rPr lang="en-US" sz="2000" dirty="0" smtClean="0">
                <a:solidFill>
                  <a:schemeClr val="bg2">
                    <a:lumMod val="10000"/>
                  </a:schemeClr>
                </a:solidFill>
              </a:rPr>
              <a:t>rays got </a:t>
            </a:r>
            <a:r>
              <a:rPr lang="en-US" sz="2000" dirty="0">
                <a:solidFill>
                  <a:schemeClr val="bg2">
                    <a:lumMod val="10000"/>
                  </a:schemeClr>
                </a:solidFill>
              </a:rPr>
              <a:t> reflected </a:t>
            </a:r>
            <a:endParaRPr lang="en-US" sz="2000" dirty="0" smtClean="0">
              <a:solidFill>
                <a:schemeClr val="bg2">
                  <a:lumMod val="10000"/>
                </a:schemeClr>
              </a:solidFill>
            </a:endParaRPr>
          </a:p>
          <a:p>
            <a:pPr algn="just"/>
            <a:r>
              <a:rPr lang="en-US" sz="2000" dirty="0" smtClean="0">
                <a:solidFill>
                  <a:schemeClr val="bg2">
                    <a:lumMod val="10000"/>
                  </a:schemeClr>
                </a:solidFill>
              </a:rPr>
              <a:t>    from </a:t>
            </a:r>
            <a:r>
              <a:rPr lang="en-US" sz="2000" dirty="0">
                <a:solidFill>
                  <a:schemeClr val="bg2">
                    <a:lumMod val="10000"/>
                  </a:schemeClr>
                </a:solidFill>
              </a:rPr>
              <a:t>the object and hence works as </a:t>
            </a:r>
            <a:r>
              <a:rPr lang="en-US" sz="2000" dirty="0" smtClean="0">
                <a:solidFill>
                  <a:schemeClr val="bg2">
                    <a:lumMod val="10000"/>
                  </a:schemeClr>
                </a:solidFill>
              </a:rPr>
              <a:t>object detector</a:t>
            </a:r>
            <a:r>
              <a:rPr lang="en-US" sz="2000" dirty="0">
                <a:solidFill>
                  <a:srgbClr val="00B050"/>
                </a:solidFill>
              </a:rPr>
              <a:t>.</a:t>
            </a:r>
            <a:endParaRPr lang="en-US" sz="2000" dirty="0" smtClean="0">
              <a:solidFill>
                <a:schemeClr val="bg2">
                  <a:lumMod val="10000"/>
                </a:schemeClr>
              </a:solidFill>
            </a:endParaRPr>
          </a:p>
          <a:p>
            <a:pPr algn="just"/>
            <a:r>
              <a:rPr lang="en-US" sz="2000" dirty="0" smtClean="0">
                <a:solidFill>
                  <a:schemeClr val="bg2">
                    <a:lumMod val="10000"/>
                  </a:schemeClr>
                </a:solidFill>
              </a:rPr>
              <a:t>    </a:t>
            </a:r>
            <a:endParaRPr lang="en-US" dirty="0" smtClean="0">
              <a:solidFill>
                <a:srgbClr val="00B050"/>
              </a:solidFill>
            </a:endParaRPr>
          </a:p>
          <a:p>
            <a:endParaRPr lang="en-US" dirty="0" smtClean="0">
              <a:solidFill>
                <a:srgbClr val="00B050"/>
              </a:solidFill>
            </a:endParaRPr>
          </a:p>
          <a:p>
            <a:endParaRPr lang="en-US" dirty="0" smtClean="0">
              <a:solidFill>
                <a:srgbClr val="00B050"/>
              </a:solidFill>
            </a:endParaRPr>
          </a:p>
          <a:p>
            <a:endParaRPr lang="en-US" dirty="0">
              <a:solidFill>
                <a:srgbClr val="00B050"/>
              </a:solidFill>
            </a:endParaRPr>
          </a:p>
          <a:p>
            <a:endParaRPr lang="en-US" dirty="0" smtClean="0">
              <a:solidFill>
                <a:srgbClr val="00B050"/>
              </a:solidFill>
            </a:endParaRPr>
          </a:p>
          <a:p>
            <a:endParaRPr lang="en-US" dirty="0">
              <a:solidFill>
                <a:srgbClr val="00B050"/>
              </a:solidFill>
            </a:endParaRPr>
          </a:p>
          <a:p>
            <a:endParaRPr lang="en-US" dirty="0" smtClean="0">
              <a:solidFill>
                <a:srgbClr val="00B050"/>
              </a:solidFill>
            </a:endParaRPr>
          </a:p>
          <a:p>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0"/>
            <a:ext cx="8153400" cy="3429000"/>
          </a:xfrm>
          <a:prstGeom prst="rect">
            <a:avLst/>
          </a:prstGeom>
        </p:spPr>
      </p:pic>
    </p:spTree>
    <p:extLst>
      <p:ext uri="{BB962C8B-B14F-4D97-AF65-F5344CB8AC3E}">
        <p14:creationId xmlns:p14="http://schemas.microsoft.com/office/powerpoint/2010/main" val="3786917488"/>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219200" y="152401"/>
            <a:ext cx="7086600" cy="6586418"/>
          </a:xfrm>
          <a:prstGeom prst="rect">
            <a:avLst/>
          </a:prstGeom>
        </p:spPr>
        <p:txBody>
          <a:bodyPr wrap="square">
            <a:spAutoFit/>
          </a:bodyPr>
          <a:lstStyle/>
          <a:p>
            <a:r>
              <a:rPr lang="en-US" dirty="0" smtClean="0"/>
              <a:t> </a:t>
            </a:r>
            <a:endParaRPr lang="en-US" dirty="0"/>
          </a:p>
          <a:p>
            <a:pPr marL="342900" indent="-342900">
              <a:buFont typeface="Arial" pitchFamily="34" charset="0"/>
              <a:buChar char="•"/>
            </a:pPr>
            <a:r>
              <a:rPr lang="en-US" sz="2400" dirty="0"/>
              <a:t>When the light emitted by the IR LED is incident on the photodiode after hitting an object, the resistance of the photodiode falls down from a huge value. </a:t>
            </a:r>
            <a:endParaRPr lang="en-US" sz="2400" dirty="0" smtClean="0"/>
          </a:p>
          <a:p>
            <a:endParaRPr lang="en-US" sz="2400" dirty="0" smtClean="0"/>
          </a:p>
          <a:p>
            <a:pPr marL="342900" indent="-342900">
              <a:buFont typeface="Arial" pitchFamily="34" charset="0"/>
              <a:buChar char="•"/>
            </a:pPr>
            <a:r>
              <a:rPr lang="en-US" sz="2400" dirty="0" smtClean="0"/>
              <a:t>  One </a:t>
            </a:r>
            <a:r>
              <a:rPr lang="en-US" sz="2400" dirty="0"/>
              <a:t>of the input of the op – amp is at threshold value set by the potentiometer. The other input to the op-amp is from the photodiode’s series resistor. When the incident radiation is more on the photodiode, the voltage drop across the series resistor will be </a:t>
            </a:r>
            <a:r>
              <a:rPr lang="en-US" sz="2400" dirty="0" smtClean="0"/>
              <a:t>high . </a:t>
            </a:r>
          </a:p>
          <a:p>
            <a:endParaRPr lang="en-US" sz="2400" dirty="0" smtClean="0"/>
          </a:p>
          <a:p>
            <a:pPr marL="342900" indent="-342900">
              <a:buFont typeface="Arial" pitchFamily="34" charset="0"/>
              <a:buChar char="•"/>
            </a:pPr>
            <a:r>
              <a:rPr lang="en-US" sz="2400" dirty="0" smtClean="0"/>
              <a:t>  In </a:t>
            </a:r>
            <a:r>
              <a:rPr lang="en-US" sz="2400" dirty="0"/>
              <a:t>the IC, both the threshold voltage and the </a:t>
            </a:r>
            <a:r>
              <a:rPr lang="en-US" sz="2400" dirty="0" smtClean="0"/>
              <a:t>   voltage </a:t>
            </a:r>
            <a:r>
              <a:rPr lang="en-US" sz="2400" dirty="0"/>
              <a:t>across the series resistor are </a:t>
            </a:r>
            <a:r>
              <a:rPr lang="en-US" sz="2400" dirty="0" smtClean="0"/>
              <a:t>compared</a:t>
            </a:r>
            <a:r>
              <a:rPr lang="en-US" dirty="0">
                <a:solidFill>
                  <a:srgbClr val="0070C0"/>
                </a:solidFill>
              </a:rPr>
              <a:t> </a:t>
            </a:r>
            <a:r>
              <a:rPr lang="en-US" sz="2000" dirty="0" smtClean="0"/>
              <a:t>by </a:t>
            </a:r>
          </a:p>
          <a:p>
            <a:r>
              <a:rPr lang="en-US" sz="2000" dirty="0" smtClean="0"/>
              <a:t>       op -amp LM358 .</a:t>
            </a:r>
            <a:endParaRPr lang="en-US" dirty="0" smtClean="0"/>
          </a:p>
          <a:p>
            <a:pPr marL="342900" indent="-342900">
              <a:buFont typeface="Arial" pitchFamily="34" charset="0"/>
              <a:buChar char="•"/>
            </a:pPr>
            <a:endParaRPr lang="en-US" dirty="0">
              <a:solidFill>
                <a:srgbClr val="0070C0"/>
              </a:solidFill>
            </a:endParaRPr>
          </a:p>
          <a:p>
            <a:pPr marL="342900" indent="-342900">
              <a:buFont typeface="Arial" pitchFamily="34" charset="0"/>
              <a:buChar char="•"/>
            </a:pPr>
            <a:endParaRPr lang="en-US" dirty="0" smtClean="0">
              <a:solidFill>
                <a:srgbClr val="0070C0"/>
              </a:solidFill>
            </a:endParaRPr>
          </a:p>
          <a:p>
            <a:pPr marL="342900" indent="-342900">
              <a:buFont typeface="Arial" pitchFamily="34" charset="0"/>
              <a:buChar char="•"/>
            </a:pPr>
            <a:endParaRPr lang="en-US" dirty="0">
              <a:solidFill>
                <a:srgbClr val="0070C0"/>
              </a:solidFill>
            </a:endParaRPr>
          </a:p>
          <a:p>
            <a:pPr marL="342900" indent="-342900">
              <a:buFont typeface="Arial" pitchFamily="34" charset="0"/>
              <a:buChar char="•"/>
            </a:pPr>
            <a:endParaRPr lang="en-US" dirty="0">
              <a:solidFill>
                <a:srgbClr val="0070C0"/>
              </a:solidFill>
            </a:endParaRPr>
          </a:p>
        </p:txBody>
      </p:sp>
    </p:spTree>
    <p:extLst>
      <p:ext uri="{BB962C8B-B14F-4D97-AF65-F5344CB8AC3E}">
        <p14:creationId xmlns:p14="http://schemas.microsoft.com/office/powerpoint/2010/main" val="2950478007"/>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90600" y="381000"/>
            <a:ext cx="8153400" cy="7478970"/>
          </a:xfrm>
          <a:prstGeom prst="rect">
            <a:avLst/>
          </a:prstGeom>
          <a:noFill/>
        </p:spPr>
        <p:txBody>
          <a:bodyPr wrap="square" rtlCol="0">
            <a:spAutoFit/>
          </a:bodyPr>
          <a:lstStyle/>
          <a:p>
            <a:pPr marL="342900" indent="-342900">
              <a:buFont typeface="Arial" pitchFamily="34" charset="0"/>
              <a:buChar char="•"/>
            </a:pPr>
            <a:r>
              <a:rPr lang="en-US" sz="2400" dirty="0">
                <a:latin typeface="Book Antiqua" pitchFamily="18" charset="0"/>
              </a:rPr>
              <a:t>If the voltage across the resistor series to photodiode is greater than that of the threshold voltage, the output of the ic op – amp is high. </a:t>
            </a:r>
            <a:endParaRPr lang="en-US" sz="2400" dirty="0" smtClean="0">
              <a:latin typeface="Book Antiqua" pitchFamily="18" charset="0"/>
            </a:endParaRPr>
          </a:p>
          <a:p>
            <a:pPr marL="342900" indent="-342900">
              <a:buFont typeface="Arial" pitchFamily="34" charset="0"/>
              <a:buChar char="•"/>
            </a:pPr>
            <a:endParaRPr lang="en-US" sz="2400" dirty="0">
              <a:latin typeface="Book Antiqua" pitchFamily="18" charset="0"/>
            </a:endParaRPr>
          </a:p>
          <a:p>
            <a:pPr marL="342900" indent="-342900">
              <a:buFont typeface="Arial" pitchFamily="34" charset="0"/>
              <a:buChar char="•"/>
            </a:pPr>
            <a:r>
              <a:rPr lang="en-US" sz="2400" dirty="0">
                <a:latin typeface="Book Antiqua" pitchFamily="18" charset="0"/>
              </a:rPr>
              <a:t>as the output of the IC is connected to an  </a:t>
            </a:r>
            <a:r>
              <a:rPr lang="en-US" sz="2400" dirty="0" smtClean="0">
                <a:latin typeface="Book Antiqua" pitchFamily="18" charset="0"/>
              </a:rPr>
              <a:t>led</a:t>
            </a:r>
            <a:r>
              <a:rPr lang="en-US" sz="2400" dirty="0">
                <a:latin typeface="Book Antiqua" pitchFamily="18" charset="0"/>
              </a:rPr>
              <a:t>,  LED lightens up and buzzer starts producing sound .the threshold voltage can be adjusted by adjusting the potentiometer</a:t>
            </a:r>
          </a:p>
          <a:p>
            <a:endParaRPr lang="en-US" sz="2400" dirty="0">
              <a:latin typeface="Book Antiqua" pitchFamily="18" charset="0"/>
            </a:endParaRPr>
          </a:p>
          <a:p>
            <a:r>
              <a:rPr lang="en-US" sz="2400" dirty="0">
                <a:latin typeface="Book Antiqua" pitchFamily="18" charset="0"/>
              </a:rPr>
              <a:t/>
            </a:r>
            <a:br>
              <a:rPr lang="en-US" sz="2400" dirty="0">
                <a:latin typeface="Book Antiqua" pitchFamily="18" charset="0"/>
              </a:rPr>
            </a:br>
            <a:endParaRPr lang="en-US" sz="1600" dirty="0">
              <a:latin typeface="Book Antiqua" pitchFamily="18" charset="0"/>
            </a:endParaRPr>
          </a:p>
          <a:p>
            <a:endParaRPr lang="en-US" sz="1600" dirty="0" smtClean="0">
              <a:latin typeface="Book Antiqua" pitchFamily="18" charset="0"/>
            </a:endParaRPr>
          </a:p>
          <a:p>
            <a:endParaRPr lang="en-US" sz="1600" dirty="0">
              <a:latin typeface="Book Antiqua" pitchFamily="18" charset="0"/>
            </a:endParaRPr>
          </a:p>
          <a:p>
            <a:endParaRPr lang="en-US" sz="1600" dirty="0" smtClean="0">
              <a:latin typeface="Book Antiqua" pitchFamily="18" charset="0"/>
            </a:endParaRPr>
          </a:p>
          <a:p>
            <a:endParaRPr lang="en-US" sz="1600" dirty="0">
              <a:latin typeface="Book Antiqua" pitchFamily="18" charset="0"/>
            </a:endParaRPr>
          </a:p>
          <a:p>
            <a:endParaRPr lang="en-US" sz="1600" dirty="0" smtClean="0">
              <a:latin typeface="Book Antiqua" pitchFamily="18" charset="0"/>
            </a:endParaRPr>
          </a:p>
          <a:p>
            <a:endParaRPr lang="en-US" dirty="0">
              <a:latin typeface="Book Antiqua" pitchFamily="18" charset="0"/>
            </a:endParaRPr>
          </a:p>
          <a:p>
            <a:endParaRPr lang="en-US" dirty="0" smtClean="0">
              <a:latin typeface="Book Antiqua" pitchFamily="18" charset="0"/>
            </a:endParaRPr>
          </a:p>
          <a:p>
            <a:endParaRPr lang="en-US" dirty="0">
              <a:latin typeface="Book Antiqua" pitchFamily="18" charset="0"/>
            </a:endParaRPr>
          </a:p>
          <a:p>
            <a:endParaRPr lang="en-US" dirty="0" smtClean="0">
              <a:latin typeface="Book Antiqua" pitchFamily="18" charset="0"/>
            </a:endParaRPr>
          </a:p>
          <a:p>
            <a:endParaRPr lang="en-US" dirty="0">
              <a:latin typeface="Book Antiqua" pitchFamily="18" charset="0"/>
            </a:endParaRPr>
          </a:p>
          <a:p>
            <a:endParaRPr lang="en-US" dirty="0" smtClean="0">
              <a:latin typeface="Book Antiqua" pitchFamily="18" charset="0"/>
            </a:endParaRPr>
          </a:p>
          <a:p>
            <a:endParaRPr lang="en-US" dirty="0">
              <a:latin typeface="Book Antiqua" pitchFamily="18" charset="0"/>
            </a:endParaRPr>
          </a:p>
          <a:p>
            <a:endParaRPr lang="en-US" dirty="0"/>
          </a:p>
        </p:txBody>
      </p:sp>
    </p:spTree>
    <p:extLst>
      <p:ext uri="{BB962C8B-B14F-4D97-AF65-F5344CB8AC3E}">
        <p14:creationId xmlns:p14="http://schemas.microsoft.com/office/powerpoint/2010/main" val="594343978"/>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47800" y="609600"/>
            <a:ext cx="6705600" cy="369332"/>
          </a:xfrm>
          <a:prstGeom prst="rect">
            <a:avLst/>
          </a:prstGeom>
          <a:noFill/>
        </p:spPr>
        <p:txBody>
          <a:bodyPr wrap="square" rtlCol="0">
            <a:spAutoFit/>
          </a:bodyPr>
          <a:lstStyle/>
          <a:p>
            <a:r>
              <a:rPr lang="en-US" dirty="0"/>
              <a:t>	</a:t>
            </a:r>
          </a:p>
        </p:txBody>
      </p:sp>
      <p:sp>
        <p:nvSpPr>
          <p:cNvPr id="4" name="TextBox 3"/>
          <p:cNvSpPr txBox="1"/>
          <p:nvPr/>
        </p:nvSpPr>
        <p:spPr>
          <a:xfrm>
            <a:off x="1136904" y="152401"/>
            <a:ext cx="7696200" cy="8525411"/>
          </a:xfrm>
          <a:prstGeom prst="rect">
            <a:avLst/>
          </a:prstGeom>
          <a:noFill/>
        </p:spPr>
        <p:txBody>
          <a:bodyPr wrap="square" rtlCol="0">
            <a:spAutoFit/>
          </a:bodyPr>
          <a:lstStyle/>
          <a:p>
            <a:r>
              <a:rPr lang="en-US" dirty="0" smtClean="0"/>
              <a:t> </a:t>
            </a:r>
            <a:r>
              <a:rPr lang="en-US" sz="2800" i="1" u="sng" dirty="0" smtClean="0">
                <a:solidFill>
                  <a:srgbClr val="00B050"/>
                </a:solidFill>
              </a:rPr>
              <a:t>DETAILS OF COMPONENTS :-</a:t>
            </a:r>
          </a:p>
          <a:p>
            <a:endParaRPr lang="en-US" sz="2800" i="1" u="sng" dirty="0" smtClean="0">
              <a:solidFill>
                <a:srgbClr val="00B050"/>
              </a:solidFill>
            </a:endParaRPr>
          </a:p>
          <a:p>
            <a:pPr marL="457200" indent="-457200">
              <a:buFont typeface="Wingdings" pitchFamily="2" charset="2"/>
              <a:buChar char="q"/>
            </a:pPr>
            <a:r>
              <a:rPr lang="en-US" sz="2800" u="sng" dirty="0" smtClean="0">
                <a:solidFill>
                  <a:srgbClr val="002060"/>
                </a:solidFill>
              </a:rPr>
              <a:t>OP-AMP </a:t>
            </a:r>
            <a:r>
              <a:rPr lang="en-US" sz="2800" u="sng" dirty="0">
                <a:solidFill>
                  <a:srgbClr val="002060"/>
                </a:solidFill>
              </a:rPr>
              <a:t>LM358</a:t>
            </a:r>
            <a:r>
              <a:rPr lang="en-US" sz="2800" dirty="0" smtClean="0"/>
              <a:t>:-</a:t>
            </a:r>
          </a:p>
          <a:p>
            <a:r>
              <a:rPr lang="en-US" sz="2800" dirty="0"/>
              <a:t>       </a:t>
            </a:r>
            <a:r>
              <a:rPr lang="en-US" sz="2000" dirty="0"/>
              <a:t>                  The LM358 IC is a great, low </a:t>
            </a:r>
            <a:r>
              <a:rPr lang="en-US" sz="2000" dirty="0" smtClean="0"/>
              <a:t>power, high gain </a:t>
            </a:r>
            <a:r>
              <a:rPr lang="en-US" sz="2000" dirty="0"/>
              <a:t>and easy to use dual channel op-amp IC</a:t>
            </a:r>
            <a:r>
              <a:rPr lang="en-US" sz="2000" dirty="0" smtClean="0"/>
              <a:t>.  </a:t>
            </a:r>
            <a:r>
              <a:rPr lang="en-US" sz="2000" dirty="0"/>
              <a:t>This IC is designed for specially to operate from a single power supply over a wide range of voltages</a:t>
            </a:r>
            <a:r>
              <a:rPr lang="en-US" sz="2000" dirty="0" smtClean="0"/>
              <a:t>.</a:t>
            </a:r>
            <a:r>
              <a:rPr lang="en-US" sz="2000" dirty="0"/>
              <a:t> It can handle 3-32V DC supply &amp; source up to 20mA per channel. </a:t>
            </a:r>
          </a:p>
          <a:p>
            <a:endParaRPr lang="en-US" sz="2000" i="1" dirty="0"/>
          </a:p>
          <a:p>
            <a:endParaRPr lang="en-US" sz="2800" i="1" u="sng" dirty="0" smtClean="0">
              <a:solidFill>
                <a:srgbClr val="00B050"/>
              </a:solidFill>
            </a:endParaRPr>
          </a:p>
          <a:p>
            <a:endParaRPr lang="en-US" sz="2800" i="1" u="sng" dirty="0">
              <a:solidFill>
                <a:srgbClr val="00B050"/>
              </a:solidFill>
            </a:endParaRPr>
          </a:p>
          <a:p>
            <a:endParaRPr lang="en-US" sz="2800" i="1" u="sng" dirty="0" smtClean="0">
              <a:solidFill>
                <a:srgbClr val="00B050"/>
              </a:solidFill>
            </a:endParaRPr>
          </a:p>
          <a:p>
            <a:endParaRPr lang="en-US" sz="2800" i="1" u="sng" dirty="0">
              <a:solidFill>
                <a:srgbClr val="00B050"/>
              </a:solidFill>
            </a:endParaRPr>
          </a:p>
          <a:p>
            <a:endParaRPr lang="en-US" sz="2800" i="1" u="sng" dirty="0" smtClean="0">
              <a:solidFill>
                <a:srgbClr val="00B050"/>
              </a:solidFill>
            </a:endParaRPr>
          </a:p>
          <a:p>
            <a:endParaRPr lang="en-US" sz="2800" i="1" u="sng" dirty="0">
              <a:solidFill>
                <a:srgbClr val="00B050"/>
              </a:solidFill>
            </a:endParaRPr>
          </a:p>
          <a:p>
            <a:endParaRPr lang="en-US" sz="2800" i="1" u="sng" dirty="0" smtClean="0">
              <a:solidFill>
                <a:srgbClr val="00B050"/>
              </a:solidFill>
            </a:endParaRPr>
          </a:p>
          <a:p>
            <a:r>
              <a:rPr lang="en-US" sz="2000" dirty="0" smtClean="0">
                <a:solidFill>
                  <a:srgbClr val="00B0F0"/>
                </a:solidFill>
              </a:rPr>
              <a:t>                  </a:t>
            </a:r>
            <a:r>
              <a:rPr lang="en-US" sz="2000" u="sng" dirty="0" smtClean="0">
                <a:solidFill>
                  <a:srgbClr val="00B0F0"/>
                </a:solidFill>
              </a:rPr>
              <a:t>Figure:- INTERNAL DIAGRAM OF LM358</a:t>
            </a:r>
            <a:endParaRPr lang="en-US" sz="2000" u="sng" dirty="0">
              <a:solidFill>
                <a:srgbClr val="00B0F0"/>
              </a:solidFill>
            </a:endParaRPr>
          </a:p>
          <a:p>
            <a:endParaRPr lang="en-US" sz="2800" i="1" dirty="0" smtClean="0">
              <a:solidFill>
                <a:srgbClr val="00B050"/>
              </a:solidFill>
            </a:endParaRPr>
          </a:p>
          <a:p>
            <a:endParaRPr lang="en-US" sz="2800" i="1" u="sng" dirty="0">
              <a:solidFill>
                <a:srgbClr val="00B050"/>
              </a:solidFill>
            </a:endParaRPr>
          </a:p>
          <a:p>
            <a:endParaRPr lang="en-US" sz="2800" i="1" u="sng" dirty="0" smtClean="0">
              <a:solidFill>
                <a:srgbClr val="00B050"/>
              </a:solidFill>
            </a:endParaRPr>
          </a:p>
          <a:p>
            <a:endParaRPr lang="en-US" sz="2800" i="1" u="sng" dirty="0">
              <a:solidFill>
                <a:srgbClr val="00B050"/>
              </a:solidFill>
            </a:endParaRPr>
          </a:p>
          <a:p>
            <a:r>
              <a:rPr lang="en-US" sz="2800" i="1" u="sng" dirty="0" smtClean="0">
                <a:solidFill>
                  <a:srgbClr val="00B050"/>
                </a:solidFill>
              </a:rPr>
              <a:t> </a:t>
            </a:r>
            <a:endParaRPr lang="en-US" i="1" u="sng" dirty="0">
              <a:solidFill>
                <a:srgbClr val="00B050"/>
              </a:solidFill>
            </a:endParaRP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2743201" y="3124201"/>
            <a:ext cx="4572000" cy="2638425"/>
          </a:xfrm>
          <a:prstGeom prst="rect">
            <a:avLst/>
          </a:prstGeom>
        </p:spPr>
      </p:pic>
    </p:spTree>
    <p:extLst>
      <p:ext uri="{BB962C8B-B14F-4D97-AF65-F5344CB8AC3E}">
        <p14:creationId xmlns:p14="http://schemas.microsoft.com/office/powerpoint/2010/main" val="559676844"/>
      </p:ext>
    </p:extLst>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469</TotalTime>
  <Words>703</Words>
  <Application>Microsoft Office PowerPoint</Application>
  <PresentationFormat>On-screen Show (4:3)</PresentationFormat>
  <Paragraphs>225</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Solstice</vt:lpstr>
      <vt:lpstr>    OBJECT DETECTOR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LED:-</vt:lpstr>
      <vt:lpstr>10k variable resistor:-</vt:lpstr>
      <vt:lpstr>APPLICATION:-</vt:lpstr>
      <vt:lpstr>Advantages:-</vt:lpstr>
      <vt:lpstr>Conclusion:-</vt:lpstr>
      <vt:lpstr>REFERENCE:-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DETECTOR</dc:title>
  <dc:creator>chirag goyal</dc:creator>
  <cp:lastModifiedBy>chirag goyal</cp:lastModifiedBy>
  <cp:revision>43</cp:revision>
  <dcterms:created xsi:type="dcterms:W3CDTF">2017-04-14T01:57:57Z</dcterms:created>
  <dcterms:modified xsi:type="dcterms:W3CDTF">2017-04-14T18:11:48Z</dcterms:modified>
</cp:coreProperties>
</file>